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57" r:id="rId4"/>
    <p:sldId id="258" r:id="rId5"/>
    <p:sldId id="259" r:id="rId6"/>
    <p:sldId id="273" r:id="rId7"/>
    <p:sldId id="260" r:id="rId8"/>
    <p:sldId id="263" r:id="rId9"/>
    <p:sldId id="261" r:id="rId10"/>
    <p:sldId id="264" r:id="rId11"/>
    <p:sldId id="265" r:id="rId12"/>
    <p:sldId id="266" r:id="rId13"/>
    <p:sldId id="267" r:id="rId14"/>
    <p:sldId id="268" r:id="rId15"/>
    <p:sldId id="280" r:id="rId16"/>
    <p:sldId id="281" r:id="rId17"/>
    <p:sldId id="278" r:id="rId18"/>
    <p:sldId id="277" r:id="rId19"/>
    <p:sldId id="279" r:id="rId20"/>
    <p:sldId id="272"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22014694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81D5F-AC23-41C4-8685-F190C051AD7B}"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81116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7367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693828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277578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3648271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58939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60518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374053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1022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D5F-AC23-41C4-8685-F190C051AD7B}" type="datetimeFigureOut">
              <a:rPr lang="en-US" smtClean="0"/>
              <a:t>24-Apr-23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56673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81D5F-AC23-41C4-8685-F190C051AD7B}"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296084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81D5F-AC23-41C4-8685-F190C051AD7B}" type="datetimeFigureOut">
              <a:rPr lang="en-US" smtClean="0"/>
              <a:t>24-Apr-23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04661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81D5F-AC23-41C4-8685-F190C051AD7B}" type="datetimeFigureOut">
              <a:rPr lang="en-US" smtClean="0"/>
              <a:t>24-Apr-23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8869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1981D5F-AC23-41C4-8685-F190C051AD7B}" type="datetimeFigureOut">
              <a:rPr lang="en-US" smtClean="0"/>
              <a:t>24-Apr-23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78522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81D5F-AC23-41C4-8685-F190C051AD7B}"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174096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81D5F-AC23-41C4-8685-F190C051AD7B}" type="datetimeFigureOut">
              <a:rPr lang="en-US" smtClean="0"/>
              <a:t>24-Apr-23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B2A1F-3635-4918-A36A-7ACEB641EAE3}" type="slidenum">
              <a:rPr lang="en-US" smtClean="0"/>
              <a:t>‹#›</a:t>
            </a:fld>
            <a:endParaRPr lang="en-US"/>
          </a:p>
        </p:txBody>
      </p:sp>
    </p:spTree>
    <p:extLst>
      <p:ext uri="{BB962C8B-B14F-4D97-AF65-F5344CB8AC3E}">
        <p14:creationId xmlns:p14="http://schemas.microsoft.com/office/powerpoint/2010/main" val="80495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981D5F-AC23-41C4-8685-F190C051AD7B}" type="datetimeFigureOut">
              <a:rPr lang="en-US" smtClean="0"/>
              <a:t>24-Apr-23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0B2A1F-3635-4918-A36A-7ACEB641EAE3}" type="slidenum">
              <a:rPr lang="en-US" smtClean="0"/>
              <a:t>‹#›</a:t>
            </a:fld>
            <a:endParaRPr lang="en-US"/>
          </a:p>
        </p:txBody>
      </p:sp>
    </p:spTree>
    <p:extLst>
      <p:ext uri="{BB962C8B-B14F-4D97-AF65-F5344CB8AC3E}">
        <p14:creationId xmlns:p14="http://schemas.microsoft.com/office/powerpoint/2010/main" val="18028892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AA6AE6-9C0D-641E-D4C9-BABA26112A9D}"/>
              </a:ext>
            </a:extLst>
          </p:cNvPr>
          <p:cNvSpPr>
            <a:spLocks noGrp="1"/>
          </p:cNvSpPr>
          <p:nvPr>
            <p:ph type="subTitle" idx="1"/>
          </p:nvPr>
        </p:nvSpPr>
        <p:spPr>
          <a:xfrm>
            <a:off x="1060173" y="2468218"/>
            <a:ext cx="10071653" cy="1454426"/>
          </a:xfrm>
        </p:spPr>
        <p:txBody>
          <a:bodyPr>
            <a:normAutofit lnSpcReduction="10000"/>
          </a:bodyPr>
          <a:lstStyle/>
          <a:p>
            <a:pPr algn="ctr"/>
            <a:r>
              <a:rPr lang="en-US" sz="4800" b="1" dirty="0">
                <a:latin typeface="YouTube Sans"/>
              </a:rPr>
              <a:t>Serverless </a:t>
            </a:r>
            <a:r>
              <a:rPr lang="en-US" sz="4800" b="1" i="0" dirty="0">
                <a:effectLst/>
                <a:latin typeface="YouTube Sans"/>
              </a:rPr>
              <a:t>Lambda function </a:t>
            </a:r>
            <a:r>
              <a:rPr lang="en-US" sz="4800" b="1" dirty="0">
                <a:latin typeface="YouTube Sans"/>
              </a:rPr>
              <a:t>with</a:t>
            </a:r>
            <a:r>
              <a:rPr lang="en-US" sz="4800" b="1" i="0" dirty="0">
                <a:effectLst/>
                <a:latin typeface="YouTube Sans"/>
              </a:rPr>
              <a:t> API Gateway</a:t>
            </a:r>
          </a:p>
        </p:txBody>
      </p:sp>
    </p:spTree>
    <p:extLst>
      <p:ext uri="{BB962C8B-B14F-4D97-AF65-F5344CB8AC3E}">
        <p14:creationId xmlns:p14="http://schemas.microsoft.com/office/powerpoint/2010/main" val="5018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512B-C79A-211F-5FEB-41F46ECDA877}"/>
              </a:ext>
            </a:extLst>
          </p:cNvPr>
          <p:cNvSpPr>
            <a:spLocks noGrp="1"/>
          </p:cNvSpPr>
          <p:nvPr>
            <p:ph type="title"/>
          </p:nvPr>
        </p:nvSpPr>
        <p:spPr/>
        <p:txBody>
          <a:bodyPr>
            <a:normAutofit/>
          </a:bodyPr>
          <a:lstStyle/>
          <a:p>
            <a:pPr algn="ctr"/>
            <a:r>
              <a:rPr lang="en-US" sz="4800" b="1" kern="100" dirty="0">
                <a:latin typeface="Calibri" panose="020F0502020204030204" pitchFamily="34" charset="0"/>
                <a:cs typeface="Times New Roman" panose="02020603050405020304" pitchFamily="18" charset="0"/>
              </a:rPr>
              <a:t>API Gateway Endpoint Types</a:t>
            </a:r>
            <a:endParaRPr lang="en-US" sz="4800" dirty="0"/>
          </a:p>
        </p:txBody>
      </p:sp>
      <p:sp>
        <p:nvSpPr>
          <p:cNvPr id="5" name="Content Placeholder 4">
            <a:extLst>
              <a:ext uri="{FF2B5EF4-FFF2-40B4-BE49-F238E27FC236}">
                <a16:creationId xmlns:a16="http://schemas.microsoft.com/office/drawing/2014/main" id="{32C86630-B0F9-FAF7-DCBF-37B1B17F3D65}"/>
              </a:ext>
            </a:extLst>
          </p:cNvPr>
          <p:cNvSpPr>
            <a:spLocks noGrp="1"/>
          </p:cNvSpPr>
          <p:nvPr>
            <p:ph idx="1"/>
          </p:nvPr>
        </p:nvSpPr>
        <p:spPr>
          <a:xfrm>
            <a:off x="685801" y="2065867"/>
            <a:ext cx="10131425" cy="1655233"/>
          </a:xfrm>
        </p:spPr>
        <p:txBody>
          <a:bodyPr/>
          <a:lstStyle/>
          <a:p>
            <a:pPr marL="0"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API endpoint type is a hostname for an API in API Gateway that is deployed to a specific region.</a:t>
            </a:r>
          </a:p>
          <a:p>
            <a:pPr marL="0"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hostname is of the form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api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-id}.execute-</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api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.{region}.amazonaws.com.</a:t>
            </a:r>
          </a:p>
          <a:p>
            <a:pPr marL="0"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API endpoint type can be edge-optimized, regional, or private, depending on where most of your API traffic originates from.</a:t>
            </a:r>
          </a:p>
          <a:p>
            <a:endParaRPr lang="en-US" dirty="0"/>
          </a:p>
        </p:txBody>
      </p:sp>
    </p:spTree>
    <p:extLst>
      <p:ext uri="{BB962C8B-B14F-4D97-AF65-F5344CB8AC3E}">
        <p14:creationId xmlns:p14="http://schemas.microsoft.com/office/powerpoint/2010/main" val="369546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4519-C6CC-DCAE-0E21-E97DEE6D7C66}"/>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Edge-Optimized Endpoint</a:t>
            </a:r>
            <a:endParaRPr lang="en-US" dirty="0"/>
          </a:p>
        </p:txBody>
      </p:sp>
      <p:sp>
        <p:nvSpPr>
          <p:cNvPr id="3" name="Content Placeholder 2">
            <a:extLst>
              <a:ext uri="{FF2B5EF4-FFF2-40B4-BE49-F238E27FC236}">
                <a16:creationId xmlns:a16="http://schemas.microsoft.com/office/drawing/2014/main" id="{5D33106A-0136-E3B2-7BF2-B75A27F7D30E}"/>
              </a:ext>
            </a:extLst>
          </p:cNvPr>
          <p:cNvSpPr>
            <a:spLocks noGrp="1"/>
          </p:cNvSpPr>
          <p:nvPr>
            <p:ph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edge-optimized API endpoint is best for geographically distributed clients. API requests are routed to the nearest CloudFront Point of Presence (POP). This is the default endpoint type for API Gateway REST APIs.</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Edge-optimized APIs capitalize the names of HTTP headers (for example, Cookie).</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CloudFront sorts HTTP cookies in natural order by cookie name before forwarding the request to your origin. For more information about the way CloudFront processes cookies, see Caching Content Based on Cookies.</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Any custom domain name that you use for an edge-optimized API applies across all regions.</a:t>
            </a:r>
          </a:p>
          <a:p>
            <a:endParaRPr lang="en-US" dirty="0"/>
          </a:p>
        </p:txBody>
      </p:sp>
    </p:spTree>
    <p:extLst>
      <p:ext uri="{BB962C8B-B14F-4D97-AF65-F5344CB8AC3E}">
        <p14:creationId xmlns:p14="http://schemas.microsoft.com/office/powerpoint/2010/main" val="136873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F42B-BD95-1033-AF9C-86CD1AD9246C}"/>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Regional Endpoint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329516A-C9D2-71B8-EA5E-440E3B2F655C}"/>
              </a:ext>
            </a:extLst>
          </p:cNvPr>
          <p:cNvSpPr>
            <a:spLocks noGrp="1"/>
          </p:cNvSpPr>
          <p:nvPr>
            <p:ph idx="1"/>
          </p:nvPr>
        </p:nvSpPr>
        <p:spPr>
          <a:xfrm>
            <a:off x="685801" y="1786467"/>
            <a:ext cx="10131425" cy="3649133"/>
          </a:xfrm>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regional API endpoint is intended for clients in the same region.</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a client running on an EC2 instance calls an API in the same region, or when an API is intended to serve a small number of clients with high demands, a regional API reduces connection overhead.</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a regional API, any custom domain name that you use is specific to the region where the API is deployed.</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you deploy a regional API in multiple regions, it can have the same custom domain name in all regions.</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 can use custom domains together with Amazon Route 53 to perform tasks such as latency-based routing.</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Regional API endpoints pass all header names through as-is.</a:t>
            </a:r>
          </a:p>
        </p:txBody>
      </p:sp>
    </p:spTree>
    <p:extLst>
      <p:ext uri="{BB962C8B-B14F-4D97-AF65-F5344CB8AC3E}">
        <p14:creationId xmlns:p14="http://schemas.microsoft.com/office/powerpoint/2010/main" val="162479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BC37-DD47-6536-D171-EC949522E4E7}"/>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Private Endpoint</a:t>
            </a:r>
          </a:p>
        </p:txBody>
      </p:sp>
      <p:sp>
        <p:nvSpPr>
          <p:cNvPr id="3" name="Content Placeholder 2">
            <a:extLst>
              <a:ext uri="{FF2B5EF4-FFF2-40B4-BE49-F238E27FC236}">
                <a16:creationId xmlns:a16="http://schemas.microsoft.com/office/drawing/2014/main" id="{4544B1AD-2372-416E-8E21-0B559F0B8A6C}"/>
              </a:ext>
            </a:extLst>
          </p:cNvPr>
          <p:cNvSpPr>
            <a:spLocks noGrp="1"/>
          </p:cNvSpPr>
          <p:nvPr>
            <p:ph idx="1"/>
          </p:nvPr>
        </p:nvSpPr>
        <p:spPr>
          <a:xfrm>
            <a:off x="685801" y="2142067"/>
            <a:ext cx="10131425" cy="1553633"/>
          </a:xfrm>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private API endpoint is an API endpoint that can only be accessed from your Amazon Virtual Private Cloud (VPC) using an interface VPC endpoint, which is an endpoint network interface (ENI) that you create in your VPC.</a:t>
            </a: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Private API endpoints pass all header names through as-is.</a:t>
            </a:r>
          </a:p>
          <a:p>
            <a:endParaRPr lang="en-US" dirty="0"/>
          </a:p>
        </p:txBody>
      </p:sp>
    </p:spTree>
    <p:extLst>
      <p:ext uri="{BB962C8B-B14F-4D97-AF65-F5344CB8AC3E}">
        <p14:creationId xmlns:p14="http://schemas.microsoft.com/office/powerpoint/2010/main" val="258287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CCEFFE-F2FE-06D1-3425-A3BD19A8D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755" y="944505"/>
            <a:ext cx="10176489" cy="4968989"/>
          </a:xfrm>
        </p:spPr>
      </p:pic>
    </p:spTree>
    <p:extLst>
      <p:ext uri="{BB962C8B-B14F-4D97-AF65-F5344CB8AC3E}">
        <p14:creationId xmlns:p14="http://schemas.microsoft.com/office/powerpoint/2010/main" val="346015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F58A-00A2-8662-0AFA-057ECAD5199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1DF523A-60AD-D352-82D8-9553CBE99F6A}"/>
              </a:ext>
            </a:extLst>
          </p:cNvPr>
          <p:cNvSpPr>
            <a:spLocks noGrp="1"/>
          </p:cNvSpPr>
          <p:nvPr>
            <p:ph idx="1"/>
          </p:nvPr>
        </p:nvSpPr>
        <p:spPr>
          <a:xfrm>
            <a:off x="685801" y="1739901"/>
            <a:ext cx="10131425" cy="4051300"/>
          </a:xfrm>
        </p:spPr>
        <p:txBody>
          <a:bodyPr>
            <a:normAutofit fontScale="85000" lnSpcReduction="10000"/>
          </a:bodyPr>
          <a:lstStyle/>
          <a:p>
            <a:pPr marL="0" indent="0">
              <a:spcBef>
                <a:spcPts val="1200"/>
              </a:spcBef>
              <a:spcAft>
                <a:spcPts val="1200"/>
              </a:spcAft>
              <a:buNone/>
            </a:pPr>
            <a:r>
              <a:rPr lang="en-US" sz="1800" dirty="0">
                <a:effectLst/>
                <a:latin typeface="Roboto" panose="02000000000000000000" pitchFamily="2" charset="0"/>
                <a:ea typeface="Times New Roman" panose="02020603050405020304" pitchFamily="18" charset="0"/>
              </a:rPr>
              <a:t>A resource-oriented API is generally modeled as a resource sequence, where each node is either a </a:t>
            </a:r>
            <a:r>
              <a:rPr lang="en-US" sz="1800" i="1" dirty="0">
                <a:effectLst/>
                <a:latin typeface="Roboto" panose="02000000000000000000" pitchFamily="2" charset="0"/>
                <a:ea typeface="Times New Roman" panose="02020603050405020304" pitchFamily="18" charset="0"/>
              </a:rPr>
              <a:t>simple resource</a:t>
            </a:r>
            <a:r>
              <a:rPr lang="en-US" sz="1800" dirty="0">
                <a:effectLst/>
                <a:latin typeface="Roboto" panose="02000000000000000000" pitchFamily="2" charset="0"/>
                <a:ea typeface="Times New Roman" panose="02020603050405020304" pitchFamily="18" charset="0"/>
              </a:rPr>
              <a:t> or a </a:t>
            </a:r>
            <a:r>
              <a:rPr lang="en-US" sz="1800" i="1" dirty="0">
                <a:effectLst/>
                <a:latin typeface="Roboto" panose="02000000000000000000" pitchFamily="2" charset="0"/>
                <a:ea typeface="Times New Roman" panose="02020603050405020304" pitchFamily="18" charset="0"/>
              </a:rPr>
              <a:t>collection resource</a:t>
            </a:r>
            <a:r>
              <a:rPr lang="en-US" sz="1800" dirty="0">
                <a:effectLst/>
                <a:latin typeface="Roboto" panose="02000000000000000000" pitchFamily="2" charset="0"/>
                <a:ea typeface="Times New Roman" panose="02020603050405020304" pitchFamily="18" charset="0"/>
              </a:rPr>
              <a:t>. For convenience, they are often called a resource and a collection.</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900"/>
              </a:spcBef>
              <a:spcAft>
                <a:spcPts val="900"/>
              </a:spcAft>
              <a:buSzPts val="1000"/>
              <a:tabLst>
                <a:tab pos="457200" algn="l"/>
              </a:tabLst>
            </a:pPr>
            <a:r>
              <a:rPr lang="en-US" sz="1800" kern="100" dirty="0">
                <a:effectLst/>
                <a:latin typeface="Roboto" panose="02000000000000000000" pitchFamily="2" charset="0"/>
                <a:ea typeface="Calibri" panose="020F0502020204030204" pitchFamily="34" charset="0"/>
                <a:cs typeface="Times New Roman" panose="02020603050405020304" pitchFamily="18" charset="0"/>
              </a:rPr>
              <a:t>A collection contains a list of resources of </a:t>
            </a:r>
            <a:r>
              <a:rPr lang="en-US" sz="1800" b="1" kern="100" dirty="0">
                <a:effectLst/>
                <a:latin typeface="Roboto" panose="02000000000000000000" pitchFamily="2" charset="0"/>
                <a:ea typeface="Calibri" panose="020F0502020204030204" pitchFamily="34" charset="0"/>
                <a:cs typeface="Times New Roman" panose="02020603050405020304" pitchFamily="18" charset="0"/>
              </a:rPr>
              <a:t>the same type</a:t>
            </a:r>
            <a:r>
              <a:rPr lang="en-US" sz="1800" kern="100" dirty="0">
                <a:effectLst/>
                <a:latin typeface="Roboto" panose="02000000000000000000" pitchFamily="2" charset="0"/>
                <a:ea typeface="Calibri" panose="020F0502020204030204" pitchFamily="34" charset="0"/>
                <a:cs typeface="Times New Roman" panose="02020603050405020304" pitchFamily="18" charset="0"/>
              </a:rPr>
              <a:t>. For example, a user has a collection of contacts.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00"/>
              </a:spcBef>
              <a:spcAft>
                <a:spcPts val="900"/>
              </a:spcAft>
              <a:buSzPts val="1000"/>
              <a:tabLst>
                <a:tab pos="457200" algn="l"/>
              </a:tabLst>
            </a:pPr>
            <a:r>
              <a:rPr lang="en-US" sz="1800" kern="100" dirty="0">
                <a:effectLst/>
                <a:latin typeface="Roboto" panose="02000000000000000000" pitchFamily="2" charset="0"/>
                <a:ea typeface="Calibri" panose="020F0502020204030204" pitchFamily="34" charset="0"/>
                <a:cs typeface="Times New Roman" panose="02020603050405020304" pitchFamily="18" charset="0"/>
              </a:rPr>
              <a:t>A resource has some state and zero or more sub-resources. Each sub-resource can be either a simple resource or a collection resource.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1200"/>
              </a:spcBef>
              <a:spcAft>
                <a:spcPts val="1200"/>
              </a:spcAft>
              <a:buNone/>
            </a:pPr>
            <a:r>
              <a:rPr lang="en-US" sz="1800" dirty="0">
                <a:effectLst/>
                <a:latin typeface="Roboto" panose="02000000000000000000" pitchFamily="2" charset="0"/>
                <a:ea typeface="Times New Roman" panose="02020603050405020304" pitchFamily="18" charset="0"/>
              </a:rPr>
              <a:t>For example, Gmail API has a collection of users, each user has a collection of messages, a collection of threads, a collection of labels, a profile resource, and several setting resources.</a:t>
            </a:r>
            <a:endParaRPr lang="en-US" sz="1800" dirty="0">
              <a:effectLst/>
              <a:latin typeface="Times New Roman" panose="02020603050405020304" pitchFamily="18" charset="0"/>
              <a:ea typeface="Times New Roman" panose="02020603050405020304" pitchFamily="18" charset="0"/>
            </a:endParaRPr>
          </a:p>
          <a:p>
            <a:pPr marL="0" indent="0">
              <a:spcBef>
                <a:spcPts val="1200"/>
              </a:spcBef>
              <a:spcAft>
                <a:spcPts val="1200"/>
              </a:spcAft>
              <a:buNone/>
            </a:pPr>
            <a:r>
              <a:rPr lang="en-US" sz="1800" dirty="0">
                <a:effectLst/>
                <a:latin typeface="Roboto" panose="02000000000000000000" pitchFamily="2" charset="0"/>
                <a:ea typeface="Times New Roman" panose="02020603050405020304" pitchFamily="18" charset="0"/>
              </a:rPr>
              <a:t>While there is some conceptual alignment between storage systems and REST APIs, a service with a resource-oriented API is not necessarily a database, and has enormous flexibility in how it interprets resources and methods. For example, creating a calendar event (resource) may create additional events for attendees, send email invitations to attendees, reserve conference rooms, and update video conference schedules.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8711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C6D9-C6A4-B527-B368-EE0D4FF9CB5F}"/>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3D77E2A-B59F-4916-FDAC-8324ED601B67}"/>
              </a:ext>
            </a:extLst>
          </p:cNvPr>
          <p:cNvSpPr>
            <a:spLocks noGrp="1"/>
          </p:cNvSpPr>
          <p:nvPr>
            <p:ph idx="1"/>
          </p:nvPr>
        </p:nvSpPr>
        <p:spPr/>
        <p:txBody>
          <a:bodyPr/>
          <a:lstStyle/>
          <a:p>
            <a:r>
              <a:rPr lang="en-US" dirty="0"/>
              <a:t>The key characteristic of a resource-oriented API is that it emphasizes resources (data model) over the methods performed on the resources (functionality). A typical resource-oriented API exposes a large number of resources with a small number of methods. The methods can be either the standard methods or custom methods. For this guide, the standard methods are: List, Get, Create, Update, and Delete.</a:t>
            </a:r>
          </a:p>
          <a:p>
            <a:r>
              <a:rPr lang="en-US" dirty="0"/>
              <a:t>Where API functionality naturally maps to one of the standard methods, that method should be used in the API design. For functionality that does not naturally map to one of the standard methods, custom methods may be used. </a:t>
            </a:r>
          </a:p>
        </p:txBody>
      </p:sp>
    </p:spTree>
    <p:extLst>
      <p:ext uri="{BB962C8B-B14F-4D97-AF65-F5344CB8AC3E}">
        <p14:creationId xmlns:p14="http://schemas.microsoft.com/office/powerpoint/2010/main" val="312877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03E-9E03-D1CF-70AC-CE41020C5E73}"/>
              </a:ext>
            </a:extLst>
          </p:cNvPr>
          <p:cNvSpPr>
            <a:spLocks noGrp="1"/>
          </p:cNvSpPr>
          <p:nvPr>
            <p:ph type="title"/>
          </p:nvPr>
        </p:nvSpPr>
        <p:spPr>
          <a:xfrm>
            <a:off x="1030287" y="2700866"/>
            <a:ext cx="10131425" cy="1456267"/>
          </a:xfrm>
        </p:spPr>
        <p:txBody>
          <a:bodyPr/>
          <a:lstStyle/>
          <a:p>
            <a:pPr algn="ctr"/>
            <a:r>
              <a:rPr lang="en-US" b="1" i="0" dirty="0">
                <a:effectLst/>
                <a:latin typeface="Google Sans"/>
              </a:rPr>
              <a:t>The 5 essential HTTP methods in RESTful API development</a:t>
            </a:r>
            <a:endParaRPr lang="en-US" dirty="0"/>
          </a:p>
        </p:txBody>
      </p:sp>
    </p:spTree>
    <p:extLst>
      <p:ext uri="{BB962C8B-B14F-4D97-AF65-F5344CB8AC3E}">
        <p14:creationId xmlns:p14="http://schemas.microsoft.com/office/powerpoint/2010/main" val="149304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4C34-4B9D-8F45-C390-D4B19C052E31}"/>
              </a:ext>
            </a:extLst>
          </p:cNvPr>
          <p:cNvSpPr>
            <a:spLocks noGrp="1"/>
          </p:cNvSpPr>
          <p:nvPr>
            <p:ph type="title"/>
          </p:nvPr>
        </p:nvSpPr>
        <p:spPr>
          <a:xfrm>
            <a:off x="1030287" y="1084580"/>
            <a:ext cx="10131425" cy="327329"/>
          </a:xfrm>
        </p:spPr>
        <p:txBody>
          <a:bodyPr>
            <a:normAutofit fontScale="90000"/>
          </a:bodyPr>
          <a:lstStyle/>
          <a:p>
            <a:pPr marL="285750" indent="-285750">
              <a:buFont typeface="Arial" panose="020B0604020202020204" pitchFamily="34" charset="0"/>
              <a:buChar char="•"/>
            </a:pPr>
            <a:r>
              <a:rPr lang="en-US" sz="1800" dirty="0">
                <a:effectLst/>
                <a:latin typeface="Open Sans" panose="020B0606030504020204" pitchFamily="34" charset="0"/>
                <a:ea typeface="Times New Roman" panose="02020603050405020304" pitchFamily="18" charset="0"/>
              </a:rPr>
              <a:t>The primary or most commonly-used HTTP methods are POST, GET, PUT, PATCH, and DELETE. These methods correspond to create, read, update, and delete (or CRUD) operations, respectively. There are a number of other methods, too, but they are utilized less frequently.</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A62DBE8-BE88-27EE-C8F0-C345870D5152}"/>
              </a:ext>
            </a:extLst>
          </p:cNvPr>
          <p:cNvSpPr>
            <a:spLocks noGrp="1"/>
          </p:cNvSpPr>
          <p:nvPr>
            <p:ph idx="1"/>
          </p:nvPr>
        </p:nvSpPr>
        <p:spPr>
          <a:xfrm>
            <a:off x="685801" y="1537253"/>
            <a:ext cx="10750825" cy="4916556"/>
          </a:xfrm>
        </p:spPr>
        <p:txBody>
          <a:bodyPr>
            <a:normAutofit fontScale="62500" lnSpcReduction="20000"/>
          </a:bodyPr>
          <a:lstStyle/>
          <a:p>
            <a:pPr marL="0" indent="0">
              <a:buNone/>
            </a:pPr>
            <a:endParaRPr lang="en-US" dirty="0"/>
          </a:p>
          <a:p>
            <a:pPr marL="0" indent="0">
              <a:buNone/>
            </a:pPr>
            <a:r>
              <a:rPr lang="en-US" b="1" dirty="0"/>
              <a:t>GET Method</a:t>
            </a:r>
          </a:p>
          <a:p>
            <a:r>
              <a:rPr lang="en-US" dirty="0"/>
              <a:t>If we want to retrieve data from a resource like websites, servers or APIs, we send them a GET Request. For example, we send a GET request to the server if we want a list of our customers or a specific customer.</a:t>
            </a:r>
          </a:p>
          <a:p>
            <a:r>
              <a:rPr lang="en-US" dirty="0"/>
              <a:t>Since the GET method should never change the data on the resources and just read them(read-only), it is considered a Safe Method. Additionally, the Get method is idempotent.</a:t>
            </a:r>
          </a:p>
          <a:p>
            <a:pPr marL="0" indent="0">
              <a:buNone/>
            </a:pPr>
            <a:r>
              <a:rPr lang="en-US" b="1" dirty="0"/>
              <a:t>POST Method</a:t>
            </a:r>
          </a:p>
          <a:p>
            <a:r>
              <a:rPr lang="en-US" dirty="0"/>
              <a:t>The POST method creates a new resource on the backend (server). The request body carries the data we want to the server. It is neither a safe nor idempotent method. We don’t expect to get the same result every time we send a POST request. For example, two identical POST requests will create two new equivalent resources with the same data and different resource ids.</a:t>
            </a:r>
          </a:p>
          <a:p>
            <a:pPr marL="0" indent="0">
              <a:buNone/>
            </a:pPr>
            <a:r>
              <a:rPr lang="en-US" b="1" dirty="0"/>
              <a:t>PUT Method</a:t>
            </a:r>
          </a:p>
          <a:p>
            <a:r>
              <a:rPr lang="en-US" dirty="0"/>
              <a:t>With the PUT request method, we can update an existing resource by sending the updated data as the content of the request body to the server. The PUT method updates a resource by replacing its entire content completely. If it applies to a collection of resources, it replaces the whole collection, so be careful using it. The server will return the 200 or 204 status codes after the existing resource is updated successfully.</a:t>
            </a:r>
          </a:p>
          <a:p>
            <a:pPr marL="0" indent="0">
              <a:buNone/>
            </a:pPr>
            <a:r>
              <a:rPr lang="en-US" b="1" dirty="0"/>
              <a:t>PATCH Method</a:t>
            </a:r>
          </a:p>
          <a:p>
            <a:r>
              <a:rPr lang="en-US" dirty="0"/>
              <a:t>PATCH is another HTTP method that is not commonly used. Similar to PUT, PATCH updates a resource, but it updates data partially and not entirely. For example, to make it more precise, the request [PUT] customers/{</a:t>
            </a:r>
            <a:r>
              <a:rPr lang="en-US" dirty="0" err="1"/>
              <a:t>customerid</a:t>
            </a:r>
            <a:r>
              <a:rPr lang="en-US" dirty="0"/>
              <a:t>} would update the fields in the Customers entity on the resource entirely. However, the PATCH method does update the provided fields of the customer entity. In general, this modification should be in a standard format like JSON or XML.</a:t>
            </a:r>
          </a:p>
          <a:p>
            <a:pPr marL="0" indent="0">
              <a:buNone/>
            </a:pPr>
            <a:r>
              <a:rPr lang="en-US" b="1" dirty="0"/>
              <a:t>DELETE Method</a:t>
            </a:r>
          </a:p>
          <a:p>
            <a:r>
              <a:rPr lang="en-US" dirty="0"/>
              <a:t>As the name suggests, the DELETE method deletes a resource. The DELETE method is idempotent; regardless of the number of calls, it returns the same result.</a:t>
            </a:r>
          </a:p>
          <a:p>
            <a:pPr marL="0" indent="0">
              <a:buNone/>
            </a:pPr>
            <a:r>
              <a:rPr lang="en-US" dirty="0"/>
              <a:t>Most APIs always return the 200 status code even if we try to delete a deleted resource but in some APIs, If the target data no longer exists, the method call would return a 404 status code.</a:t>
            </a:r>
          </a:p>
          <a:p>
            <a:endParaRPr lang="en-US" dirty="0"/>
          </a:p>
        </p:txBody>
      </p:sp>
    </p:spTree>
    <p:extLst>
      <p:ext uri="{BB962C8B-B14F-4D97-AF65-F5344CB8AC3E}">
        <p14:creationId xmlns:p14="http://schemas.microsoft.com/office/powerpoint/2010/main" val="2508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5A7AFBC-0AA1-5E4C-C34B-4CAA138D4237}"/>
              </a:ext>
            </a:extLst>
          </p:cNvPr>
          <p:cNvGraphicFramePr>
            <a:graphicFrameLocks noGrp="1"/>
          </p:cNvGraphicFramePr>
          <p:nvPr>
            <p:ph idx="1"/>
            <p:extLst>
              <p:ext uri="{D42A27DB-BD31-4B8C-83A1-F6EECF244321}">
                <p14:modId xmlns:p14="http://schemas.microsoft.com/office/powerpoint/2010/main" val="3409307525"/>
              </p:ext>
            </p:extLst>
          </p:nvPr>
        </p:nvGraphicFramePr>
        <p:xfrm>
          <a:off x="1028700" y="1054100"/>
          <a:ext cx="10096498" cy="5041900"/>
        </p:xfrm>
        <a:graphic>
          <a:graphicData uri="http://schemas.openxmlformats.org/drawingml/2006/table">
            <a:tbl>
              <a:tblPr>
                <a:tableStyleId>{5C22544A-7EE6-4342-B048-85BDC9FD1C3A}</a:tableStyleId>
              </a:tblPr>
              <a:tblGrid>
                <a:gridCol w="982211">
                  <a:extLst>
                    <a:ext uri="{9D8B030D-6E8A-4147-A177-3AD203B41FA5}">
                      <a16:colId xmlns:a16="http://schemas.microsoft.com/office/drawing/2014/main" val="1135757846"/>
                    </a:ext>
                  </a:extLst>
                </a:gridCol>
                <a:gridCol w="4946625">
                  <a:extLst>
                    <a:ext uri="{9D8B030D-6E8A-4147-A177-3AD203B41FA5}">
                      <a16:colId xmlns:a16="http://schemas.microsoft.com/office/drawing/2014/main" val="1500692049"/>
                    </a:ext>
                  </a:extLst>
                </a:gridCol>
                <a:gridCol w="1169634">
                  <a:extLst>
                    <a:ext uri="{9D8B030D-6E8A-4147-A177-3AD203B41FA5}">
                      <a16:colId xmlns:a16="http://schemas.microsoft.com/office/drawing/2014/main" val="124068225"/>
                    </a:ext>
                  </a:extLst>
                </a:gridCol>
                <a:gridCol w="1855282">
                  <a:extLst>
                    <a:ext uri="{9D8B030D-6E8A-4147-A177-3AD203B41FA5}">
                      <a16:colId xmlns:a16="http://schemas.microsoft.com/office/drawing/2014/main" val="674933035"/>
                    </a:ext>
                  </a:extLst>
                </a:gridCol>
                <a:gridCol w="1142746">
                  <a:extLst>
                    <a:ext uri="{9D8B030D-6E8A-4147-A177-3AD203B41FA5}">
                      <a16:colId xmlns:a16="http://schemas.microsoft.com/office/drawing/2014/main" val="89597570"/>
                    </a:ext>
                  </a:extLst>
                </a:gridCol>
              </a:tblGrid>
              <a:tr h="504190">
                <a:tc>
                  <a:txBody>
                    <a:bodyPr/>
                    <a:lstStyle/>
                    <a:p>
                      <a:pPr algn="ctr" fontAlgn="t">
                        <a:lnSpc>
                          <a:spcPct val="200000"/>
                        </a:lnSpc>
                      </a:pPr>
                      <a:r>
                        <a:rPr lang="en-US" sz="1100" u="none" strike="noStrike" dirty="0">
                          <a:effectLst/>
                        </a:rPr>
                        <a:t>Method</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Summary</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CRUD</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Accepts Request Body</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Safe</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1834367945"/>
                  </a:ext>
                </a:extLst>
              </a:tr>
              <a:tr h="504190">
                <a:tc>
                  <a:txBody>
                    <a:bodyPr/>
                    <a:lstStyle/>
                    <a:p>
                      <a:pPr algn="ctr" fontAlgn="t">
                        <a:lnSpc>
                          <a:spcPct val="200000"/>
                        </a:lnSpc>
                      </a:pPr>
                      <a:r>
                        <a:rPr lang="en-US" sz="1100" u="none" strike="noStrike" dirty="0">
                          <a:effectLst/>
                        </a:rPr>
                        <a:t>GET</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a:effectLst/>
                        </a:rPr>
                        <a:t>To fetch a single resource or group of resources</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Read</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No</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Yes</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469815949"/>
                  </a:ext>
                </a:extLst>
              </a:tr>
              <a:tr h="504190">
                <a:tc>
                  <a:txBody>
                    <a:bodyPr/>
                    <a:lstStyle/>
                    <a:p>
                      <a:pPr algn="ctr" fontAlgn="t">
                        <a:lnSpc>
                          <a:spcPct val="200000"/>
                        </a:lnSpc>
                      </a:pPr>
                      <a:r>
                        <a:rPr lang="en-US" sz="1100" u="none" strike="noStrike">
                          <a:effectLst/>
                        </a:rPr>
                        <a:t>PUT</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dirty="0">
                          <a:effectLst/>
                        </a:rPr>
                        <a:t>To update an entire resource in one go</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Update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Yes</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No</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1806770716"/>
                  </a:ext>
                </a:extLst>
              </a:tr>
              <a:tr h="504190">
                <a:tc>
                  <a:txBody>
                    <a:bodyPr/>
                    <a:lstStyle/>
                    <a:p>
                      <a:pPr algn="ctr" fontAlgn="t">
                        <a:lnSpc>
                          <a:spcPct val="200000"/>
                        </a:lnSpc>
                      </a:pPr>
                      <a:r>
                        <a:rPr lang="en-US" sz="1100" u="none" strike="noStrike">
                          <a:effectLst/>
                        </a:rPr>
                        <a:t>POST</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dirty="0">
                          <a:effectLst/>
                        </a:rPr>
                        <a:t>To create a new resource</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Create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Yes</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No</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2236375659"/>
                  </a:ext>
                </a:extLst>
              </a:tr>
              <a:tr h="504190">
                <a:tc>
                  <a:txBody>
                    <a:bodyPr/>
                    <a:lstStyle/>
                    <a:p>
                      <a:pPr algn="ctr" fontAlgn="t">
                        <a:lnSpc>
                          <a:spcPct val="200000"/>
                        </a:lnSpc>
                      </a:pPr>
                      <a:r>
                        <a:rPr lang="en-US" sz="1100" u="none" strike="noStrike">
                          <a:effectLst/>
                        </a:rPr>
                        <a:t>PATCH</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dirty="0">
                          <a:effectLst/>
                        </a:rPr>
                        <a:t>To partially update a resource</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Update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Yes</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No</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167055890"/>
                  </a:ext>
                </a:extLst>
              </a:tr>
              <a:tr h="504190">
                <a:tc>
                  <a:txBody>
                    <a:bodyPr/>
                    <a:lstStyle/>
                    <a:p>
                      <a:pPr algn="ctr" fontAlgn="t">
                        <a:lnSpc>
                          <a:spcPct val="200000"/>
                        </a:lnSpc>
                      </a:pPr>
                      <a:r>
                        <a:rPr lang="en-US" sz="1100" u="none" strike="noStrike">
                          <a:effectLst/>
                        </a:rPr>
                        <a:t>DELETE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a:effectLst/>
                        </a:rPr>
                        <a:t>To delete a resource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Delete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No</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No</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861393837"/>
                  </a:ext>
                </a:extLst>
              </a:tr>
              <a:tr h="504190">
                <a:tc>
                  <a:txBody>
                    <a:bodyPr/>
                    <a:lstStyle/>
                    <a:p>
                      <a:pPr algn="ctr" fontAlgn="t">
                        <a:lnSpc>
                          <a:spcPct val="200000"/>
                        </a:lnSpc>
                      </a:pPr>
                      <a:r>
                        <a:rPr lang="en-US" sz="1100" u="none" strike="noStrike">
                          <a:effectLst/>
                        </a:rPr>
                        <a:t>OPTIONS</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dirty="0">
                          <a:effectLst/>
                        </a:rPr>
                        <a:t>To get information on permitted operations</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Read</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No</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Yes</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4152909204"/>
                  </a:ext>
                </a:extLst>
              </a:tr>
              <a:tr h="504190">
                <a:tc>
                  <a:txBody>
                    <a:bodyPr/>
                    <a:lstStyle/>
                    <a:p>
                      <a:pPr algn="ctr" fontAlgn="t">
                        <a:lnSpc>
                          <a:spcPct val="200000"/>
                        </a:lnSpc>
                      </a:pPr>
                      <a:r>
                        <a:rPr lang="en-US" sz="1100" u="none" strike="noStrike">
                          <a:effectLst/>
                        </a:rPr>
                        <a:t>HEAD</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dirty="0">
                          <a:effectLst/>
                        </a:rPr>
                        <a:t>To get metadata of the endpoint</a:t>
                      </a:r>
                      <a:endParaRPr lang="en-US" sz="1100" b="0" i="0" u="none" strike="noStrike" dirty="0">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Read</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No</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Yes</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3287201798"/>
                  </a:ext>
                </a:extLst>
              </a:tr>
              <a:tr h="504190">
                <a:tc>
                  <a:txBody>
                    <a:bodyPr/>
                    <a:lstStyle/>
                    <a:p>
                      <a:pPr algn="ctr" fontAlgn="t">
                        <a:lnSpc>
                          <a:spcPct val="200000"/>
                        </a:lnSpc>
                      </a:pPr>
                      <a:r>
                        <a:rPr lang="en-US" sz="1100" u="none" strike="noStrike">
                          <a:effectLst/>
                        </a:rPr>
                        <a:t>TRACE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a:effectLst/>
                        </a:rPr>
                        <a:t>For diagnosing purposes</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Read</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No</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Yes</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2317038085"/>
                  </a:ext>
                </a:extLst>
              </a:tr>
              <a:tr h="504190">
                <a:tc>
                  <a:txBody>
                    <a:bodyPr/>
                    <a:lstStyle/>
                    <a:p>
                      <a:pPr algn="ctr" fontAlgn="t">
                        <a:lnSpc>
                          <a:spcPct val="200000"/>
                        </a:lnSpc>
                      </a:pPr>
                      <a:r>
                        <a:rPr lang="en-US" sz="1100" u="none" strike="noStrike">
                          <a:effectLst/>
                        </a:rPr>
                        <a:t>CONNECT</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l" fontAlgn="t">
                        <a:lnSpc>
                          <a:spcPct val="200000"/>
                        </a:lnSpc>
                      </a:pPr>
                      <a:r>
                        <a:rPr lang="en-US" sz="1100" u="none" strike="noStrike">
                          <a:effectLst/>
                        </a:rPr>
                        <a:t>To make the two-way connection between the client and the resource.</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a:effectLst/>
                        </a:rPr>
                        <a:t>No</a:t>
                      </a:r>
                      <a:endParaRPr lang="en-US" sz="1100" b="0" i="0" u="none" strike="noStrike">
                        <a:solidFill>
                          <a:srgbClr val="333333"/>
                        </a:solidFill>
                        <a:effectLst/>
                        <a:latin typeface="Arial" panose="020B0604020202020204" pitchFamily="34" charset="0"/>
                      </a:endParaRPr>
                    </a:p>
                  </a:txBody>
                  <a:tcPr marL="9525" marR="9525" marT="9525" marB="0"/>
                </a:tc>
                <a:tc>
                  <a:txBody>
                    <a:bodyPr/>
                    <a:lstStyle/>
                    <a:p>
                      <a:pPr algn="ctr" fontAlgn="t">
                        <a:lnSpc>
                          <a:spcPct val="200000"/>
                        </a:lnSpc>
                      </a:pPr>
                      <a:r>
                        <a:rPr lang="en-US" sz="1100" u="none" strike="noStrike" dirty="0">
                          <a:effectLst/>
                        </a:rPr>
                        <a:t>No</a:t>
                      </a:r>
                      <a:endParaRPr lang="en-US" sz="1100" b="0" i="0" u="none" strike="noStrike" dirty="0">
                        <a:solidFill>
                          <a:srgbClr val="333333"/>
                        </a:solidFill>
                        <a:effectLst/>
                        <a:latin typeface="Arial" panose="020B0604020202020204" pitchFamily="34" charset="0"/>
                      </a:endParaRPr>
                    </a:p>
                  </a:txBody>
                  <a:tcPr marL="9525" marR="9525" marT="9525" marB="0"/>
                </a:tc>
                <a:extLst>
                  <a:ext uri="{0D108BD9-81ED-4DB2-BD59-A6C34878D82A}">
                    <a16:rowId xmlns:a16="http://schemas.microsoft.com/office/drawing/2014/main" val="1961587403"/>
                  </a:ext>
                </a:extLst>
              </a:tr>
            </a:tbl>
          </a:graphicData>
        </a:graphic>
      </p:graphicFrame>
    </p:spTree>
    <p:extLst>
      <p:ext uri="{BB962C8B-B14F-4D97-AF65-F5344CB8AC3E}">
        <p14:creationId xmlns:p14="http://schemas.microsoft.com/office/powerpoint/2010/main" val="175845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41EF7C-9B38-046C-AAC7-6A1CB8B29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893" y="1046386"/>
            <a:ext cx="9770214" cy="4765227"/>
          </a:xfrm>
        </p:spPr>
      </p:pic>
    </p:spTree>
    <p:extLst>
      <p:ext uri="{BB962C8B-B14F-4D97-AF65-F5344CB8AC3E}">
        <p14:creationId xmlns:p14="http://schemas.microsoft.com/office/powerpoint/2010/main" val="388094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17472-00C5-7818-C684-0F31A9CC8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60" y="183647"/>
            <a:ext cx="9326880" cy="6490705"/>
          </a:xfrm>
          <a:prstGeom prst="rect">
            <a:avLst/>
          </a:prstGeom>
        </p:spPr>
      </p:pic>
    </p:spTree>
    <p:extLst>
      <p:ext uri="{BB962C8B-B14F-4D97-AF65-F5344CB8AC3E}">
        <p14:creationId xmlns:p14="http://schemas.microsoft.com/office/powerpoint/2010/main" val="194743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CD02-F78B-1234-8E7A-B9E0C0E7BEE0}"/>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2DD97477-FC29-E213-5557-BC1DE4462B8E}"/>
              </a:ext>
            </a:extLst>
          </p:cNvPr>
          <p:cNvSpPr>
            <a:spLocks noGrp="1"/>
          </p:cNvSpPr>
          <p:nvPr>
            <p:ph idx="1"/>
          </p:nvPr>
        </p:nvSpPr>
        <p:spPr>
          <a:xfrm>
            <a:off x="685801" y="2142067"/>
            <a:ext cx="10764077" cy="4378003"/>
          </a:xfrm>
        </p:spPr>
        <p:txBody>
          <a:bodyPr>
            <a:normAutofit fontScale="92500" lnSpcReduction="20000"/>
          </a:bodyPr>
          <a:lstStyle/>
          <a:p>
            <a:r>
              <a:rPr lang="en-US" dirty="0"/>
              <a:t>The </a:t>
            </a:r>
            <a:r>
              <a:rPr lang="en-US" dirty="0" err="1">
                <a:solidFill>
                  <a:srgbClr val="00B050"/>
                </a:solidFill>
              </a:rPr>
              <a:t>lambda_handler</a:t>
            </a:r>
            <a:r>
              <a:rPr lang="en-US" dirty="0">
                <a:solidFill>
                  <a:srgbClr val="00B050"/>
                </a:solidFill>
              </a:rPr>
              <a:t> </a:t>
            </a:r>
            <a:r>
              <a:rPr lang="en-US" dirty="0"/>
              <a:t>function is a Python function that is used as an AWS Lambda function. The function takes two arguments: an </a:t>
            </a:r>
            <a:r>
              <a:rPr lang="en-US" dirty="0">
                <a:solidFill>
                  <a:srgbClr val="00B050"/>
                </a:solidFill>
              </a:rPr>
              <a:t>event</a:t>
            </a:r>
            <a:r>
              <a:rPr lang="en-US" dirty="0"/>
              <a:t> object and a </a:t>
            </a:r>
            <a:r>
              <a:rPr lang="en-US" dirty="0">
                <a:solidFill>
                  <a:srgbClr val="00B050"/>
                </a:solidFill>
              </a:rPr>
              <a:t>context</a:t>
            </a:r>
            <a:r>
              <a:rPr lang="en-US" dirty="0"/>
              <a:t> object. The </a:t>
            </a:r>
            <a:r>
              <a:rPr lang="en-US" dirty="0">
                <a:solidFill>
                  <a:srgbClr val="00B050"/>
                </a:solidFill>
              </a:rPr>
              <a:t>event</a:t>
            </a:r>
            <a:r>
              <a:rPr lang="en-US" dirty="0"/>
              <a:t> object contains information about the event that triggered the Lambda function, and the </a:t>
            </a:r>
            <a:r>
              <a:rPr lang="en-US" dirty="0">
                <a:solidFill>
                  <a:srgbClr val="00B050"/>
                </a:solidFill>
              </a:rPr>
              <a:t>context</a:t>
            </a:r>
            <a:r>
              <a:rPr lang="en-US" dirty="0"/>
              <a:t> object contains information about the execution environment of the Lambda function.</a:t>
            </a:r>
          </a:p>
          <a:p>
            <a:endParaRPr lang="en-US" dirty="0"/>
          </a:p>
          <a:p>
            <a:r>
              <a:rPr lang="en-US" dirty="0"/>
              <a:t>The function first parses out the </a:t>
            </a:r>
            <a:r>
              <a:rPr lang="en-US" dirty="0" err="1">
                <a:solidFill>
                  <a:srgbClr val="00B050"/>
                </a:solidFill>
              </a:rPr>
              <a:t>transactionId</a:t>
            </a:r>
            <a:r>
              <a:rPr lang="en-US" dirty="0"/>
              <a:t> and </a:t>
            </a:r>
            <a:r>
              <a:rPr lang="en-US" dirty="0" err="1">
                <a:solidFill>
                  <a:srgbClr val="00B050"/>
                </a:solidFill>
              </a:rPr>
              <a:t>transactionAmount</a:t>
            </a:r>
            <a:r>
              <a:rPr lang="en-US" dirty="0"/>
              <a:t> query string parameters from the </a:t>
            </a:r>
            <a:r>
              <a:rPr lang="en-US" dirty="0">
                <a:solidFill>
                  <a:srgbClr val="00B050"/>
                </a:solidFill>
              </a:rPr>
              <a:t>event</a:t>
            </a:r>
            <a:r>
              <a:rPr lang="en-US" dirty="0"/>
              <a:t> object. It then constructs a </a:t>
            </a:r>
            <a:r>
              <a:rPr lang="en-US" dirty="0" err="1">
                <a:solidFill>
                  <a:srgbClr val="00B050"/>
                </a:solidFill>
              </a:rPr>
              <a:t>transactionResponse</a:t>
            </a:r>
            <a:r>
              <a:rPr lang="en-US" dirty="0"/>
              <a:t> dictionary object that contains the </a:t>
            </a:r>
            <a:r>
              <a:rPr lang="en-US" dirty="0" err="1">
                <a:solidFill>
                  <a:srgbClr val="00B050"/>
                </a:solidFill>
              </a:rPr>
              <a:t>transactionId</a:t>
            </a:r>
            <a:r>
              <a:rPr lang="en-US" dirty="0"/>
              <a:t>, amount, and </a:t>
            </a:r>
            <a:r>
              <a:rPr lang="en-US" dirty="0">
                <a:solidFill>
                  <a:srgbClr val="00B050"/>
                </a:solidFill>
              </a:rPr>
              <a:t>message</a:t>
            </a:r>
            <a:r>
              <a:rPr lang="en-US" dirty="0"/>
              <a:t> keys. The </a:t>
            </a:r>
            <a:r>
              <a:rPr lang="en-US" dirty="0" err="1">
                <a:solidFill>
                  <a:srgbClr val="00B050"/>
                </a:solidFill>
              </a:rPr>
              <a:t>transactionId</a:t>
            </a:r>
            <a:r>
              <a:rPr lang="en-US" dirty="0"/>
              <a:t> and </a:t>
            </a:r>
            <a:r>
              <a:rPr lang="en-US" dirty="0">
                <a:solidFill>
                  <a:srgbClr val="00B050"/>
                </a:solidFill>
              </a:rPr>
              <a:t>amount</a:t>
            </a:r>
            <a:r>
              <a:rPr lang="en-US" dirty="0"/>
              <a:t> values are set to the values parsed from the query string parameters, and the </a:t>
            </a:r>
            <a:r>
              <a:rPr lang="en-US" dirty="0">
                <a:solidFill>
                  <a:srgbClr val="00B050"/>
                </a:solidFill>
              </a:rPr>
              <a:t>message</a:t>
            </a:r>
            <a:r>
              <a:rPr lang="en-US" dirty="0"/>
              <a:t> value is set to a demo message.</a:t>
            </a:r>
          </a:p>
          <a:p>
            <a:endParaRPr lang="en-US" dirty="0"/>
          </a:p>
          <a:p>
            <a:r>
              <a:rPr lang="en-US" dirty="0"/>
              <a:t>The function then constructs an HTTP response object by creating a </a:t>
            </a:r>
            <a:r>
              <a:rPr lang="en-US" dirty="0" err="1">
                <a:solidFill>
                  <a:srgbClr val="00B050"/>
                </a:solidFill>
              </a:rPr>
              <a:t>responseObject</a:t>
            </a:r>
            <a:r>
              <a:rPr lang="en-US" dirty="0"/>
              <a:t> dictionary object. The </a:t>
            </a:r>
            <a:r>
              <a:rPr lang="en-US" dirty="0" err="1">
                <a:solidFill>
                  <a:srgbClr val="00B050"/>
                </a:solidFill>
              </a:rPr>
              <a:t>statusCode</a:t>
            </a:r>
            <a:r>
              <a:rPr lang="en-US" dirty="0"/>
              <a:t> key is set to 200, indicating a successful response. The headers key is set to an empty dictionary, and the </a:t>
            </a:r>
            <a:r>
              <a:rPr lang="en-US" dirty="0">
                <a:solidFill>
                  <a:srgbClr val="00B050"/>
                </a:solidFill>
              </a:rPr>
              <a:t>Content-Type</a:t>
            </a:r>
            <a:r>
              <a:rPr lang="en-US" dirty="0"/>
              <a:t> header is set to application/</a:t>
            </a:r>
            <a:r>
              <a:rPr lang="en-US" dirty="0" err="1"/>
              <a:t>json</a:t>
            </a:r>
            <a:r>
              <a:rPr lang="en-US" dirty="0"/>
              <a:t>. The body key is set to a JSON string representation of the </a:t>
            </a:r>
            <a:r>
              <a:rPr lang="en-US" dirty="0" err="1">
                <a:solidFill>
                  <a:srgbClr val="00B050"/>
                </a:solidFill>
              </a:rPr>
              <a:t>transactionResponse</a:t>
            </a:r>
            <a:r>
              <a:rPr lang="en-US" dirty="0"/>
              <a:t> dictionary object.</a:t>
            </a:r>
          </a:p>
          <a:p>
            <a:endParaRPr lang="en-US" dirty="0"/>
          </a:p>
          <a:p>
            <a:r>
              <a:rPr lang="en-US" dirty="0"/>
              <a:t>Finally, the function returns the </a:t>
            </a:r>
            <a:r>
              <a:rPr lang="en-US" dirty="0" err="1">
                <a:solidFill>
                  <a:srgbClr val="00B050"/>
                </a:solidFill>
              </a:rPr>
              <a:t>responseObject</a:t>
            </a:r>
            <a:r>
              <a:rPr lang="en-US" dirty="0"/>
              <a:t> dictionary object as the response to the Lambda function invocation.</a:t>
            </a:r>
          </a:p>
        </p:txBody>
      </p:sp>
    </p:spTree>
    <p:extLst>
      <p:ext uri="{BB962C8B-B14F-4D97-AF65-F5344CB8AC3E}">
        <p14:creationId xmlns:p14="http://schemas.microsoft.com/office/powerpoint/2010/main" val="201549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17D3-FF69-E92C-4EE8-9EE75C8C2A5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1B53150-50F3-7CAC-B491-E2F9171C6017}"/>
              </a:ext>
            </a:extLst>
          </p:cNvPr>
          <p:cNvSpPr>
            <a:spLocks noGrp="1"/>
          </p:cNvSpPr>
          <p:nvPr>
            <p:ph idx="1"/>
          </p:nvPr>
        </p:nvSpPr>
        <p:spPr>
          <a:xfrm>
            <a:off x="1030287" y="1683026"/>
            <a:ext cx="10131425" cy="4717774"/>
          </a:xfrm>
        </p:spPr>
        <p:txBody>
          <a:bodyPr/>
          <a:lstStyle/>
          <a:p>
            <a:pPr marL="0" indent="0">
              <a:buNone/>
            </a:pPr>
            <a:r>
              <a:rPr lang="en-US" b="1" dirty="0"/>
              <a:t>What is REST?</a:t>
            </a:r>
          </a:p>
          <a:p>
            <a:r>
              <a:rPr lang="en-US" dirty="0"/>
              <a:t>Ans: REST (Representational State Transfer) is a design pattern for creating web services. It establishes a set of constraints and principles for creating web APIs that are flexible, scalable, and simple to maintain.</a:t>
            </a:r>
          </a:p>
          <a:p>
            <a:endParaRPr lang="en-US" dirty="0"/>
          </a:p>
          <a:p>
            <a:pPr marL="0" indent="0">
              <a:buNone/>
            </a:pPr>
            <a:r>
              <a:rPr lang="en-US" b="1" dirty="0"/>
              <a:t>What is the difference between REST and RESTful?</a:t>
            </a:r>
          </a:p>
          <a:p>
            <a:r>
              <a:rPr lang="en-US" dirty="0"/>
              <a:t>Ans: REST is a set of architectural guidelines for building APIs. RESTful APIs are APIs that adhere to REST guidelines.</a:t>
            </a:r>
          </a:p>
          <a:p>
            <a:endParaRPr lang="en-US" dirty="0"/>
          </a:p>
          <a:p>
            <a:pPr marL="0" indent="0">
              <a:buNone/>
            </a:pPr>
            <a:r>
              <a:rPr lang="en-US" b="1" dirty="0"/>
              <a:t>What is the difference between RESTful and Non-Restful APIs?</a:t>
            </a:r>
          </a:p>
          <a:p>
            <a:r>
              <a:rPr lang="en-US" dirty="0"/>
              <a:t>Ans: RESTful APIs follow REST guidelines. On the contrary, Non-Restful APIs use other methods/protocols like SOAP(Simple Object Access Protocol) for communication.</a:t>
            </a:r>
          </a:p>
          <a:p>
            <a:endParaRPr lang="en-US" dirty="0"/>
          </a:p>
        </p:txBody>
      </p:sp>
    </p:spTree>
    <p:extLst>
      <p:ext uri="{BB962C8B-B14F-4D97-AF65-F5344CB8AC3E}">
        <p14:creationId xmlns:p14="http://schemas.microsoft.com/office/powerpoint/2010/main" val="171369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B08A-D67C-2CCF-7CFE-CCB2B09B7EE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02D0140-5DC4-2FBE-1DAA-5E3389EDB1EE}"/>
              </a:ext>
            </a:extLst>
          </p:cNvPr>
          <p:cNvSpPr>
            <a:spLocks noGrp="1"/>
          </p:cNvSpPr>
          <p:nvPr>
            <p:ph idx="1"/>
          </p:nvPr>
        </p:nvSpPr>
        <p:spPr>
          <a:xfrm>
            <a:off x="1030287" y="1815549"/>
            <a:ext cx="10131425" cy="4432851"/>
          </a:xfrm>
        </p:spPr>
        <p:txBody>
          <a:bodyPr>
            <a:normAutofit fontScale="92500" lnSpcReduction="10000"/>
          </a:bodyPr>
          <a:lstStyle/>
          <a:p>
            <a:pPr marL="0" indent="0">
              <a:buNone/>
            </a:pPr>
            <a:r>
              <a:rPr lang="en-US" b="1" dirty="0"/>
              <a:t>What is the difference between POST and PUT?</a:t>
            </a:r>
          </a:p>
          <a:p>
            <a:r>
              <a:rPr lang="en-US" dirty="0"/>
              <a:t>The PUT method modifies an existing resource, but the POST HTTP method creates a new resource. Therefore, the PUT method is safe and idempotent, while the POST method is neither safe nor idempotent.</a:t>
            </a:r>
          </a:p>
          <a:p>
            <a:pPr marL="0" indent="0">
              <a:buNone/>
            </a:pPr>
            <a:endParaRPr lang="en-US" dirty="0"/>
          </a:p>
          <a:p>
            <a:pPr marL="0" indent="0">
              <a:buNone/>
            </a:pPr>
            <a:r>
              <a:rPr lang="en-US" b="1" dirty="0"/>
              <a:t>What is the difference between PUT and PATCH?</a:t>
            </a:r>
          </a:p>
          <a:p>
            <a:r>
              <a:rPr lang="en-US" dirty="0"/>
              <a:t>The PUT method updates the resource by replacing the whole data, while the PATCH method partially updates the resource. Thus, The PUT method is safe and idempotent, but the PATCH method is neither safe nor idempotent.</a:t>
            </a:r>
          </a:p>
          <a:p>
            <a:pPr marL="0" indent="0">
              <a:buNone/>
            </a:pPr>
            <a:endParaRPr lang="en-US" dirty="0"/>
          </a:p>
          <a:p>
            <a:pPr marL="0" indent="0">
              <a:buNone/>
            </a:pPr>
            <a:r>
              <a:rPr lang="en-US" b="1" dirty="0"/>
              <a:t>Does the GET method accept the request body?</a:t>
            </a:r>
          </a:p>
          <a:p>
            <a:r>
              <a:rPr lang="en-US" dirty="0"/>
              <a:t>Requests using the GET methods should only be for fetching data, not carrying it, so it is better to avoid sending data loads to the server as it causes an error if the server doesn’t accept it. However, the specifications don’t prohibit it.</a:t>
            </a:r>
          </a:p>
          <a:p>
            <a:endParaRPr lang="en-US" dirty="0"/>
          </a:p>
        </p:txBody>
      </p:sp>
    </p:spTree>
    <p:extLst>
      <p:ext uri="{BB962C8B-B14F-4D97-AF65-F5344CB8AC3E}">
        <p14:creationId xmlns:p14="http://schemas.microsoft.com/office/powerpoint/2010/main" val="357167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5339-0EE8-85BC-3E1D-4E21A5359BFA}"/>
              </a:ext>
            </a:extLst>
          </p:cNvPr>
          <p:cNvSpPr>
            <a:spLocks noGrp="1"/>
          </p:cNvSpPr>
          <p:nvPr>
            <p:ph type="title"/>
          </p:nvPr>
        </p:nvSpPr>
        <p:spPr/>
        <p:txBody>
          <a:bodyPr>
            <a:normAutofit/>
          </a:bodyPr>
          <a:lstStyle/>
          <a:p>
            <a:r>
              <a:rPr lang="en-US" b="1" kern="100" dirty="0">
                <a:latin typeface="Calibri" panose="020F0502020204030204" pitchFamily="34" charset="0"/>
                <a:cs typeface="Times New Roman" panose="02020603050405020304" pitchFamily="18" charset="0"/>
              </a:rPr>
              <a:t>What is lambda ?</a:t>
            </a:r>
            <a:endParaRPr lang="en-US" sz="6000" dirty="0"/>
          </a:p>
        </p:txBody>
      </p:sp>
      <p:sp>
        <p:nvSpPr>
          <p:cNvPr id="3" name="Content Placeholder 2">
            <a:extLst>
              <a:ext uri="{FF2B5EF4-FFF2-40B4-BE49-F238E27FC236}">
                <a16:creationId xmlns:a16="http://schemas.microsoft.com/office/drawing/2014/main" id="{931BDE60-BFAF-6AE8-3EA4-46B8F8C626A9}"/>
              </a:ext>
            </a:extLst>
          </p:cNvPr>
          <p:cNvSpPr>
            <a:spLocks noGrp="1"/>
          </p:cNvSpPr>
          <p:nvPr>
            <p:ph idx="1"/>
          </p:nvPr>
        </p:nvSpPr>
        <p:spPr>
          <a:xfrm>
            <a:off x="685801" y="1868557"/>
            <a:ext cx="10131425" cy="3922643"/>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AWS Lambda is an AWS service that is responsible for running particular functions in response to particular triggers — events happening in the application. </a:t>
            </a:r>
            <a:r>
              <a:rPr lang="en-US" kern="100" dirty="0">
                <a:latin typeface="Calibri" panose="020F0502020204030204" pitchFamily="34" charset="0"/>
                <a:cs typeface="Times New Roman" panose="02020603050405020304" pitchFamily="18" charset="0"/>
              </a:rPr>
              <a:t>AWS Lambda is a compute service that lets you run code without provisioning or managing servers.</a:t>
            </a:r>
          </a:p>
          <a:p>
            <a:r>
              <a:rPr lang="en-US" kern="100" dirty="0">
                <a:latin typeface="Calibri" panose="020F0502020204030204" pitchFamily="34" charset="0"/>
                <a:cs typeface="Times New Roman" panose="02020603050405020304" pitchFamily="18" charset="0"/>
              </a:rPr>
              <a:t>Lambda runs your code on a high-availability compute infrastructure and performs all of the administration of the compute resources, including server and operating system maintenance, capacity provisioning and automatic scaling, and logging. With Lambda, all you need to do is supply your code in one of the language runtimes that Lambda supports.</a:t>
            </a:r>
          </a:p>
          <a:p>
            <a:r>
              <a:rPr lang="en-US" kern="100" dirty="0">
                <a:latin typeface="Calibri" panose="020F0502020204030204" pitchFamily="34" charset="0"/>
                <a:cs typeface="Times New Roman" panose="02020603050405020304" pitchFamily="18" charset="0"/>
              </a:rPr>
              <a:t>You organize your code into Lambda functions. The Lambda service runs your function only when needed and scales automatically. You only pay for the compute time that you consume—there is no charge when your code is not running.</a:t>
            </a:r>
          </a:p>
        </p:txBody>
      </p:sp>
    </p:spTree>
    <p:extLst>
      <p:ext uri="{BB962C8B-B14F-4D97-AF65-F5344CB8AC3E}">
        <p14:creationId xmlns:p14="http://schemas.microsoft.com/office/powerpoint/2010/main" val="326210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A306-D6C0-10C1-34D6-4E07E461C495}"/>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When to use Lambda ?</a:t>
            </a:r>
          </a:p>
        </p:txBody>
      </p:sp>
      <p:sp>
        <p:nvSpPr>
          <p:cNvPr id="3" name="Content Placeholder 2">
            <a:extLst>
              <a:ext uri="{FF2B5EF4-FFF2-40B4-BE49-F238E27FC236}">
                <a16:creationId xmlns:a16="http://schemas.microsoft.com/office/drawing/2014/main" id="{D756BEBF-E62E-84C8-3A00-922C670AB6A6}"/>
              </a:ext>
            </a:extLst>
          </p:cNvPr>
          <p:cNvSpPr>
            <a:spLocks noGrp="1"/>
          </p:cNvSpPr>
          <p:nvPr>
            <p:ph idx="1"/>
          </p:nvPr>
        </p:nvSpPr>
        <p:spPr>
          <a:xfrm>
            <a:off x="685801" y="2142067"/>
            <a:ext cx="10131425" cy="4106333"/>
          </a:xfrm>
        </p:spPr>
        <p:txBody>
          <a:bodyPr>
            <a:normAutofit fontScale="92500"/>
          </a:bodyPr>
          <a:lstStyle/>
          <a:p>
            <a:pPr marL="0" indent="0" algn="l">
              <a:buNone/>
            </a:pPr>
            <a:r>
              <a:rPr lang="en-US" b="0" i="0" dirty="0">
                <a:effectLst/>
                <a:latin typeface="Amazon Ember"/>
              </a:rPr>
              <a:t>Lambda is an ideal compute service for application scenarios that need to scale up rapidly, and scale down to zero when not in demand. For example, you can use Lambda for:</a:t>
            </a:r>
          </a:p>
          <a:p>
            <a:pPr algn="l">
              <a:buFont typeface="Arial" panose="020B0604020202020204" pitchFamily="34" charset="0"/>
              <a:buChar char="•"/>
            </a:pPr>
            <a:r>
              <a:rPr lang="en-US" b="1" i="0" dirty="0">
                <a:effectLst/>
                <a:latin typeface="Amazon Ember"/>
              </a:rPr>
              <a:t>File processing:</a:t>
            </a:r>
            <a:r>
              <a:rPr lang="en-US" b="0" i="0" dirty="0">
                <a:effectLst/>
                <a:latin typeface="Amazon Ember"/>
              </a:rPr>
              <a:t> Use Amazon Simple Storage Service (Amazon S3) to trigger Lambda data processing in real time after an upload.</a:t>
            </a:r>
          </a:p>
          <a:p>
            <a:pPr algn="l">
              <a:buFont typeface="Arial" panose="020B0604020202020204" pitchFamily="34" charset="0"/>
              <a:buChar char="•"/>
            </a:pPr>
            <a:r>
              <a:rPr lang="en-US" b="1" i="0" dirty="0">
                <a:effectLst/>
                <a:latin typeface="Amazon Ember"/>
              </a:rPr>
              <a:t>Stream processing:</a:t>
            </a:r>
            <a:r>
              <a:rPr lang="en-US" b="0" i="0" dirty="0">
                <a:effectLst/>
                <a:latin typeface="Amazon Ember"/>
              </a:rPr>
              <a:t> Use Lambda and Amazon Kinesis to process real-time streaming data for application activity tracking, transaction order processing, clickstream analysis, data cleansing, log filtering, indexing, social media analysis, Internet of Things (IoT) device data telemetry, and metering.</a:t>
            </a:r>
          </a:p>
          <a:p>
            <a:pPr algn="l">
              <a:buFont typeface="Arial" panose="020B0604020202020204" pitchFamily="34" charset="0"/>
              <a:buChar char="•"/>
            </a:pPr>
            <a:r>
              <a:rPr lang="en-US" b="1" i="0" dirty="0">
                <a:effectLst/>
                <a:latin typeface="Amazon Ember"/>
              </a:rPr>
              <a:t>Web applications:</a:t>
            </a:r>
            <a:r>
              <a:rPr lang="en-US" b="0" i="0" dirty="0">
                <a:effectLst/>
                <a:latin typeface="Amazon Ember"/>
              </a:rPr>
              <a:t> Combine Lambda with other AWS services to build powerful web applications that automatically scale up and down and run in a highly available configuration across multiple data centers.</a:t>
            </a:r>
          </a:p>
          <a:p>
            <a:pPr algn="l">
              <a:buFont typeface="Arial" panose="020B0604020202020204" pitchFamily="34" charset="0"/>
              <a:buChar char="•"/>
            </a:pPr>
            <a:r>
              <a:rPr lang="en-US" b="1" i="0" dirty="0">
                <a:effectLst/>
                <a:latin typeface="Amazon Ember"/>
              </a:rPr>
              <a:t>IoT backends:</a:t>
            </a:r>
            <a:r>
              <a:rPr lang="en-US" b="0" i="0" dirty="0">
                <a:effectLst/>
                <a:latin typeface="Amazon Ember"/>
              </a:rPr>
              <a:t> Build serverless backends using Lambda to handle web, mobile, IoT, and third-party API requests.</a:t>
            </a:r>
          </a:p>
          <a:p>
            <a:pPr algn="l">
              <a:buFont typeface="Arial" panose="020B0604020202020204" pitchFamily="34" charset="0"/>
              <a:buChar char="•"/>
            </a:pPr>
            <a:r>
              <a:rPr lang="en-US" b="1" i="0" dirty="0">
                <a:effectLst/>
                <a:latin typeface="Amazon Ember"/>
              </a:rPr>
              <a:t>Mobile backends:</a:t>
            </a:r>
            <a:r>
              <a:rPr lang="en-US" b="0" i="0" dirty="0">
                <a:effectLst/>
                <a:latin typeface="Amazon Ember"/>
              </a:rPr>
              <a:t> Build backends using Lambda and Amazon API Gateway to authenticate and process API requests. Use AWS Amplify to easily integrate with your iOS, Android, Web, and React Native frontends.</a:t>
            </a:r>
          </a:p>
        </p:txBody>
      </p:sp>
    </p:spTree>
    <p:extLst>
      <p:ext uri="{BB962C8B-B14F-4D97-AF65-F5344CB8AC3E}">
        <p14:creationId xmlns:p14="http://schemas.microsoft.com/office/powerpoint/2010/main" val="420892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D9197-8DBA-F116-2890-FFDC34519E31}"/>
              </a:ext>
            </a:extLst>
          </p:cNvPr>
          <p:cNvSpPr>
            <a:spLocks noGrp="1"/>
          </p:cNvSpPr>
          <p:nvPr>
            <p:ph idx="1"/>
          </p:nvPr>
        </p:nvSpPr>
        <p:spPr>
          <a:xfrm>
            <a:off x="685801" y="914401"/>
            <a:ext cx="10803834" cy="4876800"/>
          </a:xfrm>
        </p:spPr>
        <p:txBody>
          <a:bodyPr>
            <a:normAutofit fontScale="92500" lnSpcReduction="20000"/>
          </a:bodyPr>
          <a:lstStyle/>
          <a:p>
            <a:pPr marL="0" indent="0">
              <a:buNone/>
            </a:pPr>
            <a:r>
              <a:rPr lang="en-US" b="1" i="0" dirty="0">
                <a:effectLst/>
                <a:latin typeface="Amazon Ember"/>
              </a:rPr>
              <a:t>Lambda runs instances of your function to process events. You can invoke your function directly using the Lambda API, or you can configure an AWS service or resource to invoke your function.</a:t>
            </a:r>
          </a:p>
          <a:p>
            <a:pPr marL="0" indent="0">
              <a:buNone/>
            </a:pPr>
            <a:endParaRPr lang="en-US" b="1" dirty="0"/>
          </a:p>
          <a:p>
            <a:pPr marL="0" indent="0">
              <a:buNone/>
            </a:pPr>
            <a:r>
              <a:rPr lang="en-US" b="1" dirty="0"/>
              <a:t>Function</a:t>
            </a:r>
          </a:p>
          <a:p>
            <a:r>
              <a:rPr lang="en-US" dirty="0"/>
              <a:t>A function is a resource that you can invoke to run your code in Lambda. A function has code to process the events that you pass into the function or that other AWS services send to the function.</a:t>
            </a:r>
          </a:p>
          <a:p>
            <a:endParaRPr lang="en-US" dirty="0"/>
          </a:p>
          <a:p>
            <a:pPr marL="0" indent="0">
              <a:buNone/>
            </a:pPr>
            <a:r>
              <a:rPr lang="en-US" b="1" dirty="0"/>
              <a:t>Trigger</a:t>
            </a:r>
          </a:p>
          <a:p>
            <a:r>
              <a:rPr lang="en-US" dirty="0"/>
              <a:t>A trigger is a resource or configuration that invokes a Lambda function. Triggers include AWS services that you can configure to invoke a function and event source mappings. An event source mapping is a resource in Lambda that reads items from a stream or queue and invokes a function. For more information, see Invoking Lambda functions and Using AWS Lambda with other services.</a:t>
            </a:r>
          </a:p>
          <a:p>
            <a:endParaRPr lang="en-US" dirty="0"/>
          </a:p>
          <a:p>
            <a:pPr marL="0" indent="0">
              <a:buNone/>
            </a:pPr>
            <a:r>
              <a:rPr lang="en-US" b="1" dirty="0"/>
              <a:t>Event</a:t>
            </a:r>
          </a:p>
          <a:p>
            <a:r>
              <a:rPr lang="en-US" dirty="0"/>
              <a:t>An event is a JSON-formatted document that contains data for a Lambda function to process. The runtime converts the event to an object and passes it to your function code. When you invoke a function, you determine the structure and contents of the event.</a:t>
            </a:r>
          </a:p>
        </p:txBody>
      </p:sp>
    </p:spTree>
    <p:extLst>
      <p:ext uri="{BB962C8B-B14F-4D97-AF65-F5344CB8AC3E}">
        <p14:creationId xmlns:p14="http://schemas.microsoft.com/office/powerpoint/2010/main" val="387721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65E2-FC40-5EF3-6D1C-CC8A7BFC7066}"/>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What is layers in Lambda function?</a:t>
            </a:r>
            <a:endParaRPr lang="en-US" dirty="0"/>
          </a:p>
        </p:txBody>
      </p:sp>
      <p:sp>
        <p:nvSpPr>
          <p:cNvPr id="3" name="Content Placeholder 2">
            <a:extLst>
              <a:ext uri="{FF2B5EF4-FFF2-40B4-BE49-F238E27FC236}">
                <a16:creationId xmlns:a16="http://schemas.microsoft.com/office/drawing/2014/main" id="{0D84AC35-8C29-1543-EDBF-B06FA041FB63}"/>
              </a:ext>
            </a:extLst>
          </p:cNvPr>
          <p:cNvSpPr>
            <a:spLocks noGrp="1"/>
          </p:cNvSpPr>
          <p:nvPr>
            <p:ph idx="1"/>
          </p:nvPr>
        </p:nvSpPr>
        <p:spPr/>
        <p:txBody>
          <a:bodyPr/>
          <a:lstStyle/>
          <a:p>
            <a:r>
              <a:rPr lang="en-US" b="0" i="0" dirty="0">
                <a:effectLst/>
                <a:latin typeface="Kumbh Sans"/>
              </a:rPr>
              <a:t>A Lambda Layer works very similarly to a folder containing a library in a function code. The difference is that, instead of having to package this library within the function code, it can be packaged separately. Lambda will load the Layer together with the function when it’s invoked.</a:t>
            </a:r>
          </a:p>
          <a:p>
            <a:r>
              <a:rPr lang="en-US" dirty="0">
                <a:latin typeface="Kumbh Sans"/>
              </a:rPr>
              <a:t>For a Lambda function, there is a maximum of 5 layers and a maximum size for all layers of 250 MB (uncompressed). This maximum applies regardless of whether you are using an official AWS runtime or a custom runtime.</a:t>
            </a:r>
          </a:p>
        </p:txBody>
      </p:sp>
    </p:spTree>
    <p:extLst>
      <p:ext uri="{BB962C8B-B14F-4D97-AF65-F5344CB8AC3E}">
        <p14:creationId xmlns:p14="http://schemas.microsoft.com/office/powerpoint/2010/main" val="228032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7806-19C3-FCB8-09D9-8CCE9E487C33}"/>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What Is an API Gateway and Why use an API gateway?</a:t>
            </a:r>
          </a:p>
        </p:txBody>
      </p:sp>
      <p:sp>
        <p:nvSpPr>
          <p:cNvPr id="3" name="Content Placeholder 2">
            <a:extLst>
              <a:ext uri="{FF2B5EF4-FFF2-40B4-BE49-F238E27FC236}">
                <a16:creationId xmlns:a16="http://schemas.microsoft.com/office/drawing/2014/main" id="{7D96C2A3-E325-195C-AC08-27D24DE76FD1}"/>
              </a:ext>
            </a:extLst>
          </p:cNvPr>
          <p:cNvSpPr>
            <a:spLocks noGrp="1"/>
          </p:cNvSpPr>
          <p:nvPr>
            <p:ph idx="1"/>
          </p:nvPr>
        </p:nvSpPr>
        <p:spPr>
          <a:xfrm>
            <a:off x="685801" y="2142067"/>
            <a:ext cx="10737573" cy="4106333"/>
          </a:xfrm>
        </p:spPr>
        <p:txBody>
          <a:bodyPr>
            <a:normAutofit/>
          </a:bodyPr>
          <a:lstStyle/>
          <a:p>
            <a:pPr algn="l"/>
            <a:r>
              <a:rPr lang="en-US" i="0" dirty="0">
                <a:effectLst/>
                <a:latin typeface="var(--pfe-theme--font-family,&quot;Red Hat Text&quot;,&quot;RedHatText&quot;,&quot;Overpass&quot;,Overpass,Arial,sans-serif)"/>
              </a:rPr>
              <a:t>An API gateway is an </a:t>
            </a:r>
            <a:r>
              <a:rPr lang="en-US" i="0" u="none" strike="noStrike" dirty="0">
                <a:effectLst/>
                <a:latin typeface="var(--pfe-theme--font-family,&quot;Red Hat Text&quot;,&quot;RedHatText&quot;,&quot;Overpass&quot;,Overpass,Arial,sans-serif)"/>
              </a:rPr>
              <a:t>API management</a:t>
            </a:r>
            <a:r>
              <a:rPr lang="en-US" i="0" dirty="0">
                <a:effectLst/>
                <a:latin typeface="var(--pfe-theme--font-family,&quot;Red Hat Text&quot;,&quot;RedHatText&quot;,&quot;Overpass&quot;,Overpass,Arial,sans-serif)"/>
              </a:rPr>
              <a:t> tool that sits between a client and a collection of backend services.</a:t>
            </a:r>
          </a:p>
          <a:p>
            <a:pPr algn="l"/>
            <a:r>
              <a:rPr lang="en-US" i="0" dirty="0">
                <a:effectLst/>
                <a:latin typeface="var(--pfe-theme--font-family,&quot;Red Hat Text&quot;,&quot;RedHatText&quot;,&quot;Overpass&quot;,Overpass,Arial,sans-serif)"/>
              </a:rPr>
              <a:t>An API gateway acts as a reverse proxy to accept all </a:t>
            </a:r>
            <a:r>
              <a:rPr lang="en-US" i="0" u="none" strike="noStrike" dirty="0">
                <a:effectLst/>
                <a:latin typeface="var(--pfe-theme--font-family,&quot;Red Hat Text&quot;,&quot;RedHatText&quot;,&quot;Overpass&quot;,Overpass,Arial,sans-serif)"/>
              </a:rPr>
              <a:t>application programming interface (API)</a:t>
            </a:r>
            <a:r>
              <a:rPr lang="en-US" i="0" dirty="0">
                <a:effectLst/>
                <a:latin typeface="var(--pfe-theme--font-family,&quot;Red Hat Text&quot;,&quot;RedHatText&quot;,&quot;Overpass&quot;,Overpass,Arial,sans-serif)"/>
              </a:rPr>
              <a:t> calls, aggregate the various services required to fulfill them, and return the appropriate result.</a:t>
            </a:r>
          </a:p>
          <a:p>
            <a:pPr algn="l"/>
            <a:r>
              <a:rPr lang="en-US" b="0" i="0" dirty="0">
                <a:effectLst/>
                <a:latin typeface="Amazon Ember"/>
              </a:rPr>
              <a:t>You can use API Gateway WebSocket APIs to build secure, real-time communication applications without having to provision or manage any servers to manage connections or large-scale data exchanges. Targeted use cases include real-time applications such as the following:</a:t>
            </a:r>
          </a:p>
          <a:p>
            <a:pPr algn="l">
              <a:buFont typeface="Arial" panose="020B0604020202020204" pitchFamily="34" charset="0"/>
              <a:buChar char="•"/>
            </a:pPr>
            <a:r>
              <a:rPr lang="en-US" b="0" i="0" dirty="0">
                <a:effectLst/>
                <a:latin typeface="Amazon Ember"/>
              </a:rPr>
              <a:t>Chat applications</a:t>
            </a:r>
          </a:p>
          <a:p>
            <a:pPr algn="l">
              <a:buFont typeface="Arial" panose="020B0604020202020204" pitchFamily="34" charset="0"/>
              <a:buChar char="•"/>
            </a:pPr>
            <a:r>
              <a:rPr lang="en-US" b="0" i="0" dirty="0">
                <a:effectLst/>
                <a:latin typeface="Amazon Ember"/>
              </a:rPr>
              <a:t>Real-time dashboards such as stock tickers</a:t>
            </a:r>
          </a:p>
          <a:p>
            <a:pPr algn="l">
              <a:buFont typeface="Arial" panose="020B0604020202020204" pitchFamily="34" charset="0"/>
              <a:buChar char="•"/>
            </a:pPr>
            <a:r>
              <a:rPr lang="en-US" b="0" i="0" dirty="0">
                <a:effectLst/>
                <a:latin typeface="Amazon Ember"/>
              </a:rPr>
              <a:t>Real-time alerts and notifications</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15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59A1-8C0A-4659-3951-A0ADF2DAB124}"/>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How do APIs work?</a:t>
            </a:r>
          </a:p>
        </p:txBody>
      </p:sp>
      <p:sp>
        <p:nvSpPr>
          <p:cNvPr id="3" name="Content Placeholder 2">
            <a:extLst>
              <a:ext uri="{FF2B5EF4-FFF2-40B4-BE49-F238E27FC236}">
                <a16:creationId xmlns:a16="http://schemas.microsoft.com/office/drawing/2014/main" id="{67563BA6-9B98-B6AE-E27C-5AF2E2835324}"/>
              </a:ext>
            </a:extLst>
          </p:cNvPr>
          <p:cNvSpPr>
            <a:spLocks noGrp="1"/>
          </p:cNvSpPr>
          <p:nvPr>
            <p:ph idx="1"/>
          </p:nvPr>
        </p:nvSpPr>
        <p:spPr>
          <a:xfrm>
            <a:off x="685801" y="1990725"/>
            <a:ext cx="10296524" cy="4257675"/>
          </a:xfrm>
        </p:spPr>
        <p:txBody>
          <a:bodyPr>
            <a:normAutofit fontScale="70000" lnSpcReduction="2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APIs let your product or service communicate with other products and services without having to know how they’re implemented. This can simplify app development, saving time and money. When you’re designing new tools and products—or managing existing ones—APIs give you flexibility; simplify design, administration, and use; and provide opportunities for innovation.</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APIs are sometimes thought of as contracts, with documentation that represents an agreement between parties: If party 1 sends a remote request structured a particular way, this is how party 2’s software will respond.</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Because APIs simplify how developers integrate new application components into an existing architecture, they help business and IT teams collaborate. Business needs often change quickly in response to ever shifting digital markets, where new competitors can change a whole industry with a new app. In order to stay competitive, it's important to support the rapid development and deployment of innovative services. Cloud-native application development is an identifiable way to increase development speed, and it relies on connecting a microservices application architecture through APIs.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APIs are a simplified way to connect your own infrastructure through cloud-native app development, but they also allow you to share your data with customers and other external users. Public APIs represent unique business value because they can simplify and expand how you connect with your partners, as well as potentially monetize your data (the Google Maps API is a popular example).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Chart of how APIs work: Backend systems connect to APIs, which connect to an API management system, which connect to Apps, IoT devices and mobile.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Letting customers access data via an API helps them aggregate information about their inventory in a single place.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short, APIs let you open up access to your resources while maintaining security and control. How you open access and to whom is up to you. API security is all about good API management, which includes the use of an API gateway. Connecting to APIs, and creating applications that consume the data or functionality exposed by APIs, can be done with a distributed integration platform that connects everything—including legacy systems, and the Internet of Things (IoT).</a:t>
            </a:r>
          </a:p>
          <a:p>
            <a:endParaRPr lang="en-US" dirty="0"/>
          </a:p>
        </p:txBody>
      </p:sp>
    </p:spTree>
    <p:extLst>
      <p:ext uri="{BB962C8B-B14F-4D97-AF65-F5344CB8AC3E}">
        <p14:creationId xmlns:p14="http://schemas.microsoft.com/office/powerpoint/2010/main" val="267921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0650-F1A7-5022-4C00-1722AB08BC6F}"/>
              </a:ext>
            </a:extLst>
          </p:cNvPr>
          <p:cNvSpPr>
            <a:spLocks noGrp="1"/>
          </p:cNvSpPr>
          <p:nvPr>
            <p:ph type="title"/>
          </p:nvPr>
        </p:nvSpPr>
        <p:spPr/>
        <p:txBody>
          <a:bodyPr/>
          <a:lstStyle/>
          <a:p>
            <a:r>
              <a:rPr lang="en-US" b="1" kern="100" dirty="0">
                <a:latin typeface="Calibri" panose="020F0502020204030204" pitchFamily="34" charset="0"/>
                <a:cs typeface="Times New Roman" panose="02020603050405020304" pitchFamily="18" charset="0"/>
              </a:rPr>
              <a:t>API Gateway Capabilities and Benefits</a:t>
            </a:r>
          </a:p>
        </p:txBody>
      </p:sp>
      <p:sp>
        <p:nvSpPr>
          <p:cNvPr id="3" name="Content Placeholder 2">
            <a:extLst>
              <a:ext uri="{FF2B5EF4-FFF2-40B4-BE49-F238E27FC236}">
                <a16:creationId xmlns:a16="http://schemas.microsoft.com/office/drawing/2014/main" id="{8B71014D-7871-0D89-589C-09C35F274EE6}"/>
              </a:ext>
            </a:extLst>
          </p:cNvPr>
          <p:cNvSpPr>
            <a:spLocks noGrp="1"/>
          </p:cNvSpPr>
          <p:nvPr>
            <p:ph idx="1"/>
          </p:nvPr>
        </p:nvSpPr>
        <p:spPr>
          <a:xfrm>
            <a:off x="685801" y="2142067"/>
            <a:ext cx="10131425" cy="4106333"/>
          </a:xfrm>
        </p:spPr>
        <p:txBody>
          <a:bodyPr>
            <a:normAutofit fontScale="92500" lnSpcReduction="20000"/>
          </a:bodyPr>
          <a:lstStyle/>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API gateways commonly implement capabilities that include:</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Security policy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Authentication, authorization, access control, and encryption</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Routing policy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Routing, rate limiting, request/response manipulation, circuit breaker, blue-green and canary deployments, A/B testing, load balancing, health checks, and custom error handling</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Observability policy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Real-time and historical metrics, logging, and tracing</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additional app- and API-level security, API gateways can be augmented with web application firewall (WAF) and denial of service (DoS) protection.</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Deploying an API gateway for app delivery can help:</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Reduce complexity and speed up app releases by encapsulating the internal application architecture and providing APIs tailored for each client type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Streamline and simplify request processing and policy enforcement by centralizing the point of control and offloading non-functional requirements to the infrastructure layer</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Simplify troubleshooting with granular real-time and historical metrics and dashboards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246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386</TotalTime>
  <Words>3058</Words>
  <Application>Microsoft Office PowerPoint</Application>
  <PresentationFormat>Widescreen</PresentationFormat>
  <Paragraphs>169</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Amazon Ember</vt:lpstr>
      <vt:lpstr>Arial</vt:lpstr>
      <vt:lpstr>Calibri</vt:lpstr>
      <vt:lpstr>Calibri Light</vt:lpstr>
      <vt:lpstr>Google Sans</vt:lpstr>
      <vt:lpstr>Kumbh Sans</vt:lpstr>
      <vt:lpstr>Open Sans</vt:lpstr>
      <vt:lpstr>Roboto</vt:lpstr>
      <vt:lpstr>Times New Roman</vt:lpstr>
      <vt:lpstr>var(--pfe-theme--font-family,"Red Hat Text","RedHatText","Overpass",Overpass,Arial,sans-serif)</vt:lpstr>
      <vt:lpstr>YouTube Sans</vt:lpstr>
      <vt:lpstr>Celestial</vt:lpstr>
      <vt:lpstr>PowerPoint Presentation</vt:lpstr>
      <vt:lpstr>PowerPoint Presentation</vt:lpstr>
      <vt:lpstr>What is lambda ?</vt:lpstr>
      <vt:lpstr>When to use Lambda ?</vt:lpstr>
      <vt:lpstr>PowerPoint Presentation</vt:lpstr>
      <vt:lpstr>What is layers in Lambda function?</vt:lpstr>
      <vt:lpstr>What Is an API Gateway and Why use an API gateway?</vt:lpstr>
      <vt:lpstr>How do APIs work?</vt:lpstr>
      <vt:lpstr>API Gateway Capabilities and Benefits</vt:lpstr>
      <vt:lpstr>API Gateway Endpoint Types</vt:lpstr>
      <vt:lpstr>Edge-Optimized Endpoint</vt:lpstr>
      <vt:lpstr>Regional Endpoint </vt:lpstr>
      <vt:lpstr>Private Endpoint</vt:lpstr>
      <vt:lpstr>PowerPoint Presentation</vt:lpstr>
      <vt:lpstr>Resources</vt:lpstr>
      <vt:lpstr>Methods</vt:lpstr>
      <vt:lpstr>The 5 essential HTTP methods in RESTful API development</vt:lpstr>
      <vt:lpstr>The primary or most commonly-used HTTP methods are POST, GET, PUT, PATCH, and DELETE. These methods correspond to create, read, update, and delete (or CRUD) operations, respectively. There are a number of other methods, too, but they are utilized less frequently. </vt:lpstr>
      <vt:lpstr>PowerPoint Presentation</vt:lpstr>
      <vt:lpstr>PowerPoint Presentation</vt:lpstr>
      <vt:lpstr>Code Explanation</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Chouhan</dc:creator>
  <cp:lastModifiedBy>Shubham Chouhan</cp:lastModifiedBy>
  <cp:revision>10</cp:revision>
  <dcterms:created xsi:type="dcterms:W3CDTF">2023-04-22T18:10:27Z</dcterms:created>
  <dcterms:modified xsi:type="dcterms:W3CDTF">2023-04-24T09:16:48Z</dcterms:modified>
</cp:coreProperties>
</file>