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2"/>
  </p:notesMasterIdLst>
  <p:sldIdLst>
    <p:sldId id="256" r:id="rId2"/>
    <p:sldId id="304" r:id="rId3"/>
    <p:sldId id="257" r:id="rId4"/>
    <p:sldId id="302" r:id="rId5"/>
    <p:sldId id="303" r:id="rId6"/>
    <p:sldId id="258" r:id="rId7"/>
    <p:sldId id="259" r:id="rId8"/>
    <p:sldId id="260" r:id="rId9"/>
    <p:sldId id="261" r:id="rId10"/>
    <p:sldId id="262" r:id="rId11"/>
    <p:sldId id="263" r:id="rId12"/>
    <p:sldId id="264" r:id="rId13"/>
    <p:sldId id="268" r:id="rId14"/>
    <p:sldId id="269" r:id="rId15"/>
    <p:sldId id="270" r:id="rId16"/>
    <p:sldId id="271" r:id="rId17"/>
    <p:sldId id="272" r:id="rId18"/>
    <p:sldId id="273" r:id="rId19"/>
    <p:sldId id="274" r:id="rId20"/>
    <p:sldId id="275" r:id="rId21"/>
    <p:sldId id="277" r:id="rId22"/>
    <p:sldId id="280" r:id="rId23"/>
    <p:sldId id="278" r:id="rId24"/>
    <p:sldId id="279" r:id="rId25"/>
    <p:sldId id="281" r:id="rId26"/>
    <p:sldId id="282" r:id="rId27"/>
    <p:sldId id="308" r:id="rId28"/>
    <p:sldId id="285" r:id="rId29"/>
    <p:sldId id="291" r:id="rId30"/>
    <p:sldId id="292" r:id="rId31"/>
    <p:sldId id="293" r:id="rId32"/>
    <p:sldId id="295" r:id="rId33"/>
    <p:sldId id="296" r:id="rId34"/>
    <p:sldId id="309" r:id="rId35"/>
    <p:sldId id="317" r:id="rId36"/>
    <p:sldId id="320" r:id="rId37"/>
    <p:sldId id="310" r:id="rId38"/>
    <p:sldId id="311" r:id="rId39"/>
    <p:sldId id="312" r:id="rId40"/>
    <p:sldId id="313" r:id="rId41"/>
    <p:sldId id="314" r:id="rId42"/>
    <p:sldId id="318" r:id="rId43"/>
    <p:sldId id="315" r:id="rId44"/>
    <p:sldId id="316" r:id="rId45"/>
    <p:sldId id="330" r:id="rId46"/>
    <p:sldId id="331" r:id="rId47"/>
    <p:sldId id="319" r:id="rId48"/>
    <p:sldId id="329" r:id="rId49"/>
    <p:sldId id="321" r:id="rId50"/>
    <p:sldId id="322" r:id="rId51"/>
    <p:sldId id="323" r:id="rId52"/>
    <p:sldId id="324" r:id="rId53"/>
    <p:sldId id="325" r:id="rId54"/>
    <p:sldId id="326" r:id="rId55"/>
    <p:sldId id="327" r:id="rId56"/>
    <p:sldId id="328" r:id="rId57"/>
    <p:sldId id="332" r:id="rId58"/>
    <p:sldId id="334" r:id="rId59"/>
    <p:sldId id="333"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7" r:id="rId73"/>
    <p:sldId id="348" r:id="rId74"/>
    <p:sldId id="349" r:id="rId75"/>
    <p:sldId id="350" r:id="rId76"/>
    <p:sldId id="351" r:id="rId77"/>
    <p:sldId id="352" r:id="rId78"/>
    <p:sldId id="353" r:id="rId79"/>
    <p:sldId id="354" r:id="rId80"/>
    <p:sldId id="355" r:id="rId81"/>
    <p:sldId id="356" r:id="rId82"/>
    <p:sldId id="357" r:id="rId83"/>
    <p:sldId id="358" r:id="rId84"/>
    <p:sldId id="359" r:id="rId85"/>
    <p:sldId id="360" r:id="rId86"/>
    <p:sldId id="361" r:id="rId87"/>
    <p:sldId id="362" r:id="rId88"/>
    <p:sldId id="363" r:id="rId89"/>
    <p:sldId id="364" r:id="rId90"/>
    <p:sldId id="365" r:id="rId91"/>
    <p:sldId id="366" r:id="rId92"/>
    <p:sldId id="367" r:id="rId93"/>
    <p:sldId id="369" r:id="rId94"/>
    <p:sldId id="370" r:id="rId95"/>
    <p:sldId id="371" r:id="rId96"/>
    <p:sldId id="372" r:id="rId97"/>
    <p:sldId id="373" r:id="rId98"/>
    <p:sldId id="374" r:id="rId99"/>
    <p:sldId id="375" r:id="rId100"/>
    <p:sldId id="376" r:id="rId101"/>
    <p:sldId id="377" r:id="rId102"/>
    <p:sldId id="378" r:id="rId103"/>
    <p:sldId id="379" r:id="rId104"/>
    <p:sldId id="380" r:id="rId105"/>
    <p:sldId id="381" r:id="rId106"/>
    <p:sldId id="382" r:id="rId107"/>
    <p:sldId id="383" r:id="rId108"/>
    <p:sldId id="384" r:id="rId109"/>
    <p:sldId id="385" r:id="rId110"/>
    <p:sldId id="386" r:id="rId111"/>
    <p:sldId id="387" r:id="rId112"/>
    <p:sldId id="388" r:id="rId113"/>
    <p:sldId id="389" r:id="rId114"/>
    <p:sldId id="390" r:id="rId115"/>
    <p:sldId id="391" r:id="rId116"/>
    <p:sldId id="392" r:id="rId117"/>
    <p:sldId id="393" r:id="rId118"/>
    <p:sldId id="394" r:id="rId119"/>
    <p:sldId id="395" r:id="rId120"/>
    <p:sldId id="396" r:id="rId121"/>
    <p:sldId id="397" r:id="rId122"/>
    <p:sldId id="398" r:id="rId123"/>
    <p:sldId id="399" r:id="rId124"/>
    <p:sldId id="400" r:id="rId125"/>
    <p:sldId id="401" r:id="rId126"/>
    <p:sldId id="402" r:id="rId127"/>
    <p:sldId id="403" r:id="rId128"/>
    <p:sldId id="404" r:id="rId129"/>
    <p:sldId id="405" r:id="rId130"/>
    <p:sldId id="406" r:id="rId131"/>
    <p:sldId id="407" r:id="rId132"/>
    <p:sldId id="408" r:id="rId133"/>
    <p:sldId id="409" r:id="rId134"/>
    <p:sldId id="410" r:id="rId135"/>
    <p:sldId id="411" r:id="rId136"/>
    <p:sldId id="412" r:id="rId137"/>
    <p:sldId id="413" r:id="rId138"/>
    <p:sldId id="414" r:id="rId139"/>
    <p:sldId id="415" r:id="rId140"/>
    <p:sldId id="416" r:id="rId141"/>
    <p:sldId id="417" r:id="rId142"/>
    <p:sldId id="418" r:id="rId143"/>
    <p:sldId id="419" r:id="rId144"/>
    <p:sldId id="420" r:id="rId145"/>
    <p:sldId id="421" r:id="rId146"/>
    <p:sldId id="422" r:id="rId147"/>
    <p:sldId id="423" r:id="rId148"/>
    <p:sldId id="424" r:id="rId149"/>
    <p:sldId id="425" r:id="rId150"/>
    <p:sldId id="426" r:id="rId151"/>
    <p:sldId id="427" r:id="rId152"/>
    <p:sldId id="428" r:id="rId153"/>
    <p:sldId id="429" r:id="rId154"/>
    <p:sldId id="430" r:id="rId155"/>
    <p:sldId id="431" r:id="rId156"/>
    <p:sldId id="432" r:id="rId157"/>
    <p:sldId id="433" r:id="rId158"/>
    <p:sldId id="434" r:id="rId159"/>
    <p:sldId id="435" r:id="rId160"/>
    <p:sldId id="439" r:id="rId161"/>
    <p:sldId id="449" r:id="rId162"/>
    <p:sldId id="451" r:id="rId163"/>
    <p:sldId id="452" r:id="rId164"/>
    <p:sldId id="459" r:id="rId165"/>
    <p:sldId id="460" r:id="rId166"/>
    <p:sldId id="461" r:id="rId167"/>
    <p:sldId id="462" r:id="rId168"/>
    <p:sldId id="463" r:id="rId169"/>
    <p:sldId id="464" r:id="rId170"/>
    <p:sldId id="465" r:id="rId1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992"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notesMaster" Target="notesMasters/notesMaster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printerSettings" Target="printerSettings/printerSettings1.bin"/><Relationship Id="rId174" Type="http://schemas.openxmlformats.org/officeDocument/2006/relationships/presProps" Target="presProps.xml"/><Relationship Id="rId175" Type="http://schemas.openxmlformats.org/officeDocument/2006/relationships/viewProps" Target="viewProps.xml"/><Relationship Id="rId176" Type="http://schemas.openxmlformats.org/officeDocument/2006/relationships/theme" Target="theme/theme1.xml"/><Relationship Id="rId177"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0BAB72-914F-5E4F-A48D-B85028641A4A}" type="datetimeFigureOut">
              <a:rPr lang="en-US" smtClean="0"/>
              <a:t>6/25/15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9FB04C-1EC7-804F-B4EA-470E7758E237}" type="slidenum">
              <a:rPr lang="en-US" smtClean="0"/>
              <a:t>‹#›</a:t>
            </a:fld>
            <a:endParaRPr lang="en-US"/>
          </a:p>
        </p:txBody>
      </p:sp>
    </p:spTree>
    <p:extLst>
      <p:ext uri="{BB962C8B-B14F-4D97-AF65-F5344CB8AC3E}">
        <p14:creationId xmlns:p14="http://schemas.microsoft.com/office/powerpoint/2010/main" val="22800950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python executes a program, it reads the </a:t>
            </a:r>
            <a:r>
              <a:rPr lang="en-US" dirty="0" err="1" smtClean="0"/>
              <a:t>py</a:t>
            </a:r>
            <a:r>
              <a:rPr lang="en-US" baseline="0" dirty="0" smtClean="0"/>
              <a:t> file and parses it to get a byte code and then goes on to PVM to execute. For each module that is imported, python first checks for </a:t>
            </a:r>
            <a:r>
              <a:rPr lang="en-US" baseline="0" dirty="0" err="1" smtClean="0"/>
              <a:t>pyc</a:t>
            </a:r>
            <a:r>
              <a:rPr lang="en-US" baseline="0" dirty="0" smtClean="0"/>
              <a:t> that has a timestamp which corresponds to the </a:t>
            </a:r>
            <a:r>
              <a:rPr lang="en-US" baseline="0" dirty="0" err="1" smtClean="0"/>
              <a:t>py</a:t>
            </a:r>
            <a:r>
              <a:rPr lang="en-US" baseline="0" dirty="0" smtClean="0"/>
              <a:t> file and uses it. If not it parses the module’s </a:t>
            </a:r>
            <a:r>
              <a:rPr lang="en-US" baseline="0" dirty="0" err="1" smtClean="0"/>
              <a:t>py</a:t>
            </a:r>
            <a:r>
              <a:rPr lang="en-US" baseline="0" dirty="0" smtClean="0"/>
              <a:t> file and save it to </a:t>
            </a:r>
            <a:r>
              <a:rPr lang="en-US" baseline="0" dirty="0" err="1" smtClean="0"/>
              <a:t>pyc</a:t>
            </a:r>
            <a:r>
              <a:rPr lang="en-US" baseline="0" dirty="0" smtClean="0"/>
              <a:t> and uses the </a:t>
            </a:r>
            <a:r>
              <a:rPr lang="en-US" baseline="0" dirty="0" err="1" smtClean="0"/>
              <a:t>pyc</a:t>
            </a:r>
            <a:r>
              <a:rPr lang="en-US" baseline="0" dirty="0" smtClean="0"/>
              <a:t> </a:t>
            </a:r>
            <a:r>
              <a:rPr lang="en-US" baseline="0" dirty="0" err="1" smtClean="0"/>
              <a:t>bytecode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19FB04C-1EC7-804F-B4EA-470E7758E237}" type="slidenum">
              <a:rPr lang="en-US" smtClean="0"/>
              <a:t>5</a:t>
            </a:fld>
            <a:endParaRPr lang="en-US"/>
          </a:p>
        </p:txBody>
      </p:sp>
    </p:spTree>
    <p:extLst>
      <p:ext uri="{BB962C8B-B14F-4D97-AF65-F5344CB8AC3E}">
        <p14:creationId xmlns:p14="http://schemas.microsoft.com/office/powerpoint/2010/main" val="158829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51FBF6-0A57-4985-ADED-003ACF47AC08}" type="slidenum">
              <a:rPr lang="en-US" smtClean="0"/>
              <a:pPr/>
              <a:t>87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99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51FBF6-0A57-4985-ADED-003ACF47AC08}" type="slidenum">
              <a:rPr lang="en-US" smtClean="0"/>
              <a:pPr/>
              <a:t>102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6DC58F9-2A27-4566-B9D7-783EFA982770}" type="datetimeFigureOut">
              <a:rPr lang="en-US" smtClean="0"/>
              <a:pPr/>
              <a:t>6/25/15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FA6290D-1CAE-4C03-8FD7-75D62D74CE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DC58F9-2A27-4566-B9D7-783EFA982770}" type="datetimeFigureOut">
              <a:rPr lang="en-US" smtClean="0"/>
              <a:pPr/>
              <a:t>6/25/15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FA6290D-1CAE-4C03-8FD7-75D62D74CE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DC58F9-2A27-4566-B9D7-783EFA982770}" type="datetimeFigureOut">
              <a:rPr lang="en-US" smtClean="0"/>
              <a:pPr/>
              <a:t>6/25/15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FA6290D-1CAE-4C03-8FD7-75D62D74CE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DC58F9-2A27-4566-B9D7-783EFA982770}" type="datetimeFigureOut">
              <a:rPr lang="en-US" smtClean="0"/>
              <a:pPr/>
              <a:t>6/25/15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FA6290D-1CAE-4C03-8FD7-75D62D74CE5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DC58F9-2A27-4566-B9D7-783EFA982770}" type="datetimeFigureOut">
              <a:rPr lang="en-US" smtClean="0"/>
              <a:pPr/>
              <a:t>6/25/15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FA6290D-1CAE-4C03-8FD7-75D62D74CE5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DC58F9-2A27-4566-B9D7-783EFA982770}" type="datetimeFigureOut">
              <a:rPr lang="en-US" smtClean="0"/>
              <a:pPr/>
              <a:t>6/25/15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FA6290D-1CAE-4C03-8FD7-75D62D74CE5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DC58F9-2A27-4566-B9D7-783EFA982770}" type="datetimeFigureOut">
              <a:rPr lang="en-US" smtClean="0"/>
              <a:pPr/>
              <a:t>6/25/15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FA6290D-1CAE-4C03-8FD7-75D62D74CE5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6DC58F9-2A27-4566-B9D7-783EFA982770}" type="datetimeFigureOut">
              <a:rPr lang="en-US" smtClean="0"/>
              <a:pPr/>
              <a:t>6/25/15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FA6290D-1CAE-4C03-8FD7-75D62D74CE5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6DC58F9-2A27-4566-B9D7-783EFA982770}" type="datetimeFigureOut">
              <a:rPr lang="en-US" smtClean="0"/>
              <a:pPr/>
              <a:t>6/25/15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FA6290D-1CAE-4C03-8FD7-75D62D74CE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6DC58F9-2A27-4566-B9D7-783EFA982770}" type="datetimeFigureOut">
              <a:rPr lang="en-US" smtClean="0"/>
              <a:pPr/>
              <a:t>6/25/15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FA6290D-1CAE-4C03-8FD7-75D62D74CE5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6DC58F9-2A27-4566-B9D7-783EFA982770}" type="datetimeFigureOut">
              <a:rPr lang="en-US" smtClean="0"/>
              <a:pPr/>
              <a:t>6/25/15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FA6290D-1CAE-4C03-8FD7-75D62D74CE5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6DC58F9-2A27-4566-B9D7-783EFA982770}" type="datetimeFigureOut">
              <a:rPr lang="en-US" smtClean="0"/>
              <a:pPr/>
              <a:t>6/25/15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FA6290D-1CAE-4C03-8FD7-75D62D74CE5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djangoproject.com/en/dev/ref/request-response/"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jangoproject.com/"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and </a:t>
            </a:r>
            <a:r>
              <a:rPr lang="en-US" dirty="0" err="1" smtClean="0"/>
              <a:t>Django</a:t>
            </a:r>
            <a:r>
              <a:rPr lang="en-US" dirty="0"/>
              <a:t> </a:t>
            </a:r>
            <a:r>
              <a:rPr lang="en-US" dirty="0" smtClean="0"/>
              <a:t>Training</a:t>
            </a:r>
            <a:endParaRPr lang="en-US" dirty="0"/>
          </a:p>
        </p:txBody>
      </p:sp>
      <p:sp>
        <p:nvSpPr>
          <p:cNvPr id="3" name="Subtitle 2"/>
          <p:cNvSpPr>
            <a:spLocks noGrp="1"/>
          </p:cNvSpPr>
          <p:nvPr>
            <p:ph type="subTitle" idx="1"/>
          </p:nvPr>
        </p:nvSpPr>
        <p:spPr/>
        <p:txBody>
          <a:bodyPr>
            <a:normAutofit fontScale="92500" lnSpcReduction="20000"/>
          </a:bodyPr>
          <a:lstStyle/>
          <a:p>
            <a:r>
              <a:rPr lang="en-US" dirty="0" err="1" smtClean="0"/>
              <a:t>Kirupashankar</a:t>
            </a:r>
            <a:r>
              <a:rPr lang="en-US" dirty="0" smtClean="0"/>
              <a:t> </a:t>
            </a:r>
            <a:r>
              <a:rPr lang="en-US" dirty="0" err="1" smtClean="0"/>
              <a:t>Sampath</a:t>
            </a:r>
            <a:endParaRPr lang="en-US" dirty="0" smtClean="0"/>
          </a:p>
          <a:p>
            <a:r>
              <a:rPr lang="en-US" dirty="0" err="1" smtClean="0"/>
              <a:t>gottobekeen@gmail.com</a:t>
            </a:r>
            <a:endParaRPr lang="en-US" dirty="0" smtClean="0"/>
          </a:p>
          <a:p>
            <a:r>
              <a:rPr lang="en-US" dirty="0" smtClean="0"/>
              <a:t>817-715-5576</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Python uses dynamic typing rather than strong typing.</a:t>
            </a:r>
          </a:p>
          <a:p>
            <a:r>
              <a:rPr lang="en-US" dirty="0" smtClean="0"/>
              <a:t>The </a:t>
            </a:r>
            <a:r>
              <a:rPr lang="en-US" dirty="0" err="1" smtClean="0"/>
              <a:t>datatype</a:t>
            </a:r>
            <a:r>
              <a:rPr lang="en-US" dirty="0" smtClean="0"/>
              <a:t> of a the data item can be found by using </a:t>
            </a:r>
          </a:p>
          <a:p>
            <a:pPr>
              <a:buNone/>
            </a:pPr>
            <a:r>
              <a:rPr lang="en-US" dirty="0" smtClean="0"/>
              <a:t>		type(data item)</a:t>
            </a:r>
          </a:p>
          <a:p>
            <a:r>
              <a:rPr lang="en-US" dirty="0" smtClean="0"/>
              <a:t>For </a:t>
            </a:r>
            <a:r>
              <a:rPr lang="en-US" dirty="0" err="1" smtClean="0"/>
              <a:t>eg</a:t>
            </a:r>
            <a:r>
              <a:rPr lang="en-US" dirty="0" smtClean="0"/>
              <a:t>.,</a:t>
            </a:r>
          </a:p>
          <a:p>
            <a:pPr>
              <a:buNone/>
            </a:pPr>
            <a:r>
              <a:rPr lang="en-US" dirty="0" smtClean="0"/>
              <a:t>	route = 866</a:t>
            </a:r>
          </a:p>
          <a:p>
            <a:pPr>
              <a:buNone/>
            </a:pPr>
            <a:r>
              <a:rPr lang="en-US" dirty="0" smtClean="0"/>
              <a:t>	print </a:t>
            </a:r>
            <a:r>
              <a:rPr lang="en-US" dirty="0" err="1" smtClean="0"/>
              <a:t>route,type</a:t>
            </a:r>
            <a:r>
              <a:rPr lang="en-US" dirty="0" smtClean="0"/>
              <a:t>(route) # 866 &lt;class ‘</a:t>
            </a:r>
            <a:r>
              <a:rPr lang="en-US" dirty="0" err="1" smtClean="0"/>
              <a:t>int</a:t>
            </a:r>
            <a:r>
              <a:rPr lang="en-US" dirty="0" smtClean="0"/>
              <a:t>’&gt;</a:t>
            </a:r>
          </a:p>
          <a:p>
            <a:pPr>
              <a:buNone/>
            </a:pPr>
            <a:r>
              <a:rPr lang="en-US" dirty="0" smtClean="0"/>
              <a:t>	route = “North”</a:t>
            </a:r>
          </a:p>
          <a:p>
            <a:pPr>
              <a:buNone/>
            </a:pPr>
            <a:r>
              <a:rPr lang="en-US" dirty="0" smtClean="0"/>
              <a:t>	print </a:t>
            </a:r>
            <a:r>
              <a:rPr lang="en-US" dirty="0" err="1" smtClean="0"/>
              <a:t>route,type</a:t>
            </a:r>
            <a:r>
              <a:rPr lang="en-US" dirty="0" smtClean="0"/>
              <a:t>(route) # North &lt;class ‘</a:t>
            </a:r>
            <a:r>
              <a:rPr lang="en-US" dirty="0" err="1" smtClean="0"/>
              <a:t>str</a:t>
            </a:r>
            <a:r>
              <a:rPr lang="en-US" dirty="0" smtClean="0"/>
              <a:t>’&gt;</a:t>
            </a:r>
          </a:p>
        </p:txBody>
      </p:sp>
      <p:sp>
        <p:nvSpPr>
          <p:cNvPr id="2" name="Title 1"/>
          <p:cNvSpPr>
            <a:spLocks noGrp="1"/>
          </p:cNvSpPr>
          <p:nvPr>
            <p:ph type="title"/>
          </p:nvPr>
        </p:nvSpPr>
        <p:spPr/>
        <p:txBody>
          <a:bodyPr/>
          <a:lstStyle/>
          <a:p>
            <a:r>
              <a:rPr lang="en-US" dirty="0" smtClean="0"/>
              <a:t>Object References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Django</a:t>
            </a:r>
            <a:endParaRPr lang="en-US" dirty="0"/>
          </a:p>
        </p:txBody>
      </p:sp>
      <p:sp>
        <p:nvSpPr>
          <p:cNvPr id="3" name="Content Placeholder 2"/>
          <p:cNvSpPr>
            <a:spLocks noGrp="1"/>
          </p:cNvSpPr>
          <p:nvPr>
            <p:ph idx="1"/>
          </p:nvPr>
        </p:nvSpPr>
        <p:spPr>
          <a:xfrm>
            <a:off x="533400" y="1600203"/>
            <a:ext cx="8077200" cy="5257797"/>
          </a:xfrm>
        </p:spPr>
        <p:txBody>
          <a:bodyPr>
            <a:normAutofit lnSpcReduction="10000"/>
          </a:bodyPr>
          <a:lstStyle/>
          <a:p>
            <a:r>
              <a:rPr lang="en-US" sz="1900" dirty="0" smtClean="0"/>
              <a:t>Editing settings.py</a:t>
            </a:r>
          </a:p>
          <a:p>
            <a:endParaRPr lang="en-US" dirty="0" smtClean="0"/>
          </a:p>
          <a:p>
            <a:endParaRPr lang="en-US" dirty="0" smtClean="0"/>
          </a:p>
          <a:p>
            <a:endParaRPr lang="en-US" dirty="0" smtClean="0"/>
          </a:p>
          <a:p>
            <a:endParaRPr lang="en-US" dirty="0" smtClean="0"/>
          </a:p>
          <a:p>
            <a:pPr>
              <a:buNone/>
            </a:pPr>
            <a:endParaRPr lang="en-US" dirty="0" smtClean="0"/>
          </a:p>
          <a:p>
            <a:pPr>
              <a:buNone/>
            </a:pPr>
            <a:r>
              <a:rPr lang="en-US" dirty="0" smtClean="0"/>
              <a:t>	</a:t>
            </a:r>
            <a:r>
              <a:rPr lang="en-US" sz="1900" dirty="0" smtClean="0"/>
              <a:t>python manage.py </a:t>
            </a:r>
            <a:r>
              <a:rPr lang="en-US" sz="1900" i="1" dirty="0" smtClean="0">
                <a:solidFill>
                  <a:srgbClr val="C00000"/>
                </a:solidFill>
              </a:rPr>
              <a:t>syncdb</a:t>
            </a:r>
          </a:p>
          <a:p>
            <a:pPr>
              <a:buNone/>
            </a:pPr>
            <a:endParaRPr lang="en-US" sz="1900" dirty="0" smtClean="0"/>
          </a:p>
          <a:p>
            <a:pPr>
              <a:buNone/>
            </a:pPr>
            <a:r>
              <a:rPr lang="en-US" sz="1900" dirty="0" smtClean="0"/>
              <a:t>	python manage.py startapp </a:t>
            </a:r>
            <a:r>
              <a:rPr lang="en-US" sz="1900" i="1" dirty="0" smtClean="0">
                <a:solidFill>
                  <a:srgbClr val="C00000"/>
                </a:solidFill>
              </a:rPr>
              <a:t>app_name</a:t>
            </a:r>
          </a:p>
          <a:p>
            <a:pPr>
              <a:buNone/>
            </a:pPr>
            <a:r>
              <a:rPr lang="en-US" sz="1900" dirty="0" smtClean="0"/>
              <a:t>	</a:t>
            </a:r>
            <a:r>
              <a:rPr lang="en-US" sz="1900" i="1" dirty="0" smtClean="0">
                <a:solidFill>
                  <a:srgbClr val="C00000"/>
                </a:solidFill>
              </a:rPr>
              <a:t>app_name</a:t>
            </a:r>
            <a:r>
              <a:rPr lang="en-US" sz="1900" dirty="0" smtClean="0">
                <a:solidFill>
                  <a:srgbClr val="C00000"/>
                </a:solidFill>
              </a:rPr>
              <a:t>/</a:t>
            </a:r>
          </a:p>
          <a:p>
            <a:pPr lvl="1">
              <a:buNone/>
            </a:pPr>
            <a:r>
              <a:rPr lang="en-US" sz="1900" dirty="0" smtClean="0"/>
              <a:t>			__init__.py </a:t>
            </a:r>
          </a:p>
          <a:p>
            <a:pPr lvl="1">
              <a:buNone/>
            </a:pPr>
            <a:r>
              <a:rPr lang="en-US" sz="1900" dirty="0" smtClean="0"/>
              <a:t>			models.py</a:t>
            </a:r>
          </a:p>
          <a:p>
            <a:pPr lvl="1">
              <a:buNone/>
            </a:pPr>
            <a:r>
              <a:rPr lang="en-US" sz="1900" dirty="0" smtClean="0"/>
              <a:t>			tests.py</a:t>
            </a:r>
          </a:p>
          <a:p>
            <a:pPr lvl="1">
              <a:buNone/>
            </a:pPr>
            <a:r>
              <a:rPr lang="en-US" sz="1900" dirty="0" smtClean="0"/>
              <a:t>			views.py</a:t>
            </a:r>
          </a:p>
        </p:txBody>
      </p:sp>
      <p:pic>
        <p:nvPicPr>
          <p:cNvPr id="4" name="Picture 3" descr="settings.jpg"/>
          <p:cNvPicPr>
            <a:picLocks noChangeAspect="1"/>
          </p:cNvPicPr>
          <p:nvPr/>
        </p:nvPicPr>
        <p:blipFill>
          <a:blip r:embed="rId2" cstate="print"/>
          <a:stretch>
            <a:fillRect/>
          </a:stretch>
        </p:blipFill>
        <p:spPr>
          <a:xfrm>
            <a:off x="152400" y="2209800"/>
            <a:ext cx="8001000" cy="1804958"/>
          </a:xfrm>
          <a:prstGeom prst="rect">
            <a:avLst/>
          </a:prstGeom>
        </p:spPr>
      </p:pic>
      <p:pic>
        <p:nvPicPr>
          <p:cNvPr id="5" name="Picture 4" descr="installedAPPS.jpg"/>
          <p:cNvPicPr>
            <a:picLocks noChangeAspect="1"/>
          </p:cNvPicPr>
          <p:nvPr/>
        </p:nvPicPr>
        <p:blipFill>
          <a:blip r:embed="rId3" cstate="print"/>
          <a:stretch>
            <a:fillRect/>
          </a:stretch>
        </p:blipFill>
        <p:spPr>
          <a:xfrm>
            <a:off x="3657600" y="5562600"/>
            <a:ext cx="4343400" cy="1028700"/>
          </a:xfrm>
          <a:prstGeom prst="rect">
            <a:avLst/>
          </a:prstGeom>
        </p:spPr>
      </p:pic>
    </p:spTree>
    <p:extLst>
      <p:ext uri="{BB962C8B-B14F-4D97-AF65-F5344CB8AC3E}">
        <p14:creationId xmlns:p14="http://schemas.microsoft.com/office/powerpoint/2010/main" val="601337632"/>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project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django-admin.py  </a:t>
            </a:r>
            <a:r>
              <a:rPr lang="en-US" dirty="0" err="1" smtClean="0"/>
              <a:t>startproject</a:t>
            </a:r>
            <a:r>
              <a:rPr lang="en-US" dirty="0" smtClean="0"/>
              <a:t> </a:t>
            </a:r>
            <a:r>
              <a:rPr lang="en-US" dirty="0" err="1" smtClean="0"/>
              <a:t>mysite</a:t>
            </a:r>
            <a:endParaRPr lang="en-US" dirty="0" smtClean="0"/>
          </a:p>
          <a:p>
            <a:endParaRPr lang="en-US" dirty="0" smtClean="0"/>
          </a:p>
          <a:p>
            <a:r>
              <a:rPr lang="en-US" dirty="0" smtClean="0"/>
              <a:t>python manage.py </a:t>
            </a:r>
            <a:r>
              <a:rPr lang="en-US" dirty="0" err="1" smtClean="0"/>
              <a:t>runserver</a:t>
            </a:r>
            <a:endParaRPr lang="en-US" dirty="0" smtClean="0"/>
          </a:p>
          <a:p>
            <a:endParaRPr lang="en-US" dirty="0" smtClean="0"/>
          </a:p>
          <a:p>
            <a:r>
              <a:rPr lang="en-US" dirty="0" smtClean="0"/>
              <a:t>Edit the settings.py</a:t>
            </a:r>
          </a:p>
          <a:p>
            <a:endParaRPr lang="en-US" dirty="0" smtClean="0"/>
          </a:p>
          <a:p>
            <a:r>
              <a:rPr lang="en-US" dirty="0" smtClean="0"/>
              <a:t>python manage.py </a:t>
            </a:r>
            <a:r>
              <a:rPr lang="en-US" dirty="0" err="1" smtClean="0"/>
              <a:t>syncdb</a:t>
            </a:r>
            <a:endParaRPr lang="en-US" dirty="0" smtClean="0"/>
          </a:p>
          <a:p>
            <a:endParaRPr lang="en-US" dirty="0" smtClean="0"/>
          </a:p>
          <a:p>
            <a:r>
              <a:rPr lang="en-US" dirty="0" smtClean="0"/>
              <a:t>python manage.py </a:t>
            </a:r>
            <a:r>
              <a:rPr lang="en-US" dirty="0" err="1" smtClean="0"/>
              <a:t>startapp</a:t>
            </a:r>
            <a:r>
              <a:rPr lang="en-US" dirty="0" smtClean="0"/>
              <a:t> polls</a:t>
            </a:r>
          </a:p>
          <a:p>
            <a:endParaRPr lang="en-US" dirty="0" smtClean="0"/>
          </a:p>
          <a:p>
            <a:r>
              <a:rPr lang="en-US" dirty="0" smtClean="0"/>
              <a:t>Edit the models.py</a:t>
            </a:r>
          </a:p>
          <a:p>
            <a:pPr>
              <a:buNone/>
            </a:pPr>
            <a:r>
              <a:rPr lang="en-US" dirty="0" smtClean="0"/>
              <a:t>	</a:t>
            </a:r>
          </a:p>
          <a:p>
            <a:endParaRPr lang="en-US" dirty="0"/>
          </a:p>
        </p:txBody>
      </p:sp>
    </p:spTree>
    <p:extLst>
      <p:ext uri="{BB962C8B-B14F-4D97-AF65-F5344CB8AC3E}">
        <p14:creationId xmlns:p14="http://schemas.microsoft.com/office/powerpoint/2010/main" val="752623099"/>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from </a:t>
            </a:r>
            <a:r>
              <a:rPr lang="en-US" dirty="0" err="1" smtClean="0"/>
              <a:t>django.db</a:t>
            </a:r>
            <a:r>
              <a:rPr lang="en-US" dirty="0" smtClean="0"/>
              <a:t> import models </a:t>
            </a:r>
          </a:p>
          <a:p>
            <a:pPr>
              <a:buNone/>
            </a:pPr>
            <a:endParaRPr lang="en-US" dirty="0" smtClean="0"/>
          </a:p>
          <a:p>
            <a:pPr>
              <a:buNone/>
            </a:pPr>
            <a:r>
              <a:rPr lang="en-US" dirty="0" smtClean="0"/>
              <a:t>class Poll(</a:t>
            </a:r>
            <a:r>
              <a:rPr lang="en-US" dirty="0" err="1" smtClean="0"/>
              <a:t>models.Model</a:t>
            </a:r>
            <a:r>
              <a:rPr lang="en-US" dirty="0" smtClean="0"/>
              <a:t>): </a:t>
            </a:r>
          </a:p>
          <a:p>
            <a:pPr>
              <a:buNone/>
            </a:pPr>
            <a:r>
              <a:rPr lang="en-US" dirty="0" smtClean="0"/>
              <a:t>	question =	</a:t>
            </a:r>
            <a:r>
              <a:rPr lang="en-US" dirty="0" err="1" smtClean="0"/>
              <a:t>models.CharField</a:t>
            </a:r>
            <a:r>
              <a:rPr lang="en-US" dirty="0" smtClean="0"/>
              <a:t>(</a:t>
            </a:r>
            <a:r>
              <a:rPr lang="en-US" dirty="0" err="1" smtClean="0"/>
              <a:t>max_length</a:t>
            </a:r>
            <a:r>
              <a:rPr lang="en-US" dirty="0" smtClean="0"/>
              <a:t>=200) </a:t>
            </a:r>
            <a:r>
              <a:rPr lang="en-US" dirty="0" err="1" smtClean="0"/>
              <a:t>pub_date</a:t>
            </a:r>
            <a:r>
              <a:rPr lang="en-US" dirty="0" smtClean="0"/>
              <a:t> = </a:t>
            </a:r>
            <a:r>
              <a:rPr lang="en-US" dirty="0" err="1" smtClean="0"/>
              <a:t>models.DateTimeField</a:t>
            </a:r>
            <a:r>
              <a:rPr lang="en-US" dirty="0" smtClean="0"/>
              <a:t>('date 							published') </a:t>
            </a:r>
          </a:p>
          <a:p>
            <a:pPr>
              <a:buNone/>
            </a:pPr>
            <a:endParaRPr lang="en-US" dirty="0" smtClean="0"/>
          </a:p>
          <a:p>
            <a:pPr>
              <a:buNone/>
            </a:pPr>
            <a:r>
              <a:rPr lang="en-US" dirty="0" smtClean="0"/>
              <a:t>class Choice(</a:t>
            </a:r>
            <a:r>
              <a:rPr lang="en-US" dirty="0" err="1" smtClean="0"/>
              <a:t>models.Model</a:t>
            </a:r>
            <a:r>
              <a:rPr lang="en-US" dirty="0" smtClean="0"/>
              <a:t>): </a:t>
            </a:r>
          </a:p>
          <a:p>
            <a:pPr>
              <a:buNone/>
            </a:pPr>
            <a:r>
              <a:rPr lang="en-US" dirty="0" smtClean="0"/>
              <a:t>	poll = </a:t>
            </a:r>
            <a:r>
              <a:rPr lang="en-US" dirty="0" err="1" smtClean="0"/>
              <a:t>models.ForeignKey</a:t>
            </a:r>
            <a:r>
              <a:rPr lang="en-US" dirty="0" smtClean="0"/>
              <a:t>(Poll) </a:t>
            </a:r>
          </a:p>
          <a:p>
            <a:pPr>
              <a:buNone/>
            </a:pPr>
            <a:r>
              <a:rPr lang="en-US" dirty="0" smtClean="0"/>
              <a:t>	</a:t>
            </a:r>
            <a:r>
              <a:rPr lang="en-US" dirty="0" err="1" smtClean="0"/>
              <a:t>choice_text</a:t>
            </a:r>
            <a:r>
              <a:rPr lang="en-US" dirty="0" smtClean="0"/>
              <a:t> =</a:t>
            </a:r>
            <a:r>
              <a:rPr lang="en-US" dirty="0" err="1" smtClean="0"/>
              <a:t>models.CharField</a:t>
            </a:r>
            <a:r>
              <a:rPr lang="en-US" dirty="0" smtClean="0"/>
              <a:t>(</a:t>
            </a:r>
            <a:r>
              <a:rPr lang="en-US" dirty="0" err="1" smtClean="0"/>
              <a:t>max_length</a:t>
            </a:r>
            <a:r>
              <a:rPr lang="en-US" dirty="0" smtClean="0"/>
              <a:t>=200)</a:t>
            </a:r>
          </a:p>
          <a:p>
            <a:pPr>
              <a:buNone/>
            </a:pPr>
            <a:r>
              <a:rPr lang="en-US" dirty="0" smtClean="0"/>
              <a:t>	votes = </a:t>
            </a:r>
            <a:r>
              <a:rPr lang="en-US" dirty="0" err="1" smtClean="0"/>
              <a:t>models.IntegerField</a:t>
            </a:r>
            <a:r>
              <a:rPr lang="en-US" dirty="0" smtClean="0"/>
              <a:t>() </a:t>
            </a:r>
          </a:p>
          <a:p>
            <a:pPr>
              <a:buNone/>
            </a:pPr>
            <a:endParaRPr lang="en-US" dirty="0"/>
          </a:p>
        </p:txBody>
      </p:sp>
    </p:spTree>
    <p:extLst>
      <p:ext uri="{BB962C8B-B14F-4D97-AF65-F5344CB8AC3E}">
        <p14:creationId xmlns:p14="http://schemas.microsoft.com/office/powerpoint/2010/main" val="2296356722"/>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Include polls in your installed apps</a:t>
            </a:r>
          </a:p>
          <a:p>
            <a:endParaRPr lang="en-US" dirty="0" smtClean="0"/>
          </a:p>
          <a:p>
            <a:endParaRPr lang="en-US" dirty="0" smtClean="0"/>
          </a:p>
          <a:p>
            <a:r>
              <a:rPr lang="en-US" dirty="0" smtClean="0"/>
              <a:t>python manage.py </a:t>
            </a:r>
            <a:r>
              <a:rPr lang="en-US" dirty="0" err="1" smtClean="0"/>
              <a:t>sql</a:t>
            </a:r>
            <a:r>
              <a:rPr lang="en-US" dirty="0" smtClean="0"/>
              <a:t> polls</a:t>
            </a:r>
          </a:p>
          <a:p>
            <a:endParaRPr lang="en-US" dirty="0" smtClean="0"/>
          </a:p>
          <a:p>
            <a:endParaRPr lang="en-US" dirty="0" smtClean="0"/>
          </a:p>
          <a:p>
            <a:r>
              <a:rPr lang="en-US" dirty="0" smtClean="0"/>
              <a:t>python manage.py </a:t>
            </a:r>
            <a:r>
              <a:rPr lang="en-US" dirty="0" err="1" smtClean="0"/>
              <a:t>syncdb</a:t>
            </a:r>
            <a:endParaRPr lang="en-US" dirty="0" smtClean="0"/>
          </a:p>
          <a:p>
            <a:endParaRPr lang="en-US" dirty="0" smtClean="0"/>
          </a:p>
        </p:txBody>
      </p:sp>
    </p:spTree>
    <p:extLst>
      <p:ext uri="{BB962C8B-B14F-4D97-AF65-F5344CB8AC3E}">
        <p14:creationId xmlns:p14="http://schemas.microsoft.com/office/powerpoint/2010/main" val="1066447735"/>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with the </a:t>
            </a:r>
            <a:r>
              <a:rPr lang="en-US" dirty="0" err="1" smtClean="0"/>
              <a:t>api</a:t>
            </a:r>
            <a:endParaRPr lang="en-US" dirty="0"/>
          </a:p>
        </p:txBody>
      </p:sp>
      <p:sp>
        <p:nvSpPr>
          <p:cNvPr id="3" name="Content Placeholder 2"/>
          <p:cNvSpPr>
            <a:spLocks noGrp="1"/>
          </p:cNvSpPr>
          <p:nvPr>
            <p:ph idx="1"/>
          </p:nvPr>
        </p:nvSpPr>
        <p:spPr/>
        <p:txBody>
          <a:bodyPr/>
          <a:lstStyle/>
          <a:p>
            <a:r>
              <a:rPr lang="en-US" dirty="0" smtClean="0"/>
              <a:t>python manage.py shell</a:t>
            </a:r>
          </a:p>
          <a:p>
            <a:pPr>
              <a:buNone/>
            </a:pPr>
            <a:r>
              <a:rPr lang="en-US" dirty="0" smtClean="0"/>
              <a:t>	from </a:t>
            </a:r>
            <a:r>
              <a:rPr lang="en-US" dirty="0" err="1" smtClean="0"/>
              <a:t>polls.models</a:t>
            </a:r>
            <a:r>
              <a:rPr lang="en-US" dirty="0" smtClean="0"/>
              <a:t> import </a:t>
            </a:r>
            <a:r>
              <a:rPr lang="en-US" dirty="0" err="1" smtClean="0"/>
              <a:t>Poll,Choice</a:t>
            </a:r>
            <a:endParaRPr lang="en-US" dirty="0" smtClean="0"/>
          </a:p>
          <a:p>
            <a:pPr>
              <a:buNone/>
            </a:pPr>
            <a:r>
              <a:rPr lang="en-US" dirty="0" smtClean="0"/>
              <a:t>	</a:t>
            </a:r>
            <a:r>
              <a:rPr lang="en-US" dirty="0" err="1" smtClean="0"/>
              <a:t>Poll.objects.all</a:t>
            </a:r>
            <a:r>
              <a:rPr lang="en-US" dirty="0" smtClean="0"/>
              <a:t>()</a:t>
            </a:r>
          </a:p>
          <a:p>
            <a:pPr>
              <a:buNone/>
            </a:pPr>
            <a:r>
              <a:rPr lang="en-US" dirty="0" smtClean="0"/>
              <a:t>	[]</a:t>
            </a:r>
          </a:p>
          <a:p>
            <a:pPr>
              <a:buNone/>
            </a:pPr>
            <a:r>
              <a:rPr lang="en-US" dirty="0" smtClean="0"/>
              <a:t>	from </a:t>
            </a:r>
            <a:r>
              <a:rPr lang="en-US" dirty="0" err="1" smtClean="0"/>
              <a:t>django.utils</a:t>
            </a:r>
            <a:r>
              <a:rPr lang="en-US" dirty="0" smtClean="0"/>
              <a:t> import </a:t>
            </a:r>
            <a:r>
              <a:rPr lang="en-US" dirty="0" err="1" smtClean="0"/>
              <a:t>timezone</a:t>
            </a:r>
            <a:endParaRPr lang="en-US" dirty="0" smtClean="0"/>
          </a:p>
          <a:p>
            <a:pPr>
              <a:buNone/>
            </a:pPr>
            <a:r>
              <a:rPr lang="en-US" dirty="0" smtClean="0"/>
              <a:t>	p=Poll(question=“What’s new?”, 				</a:t>
            </a:r>
            <a:r>
              <a:rPr lang="en-US" dirty="0" err="1" smtClean="0"/>
              <a:t>pub_date</a:t>
            </a:r>
            <a:r>
              <a:rPr lang="en-US" dirty="0" smtClean="0"/>
              <a:t>=</a:t>
            </a:r>
            <a:r>
              <a:rPr lang="en-US" dirty="0" err="1" smtClean="0"/>
              <a:t>timezone.now</a:t>
            </a:r>
            <a:r>
              <a:rPr lang="en-US" dirty="0" smtClean="0"/>
              <a:t>())</a:t>
            </a:r>
          </a:p>
          <a:p>
            <a:pPr>
              <a:buNone/>
            </a:pPr>
            <a:r>
              <a:rPr lang="en-US" dirty="0" smtClean="0"/>
              <a:t>	</a:t>
            </a:r>
            <a:r>
              <a:rPr lang="en-US" dirty="0" err="1" smtClean="0"/>
              <a:t>p.save</a:t>
            </a:r>
            <a:r>
              <a:rPr lang="en-US" dirty="0" smtClean="0"/>
              <a:t>()</a:t>
            </a:r>
          </a:p>
        </p:txBody>
      </p:sp>
    </p:spTree>
    <p:extLst>
      <p:ext uri="{BB962C8B-B14F-4D97-AF65-F5344CB8AC3E}">
        <p14:creationId xmlns:p14="http://schemas.microsoft.com/office/powerpoint/2010/main" val="1913470112"/>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with the </a:t>
            </a:r>
            <a:r>
              <a:rPr lang="en-US" dirty="0" err="1" smtClean="0"/>
              <a:t>api</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p.id</a:t>
            </a:r>
          </a:p>
          <a:p>
            <a:pPr>
              <a:buNone/>
            </a:pPr>
            <a:r>
              <a:rPr lang="en-US" dirty="0" smtClean="0"/>
              <a:t>	</a:t>
            </a:r>
            <a:r>
              <a:rPr lang="en-US" dirty="0" err="1" smtClean="0"/>
              <a:t>p.question</a:t>
            </a:r>
            <a:endParaRPr lang="en-US" dirty="0" smtClean="0"/>
          </a:p>
          <a:p>
            <a:pPr>
              <a:buNone/>
            </a:pPr>
            <a:r>
              <a:rPr lang="en-US" dirty="0" smtClean="0"/>
              <a:t>	</a:t>
            </a:r>
            <a:r>
              <a:rPr lang="en-US" dirty="0" err="1" smtClean="0"/>
              <a:t>p.pub_date</a:t>
            </a:r>
            <a:endParaRPr lang="en-US" dirty="0" smtClean="0"/>
          </a:p>
          <a:p>
            <a:pPr>
              <a:buNone/>
            </a:pPr>
            <a:r>
              <a:rPr lang="en-US" dirty="0" smtClean="0"/>
              <a:t>	</a:t>
            </a:r>
            <a:r>
              <a:rPr lang="en-US" dirty="0" err="1" smtClean="0"/>
              <a:t>p.question</a:t>
            </a:r>
            <a:r>
              <a:rPr lang="en-US" dirty="0" smtClean="0"/>
              <a:t>=“What’s up?”</a:t>
            </a:r>
          </a:p>
          <a:p>
            <a:pPr>
              <a:buNone/>
            </a:pPr>
            <a:r>
              <a:rPr lang="en-US" dirty="0" smtClean="0"/>
              <a:t>	</a:t>
            </a:r>
            <a:r>
              <a:rPr lang="en-US" dirty="0" err="1" smtClean="0"/>
              <a:t>p.save</a:t>
            </a:r>
            <a:r>
              <a:rPr lang="en-US" dirty="0" smtClean="0"/>
              <a:t>()</a:t>
            </a:r>
          </a:p>
          <a:p>
            <a:pPr>
              <a:buNone/>
            </a:pPr>
            <a:r>
              <a:rPr lang="en-US" dirty="0" smtClean="0"/>
              <a:t> 	</a:t>
            </a:r>
            <a:r>
              <a:rPr lang="en-US" dirty="0" err="1" smtClean="0"/>
              <a:t>Poll.objects.all</a:t>
            </a:r>
            <a:r>
              <a:rPr lang="en-US" dirty="0" smtClean="0"/>
              <a:t>()</a:t>
            </a:r>
          </a:p>
          <a:p>
            <a:pPr>
              <a:buNone/>
            </a:pPr>
            <a:endParaRPr lang="en-US" dirty="0" smtClean="0"/>
          </a:p>
          <a:p>
            <a:pPr>
              <a:buNone/>
            </a:pPr>
            <a:r>
              <a:rPr lang="en-US" dirty="0" smtClean="0"/>
              <a:t>class Poll(</a:t>
            </a:r>
            <a:r>
              <a:rPr lang="en-US" dirty="0" err="1" smtClean="0"/>
              <a:t>models.Model</a:t>
            </a:r>
            <a:r>
              <a:rPr lang="en-US" dirty="0" smtClean="0"/>
              <a:t>): # </a:t>
            </a:r>
          </a:p>
          <a:p>
            <a:pPr>
              <a:buNone/>
            </a:pPr>
            <a:r>
              <a:rPr lang="en-US" dirty="0" smtClean="0"/>
              <a:t>	... </a:t>
            </a:r>
          </a:p>
          <a:p>
            <a:pPr>
              <a:buNone/>
            </a:pPr>
            <a:r>
              <a:rPr lang="en-US" dirty="0" smtClean="0"/>
              <a:t>	def __</a:t>
            </a:r>
            <a:r>
              <a:rPr lang="en-US" dirty="0" err="1" smtClean="0"/>
              <a:t>unicode</a:t>
            </a:r>
            <a:r>
              <a:rPr lang="en-US" dirty="0" smtClean="0"/>
              <a:t>__(self): </a:t>
            </a:r>
          </a:p>
          <a:p>
            <a:pPr>
              <a:buNone/>
            </a:pPr>
            <a:r>
              <a:rPr lang="en-US" dirty="0" smtClean="0"/>
              <a:t>		return </a:t>
            </a:r>
            <a:r>
              <a:rPr lang="en-US" dirty="0" err="1" smtClean="0"/>
              <a:t>self.question</a:t>
            </a:r>
            <a:r>
              <a:rPr lang="en-US" dirty="0" smtClean="0"/>
              <a:t> </a:t>
            </a:r>
          </a:p>
          <a:p>
            <a:pPr>
              <a:buNone/>
            </a:pPr>
            <a:r>
              <a:rPr lang="en-US" dirty="0" smtClean="0"/>
              <a:t>class Choice(</a:t>
            </a:r>
            <a:r>
              <a:rPr lang="en-US" dirty="0" err="1" smtClean="0"/>
              <a:t>models.Model</a:t>
            </a:r>
            <a:r>
              <a:rPr lang="en-US" dirty="0" smtClean="0"/>
              <a:t>): #</a:t>
            </a:r>
          </a:p>
          <a:p>
            <a:pPr>
              <a:buNone/>
            </a:pPr>
            <a:r>
              <a:rPr lang="en-US" dirty="0" smtClean="0"/>
              <a:t>	 ... </a:t>
            </a:r>
          </a:p>
          <a:p>
            <a:pPr>
              <a:buNone/>
            </a:pPr>
            <a:r>
              <a:rPr lang="en-US" dirty="0" smtClean="0"/>
              <a:t>	def __</a:t>
            </a:r>
            <a:r>
              <a:rPr lang="en-US" dirty="0" err="1" smtClean="0"/>
              <a:t>unicode</a:t>
            </a:r>
            <a:r>
              <a:rPr lang="en-US" dirty="0" smtClean="0"/>
              <a:t>__(self): </a:t>
            </a:r>
          </a:p>
          <a:p>
            <a:pPr>
              <a:buNone/>
            </a:pPr>
            <a:r>
              <a:rPr lang="en-US" dirty="0" smtClean="0"/>
              <a:t>		return </a:t>
            </a:r>
            <a:r>
              <a:rPr lang="en-US" dirty="0" err="1" smtClean="0"/>
              <a:t>self.choice_text</a:t>
            </a:r>
            <a:r>
              <a:rPr lang="en-US" dirty="0" smtClean="0"/>
              <a:t> </a:t>
            </a:r>
          </a:p>
          <a:p>
            <a:pPr>
              <a:buNone/>
            </a:pPr>
            <a:endParaRPr lang="en-US" dirty="0" smtClean="0"/>
          </a:p>
          <a:p>
            <a:pPr>
              <a:buNone/>
            </a:pPr>
            <a:r>
              <a:rPr lang="en-US" dirty="0" smtClean="0"/>
              <a:t>	</a:t>
            </a:r>
          </a:p>
          <a:p>
            <a:pPr>
              <a:buNone/>
            </a:pPr>
            <a:endParaRPr lang="en-US" dirty="0"/>
          </a:p>
        </p:txBody>
      </p:sp>
    </p:spTree>
    <p:extLst>
      <p:ext uri="{BB962C8B-B14F-4D97-AF65-F5344CB8AC3E}">
        <p14:creationId xmlns:p14="http://schemas.microsoft.com/office/powerpoint/2010/main" val="525610990"/>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with the </a:t>
            </a:r>
            <a:r>
              <a:rPr lang="en-US" dirty="0" err="1" smtClean="0"/>
              <a:t>api</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a:t>
            </a:r>
            <a:r>
              <a:rPr lang="en-US" dirty="0" err="1" smtClean="0"/>
              <a:t>Poll.objects.all</a:t>
            </a:r>
            <a:r>
              <a:rPr lang="en-US" dirty="0" smtClean="0"/>
              <a:t>()</a:t>
            </a:r>
          </a:p>
          <a:p>
            <a:pPr>
              <a:buNone/>
            </a:pPr>
            <a:r>
              <a:rPr lang="en-US" dirty="0" smtClean="0"/>
              <a:t>	</a:t>
            </a:r>
            <a:r>
              <a:rPr lang="en-US" dirty="0" err="1" smtClean="0"/>
              <a:t>Poll.objects.filter</a:t>
            </a:r>
            <a:r>
              <a:rPr lang="en-US" dirty="0" smtClean="0"/>
              <a:t>(id=1)</a:t>
            </a:r>
          </a:p>
          <a:p>
            <a:pPr>
              <a:buNone/>
            </a:pPr>
            <a:r>
              <a:rPr lang="en-US" dirty="0" smtClean="0"/>
              <a:t>	</a:t>
            </a:r>
            <a:r>
              <a:rPr lang="en-US" dirty="0" err="1" smtClean="0"/>
              <a:t>Poll.objects.get</a:t>
            </a:r>
            <a:r>
              <a:rPr lang="en-US" dirty="0" smtClean="0"/>
              <a:t>(id=1)</a:t>
            </a:r>
          </a:p>
          <a:p>
            <a:pPr>
              <a:buNone/>
            </a:pPr>
            <a:r>
              <a:rPr lang="en-US" dirty="0" smtClean="0"/>
              <a:t>	</a:t>
            </a:r>
            <a:r>
              <a:rPr lang="en-US" dirty="0" err="1" smtClean="0"/>
              <a:t>Poll.objects.get</a:t>
            </a:r>
            <a:r>
              <a:rPr lang="en-US" dirty="0" smtClean="0"/>
              <a:t>(id=2)</a:t>
            </a:r>
          </a:p>
          <a:p>
            <a:pPr>
              <a:buNone/>
            </a:pPr>
            <a:r>
              <a:rPr lang="en-US" dirty="0" smtClean="0"/>
              <a:t>		Error</a:t>
            </a:r>
          </a:p>
          <a:p>
            <a:pPr>
              <a:buNone/>
            </a:pPr>
            <a:r>
              <a:rPr lang="en-US" dirty="0" smtClean="0"/>
              <a:t>	p = </a:t>
            </a:r>
            <a:r>
              <a:rPr lang="en-US" dirty="0" err="1" smtClean="0"/>
              <a:t>Poll.objects.get</a:t>
            </a:r>
            <a:r>
              <a:rPr lang="en-US" dirty="0" smtClean="0"/>
              <a:t>(</a:t>
            </a:r>
            <a:r>
              <a:rPr lang="en-US" dirty="0" err="1" smtClean="0"/>
              <a:t>pk</a:t>
            </a:r>
            <a:r>
              <a:rPr lang="en-US" dirty="0" smtClean="0"/>
              <a:t>=1)</a:t>
            </a:r>
          </a:p>
          <a:p>
            <a:pPr>
              <a:buNone/>
            </a:pPr>
            <a:r>
              <a:rPr lang="en-US" dirty="0" smtClean="0"/>
              <a:t>	</a:t>
            </a:r>
          </a:p>
          <a:p>
            <a:pPr>
              <a:buNone/>
            </a:pPr>
            <a:r>
              <a:rPr lang="en-US" dirty="0" smtClean="0"/>
              <a:t>	</a:t>
            </a:r>
            <a:r>
              <a:rPr lang="en-US" dirty="0" err="1" smtClean="0"/>
              <a:t>Django</a:t>
            </a:r>
            <a:r>
              <a:rPr lang="en-US" dirty="0" smtClean="0"/>
              <a:t> creates a set to hold the "other side" of a </a:t>
            </a:r>
            <a:r>
              <a:rPr lang="en-US" dirty="0" err="1" smtClean="0"/>
              <a:t>ForeignKey</a:t>
            </a:r>
            <a:r>
              <a:rPr lang="en-US" dirty="0" smtClean="0"/>
              <a:t> relation </a:t>
            </a:r>
          </a:p>
          <a:p>
            <a:pPr>
              <a:buNone/>
            </a:pPr>
            <a:r>
              <a:rPr lang="en-US" dirty="0" smtClean="0"/>
              <a:t>	</a:t>
            </a:r>
            <a:r>
              <a:rPr lang="en-US" dirty="0" err="1" smtClean="0"/>
              <a:t>p.choice_set.all</a:t>
            </a:r>
            <a:r>
              <a:rPr lang="en-US" dirty="0" smtClean="0"/>
              <a:t>()</a:t>
            </a:r>
          </a:p>
          <a:p>
            <a:pPr>
              <a:buNone/>
            </a:pPr>
            <a:r>
              <a:rPr lang="en-US" dirty="0" smtClean="0"/>
              <a:t>		[]</a:t>
            </a:r>
          </a:p>
          <a:p>
            <a:pPr>
              <a:buNone/>
            </a:pPr>
            <a:r>
              <a:rPr lang="en-US" dirty="0" smtClean="0"/>
              <a:t>	</a:t>
            </a:r>
          </a:p>
          <a:p>
            <a:pPr>
              <a:buNone/>
            </a:pPr>
            <a:r>
              <a:rPr lang="en-US" dirty="0" smtClean="0"/>
              <a:t>	</a:t>
            </a:r>
          </a:p>
          <a:p>
            <a:pPr>
              <a:buNone/>
            </a:pPr>
            <a:endParaRPr lang="en-US" dirty="0"/>
          </a:p>
        </p:txBody>
      </p:sp>
    </p:spTree>
    <p:extLst>
      <p:ext uri="{BB962C8B-B14F-4D97-AF65-F5344CB8AC3E}">
        <p14:creationId xmlns:p14="http://schemas.microsoft.com/office/powerpoint/2010/main" val="2649100278"/>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with the </a:t>
            </a:r>
            <a:r>
              <a:rPr lang="en-US" dirty="0" err="1" smtClean="0"/>
              <a:t>api</a:t>
            </a:r>
            <a:endParaRPr lang="en-US" dirty="0"/>
          </a:p>
        </p:txBody>
      </p:sp>
      <p:sp>
        <p:nvSpPr>
          <p:cNvPr id="3" name="Content Placeholder 2"/>
          <p:cNvSpPr>
            <a:spLocks noGrp="1"/>
          </p:cNvSpPr>
          <p:nvPr>
            <p:ph idx="1"/>
          </p:nvPr>
        </p:nvSpPr>
        <p:spPr/>
        <p:txBody>
          <a:bodyPr/>
          <a:lstStyle/>
          <a:p>
            <a:pPr>
              <a:buNone/>
            </a:pPr>
            <a:r>
              <a:rPr lang="en-US" dirty="0" err="1" smtClean="0"/>
              <a:t>p.choice_set.create</a:t>
            </a:r>
            <a:r>
              <a:rPr lang="en-US" dirty="0" smtClean="0"/>
              <a:t>(</a:t>
            </a:r>
            <a:r>
              <a:rPr lang="en-US" dirty="0" err="1" smtClean="0"/>
              <a:t>choice_text</a:t>
            </a:r>
            <a:r>
              <a:rPr lang="en-US" dirty="0" smtClean="0"/>
              <a:t>=‘Not Much’, votes=0)</a:t>
            </a:r>
          </a:p>
          <a:p>
            <a:pPr>
              <a:buNone/>
            </a:pPr>
            <a:r>
              <a:rPr lang="en-US" dirty="0" err="1" smtClean="0"/>
              <a:t>p.choice_set.create</a:t>
            </a:r>
            <a:r>
              <a:rPr lang="en-US" dirty="0" smtClean="0"/>
              <a:t>(</a:t>
            </a:r>
            <a:r>
              <a:rPr lang="en-US" dirty="0" err="1" smtClean="0"/>
              <a:t>choice_text</a:t>
            </a:r>
            <a:r>
              <a:rPr lang="en-US" dirty="0" smtClean="0"/>
              <a:t>=‘The Sky’, votes=0)</a:t>
            </a:r>
          </a:p>
          <a:p>
            <a:pPr>
              <a:buNone/>
            </a:pPr>
            <a:r>
              <a:rPr lang="en-US" dirty="0" smtClean="0"/>
              <a:t>c = </a:t>
            </a:r>
            <a:r>
              <a:rPr lang="en-US" dirty="0" err="1" smtClean="0"/>
              <a:t>p.choice_set.create</a:t>
            </a:r>
            <a:r>
              <a:rPr lang="en-US" dirty="0" smtClean="0"/>
              <a:t>(</a:t>
            </a:r>
            <a:r>
              <a:rPr lang="en-US" dirty="0" err="1" smtClean="0"/>
              <a:t>choice_text</a:t>
            </a:r>
            <a:r>
              <a:rPr lang="en-US" dirty="0" smtClean="0"/>
              <a:t>=‘Just hacking again’, votes=0)</a:t>
            </a:r>
          </a:p>
          <a:p>
            <a:pPr>
              <a:buNone/>
            </a:pPr>
            <a:endParaRPr lang="en-US" dirty="0" smtClean="0"/>
          </a:p>
          <a:p>
            <a:pPr>
              <a:buNone/>
            </a:pPr>
            <a:r>
              <a:rPr lang="en-US" dirty="0" smtClean="0"/>
              <a:t>	</a:t>
            </a:r>
            <a:r>
              <a:rPr lang="en-US" dirty="0" err="1" smtClean="0"/>
              <a:t>c.poll</a:t>
            </a:r>
            <a:endParaRPr lang="en-US" dirty="0" smtClean="0"/>
          </a:p>
          <a:p>
            <a:pPr>
              <a:buNone/>
            </a:pPr>
            <a:r>
              <a:rPr lang="en-US" dirty="0" smtClean="0"/>
              <a:t>	</a:t>
            </a:r>
            <a:r>
              <a:rPr lang="en-US" dirty="0" err="1" smtClean="0"/>
              <a:t>p.choice_set.all</a:t>
            </a:r>
            <a:r>
              <a:rPr lang="en-US" dirty="0" smtClean="0"/>
              <a:t>()</a:t>
            </a:r>
          </a:p>
          <a:p>
            <a:pPr>
              <a:buNone/>
            </a:pPr>
            <a:endParaRPr lang="en-US" dirty="0"/>
          </a:p>
        </p:txBody>
      </p:sp>
    </p:spTree>
    <p:extLst>
      <p:ext uri="{BB962C8B-B14F-4D97-AF65-F5344CB8AC3E}">
        <p14:creationId xmlns:p14="http://schemas.microsoft.com/office/powerpoint/2010/main" val="907839662"/>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site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Uncomment lines in urls.py</a:t>
            </a:r>
          </a:p>
          <a:p>
            <a:pPr>
              <a:buNone/>
            </a:pPr>
            <a:r>
              <a:rPr lang="en-US" dirty="0" smtClean="0"/>
              <a:t>Uncomment lines in installed apps</a:t>
            </a:r>
          </a:p>
          <a:p>
            <a:pPr>
              <a:buNone/>
            </a:pPr>
            <a:endParaRPr lang="en-US" dirty="0" smtClean="0"/>
          </a:p>
          <a:p>
            <a:pPr>
              <a:buNone/>
            </a:pPr>
            <a:r>
              <a:rPr lang="en-US" dirty="0" smtClean="0"/>
              <a:t>Still no Polls in admin</a:t>
            </a:r>
          </a:p>
          <a:p>
            <a:pPr>
              <a:buNone/>
            </a:pPr>
            <a:r>
              <a:rPr lang="en-US" dirty="0" smtClean="0"/>
              <a:t>Create admin.py in the polls dir</a:t>
            </a:r>
          </a:p>
          <a:p>
            <a:pPr>
              <a:buNone/>
            </a:pPr>
            <a:endParaRPr lang="en-US" dirty="0" smtClean="0"/>
          </a:p>
          <a:p>
            <a:pPr>
              <a:buNone/>
            </a:pPr>
            <a:r>
              <a:rPr lang="en-US" dirty="0" smtClean="0"/>
              <a:t>from </a:t>
            </a:r>
            <a:r>
              <a:rPr lang="en-US" dirty="0" err="1" smtClean="0"/>
              <a:t>django.contrib</a:t>
            </a:r>
            <a:r>
              <a:rPr lang="en-US" dirty="0" smtClean="0"/>
              <a:t> import admin</a:t>
            </a:r>
          </a:p>
          <a:p>
            <a:pPr>
              <a:buNone/>
            </a:pPr>
            <a:r>
              <a:rPr lang="en-US" dirty="0" smtClean="0"/>
              <a:t>from </a:t>
            </a:r>
            <a:r>
              <a:rPr lang="en-US" dirty="0" err="1" smtClean="0"/>
              <a:t>polls.models</a:t>
            </a:r>
            <a:r>
              <a:rPr lang="en-US" dirty="0" smtClean="0"/>
              <a:t> import Poll</a:t>
            </a:r>
          </a:p>
          <a:p>
            <a:pPr>
              <a:buNone/>
            </a:pPr>
            <a:endParaRPr lang="en-US" dirty="0" smtClean="0"/>
          </a:p>
          <a:p>
            <a:pPr>
              <a:buNone/>
            </a:pPr>
            <a:r>
              <a:rPr lang="en-US" dirty="0" err="1" smtClean="0"/>
              <a:t>admin.site.register</a:t>
            </a:r>
            <a:r>
              <a:rPr lang="en-US" dirty="0" smtClean="0"/>
              <a:t>(Poll)</a:t>
            </a:r>
            <a:endParaRPr lang="en-US" dirty="0"/>
          </a:p>
        </p:txBody>
      </p:sp>
    </p:spTree>
    <p:extLst>
      <p:ext uri="{BB962C8B-B14F-4D97-AF65-F5344CB8AC3E}">
        <p14:creationId xmlns:p14="http://schemas.microsoft.com/office/powerpoint/2010/main" val="321922309"/>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the Admin site</a:t>
            </a:r>
            <a:endParaRPr lang="en-US" dirty="0"/>
          </a:p>
        </p:txBody>
      </p:sp>
      <p:sp>
        <p:nvSpPr>
          <p:cNvPr id="3" name="Content Placeholder 2"/>
          <p:cNvSpPr>
            <a:spLocks noGrp="1"/>
          </p:cNvSpPr>
          <p:nvPr>
            <p:ph idx="1"/>
          </p:nvPr>
        </p:nvSpPr>
        <p:spPr/>
        <p:txBody>
          <a:bodyPr/>
          <a:lstStyle/>
          <a:p>
            <a:pPr>
              <a:buNone/>
            </a:pPr>
            <a:r>
              <a:rPr lang="en-US" dirty="0" smtClean="0"/>
              <a:t>Edit the admin.py</a:t>
            </a:r>
          </a:p>
          <a:p>
            <a:pPr>
              <a:buNone/>
            </a:pPr>
            <a:r>
              <a:rPr lang="en-US" dirty="0" smtClean="0"/>
              <a:t>Change the </a:t>
            </a:r>
            <a:r>
              <a:rPr lang="en-US" dirty="0" err="1" smtClean="0"/>
              <a:t>admin.site.register</a:t>
            </a:r>
            <a:r>
              <a:rPr lang="en-US" dirty="0" smtClean="0"/>
              <a:t>(Poll)</a:t>
            </a:r>
          </a:p>
          <a:p>
            <a:pPr>
              <a:buNone/>
            </a:pPr>
            <a:endParaRPr lang="en-US" dirty="0" smtClean="0"/>
          </a:p>
          <a:p>
            <a:pPr>
              <a:buNone/>
            </a:pPr>
            <a:r>
              <a:rPr lang="en-US" dirty="0" smtClean="0"/>
              <a:t>class </a:t>
            </a:r>
            <a:r>
              <a:rPr lang="en-US" dirty="0" err="1" smtClean="0"/>
              <a:t>PollAdmin</a:t>
            </a:r>
            <a:r>
              <a:rPr lang="en-US" dirty="0" smtClean="0"/>
              <a:t>(</a:t>
            </a:r>
            <a:r>
              <a:rPr lang="en-US" dirty="0" err="1" smtClean="0"/>
              <a:t>admin.ModelAdmin</a:t>
            </a:r>
            <a:r>
              <a:rPr lang="en-US" dirty="0" smtClean="0"/>
              <a:t>): </a:t>
            </a:r>
          </a:p>
          <a:p>
            <a:pPr>
              <a:buNone/>
            </a:pPr>
            <a:r>
              <a:rPr lang="en-US" dirty="0" smtClean="0"/>
              <a:t>	fields = ['</a:t>
            </a:r>
            <a:r>
              <a:rPr lang="en-US" dirty="0" err="1" smtClean="0"/>
              <a:t>pub_date</a:t>
            </a:r>
            <a:r>
              <a:rPr lang="en-US" dirty="0" smtClean="0"/>
              <a:t>', 'question'] </a:t>
            </a:r>
          </a:p>
          <a:p>
            <a:pPr>
              <a:buNone/>
            </a:pPr>
            <a:r>
              <a:rPr lang="en-US" dirty="0" err="1" smtClean="0"/>
              <a:t>admin.site.register</a:t>
            </a:r>
            <a:r>
              <a:rPr lang="en-US" dirty="0" smtClean="0"/>
              <a:t>(Poll, </a:t>
            </a:r>
            <a:r>
              <a:rPr lang="en-US" dirty="0" err="1" smtClean="0"/>
              <a:t>PollAdmin</a:t>
            </a:r>
            <a:r>
              <a:rPr lang="en-US" dirty="0" smtClean="0"/>
              <a:t>) </a:t>
            </a:r>
          </a:p>
          <a:p>
            <a:pPr>
              <a:buNone/>
            </a:pPr>
            <a:endParaRPr lang="en-US" dirty="0" smtClean="0"/>
          </a:p>
          <a:p>
            <a:pPr>
              <a:buNone/>
            </a:pPr>
            <a:r>
              <a:rPr lang="en-US" dirty="0" smtClean="0"/>
              <a:t>from </a:t>
            </a:r>
            <a:r>
              <a:rPr lang="en-US" dirty="0" err="1" smtClean="0"/>
              <a:t>polls.models</a:t>
            </a:r>
            <a:r>
              <a:rPr lang="en-US" dirty="0" smtClean="0"/>
              <a:t> import Choice </a:t>
            </a:r>
            <a:r>
              <a:rPr lang="en-US" dirty="0" err="1" smtClean="0"/>
              <a:t>admin.site.register</a:t>
            </a:r>
            <a:r>
              <a:rPr lang="en-US" dirty="0" smtClean="0"/>
              <a:t>(Choice)</a:t>
            </a:r>
          </a:p>
          <a:p>
            <a:pPr>
              <a:buNone/>
            </a:pPr>
            <a:endParaRPr lang="en-US" dirty="0"/>
          </a:p>
        </p:txBody>
      </p:sp>
    </p:spTree>
    <p:extLst>
      <p:ext uri="{BB962C8B-B14F-4D97-AF65-F5344CB8AC3E}">
        <p14:creationId xmlns:p14="http://schemas.microsoft.com/office/powerpoint/2010/main" val="389540930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smtClean="0"/>
              <a:t>Tuples</a:t>
            </a:r>
            <a:r>
              <a:rPr lang="en-US" dirty="0" smtClean="0"/>
              <a:t> and Lists</a:t>
            </a:r>
          </a:p>
          <a:p>
            <a:r>
              <a:rPr lang="en-US" dirty="0" smtClean="0"/>
              <a:t>(“</a:t>
            </a:r>
            <a:r>
              <a:rPr lang="en-US" dirty="0" err="1" smtClean="0"/>
              <a:t>one”,”two</a:t>
            </a:r>
            <a:r>
              <a:rPr lang="en-US" dirty="0" smtClean="0"/>
              <a:t>”)</a:t>
            </a:r>
          </a:p>
          <a:p>
            <a:r>
              <a:rPr lang="en-US" dirty="0" smtClean="0"/>
              <a:t>[1,3,4,5,67]</a:t>
            </a:r>
          </a:p>
          <a:p>
            <a:r>
              <a:rPr lang="en-US" dirty="0" smtClean="0"/>
              <a:t>[“</a:t>
            </a:r>
            <a:r>
              <a:rPr lang="en-US" dirty="0" err="1" smtClean="0"/>
              <a:t>alpha”,”bravo”,”charlie</a:t>
            </a:r>
            <a:r>
              <a:rPr lang="en-US" dirty="0" smtClean="0"/>
              <a:t>”]</a:t>
            </a:r>
          </a:p>
          <a:p>
            <a:r>
              <a:rPr lang="en-US" dirty="0" err="1" smtClean="0"/>
              <a:t>Tuples</a:t>
            </a:r>
            <a:r>
              <a:rPr lang="en-US" dirty="0" smtClean="0"/>
              <a:t>, lists and strings are “sized”. Any data item that has a notion of size can be passed to the </a:t>
            </a:r>
            <a:r>
              <a:rPr lang="en-US" dirty="0" err="1" smtClean="0"/>
              <a:t>len</a:t>
            </a:r>
            <a:r>
              <a:rPr lang="en-US" dirty="0" smtClean="0"/>
              <a:t>() function.</a:t>
            </a:r>
          </a:p>
          <a:p>
            <a:r>
              <a:rPr lang="en-US" dirty="0" smtClean="0"/>
              <a:t>For </a:t>
            </a:r>
            <a:r>
              <a:rPr lang="en-US" dirty="0" err="1" smtClean="0"/>
              <a:t>eg</a:t>
            </a:r>
            <a:r>
              <a:rPr lang="en-US" dirty="0" smtClean="0"/>
              <a:t>,</a:t>
            </a:r>
          </a:p>
          <a:p>
            <a:pPr>
              <a:buNone/>
            </a:pPr>
            <a:r>
              <a:rPr lang="en-US" dirty="0" smtClean="0"/>
              <a:t>	</a:t>
            </a:r>
            <a:r>
              <a:rPr lang="en-US" dirty="0" err="1" smtClean="0"/>
              <a:t>len</a:t>
            </a:r>
            <a:r>
              <a:rPr lang="en-US" dirty="0" smtClean="0"/>
              <a:t>((“</a:t>
            </a:r>
            <a:r>
              <a:rPr lang="en-US" dirty="0" err="1" smtClean="0"/>
              <a:t>one”,”two</a:t>
            </a:r>
            <a:r>
              <a:rPr lang="en-US" smtClean="0"/>
              <a:t>”)), </a:t>
            </a:r>
            <a:r>
              <a:rPr lang="en-US" dirty="0" err="1" smtClean="0"/>
              <a:t>len</a:t>
            </a:r>
            <a:r>
              <a:rPr lang="en-US" dirty="0" smtClean="0"/>
              <a:t>([1,2,3,4]), </a:t>
            </a:r>
            <a:r>
              <a:rPr lang="en-US" dirty="0" err="1" smtClean="0"/>
              <a:t>len</a:t>
            </a:r>
            <a:r>
              <a:rPr lang="en-US" dirty="0" smtClean="0"/>
              <a:t>(“</a:t>
            </a:r>
            <a:r>
              <a:rPr lang="en-US" dirty="0" err="1" smtClean="0"/>
              <a:t>wassup</a:t>
            </a:r>
            <a:r>
              <a:rPr lang="en-US" dirty="0" smtClean="0"/>
              <a:t>”)</a:t>
            </a:r>
            <a:endParaRPr lang="en-US" dirty="0"/>
          </a:p>
        </p:txBody>
      </p:sp>
      <p:sp>
        <p:nvSpPr>
          <p:cNvPr id="2" name="Title 1"/>
          <p:cNvSpPr>
            <a:spLocks noGrp="1"/>
          </p:cNvSpPr>
          <p:nvPr>
            <p:ph type="title"/>
          </p:nvPr>
        </p:nvSpPr>
        <p:spPr/>
        <p:txBody>
          <a:bodyPr/>
          <a:lstStyle/>
          <a:p>
            <a:r>
              <a:rPr lang="en-US" dirty="0" smtClean="0"/>
              <a:t>Piece # 3 Collection Data Types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Urls.py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In our poll application, we’ll have the following four views:</a:t>
            </a:r>
          </a:p>
          <a:p>
            <a:r>
              <a:rPr lang="en-US" dirty="0" smtClean="0"/>
              <a:t>Poll “index” page – displays the latest few polls.</a:t>
            </a:r>
          </a:p>
          <a:p>
            <a:r>
              <a:rPr lang="en-US" dirty="0" smtClean="0"/>
              <a:t>Poll “detail” page – displays a poll question, with no results but with a form to vote.</a:t>
            </a:r>
          </a:p>
          <a:p>
            <a:r>
              <a:rPr lang="en-US" dirty="0" smtClean="0"/>
              <a:t>Poll “results” page – displays results for a particular poll.</a:t>
            </a:r>
          </a:p>
          <a:p>
            <a:r>
              <a:rPr lang="en-US" dirty="0" smtClean="0"/>
              <a:t>Vote action – handles voting for a particular choice in a particular poll.</a:t>
            </a:r>
          </a:p>
          <a:p>
            <a:pPr>
              <a:buNone/>
            </a:pPr>
            <a:r>
              <a:rPr lang="en-US" dirty="0" smtClean="0"/>
              <a:t>In </a:t>
            </a:r>
            <a:r>
              <a:rPr lang="en-US" dirty="0" err="1" smtClean="0"/>
              <a:t>Django</a:t>
            </a:r>
            <a:r>
              <a:rPr lang="en-US" dirty="0" smtClean="0"/>
              <a:t>, each view is represented by a simple Python function.</a:t>
            </a:r>
          </a:p>
          <a:p>
            <a:pPr>
              <a:buNone/>
            </a:pPr>
            <a:endParaRPr lang="en-US" dirty="0"/>
          </a:p>
        </p:txBody>
      </p:sp>
    </p:spTree>
    <p:extLst>
      <p:ext uri="{BB962C8B-B14F-4D97-AF65-F5344CB8AC3E}">
        <p14:creationId xmlns:p14="http://schemas.microsoft.com/office/powerpoint/2010/main" val="1655818129"/>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from </a:t>
            </a:r>
            <a:r>
              <a:rPr lang="en-US" dirty="0" err="1" smtClean="0"/>
              <a:t>django.conf.urls</a:t>
            </a:r>
            <a:r>
              <a:rPr lang="en-US" dirty="0" smtClean="0"/>
              <a:t> import patterns, </a:t>
            </a:r>
            <a:r>
              <a:rPr lang="en-US" dirty="0" err="1" smtClean="0"/>
              <a:t>url</a:t>
            </a:r>
            <a:r>
              <a:rPr lang="en-US" dirty="0" smtClean="0"/>
              <a:t>, include </a:t>
            </a:r>
          </a:p>
          <a:p>
            <a:pPr>
              <a:buNone/>
            </a:pPr>
            <a:r>
              <a:rPr lang="en-US" dirty="0" err="1" smtClean="0"/>
              <a:t>urlpatterns</a:t>
            </a:r>
            <a:r>
              <a:rPr lang="en-US" dirty="0" smtClean="0"/>
              <a:t> = patterns('', </a:t>
            </a:r>
          </a:p>
          <a:p>
            <a:pPr>
              <a:buNone/>
            </a:pPr>
            <a:r>
              <a:rPr lang="en-US" dirty="0" smtClean="0"/>
              <a:t>	(</a:t>
            </a:r>
            <a:r>
              <a:rPr lang="en-US" dirty="0" err="1" smtClean="0"/>
              <a:t>r'^articles</a:t>
            </a:r>
            <a:r>
              <a:rPr lang="en-US" dirty="0" smtClean="0"/>
              <a:t>/2003/$', 	'news.views.special_case_2003'), (</a:t>
            </a:r>
            <a:r>
              <a:rPr lang="en-US" dirty="0" err="1" smtClean="0"/>
              <a:t>r'^articles</a:t>
            </a:r>
            <a:r>
              <a:rPr lang="en-US" dirty="0" smtClean="0"/>
              <a:t>/(\d{4})/$', 	'</a:t>
            </a:r>
            <a:r>
              <a:rPr lang="en-US" dirty="0" err="1" smtClean="0"/>
              <a:t>news.views.year_archive</a:t>
            </a:r>
            <a:r>
              <a:rPr lang="en-US" dirty="0" smtClean="0"/>
              <a:t>'), (</a:t>
            </a:r>
            <a:r>
              <a:rPr lang="en-US" dirty="0" err="1" smtClean="0"/>
              <a:t>r'^articles</a:t>
            </a:r>
            <a:r>
              <a:rPr lang="en-US" dirty="0" smtClean="0"/>
              <a:t>/(\d{4})/(\d{2})/$', 	'</a:t>
            </a:r>
            <a:r>
              <a:rPr lang="en-US" dirty="0" err="1" smtClean="0"/>
              <a:t>news.views.month_archive</a:t>
            </a:r>
            <a:r>
              <a:rPr lang="en-US" dirty="0" smtClean="0"/>
              <a:t>'), (</a:t>
            </a:r>
            <a:r>
              <a:rPr lang="en-US" dirty="0" err="1" smtClean="0"/>
              <a:t>r'^articles</a:t>
            </a:r>
            <a:r>
              <a:rPr lang="en-US" dirty="0" smtClean="0"/>
              <a:t>/(\d{4})/(\d{2})/(\d+)/$', 	'</a:t>
            </a:r>
            <a:r>
              <a:rPr lang="en-US" dirty="0" err="1" smtClean="0"/>
              <a:t>news.views.article_detail</a:t>
            </a:r>
            <a:r>
              <a:rPr lang="en-US" dirty="0" smtClean="0"/>
              <a:t>'), ) </a:t>
            </a:r>
          </a:p>
          <a:p>
            <a:pPr>
              <a:buNone/>
            </a:pPr>
            <a:endParaRPr lang="en-US" dirty="0"/>
          </a:p>
        </p:txBody>
      </p:sp>
    </p:spTree>
    <p:extLst>
      <p:ext uri="{BB962C8B-B14F-4D97-AF65-F5344CB8AC3E}">
        <p14:creationId xmlns:p14="http://schemas.microsoft.com/office/powerpoint/2010/main" val="346228833"/>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/articles/2005/03/ would match the third entry in the list. </a:t>
            </a:r>
            <a:r>
              <a:rPr lang="en-US" dirty="0" err="1" smtClean="0"/>
              <a:t>Django</a:t>
            </a:r>
            <a:r>
              <a:rPr lang="en-US" dirty="0" smtClean="0"/>
              <a:t> would call the function </a:t>
            </a:r>
            <a:r>
              <a:rPr lang="en-US" dirty="0" err="1" smtClean="0"/>
              <a:t>news.views.month_archive</a:t>
            </a:r>
            <a:r>
              <a:rPr lang="en-US" dirty="0" smtClean="0"/>
              <a:t>(request, '2005', '03').</a:t>
            </a:r>
          </a:p>
          <a:p>
            <a:r>
              <a:rPr lang="en-US" dirty="0" smtClean="0"/>
              <a:t>/articles/2005/3/ would not match any URL patterns, because the third entry in the list requires two digits for the month.</a:t>
            </a:r>
          </a:p>
          <a:p>
            <a:r>
              <a:rPr lang="en-US" dirty="0" smtClean="0"/>
              <a:t>/articles/2003/ would match the first pattern in the list, not the second one, because the patterns are tested in order, and the first one is the first test to pass. Feel free to exploit the ordering to insert special cases like this.</a:t>
            </a:r>
          </a:p>
          <a:p>
            <a:r>
              <a:rPr lang="en-US" dirty="0" smtClean="0"/>
              <a:t>/articles/2003 would not match any of these patterns, because each pattern requires that the URL end with a slash.</a:t>
            </a:r>
          </a:p>
          <a:p>
            <a:r>
              <a:rPr lang="en-US" dirty="0" smtClean="0"/>
              <a:t>/articles/2003/03/03/ would match the final pattern. </a:t>
            </a:r>
            <a:r>
              <a:rPr lang="en-US" dirty="0" err="1" smtClean="0"/>
              <a:t>Django</a:t>
            </a:r>
            <a:r>
              <a:rPr lang="en-US" dirty="0" smtClean="0"/>
              <a:t> would call the function </a:t>
            </a:r>
            <a:r>
              <a:rPr lang="en-US" dirty="0" err="1" smtClean="0"/>
              <a:t>news.views.article_detail</a:t>
            </a:r>
            <a:r>
              <a:rPr lang="en-US" dirty="0" smtClean="0"/>
              <a:t>(request, '2003', '03', '03').</a:t>
            </a:r>
          </a:p>
          <a:p>
            <a:pPr>
              <a:buNone/>
            </a:pPr>
            <a:endParaRPr lang="en-US" dirty="0"/>
          </a:p>
        </p:txBody>
      </p:sp>
    </p:spTree>
    <p:extLst>
      <p:ext uri="{BB962C8B-B14F-4D97-AF65-F5344CB8AC3E}">
        <p14:creationId xmlns:p14="http://schemas.microsoft.com/office/powerpoint/2010/main" val="1446887082"/>
      </p:ext>
    </p:extLst>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polls urls.py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from </a:t>
            </a:r>
            <a:r>
              <a:rPr lang="en-US" dirty="0" err="1" smtClean="0"/>
              <a:t>django.conf.urls</a:t>
            </a:r>
            <a:r>
              <a:rPr lang="en-US" dirty="0" smtClean="0"/>
              <a:t> import patterns, include, </a:t>
            </a:r>
            <a:r>
              <a:rPr lang="en-US" dirty="0" err="1" smtClean="0"/>
              <a:t>url</a:t>
            </a:r>
            <a:r>
              <a:rPr lang="en-US" dirty="0" smtClean="0"/>
              <a:t> </a:t>
            </a:r>
          </a:p>
          <a:p>
            <a:pPr>
              <a:buNone/>
            </a:pPr>
            <a:r>
              <a:rPr lang="en-US" dirty="0" smtClean="0"/>
              <a:t>from </a:t>
            </a:r>
            <a:r>
              <a:rPr lang="en-US" dirty="0" err="1" smtClean="0"/>
              <a:t>django.contrib</a:t>
            </a:r>
            <a:r>
              <a:rPr lang="en-US" dirty="0" smtClean="0"/>
              <a:t> import admin</a:t>
            </a:r>
          </a:p>
          <a:p>
            <a:pPr>
              <a:buNone/>
            </a:pPr>
            <a:r>
              <a:rPr lang="en-US" dirty="0" err="1" smtClean="0"/>
              <a:t>admin.autodiscover</a:t>
            </a:r>
            <a:r>
              <a:rPr lang="en-US" dirty="0" smtClean="0"/>
              <a:t>() </a:t>
            </a:r>
          </a:p>
          <a:p>
            <a:pPr>
              <a:buNone/>
            </a:pPr>
            <a:r>
              <a:rPr lang="en-US" dirty="0" err="1" smtClean="0"/>
              <a:t>urlpatterns</a:t>
            </a:r>
            <a:r>
              <a:rPr lang="en-US" dirty="0" smtClean="0"/>
              <a:t> = patterns('', </a:t>
            </a:r>
          </a:p>
          <a:p>
            <a:pPr>
              <a:buNone/>
            </a:pPr>
            <a:r>
              <a:rPr lang="en-US" dirty="0" smtClean="0"/>
              <a:t>	</a:t>
            </a:r>
            <a:r>
              <a:rPr lang="en-US" dirty="0" err="1" smtClean="0"/>
              <a:t>url</a:t>
            </a:r>
            <a:r>
              <a:rPr lang="en-US" dirty="0" smtClean="0"/>
              <a:t>(</a:t>
            </a:r>
            <a:r>
              <a:rPr lang="en-US" dirty="0" err="1" smtClean="0"/>
              <a:t>r'^polls</a:t>
            </a:r>
            <a:r>
              <a:rPr lang="en-US" dirty="0" smtClean="0"/>
              <a:t>/$', '</a:t>
            </a:r>
            <a:r>
              <a:rPr lang="en-US" dirty="0" err="1" smtClean="0"/>
              <a:t>polls.views.index</a:t>
            </a:r>
            <a:r>
              <a:rPr lang="en-US" dirty="0" smtClean="0"/>
              <a:t>'), </a:t>
            </a:r>
            <a:r>
              <a:rPr lang="en-US" dirty="0" err="1" smtClean="0"/>
              <a:t>url</a:t>
            </a:r>
            <a:r>
              <a:rPr lang="en-US" dirty="0" smtClean="0"/>
              <a:t>(</a:t>
            </a:r>
            <a:r>
              <a:rPr lang="en-US" dirty="0" err="1" smtClean="0"/>
              <a:t>r'^polls</a:t>
            </a:r>
            <a:r>
              <a:rPr lang="en-US" dirty="0" smtClean="0"/>
              <a:t>/(?P&lt;</a:t>
            </a:r>
            <a:r>
              <a:rPr lang="en-US" dirty="0" err="1" smtClean="0"/>
              <a:t>poll_id</a:t>
            </a:r>
            <a:r>
              <a:rPr lang="en-US" dirty="0" smtClean="0"/>
              <a:t>&gt;\d+)/$', 						'</a:t>
            </a:r>
            <a:r>
              <a:rPr lang="en-US" dirty="0" err="1" smtClean="0"/>
              <a:t>polls.views.detail</a:t>
            </a:r>
            <a:r>
              <a:rPr lang="en-US" dirty="0" smtClean="0"/>
              <a:t>'), </a:t>
            </a:r>
            <a:r>
              <a:rPr lang="en-US" dirty="0" err="1" smtClean="0"/>
              <a:t>url</a:t>
            </a:r>
            <a:r>
              <a:rPr lang="en-US" dirty="0" smtClean="0"/>
              <a:t>(</a:t>
            </a:r>
            <a:r>
              <a:rPr lang="en-US" dirty="0" err="1" smtClean="0"/>
              <a:t>r'^polls</a:t>
            </a:r>
            <a:r>
              <a:rPr lang="en-US" dirty="0" smtClean="0"/>
              <a:t>/(?P&lt;</a:t>
            </a:r>
            <a:r>
              <a:rPr lang="en-US" dirty="0" err="1" smtClean="0"/>
              <a:t>poll_id</a:t>
            </a:r>
            <a:r>
              <a:rPr lang="en-US" dirty="0" smtClean="0"/>
              <a:t>&gt;\d+)/results/$', 					'</a:t>
            </a:r>
            <a:r>
              <a:rPr lang="en-US" dirty="0" err="1" smtClean="0"/>
              <a:t>polls.views.results</a:t>
            </a:r>
            <a:r>
              <a:rPr lang="en-US" dirty="0" smtClean="0"/>
              <a:t>'), </a:t>
            </a:r>
            <a:r>
              <a:rPr lang="en-US" dirty="0" err="1" smtClean="0"/>
              <a:t>url</a:t>
            </a:r>
            <a:r>
              <a:rPr lang="en-US" dirty="0" smtClean="0"/>
              <a:t>(</a:t>
            </a:r>
            <a:r>
              <a:rPr lang="en-US" dirty="0" err="1" smtClean="0"/>
              <a:t>r'^polls</a:t>
            </a:r>
            <a:r>
              <a:rPr lang="en-US" dirty="0" smtClean="0"/>
              <a:t>/(?P&lt;</a:t>
            </a:r>
            <a:r>
              <a:rPr lang="en-US" dirty="0" err="1" smtClean="0"/>
              <a:t>poll_id</a:t>
            </a:r>
            <a:r>
              <a:rPr lang="en-US" dirty="0" smtClean="0"/>
              <a:t>&gt;\d+)/vote/$', 						'</a:t>
            </a:r>
            <a:r>
              <a:rPr lang="en-US" dirty="0" err="1" smtClean="0"/>
              <a:t>polls.views.vote</a:t>
            </a:r>
            <a:r>
              <a:rPr lang="en-US" dirty="0" smtClean="0"/>
              <a:t>'), </a:t>
            </a:r>
          </a:p>
          <a:p>
            <a:pPr>
              <a:buNone/>
            </a:pPr>
            <a:r>
              <a:rPr lang="en-US" dirty="0" smtClean="0"/>
              <a:t>	</a:t>
            </a:r>
            <a:r>
              <a:rPr lang="en-US" dirty="0" err="1" smtClean="0"/>
              <a:t>url</a:t>
            </a:r>
            <a:r>
              <a:rPr lang="en-US" dirty="0" smtClean="0"/>
              <a:t>(</a:t>
            </a:r>
            <a:r>
              <a:rPr lang="en-US" dirty="0" err="1" smtClean="0"/>
              <a:t>r'^admin</a:t>
            </a:r>
            <a:r>
              <a:rPr lang="en-US" dirty="0" smtClean="0"/>
              <a:t>/', include(</a:t>
            </a:r>
            <a:r>
              <a:rPr lang="en-US" dirty="0" err="1" smtClean="0"/>
              <a:t>admin.site.urls</a:t>
            </a:r>
            <a:r>
              <a:rPr lang="en-US" dirty="0" smtClean="0"/>
              <a:t>)), ) </a:t>
            </a:r>
          </a:p>
          <a:p>
            <a:pPr>
              <a:buNone/>
            </a:pPr>
            <a:endParaRPr lang="en-US" dirty="0"/>
          </a:p>
        </p:txBody>
      </p:sp>
    </p:spTree>
    <p:extLst>
      <p:ext uri="{BB962C8B-B14F-4D97-AF65-F5344CB8AC3E}">
        <p14:creationId xmlns:p14="http://schemas.microsoft.com/office/powerpoint/2010/main" val="1655470780"/>
      </p:ext>
    </p:extLst>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the </a:t>
            </a:r>
            <a:r>
              <a:rPr lang="en-US" dirty="0" err="1" smtClean="0"/>
              <a:t>url</a:t>
            </a:r>
            <a:r>
              <a:rPr lang="en-US" dirty="0" smtClean="0"/>
              <a:t> pattern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The </a:t>
            </a:r>
            <a:r>
              <a:rPr lang="en-US" dirty="0" err="1" smtClean="0"/>
              <a:t>poll_id</a:t>
            </a:r>
            <a:r>
              <a:rPr lang="en-US" dirty="0" smtClean="0"/>
              <a:t>='23' part comes from (?P&lt;</a:t>
            </a:r>
            <a:r>
              <a:rPr lang="en-US" dirty="0" err="1" smtClean="0"/>
              <a:t>poll_id</a:t>
            </a:r>
            <a:r>
              <a:rPr lang="en-US" dirty="0" smtClean="0"/>
              <a:t>&gt;\d+). </a:t>
            </a:r>
          </a:p>
          <a:p>
            <a:pPr>
              <a:buNone/>
            </a:pPr>
            <a:endParaRPr lang="en-US" dirty="0" smtClean="0"/>
          </a:p>
          <a:p>
            <a:pPr>
              <a:buNone/>
            </a:pPr>
            <a:r>
              <a:rPr lang="en-US" dirty="0" smtClean="0"/>
              <a:t>Using parentheses around a pattern "captures" the text matched by that pattern and sends it as an argument to the view function; </a:t>
            </a:r>
          </a:p>
          <a:p>
            <a:pPr>
              <a:buNone/>
            </a:pPr>
            <a:endParaRPr lang="en-US" dirty="0" smtClean="0"/>
          </a:p>
          <a:p>
            <a:pPr>
              <a:buNone/>
            </a:pPr>
            <a:r>
              <a:rPr lang="en-US" dirty="0" smtClean="0"/>
              <a:t>The ?P&lt;</a:t>
            </a:r>
            <a:r>
              <a:rPr lang="en-US" dirty="0" err="1" smtClean="0"/>
              <a:t>poll_id</a:t>
            </a:r>
            <a:r>
              <a:rPr lang="en-US" dirty="0" smtClean="0"/>
              <a:t>&gt; defines the name that will be used to identify the matched pattern</a:t>
            </a:r>
          </a:p>
          <a:p>
            <a:pPr>
              <a:buNone/>
            </a:pPr>
            <a:endParaRPr lang="en-US" dirty="0" smtClean="0"/>
          </a:p>
          <a:p>
            <a:pPr>
              <a:buNone/>
            </a:pPr>
            <a:r>
              <a:rPr lang="en-US" dirty="0" smtClean="0"/>
              <a:t>\d+ is a regular expression to match a sequence of digits (i.e., a number).</a:t>
            </a:r>
          </a:p>
          <a:p>
            <a:pPr>
              <a:buNone/>
            </a:pPr>
            <a:endParaRPr lang="en-US" dirty="0"/>
          </a:p>
        </p:txBody>
      </p:sp>
    </p:spTree>
    <p:extLst>
      <p:ext uri="{BB962C8B-B14F-4D97-AF65-F5344CB8AC3E}">
        <p14:creationId xmlns:p14="http://schemas.microsoft.com/office/powerpoint/2010/main" val="1477105032"/>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When it finds a match, </a:t>
            </a:r>
            <a:r>
              <a:rPr lang="en-US" dirty="0" err="1" smtClean="0"/>
              <a:t>Django</a:t>
            </a:r>
            <a:r>
              <a:rPr lang="en-US" dirty="0" smtClean="0"/>
              <a:t> calls the Python callback function, with an </a:t>
            </a:r>
            <a:r>
              <a:rPr lang="en-US" dirty="0" err="1" smtClean="0">
                <a:hlinkClick r:id="rId2" action="ppaction://hlinkfile" tooltip="django.http.HttpRequest"/>
              </a:rPr>
              <a:t>HttpRequest</a:t>
            </a:r>
            <a:r>
              <a:rPr lang="en-US" dirty="0" smtClean="0"/>
              <a:t> object as the first argument, any "captured" values from the regular expression as keyword arguments.</a:t>
            </a:r>
          </a:p>
          <a:p>
            <a:pPr>
              <a:buNone/>
            </a:pPr>
            <a:endParaRPr lang="en-US" dirty="0" smtClean="0"/>
          </a:p>
          <a:p>
            <a:pPr>
              <a:buNone/>
            </a:pPr>
            <a:r>
              <a:rPr lang="en-US" dirty="0" err="1" smtClean="0"/>
              <a:t>url</a:t>
            </a:r>
            <a:r>
              <a:rPr lang="en-US" dirty="0" smtClean="0"/>
              <a:t>(</a:t>
            </a:r>
            <a:r>
              <a:rPr lang="en-US" dirty="0" err="1" smtClean="0"/>
              <a:t>r'^polls</a:t>
            </a:r>
            <a:r>
              <a:rPr lang="en-US" dirty="0" smtClean="0"/>
              <a:t>/(?P&lt;</a:t>
            </a:r>
            <a:r>
              <a:rPr lang="en-US" dirty="0" err="1" smtClean="0"/>
              <a:t>poll_id</a:t>
            </a:r>
            <a:r>
              <a:rPr lang="en-US" dirty="0" smtClean="0"/>
              <a:t>&gt;\d+)/$', 						'</a:t>
            </a:r>
            <a:r>
              <a:rPr lang="en-US" dirty="0" err="1" smtClean="0"/>
              <a:t>polls.views.detail</a:t>
            </a:r>
            <a:r>
              <a:rPr lang="en-US" dirty="0" smtClean="0"/>
              <a:t>')</a:t>
            </a:r>
          </a:p>
          <a:p>
            <a:pPr>
              <a:buNone/>
            </a:pPr>
            <a:endParaRPr lang="en-US" dirty="0" smtClean="0"/>
          </a:p>
          <a:p>
            <a:pPr>
              <a:buNone/>
            </a:pPr>
            <a:r>
              <a:rPr lang="en-US" dirty="0" smtClean="0"/>
              <a:t>detail(request=&lt;</a:t>
            </a:r>
            <a:r>
              <a:rPr lang="en-US" dirty="0" err="1" smtClean="0"/>
              <a:t>HttpRequest</a:t>
            </a:r>
            <a:r>
              <a:rPr lang="en-US" dirty="0" smtClean="0"/>
              <a:t> object&gt;, 						</a:t>
            </a:r>
            <a:r>
              <a:rPr lang="en-US" dirty="0" err="1" smtClean="0"/>
              <a:t>poll_id</a:t>
            </a:r>
            <a:r>
              <a:rPr lang="en-US" dirty="0" smtClean="0"/>
              <a:t>='23')</a:t>
            </a:r>
          </a:p>
          <a:p>
            <a:pPr>
              <a:buNone/>
            </a:pPr>
            <a:endParaRPr lang="en-US" dirty="0" smtClean="0"/>
          </a:p>
          <a:p>
            <a:pPr>
              <a:buNone/>
            </a:pPr>
            <a:endParaRPr lang="en-US" dirty="0"/>
          </a:p>
        </p:txBody>
      </p:sp>
    </p:spTree>
    <p:extLst>
      <p:ext uri="{BB962C8B-B14F-4D97-AF65-F5344CB8AC3E}">
        <p14:creationId xmlns:p14="http://schemas.microsoft.com/office/powerpoint/2010/main" val="3567562737"/>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Views.py</a:t>
            </a:r>
            <a:endParaRPr lang="en-US" dirty="0"/>
          </a:p>
        </p:txBody>
      </p:sp>
      <p:sp>
        <p:nvSpPr>
          <p:cNvPr id="3" name="Content Placeholder 2"/>
          <p:cNvSpPr>
            <a:spLocks noGrp="1"/>
          </p:cNvSpPr>
          <p:nvPr>
            <p:ph idx="1"/>
          </p:nvPr>
        </p:nvSpPr>
        <p:spPr/>
        <p:txBody>
          <a:bodyPr/>
          <a:lstStyle/>
          <a:p>
            <a:pPr>
              <a:buNone/>
            </a:pPr>
            <a:r>
              <a:rPr lang="en-US" dirty="0" smtClean="0"/>
              <a:t>from </a:t>
            </a:r>
            <a:r>
              <a:rPr lang="en-US" dirty="0" err="1" smtClean="0"/>
              <a:t>django.shortcuts</a:t>
            </a:r>
            <a:r>
              <a:rPr lang="en-US" dirty="0" smtClean="0"/>
              <a:t> import </a:t>
            </a:r>
            <a:r>
              <a:rPr lang="en-US" dirty="0" err="1" smtClean="0"/>
              <a:t>render_to_response</a:t>
            </a:r>
            <a:endParaRPr lang="en-US" dirty="0" smtClean="0"/>
          </a:p>
          <a:p>
            <a:pPr>
              <a:buNone/>
            </a:pPr>
            <a:r>
              <a:rPr lang="en-US" dirty="0" smtClean="0"/>
              <a:t>from </a:t>
            </a:r>
            <a:r>
              <a:rPr lang="en-US" dirty="0" err="1" smtClean="0"/>
              <a:t>polls.models</a:t>
            </a:r>
            <a:r>
              <a:rPr lang="en-US" dirty="0" smtClean="0"/>
              <a:t> import Poll</a:t>
            </a:r>
          </a:p>
          <a:p>
            <a:pPr>
              <a:buNone/>
            </a:pPr>
            <a:endParaRPr lang="en-US" dirty="0" smtClean="0"/>
          </a:p>
          <a:p>
            <a:pPr>
              <a:buNone/>
            </a:pPr>
            <a:r>
              <a:rPr lang="en-US" dirty="0" smtClean="0"/>
              <a:t>def index(request):</a:t>
            </a:r>
          </a:p>
          <a:p>
            <a:pPr>
              <a:buNone/>
            </a:pPr>
            <a:r>
              <a:rPr lang="en-US" dirty="0" smtClean="0"/>
              <a:t>    </a:t>
            </a:r>
            <a:r>
              <a:rPr lang="en-US" dirty="0" err="1" smtClean="0"/>
              <a:t>latest_poll_list</a:t>
            </a:r>
            <a:r>
              <a:rPr lang="en-US" dirty="0" smtClean="0"/>
              <a:t> = </a:t>
            </a:r>
            <a:r>
              <a:rPr lang="en-US" dirty="0" err="1" smtClean="0"/>
              <a:t>Poll.objects.all</a:t>
            </a:r>
            <a:r>
              <a:rPr lang="en-US" dirty="0" smtClean="0"/>
              <a:t>().</a:t>
            </a:r>
            <a:r>
              <a:rPr lang="en-US" dirty="0" err="1" smtClean="0"/>
              <a:t>order_by</a:t>
            </a:r>
            <a:r>
              <a:rPr lang="en-US" dirty="0" smtClean="0"/>
              <a:t>('-</a:t>
            </a:r>
            <a:r>
              <a:rPr lang="en-US" dirty="0" err="1" smtClean="0"/>
              <a:t>pub_date</a:t>
            </a:r>
            <a:r>
              <a:rPr lang="en-US" dirty="0" smtClean="0"/>
              <a:t>')[:5]</a:t>
            </a:r>
          </a:p>
          <a:p>
            <a:pPr>
              <a:buNone/>
            </a:pPr>
            <a:r>
              <a:rPr lang="en-US" dirty="0" smtClean="0"/>
              <a:t>    return </a:t>
            </a:r>
            <a:r>
              <a:rPr lang="en-US" dirty="0" err="1" smtClean="0"/>
              <a:t>render_to_response</a:t>
            </a:r>
            <a:r>
              <a:rPr lang="en-US" dirty="0" smtClean="0"/>
              <a:t>('polls/index.html', </a:t>
            </a:r>
          </a:p>
          <a:p>
            <a:pPr>
              <a:buNone/>
            </a:pPr>
            <a:r>
              <a:rPr lang="en-US" dirty="0" smtClean="0"/>
              <a:t>		{'</a:t>
            </a:r>
            <a:r>
              <a:rPr lang="en-US" dirty="0" err="1" smtClean="0"/>
              <a:t>latest_poll_list</a:t>
            </a:r>
            <a:r>
              <a:rPr lang="en-US" dirty="0" smtClean="0"/>
              <a:t>': </a:t>
            </a:r>
            <a:r>
              <a:rPr lang="en-US" dirty="0" err="1" smtClean="0"/>
              <a:t>latest_poll_list</a:t>
            </a:r>
            <a:r>
              <a:rPr lang="en-US" dirty="0" smtClean="0"/>
              <a:t>})</a:t>
            </a:r>
            <a:endParaRPr lang="en-US" dirty="0"/>
          </a:p>
        </p:txBody>
      </p:sp>
    </p:spTree>
    <p:extLst>
      <p:ext uri="{BB962C8B-B14F-4D97-AF65-F5344CB8AC3E}">
        <p14:creationId xmlns:p14="http://schemas.microsoft.com/office/powerpoint/2010/main" val="1912276123"/>
      </p:ext>
    </p:extLst>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if </a:t>
            </a:r>
            <a:r>
              <a:rPr lang="en-US" dirty="0" err="1" smtClean="0"/>
              <a:t>latest_poll_list</a:t>
            </a:r>
            <a:r>
              <a:rPr lang="en-US" dirty="0" smtClean="0"/>
              <a:t> %}</a:t>
            </a:r>
          </a:p>
          <a:p>
            <a:pPr>
              <a:buNone/>
            </a:pPr>
            <a:r>
              <a:rPr lang="en-US" dirty="0" smtClean="0"/>
              <a:t>    &lt;</a:t>
            </a:r>
            <a:r>
              <a:rPr lang="en-US" dirty="0" err="1" smtClean="0"/>
              <a:t>ul</a:t>
            </a:r>
            <a:r>
              <a:rPr lang="en-US" dirty="0" smtClean="0"/>
              <a:t>&gt;</a:t>
            </a:r>
          </a:p>
          <a:p>
            <a:pPr>
              <a:buNone/>
            </a:pPr>
            <a:r>
              <a:rPr lang="en-US" dirty="0" smtClean="0"/>
              <a:t>    {% for poll in </a:t>
            </a:r>
            <a:r>
              <a:rPr lang="en-US" dirty="0" err="1" smtClean="0"/>
              <a:t>latest_poll_list</a:t>
            </a:r>
            <a:r>
              <a:rPr lang="en-US" dirty="0" smtClean="0"/>
              <a:t> %}</a:t>
            </a:r>
          </a:p>
          <a:p>
            <a:pPr>
              <a:buNone/>
            </a:pPr>
            <a:r>
              <a:rPr lang="en-US" dirty="0" smtClean="0"/>
              <a:t>        &lt;</a:t>
            </a:r>
            <a:r>
              <a:rPr lang="en-US" dirty="0" err="1" smtClean="0"/>
              <a:t>li</a:t>
            </a:r>
            <a:r>
              <a:rPr lang="en-US" dirty="0" smtClean="0"/>
              <a:t>&gt;&lt;a </a:t>
            </a:r>
            <a:r>
              <a:rPr lang="en-US" dirty="0" err="1" smtClean="0"/>
              <a:t>href</a:t>
            </a:r>
            <a:r>
              <a:rPr lang="en-US" dirty="0" smtClean="0"/>
              <a:t>="/polls/{{ poll.id }}/"&gt;{{ </a:t>
            </a:r>
            <a:r>
              <a:rPr lang="en-US" dirty="0" err="1" smtClean="0"/>
              <a:t>poll.question</a:t>
            </a:r>
            <a:r>
              <a:rPr lang="en-US" dirty="0" smtClean="0"/>
              <a:t> }}&lt;/a&gt;&lt;/</a:t>
            </a:r>
            <a:r>
              <a:rPr lang="en-US" dirty="0" err="1" smtClean="0"/>
              <a:t>li</a:t>
            </a:r>
            <a:r>
              <a:rPr lang="en-US" dirty="0" smtClean="0"/>
              <a:t>&gt;</a:t>
            </a:r>
          </a:p>
          <a:p>
            <a:pPr>
              <a:buNone/>
            </a:pPr>
            <a:r>
              <a:rPr lang="en-US" dirty="0" smtClean="0"/>
              <a:t>    {% </a:t>
            </a:r>
            <a:r>
              <a:rPr lang="en-US" dirty="0" err="1" smtClean="0"/>
              <a:t>endfor</a:t>
            </a:r>
            <a:r>
              <a:rPr lang="en-US" dirty="0" smtClean="0"/>
              <a:t> %}</a:t>
            </a:r>
          </a:p>
          <a:p>
            <a:pPr>
              <a:buNone/>
            </a:pPr>
            <a:r>
              <a:rPr lang="en-US" dirty="0" smtClean="0"/>
              <a:t>    &lt;/</a:t>
            </a:r>
            <a:r>
              <a:rPr lang="en-US" dirty="0" err="1" smtClean="0"/>
              <a:t>ul</a:t>
            </a:r>
            <a:r>
              <a:rPr lang="en-US" dirty="0" smtClean="0"/>
              <a:t>&gt;</a:t>
            </a:r>
          </a:p>
          <a:p>
            <a:pPr>
              <a:buNone/>
            </a:pPr>
            <a:r>
              <a:rPr lang="en-US" dirty="0" smtClean="0"/>
              <a:t>{% else %}</a:t>
            </a:r>
          </a:p>
          <a:p>
            <a:pPr>
              <a:buNone/>
            </a:pPr>
            <a:r>
              <a:rPr lang="en-US" dirty="0" smtClean="0"/>
              <a:t>    &lt;p&gt;No polls are available.&lt;/p&gt;</a:t>
            </a:r>
          </a:p>
          <a:p>
            <a:pPr>
              <a:buNone/>
            </a:pPr>
            <a:r>
              <a:rPr lang="en-US" dirty="0" smtClean="0"/>
              <a:t>{% </a:t>
            </a:r>
            <a:r>
              <a:rPr lang="en-US" dirty="0" err="1" smtClean="0"/>
              <a:t>endif</a:t>
            </a:r>
            <a:r>
              <a:rPr lang="en-US" dirty="0" smtClean="0"/>
              <a:t> %}</a:t>
            </a:r>
          </a:p>
          <a:p>
            <a:pPr>
              <a:buNone/>
            </a:pPr>
            <a:endParaRPr lang="en-US" dirty="0"/>
          </a:p>
        </p:txBody>
      </p:sp>
    </p:spTree>
    <p:extLst>
      <p:ext uri="{BB962C8B-B14F-4D97-AF65-F5344CB8AC3E}">
        <p14:creationId xmlns:p14="http://schemas.microsoft.com/office/powerpoint/2010/main" val="771270852"/>
      </p:ext>
    </p:extLst>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Books, Authors and Publishers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class Publisher(</a:t>
            </a:r>
            <a:r>
              <a:rPr lang="en-US" dirty="0" err="1" smtClean="0"/>
              <a:t>models.Model</a:t>
            </a:r>
            <a:r>
              <a:rPr lang="en-US" dirty="0" smtClean="0"/>
              <a:t>):</a:t>
            </a:r>
          </a:p>
          <a:p>
            <a:pPr>
              <a:buNone/>
            </a:pPr>
            <a:r>
              <a:rPr lang="en-US" dirty="0" smtClean="0"/>
              <a:t>	name = </a:t>
            </a:r>
            <a:r>
              <a:rPr lang="en-US" dirty="0" err="1" smtClean="0"/>
              <a:t>models.CharField</a:t>
            </a:r>
            <a:r>
              <a:rPr lang="en-US" dirty="0" smtClean="0"/>
              <a:t>(</a:t>
            </a:r>
            <a:r>
              <a:rPr lang="en-US" dirty="0" err="1" smtClean="0"/>
              <a:t>max_length</a:t>
            </a:r>
            <a:r>
              <a:rPr lang="en-US" dirty="0" smtClean="0"/>
              <a:t>=30)</a:t>
            </a:r>
          </a:p>
          <a:p>
            <a:pPr>
              <a:buNone/>
            </a:pPr>
            <a:r>
              <a:rPr lang="en-US" dirty="0" smtClean="0"/>
              <a:t>	address = </a:t>
            </a:r>
            <a:r>
              <a:rPr lang="en-US" dirty="0" err="1" smtClean="0"/>
              <a:t>models.CharField</a:t>
            </a:r>
            <a:r>
              <a:rPr lang="en-US" dirty="0" smtClean="0"/>
              <a:t>(</a:t>
            </a:r>
            <a:r>
              <a:rPr lang="en-US" dirty="0" err="1" smtClean="0"/>
              <a:t>max_length</a:t>
            </a:r>
            <a:r>
              <a:rPr lang="en-US" dirty="0" smtClean="0"/>
              <a:t>=50)</a:t>
            </a:r>
          </a:p>
          <a:p>
            <a:pPr>
              <a:buNone/>
            </a:pPr>
            <a:r>
              <a:rPr lang="en-US" dirty="0" smtClean="0"/>
              <a:t>	city = </a:t>
            </a:r>
            <a:r>
              <a:rPr lang="en-US" dirty="0" err="1" smtClean="0"/>
              <a:t>models.CharField</a:t>
            </a:r>
            <a:r>
              <a:rPr lang="en-US" dirty="0" smtClean="0"/>
              <a:t>(</a:t>
            </a:r>
            <a:r>
              <a:rPr lang="en-US" dirty="0" err="1" smtClean="0"/>
              <a:t>max_length</a:t>
            </a:r>
            <a:r>
              <a:rPr lang="en-US" dirty="0" smtClean="0"/>
              <a:t>=60)</a:t>
            </a:r>
          </a:p>
          <a:p>
            <a:pPr>
              <a:buNone/>
            </a:pPr>
            <a:r>
              <a:rPr lang="en-US" dirty="0" smtClean="0"/>
              <a:t>	</a:t>
            </a:r>
            <a:r>
              <a:rPr lang="en-US" dirty="0" err="1" smtClean="0"/>
              <a:t>state_province</a:t>
            </a:r>
            <a:r>
              <a:rPr lang="en-US" dirty="0" smtClean="0"/>
              <a:t> = </a:t>
            </a:r>
            <a:r>
              <a:rPr lang="en-US" dirty="0" err="1" smtClean="0"/>
              <a:t>models.CharField</a:t>
            </a:r>
            <a:r>
              <a:rPr lang="en-US" dirty="0" smtClean="0"/>
              <a:t>(</a:t>
            </a:r>
            <a:r>
              <a:rPr lang="en-US" dirty="0" err="1" smtClean="0"/>
              <a:t>max_length</a:t>
            </a:r>
            <a:r>
              <a:rPr lang="en-US" dirty="0" smtClean="0"/>
              <a:t>=30)</a:t>
            </a:r>
          </a:p>
          <a:p>
            <a:pPr>
              <a:buNone/>
            </a:pPr>
            <a:r>
              <a:rPr lang="en-US" dirty="0" smtClean="0"/>
              <a:t>	country = </a:t>
            </a:r>
            <a:r>
              <a:rPr lang="en-US" dirty="0" err="1" smtClean="0"/>
              <a:t>models.CharField</a:t>
            </a:r>
            <a:r>
              <a:rPr lang="en-US" dirty="0" smtClean="0"/>
              <a:t>(</a:t>
            </a:r>
            <a:r>
              <a:rPr lang="en-US" dirty="0" err="1" smtClean="0"/>
              <a:t>max_length</a:t>
            </a:r>
            <a:r>
              <a:rPr lang="en-US" dirty="0" smtClean="0"/>
              <a:t>=50)</a:t>
            </a:r>
          </a:p>
          <a:p>
            <a:pPr>
              <a:buNone/>
            </a:pPr>
            <a:r>
              <a:rPr lang="en-US" dirty="0" smtClean="0"/>
              <a:t>	website = </a:t>
            </a:r>
            <a:r>
              <a:rPr lang="en-US" dirty="0" err="1" smtClean="0"/>
              <a:t>models.URLField</a:t>
            </a:r>
            <a:r>
              <a:rPr lang="en-US" dirty="0" smtClean="0"/>
              <a:t>()</a:t>
            </a:r>
          </a:p>
          <a:p>
            <a:pPr>
              <a:buNone/>
            </a:pPr>
            <a:r>
              <a:rPr lang="en-US" dirty="0" smtClean="0"/>
              <a:t>	</a:t>
            </a:r>
          </a:p>
          <a:p>
            <a:pPr>
              <a:buNone/>
            </a:pPr>
            <a:r>
              <a:rPr lang="en-US" dirty="0" smtClean="0"/>
              <a:t>	def __</a:t>
            </a:r>
            <a:r>
              <a:rPr lang="en-US" dirty="0" err="1" smtClean="0"/>
              <a:t>unicode</a:t>
            </a:r>
            <a:r>
              <a:rPr lang="en-US" dirty="0" smtClean="0"/>
              <a:t>__(self):</a:t>
            </a:r>
          </a:p>
          <a:p>
            <a:pPr>
              <a:buNone/>
            </a:pPr>
            <a:r>
              <a:rPr lang="en-US" dirty="0" smtClean="0"/>
              <a:t>		return self.name</a:t>
            </a:r>
            <a:endParaRPr lang="en-US" dirty="0"/>
          </a:p>
        </p:txBody>
      </p:sp>
    </p:spTree>
    <p:extLst>
      <p:ext uri="{BB962C8B-B14F-4D97-AF65-F5344CB8AC3E}">
        <p14:creationId xmlns:p14="http://schemas.microsoft.com/office/powerpoint/2010/main" val="766306462"/>
      </p:ext>
    </p:extLst>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class Author(</a:t>
            </a:r>
            <a:r>
              <a:rPr lang="en-US" dirty="0" err="1" smtClean="0"/>
              <a:t>models.Model</a:t>
            </a:r>
            <a:r>
              <a:rPr lang="en-US" dirty="0" smtClean="0"/>
              <a:t>):</a:t>
            </a:r>
          </a:p>
          <a:p>
            <a:pPr>
              <a:buNone/>
            </a:pPr>
            <a:r>
              <a:rPr lang="en-US" dirty="0" smtClean="0"/>
              <a:t>	</a:t>
            </a:r>
            <a:r>
              <a:rPr lang="en-US" dirty="0" err="1" smtClean="0"/>
              <a:t>first_name</a:t>
            </a:r>
            <a:r>
              <a:rPr lang="en-US" dirty="0" smtClean="0"/>
              <a:t> = </a:t>
            </a:r>
            <a:r>
              <a:rPr lang="en-US" dirty="0" err="1" smtClean="0"/>
              <a:t>models.CharField</a:t>
            </a:r>
            <a:r>
              <a:rPr lang="en-US" dirty="0" smtClean="0"/>
              <a:t>(</a:t>
            </a:r>
            <a:r>
              <a:rPr lang="en-US" dirty="0" err="1" smtClean="0"/>
              <a:t>max_length</a:t>
            </a:r>
            <a:r>
              <a:rPr lang="en-US" dirty="0" smtClean="0"/>
              <a:t>=30)</a:t>
            </a:r>
          </a:p>
          <a:p>
            <a:pPr>
              <a:buNone/>
            </a:pPr>
            <a:r>
              <a:rPr lang="en-US" dirty="0" smtClean="0"/>
              <a:t>	</a:t>
            </a:r>
            <a:r>
              <a:rPr lang="en-US" dirty="0" err="1" smtClean="0"/>
              <a:t>last_name</a:t>
            </a:r>
            <a:r>
              <a:rPr lang="en-US" dirty="0" smtClean="0"/>
              <a:t> = </a:t>
            </a:r>
            <a:r>
              <a:rPr lang="en-US" dirty="0" err="1" smtClean="0"/>
              <a:t>models.CharField</a:t>
            </a:r>
            <a:r>
              <a:rPr lang="en-US" dirty="0" smtClean="0"/>
              <a:t>(</a:t>
            </a:r>
            <a:r>
              <a:rPr lang="en-US" dirty="0" err="1" smtClean="0"/>
              <a:t>max_length</a:t>
            </a:r>
            <a:r>
              <a:rPr lang="en-US" dirty="0" smtClean="0"/>
              <a:t>=40)</a:t>
            </a:r>
          </a:p>
          <a:p>
            <a:pPr>
              <a:buNone/>
            </a:pPr>
            <a:r>
              <a:rPr lang="en-US" dirty="0" smtClean="0"/>
              <a:t>	email = </a:t>
            </a:r>
            <a:r>
              <a:rPr lang="en-US" dirty="0" err="1" smtClean="0"/>
              <a:t>models.EmailField</a:t>
            </a:r>
            <a:r>
              <a:rPr lang="en-US" dirty="0" smtClean="0"/>
              <a:t>()</a:t>
            </a:r>
          </a:p>
          <a:p>
            <a:pPr>
              <a:buNone/>
            </a:pPr>
            <a:r>
              <a:rPr lang="en-US" dirty="0" smtClean="0"/>
              <a:t>	def __</a:t>
            </a:r>
            <a:r>
              <a:rPr lang="en-US" dirty="0" err="1" smtClean="0"/>
              <a:t>unicode</a:t>
            </a:r>
            <a:r>
              <a:rPr lang="en-US" dirty="0" smtClean="0"/>
              <a:t>__(self):</a:t>
            </a:r>
          </a:p>
          <a:p>
            <a:pPr>
              <a:buNone/>
            </a:pPr>
            <a:r>
              <a:rPr lang="en-US" dirty="0" smtClean="0"/>
              <a:t>		return </a:t>
            </a:r>
            <a:r>
              <a:rPr lang="en-US" dirty="0" err="1" smtClean="0"/>
              <a:t>u'%s</a:t>
            </a:r>
            <a:r>
              <a:rPr lang="en-US" dirty="0" smtClean="0"/>
              <a:t> %s' % (</a:t>
            </a:r>
            <a:r>
              <a:rPr lang="en-US" dirty="0" err="1" smtClean="0"/>
              <a:t>self.first_name</a:t>
            </a:r>
            <a:r>
              <a:rPr lang="en-US" dirty="0" smtClean="0"/>
              <a:t>, 						</a:t>
            </a:r>
            <a:r>
              <a:rPr lang="en-US" dirty="0" err="1" smtClean="0"/>
              <a:t>self.last_name</a:t>
            </a:r>
            <a:r>
              <a:rPr lang="en-US" dirty="0" smtClean="0"/>
              <a:t>)</a:t>
            </a:r>
          </a:p>
          <a:p>
            <a:pPr>
              <a:buNone/>
            </a:pPr>
            <a:endParaRPr lang="en-US" dirty="0" smtClean="0"/>
          </a:p>
          <a:p>
            <a:pPr>
              <a:buNone/>
            </a:pPr>
            <a:r>
              <a:rPr lang="en-US" dirty="0" smtClean="0"/>
              <a:t>class Book(</a:t>
            </a:r>
            <a:r>
              <a:rPr lang="en-US" dirty="0" err="1" smtClean="0"/>
              <a:t>models.Model</a:t>
            </a:r>
            <a:r>
              <a:rPr lang="en-US" dirty="0" smtClean="0"/>
              <a:t>):</a:t>
            </a:r>
          </a:p>
          <a:p>
            <a:pPr>
              <a:buNone/>
            </a:pPr>
            <a:r>
              <a:rPr lang="en-US" dirty="0" smtClean="0"/>
              <a:t>	title = </a:t>
            </a:r>
            <a:r>
              <a:rPr lang="en-US" dirty="0" err="1" smtClean="0"/>
              <a:t>models.CharField</a:t>
            </a:r>
            <a:r>
              <a:rPr lang="en-US" dirty="0" smtClean="0"/>
              <a:t>(</a:t>
            </a:r>
            <a:r>
              <a:rPr lang="en-US" dirty="0" err="1" smtClean="0"/>
              <a:t>max_length</a:t>
            </a:r>
            <a:r>
              <a:rPr lang="en-US" dirty="0" smtClean="0"/>
              <a:t>=100)</a:t>
            </a:r>
          </a:p>
          <a:p>
            <a:pPr>
              <a:buNone/>
            </a:pPr>
            <a:r>
              <a:rPr lang="en-US" dirty="0" smtClean="0"/>
              <a:t>	authors = </a:t>
            </a:r>
            <a:r>
              <a:rPr lang="en-US" dirty="0" err="1" smtClean="0"/>
              <a:t>models.ManyToManyField</a:t>
            </a:r>
            <a:r>
              <a:rPr lang="en-US" dirty="0" smtClean="0"/>
              <a:t>(Author)</a:t>
            </a:r>
          </a:p>
          <a:p>
            <a:pPr>
              <a:buNone/>
            </a:pPr>
            <a:r>
              <a:rPr lang="en-US" dirty="0" smtClean="0"/>
              <a:t>	publisher = </a:t>
            </a:r>
            <a:r>
              <a:rPr lang="en-US" dirty="0" err="1" smtClean="0"/>
              <a:t>models.ForeignKey</a:t>
            </a:r>
            <a:r>
              <a:rPr lang="en-US" dirty="0" smtClean="0"/>
              <a:t>(Publisher)</a:t>
            </a:r>
          </a:p>
          <a:p>
            <a:pPr>
              <a:buNone/>
            </a:pPr>
            <a:r>
              <a:rPr lang="en-US" dirty="0" smtClean="0"/>
              <a:t>	</a:t>
            </a:r>
            <a:r>
              <a:rPr lang="en-US" dirty="0" err="1" smtClean="0"/>
              <a:t>publication_date</a:t>
            </a:r>
            <a:r>
              <a:rPr lang="en-US" dirty="0" smtClean="0"/>
              <a:t> = </a:t>
            </a:r>
            <a:r>
              <a:rPr lang="en-US" dirty="0" err="1" smtClean="0"/>
              <a:t>models.DateField</a:t>
            </a:r>
            <a:r>
              <a:rPr lang="en-US" dirty="0" smtClean="0"/>
              <a:t>()</a:t>
            </a:r>
          </a:p>
          <a:p>
            <a:pPr>
              <a:buNone/>
            </a:pPr>
            <a:r>
              <a:rPr lang="en-US" dirty="0" smtClean="0"/>
              <a:t>	def __</a:t>
            </a:r>
            <a:r>
              <a:rPr lang="en-US" dirty="0" err="1" smtClean="0"/>
              <a:t>unicode</a:t>
            </a:r>
            <a:r>
              <a:rPr lang="en-US" dirty="0" smtClean="0"/>
              <a:t>__(self):</a:t>
            </a:r>
          </a:p>
          <a:p>
            <a:pPr>
              <a:buNone/>
            </a:pPr>
            <a:r>
              <a:rPr lang="en-US" dirty="0" smtClean="0"/>
              <a:t>		return </a:t>
            </a:r>
            <a:r>
              <a:rPr lang="en-US" dirty="0" err="1" smtClean="0"/>
              <a:t>self.title</a:t>
            </a:r>
            <a:endParaRPr lang="en-US" dirty="0"/>
          </a:p>
        </p:txBody>
      </p:sp>
    </p:spTree>
    <p:extLst>
      <p:ext uri="{BB962C8B-B14F-4D97-AF65-F5344CB8AC3E}">
        <p14:creationId xmlns:p14="http://schemas.microsoft.com/office/powerpoint/2010/main" val="310021921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All python data items are objects.</a:t>
            </a:r>
          </a:p>
          <a:p>
            <a:r>
              <a:rPr lang="en-US" dirty="0" smtClean="0"/>
              <a:t>An object can have a method.</a:t>
            </a:r>
          </a:p>
          <a:p>
            <a:r>
              <a:rPr lang="en-US" dirty="0" smtClean="0"/>
              <a:t>Methods are called for a particular object.</a:t>
            </a:r>
          </a:p>
          <a:p>
            <a:r>
              <a:rPr lang="en-US" dirty="0" smtClean="0"/>
              <a:t>For </a:t>
            </a:r>
            <a:r>
              <a:rPr lang="en-US" dirty="0" err="1" smtClean="0"/>
              <a:t>eg</a:t>
            </a:r>
            <a:r>
              <a:rPr lang="en-US" dirty="0" smtClean="0"/>
              <a:t>.,</a:t>
            </a:r>
          </a:p>
          <a:p>
            <a:pPr>
              <a:buNone/>
            </a:pPr>
            <a:r>
              <a:rPr lang="en-US" dirty="0" smtClean="0"/>
              <a:t>	x = [1,2,3]</a:t>
            </a:r>
          </a:p>
          <a:p>
            <a:pPr>
              <a:buNone/>
            </a:pPr>
            <a:r>
              <a:rPr lang="en-US" dirty="0" smtClean="0"/>
              <a:t>	</a:t>
            </a:r>
            <a:r>
              <a:rPr lang="en-US" dirty="0" err="1" smtClean="0"/>
              <a:t>x.append</a:t>
            </a:r>
            <a:r>
              <a:rPr lang="en-US" dirty="0" smtClean="0"/>
              <a:t>(4) results in [1,2,3,4]</a:t>
            </a:r>
          </a:p>
          <a:p>
            <a:r>
              <a:rPr lang="en-US" dirty="0" smtClean="0"/>
              <a:t>In C++, Java you cannot do this, instead you do</a:t>
            </a:r>
          </a:p>
          <a:p>
            <a:pPr>
              <a:buNone/>
            </a:pPr>
            <a:r>
              <a:rPr lang="en-US" dirty="0" smtClean="0"/>
              <a:t>	</a:t>
            </a:r>
            <a:r>
              <a:rPr lang="en-US" dirty="0" err="1" smtClean="0"/>
              <a:t>list.append</a:t>
            </a:r>
            <a:r>
              <a:rPr lang="en-US" dirty="0" smtClean="0"/>
              <a:t>(x,4)</a:t>
            </a:r>
            <a:endParaRPr lang="en-US" dirty="0"/>
          </a:p>
        </p:txBody>
      </p:sp>
      <p:sp>
        <p:nvSpPr>
          <p:cNvPr id="2" name="Title 1"/>
          <p:cNvSpPr>
            <a:spLocks noGrp="1"/>
          </p:cNvSpPr>
          <p:nvPr>
            <p:ph type="title"/>
          </p:nvPr>
        </p:nvSpPr>
        <p:spPr/>
        <p:txBody>
          <a:bodyPr/>
          <a:lstStyle/>
          <a:p>
            <a:r>
              <a:rPr lang="en-US" dirty="0" smtClean="0"/>
              <a:t>Collection Data Types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into database </a:t>
            </a:r>
            <a:endParaRPr lang="en-US" dirty="0"/>
          </a:p>
        </p:txBody>
      </p:sp>
      <p:sp>
        <p:nvSpPr>
          <p:cNvPr id="3" name="Content Placeholder 2"/>
          <p:cNvSpPr>
            <a:spLocks noGrp="1"/>
          </p:cNvSpPr>
          <p:nvPr>
            <p:ph idx="1"/>
          </p:nvPr>
        </p:nvSpPr>
        <p:spPr/>
        <p:txBody>
          <a:bodyPr/>
          <a:lstStyle/>
          <a:p>
            <a:pPr>
              <a:buNone/>
            </a:pPr>
            <a:r>
              <a:rPr lang="en-US" dirty="0" smtClean="0"/>
              <a:t>&gt;&gt;&gt; p = Publisher(name='</a:t>
            </a:r>
            <a:r>
              <a:rPr lang="en-US" dirty="0" err="1" smtClean="0"/>
              <a:t>Apress</a:t>
            </a:r>
            <a:r>
              <a:rPr lang="en-US" dirty="0" smtClean="0"/>
              <a:t>',</a:t>
            </a:r>
          </a:p>
          <a:p>
            <a:pPr>
              <a:buNone/>
            </a:pPr>
            <a:r>
              <a:rPr lang="en-US" dirty="0" smtClean="0"/>
              <a:t>... 	address='2855 Telegraph Ave.',</a:t>
            </a:r>
          </a:p>
          <a:p>
            <a:pPr>
              <a:buNone/>
            </a:pPr>
            <a:r>
              <a:rPr lang="en-US" dirty="0" smtClean="0"/>
              <a:t>... 	city='Berkeley',</a:t>
            </a:r>
          </a:p>
          <a:p>
            <a:pPr>
              <a:buNone/>
            </a:pPr>
            <a:r>
              <a:rPr lang="en-US" dirty="0" smtClean="0"/>
              <a:t>... 	</a:t>
            </a:r>
            <a:r>
              <a:rPr lang="en-US" dirty="0" err="1" smtClean="0"/>
              <a:t>state_province</a:t>
            </a:r>
            <a:r>
              <a:rPr lang="en-US" dirty="0" smtClean="0"/>
              <a:t>='CA',</a:t>
            </a:r>
          </a:p>
          <a:p>
            <a:pPr>
              <a:buNone/>
            </a:pPr>
            <a:r>
              <a:rPr lang="en-US" dirty="0" smtClean="0"/>
              <a:t>... 	country='U.S.A.',</a:t>
            </a:r>
          </a:p>
          <a:p>
            <a:pPr>
              <a:buNone/>
            </a:pPr>
            <a:r>
              <a:rPr lang="en-US" dirty="0" smtClean="0"/>
              <a:t>...	website='http://www.apress.com/')</a:t>
            </a:r>
          </a:p>
          <a:p>
            <a:pPr>
              <a:buNone/>
            </a:pPr>
            <a:endParaRPr lang="en-US" dirty="0" smtClean="0"/>
          </a:p>
          <a:p>
            <a:pPr>
              <a:buNone/>
            </a:pPr>
            <a:r>
              <a:rPr lang="en-US" dirty="0" smtClean="0"/>
              <a:t>&gt;&gt;&gt; </a:t>
            </a:r>
            <a:r>
              <a:rPr lang="en-US" dirty="0" err="1" smtClean="0"/>
              <a:t>p.save</a:t>
            </a:r>
            <a:r>
              <a:rPr lang="en-US" dirty="0" smtClean="0"/>
              <a:t>()</a:t>
            </a:r>
            <a:endParaRPr lang="en-US" dirty="0"/>
          </a:p>
        </p:txBody>
      </p:sp>
    </p:spTree>
    <p:extLst>
      <p:ext uri="{BB962C8B-B14F-4D97-AF65-F5344CB8AC3E}">
        <p14:creationId xmlns:p14="http://schemas.microsoft.com/office/powerpoint/2010/main" val="985268889"/>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and SQL</a:t>
            </a:r>
            <a:endParaRPr lang="en-US" dirty="0"/>
          </a:p>
        </p:txBody>
      </p:sp>
      <p:sp>
        <p:nvSpPr>
          <p:cNvPr id="3" name="Content Placeholder 2"/>
          <p:cNvSpPr>
            <a:spLocks noGrp="1"/>
          </p:cNvSpPr>
          <p:nvPr>
            <p:ph idx="1"/>
          </p:nvPr>
        </p:nvSpPr>
        <p:spPr/>
        <p:txBody>
          <a:bodyPr/>
          <a:lstStyle/>
          <a:p>
            <a:pPr>
              <a:buNone/>
            </a:pPr>
            <a:r>
              <a:rPr lang="en-US" dirty="0" smtClean="0"/>
              <a:t>Retrieving multiple objects</a:t>
            </a:r>
          </a:p>
          <a:p>
            <a:pPr>
              <a:buNone/>
            </a:pPr>
            <a:r>
              <a:rPr lang="en-US" dirty="0" smtClean="0"/>
              <a:t>&gt;&gt;&gt; </a:t>
            </a:r>
            <a:r>
              <a:rPr lang="en-US" dirty="0" err="1" smtClean="0"/>
              <a:t>Publisher.objects.all</a:t>
            </a:r>
            <a:r>
              <a:rPr lang="en-US" dirty="0" smtClean="0"/>
              <a:t>()</a:t>
            </a:r>
          </a:p>
          <a:p>
            <a:pPr>
              <a:buNone/>
            </a:pPr>
            <a:r>
              <a:rPr lang="en-US" dirty="0" smtClean="0"/>
              <a:t>	[&lt;Publisher: </a:t>
            </a:r>
            <a:r>
              <a:rPr lang="en-US" dirty="0" err="1" smtClean="0"/>
              <a:t>Apress</a:t>
            </a:r>
            <a:r>
              <a:rPr lang="en-US" dirty="0" smtClean="0"/>
              <a:t>&gt;, &lt;Publisher: O'Reilly&gt;]</a:t>
            </a:r>
          </a:p>
          <a:p>
            <a:pPr>
              <a:buNone/>
            </a:pPr>
            <a:r>
              <a:rPr lang="en-US" dirty="0" smtClean="0"/>
              <a:t>	</a:t>
            </a:r>
          </a:p>
          <a:p>
            <a:pPr>
              <a:buNone/>
            </a:pPr>
            <a:r>
              <a:rPr lang="en-US" dirty="0" smtClean="0"/>
              <a:t>This roughly translates to this SQL:</a:t>
            </a:r>
          </a:p>
          <a:p>
            <a:pPr>
              <a:buNone/>
            </a:pPr>
            <a:r>
              <a:rPr lang="en-US" dirty="0" smtClean="0"/>
              <a:t>	SELECT id, name, address, city, </a:t>
            </a:r>
            <a:r>
              <a:rPr lang="en-US" dirty="0" err="1" smtClean="0"/>
              <a:t>state_province</a:t>
            </a:r>
            <a:r>
              <a:rPr lang="en-US" dirty="0" smtClean="0"/>
              <a:t>, country, website</a:t>
            </a:r>
          </a:p>
          <a:p>
            <a:pPr>
              <a:buNone/>
            </a:pPr>
            <a:r>
              <a:rPr lang="en-US" dirty="0" smtClean="0"/>
              <a:t>	FROM </a:t>
            </a:r>
            <a:r>
              <a:rPr lang="en-US" dirty="0" err="1" smtClean="0"/>
              <a:t>books_publisher</a:t>
            </a:r>
            <a:r>
              <a:rPr lang="en-US" dirty="0" smtClean="0"/>
              <a:t>;</a:t>
            </a:r>
            <a:endParaRPr lang="en-US" dirty="0"/>
          </a:p>
        </p:txBody>
      </p:sp>
    </p:spTree>
    <p:extLst>
      <p:ext uri="{BB962C8B-B14F-4D97-AF65-F5344CB8AC3E}">
        <p14:creationId xmlns:p14="http://schemas.microsoft.com/office/powerpoint/2010/main" val="2005441613"/>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&gt;&gt;&gt;	</a:t>
            </a:r>
            <a:r>
              <a:rPr lang="en-US" dirty="0" err="1" smtClean="0"/>
              <a:t>Publisher.objects.filter</a:t>
            </a:r>
            <a:r>
              <a:rPr lang="en-US" dirty="0" smtClean="0"/>
              <a:t>(name='</a:t>
            </a:r>
            <a:r>
              <a:rPr lang="en-US" dirty="0" err="1" smtClean="0"/>
              <a:t>Apress</a:t>
            </a:r>
            <a:r>
              <a:rPr lang="en-US" dirty="0" smtClean="0"/>
              <a:t>')</a:t>
            </a:r>
          </a:p>
          <a:p>
            <a:pPr>
              <a:buNone/>
            </a:pPr>
            <a:r>
              <a:rPr lang="en-US" dirty="0" smtClean="0"/>
              <a:t>		[&lt;Publisher: </a:t>
            </a:r>
            <a:r>
              <a:rPr lang="en-US" dirty="0" err="1" smtClean="0"/>
              <a:t>Apress</a:t>
            </a:r>
            <a:r>
              <a:rPr lang="en-US" dirty="0" smtClean="0"/>
              <a:t>&gt;]</a:t>
            </a:r>
          </a:p>
          <a:p>
            <a:pPr>
              <a:buNone/>
            </a:pPr>
            <a:endParaRPr lang="en-US" dirty="0" smtClean="0"/>
          </a:p>
          <a:p>
            <a:pPr>
              <a:buNone/>
            </a:pPr>
            <a:r>
              <a:rPr lang="en-US" dirty="0" smtClean="0"/>
              <a:t>filter() takes keyword arguments that get</a:t>
            </a:r>
          </a:p>
          <a:p>
            <a:pPr>
              <a:buNone/>
            </a:pPr>
            <a:r>
              <a:rPr lang="en-US" dirty="0" smtClean="0"/>
              <a:t>translated into the appropriate SQL WHERE</a:t>
            </a:r>
          </a:p>
          <a:p>
            <a:pPr>
              <a:buNone/>
            </a:pPr>
            <a:r>
              <a:rPr lang="en-US" dirty="0" smtClean="0"/>
              <a:t>clauses. The preceding example would get</a:t>
            </a:r>
          </a:p>
          <a:p>
            <a:pPr>
              <a:buNone/>
            </a:pPr>
            <a:r>
              <a:rPr lang="en-US" dirty="0" smtClean="0"/>
              <a:t>translated into something like this:</a:t>
            </a:r>
          </a:p>
          <a:p>
            <a:pPr>
              <a:buNone/>
            </a:pPr>
            <a:endParaRPr lang="en-US" dirty="0" smtClean="0"/>
          </a:p>
          <a:p>
            <a:pPr>
              <a:buNone/>
            </a:pPr>
            <a:r>
              <a:rPr lang="en-US" dirty="0" smtClean="0"/>
              <a:t>SELECT id, name, address, city, </a:t>
            </a:r>
            <a:r>
              <a:rPr lang="en-US" dirty="0" err="1" smtClean="0"/>
              <a:t>state_province</a:t>
            </a:r>
            <a:r>
              <a:rPr lang="en-US" dirty="0" smtClean="0"/>
              <a:t>, country, website</a:t>
            </a:r>
          </a:p>
          <a:p>
            <a:pPr>
              <a:buNone/>
            </a:pPr>
            <a:r>
              <a:rPr lang="en-US" dirty="0" smtClean="0"/>
              <a:t>FROM </a:t>
            </a:r>
            <a:r>
              <a:rPr lang="en-US" dirty="0" err="1" smtClean="0"/>
              <a:t>books_publisher</a:t>
            </a:r>
            <a:endParaRPr lang="en-US" dirty="0" smtClean="0"/>
          </a:p>
          <a:p>
            <a:pPr>
              <a:buNone/>
            </a:pPr>
            <a:r>
              <a:rPr lang="en-US" dirty="0" smtClean="0"/>
              <a:t>WHERE name = '</a:t>
            </a:r>
            <a:r>
              <a:rPr lang="en-US" dirty="0" err="1" smtClean="0"/>
              <a:t>Apress</a:t>
            </a:r>
            <a:r>
              <a:rPr lang="en-US" dirty="0" smtClean="0"/>
              <a:t>';</a:t>
            </a:r>
            <a:endParaRPr lang="en-US" dirty="0"/>
          </a:p>
        </p:txBody>
      </p:sp>
    </p:spTree>
    <p:extLst>
      <p:ext uri="{BB962C8B-B14F-4D97-AF65-F5344CB8AC3E}">
        <p14:creationId xmlns:p14="http://schemas.microsoft.com/office/powerpoint/2010/main" val="515372465"/>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t>&gt;&gt;&gt; </a:t>
            </a:r>
            <a:r>
              <a:rPr lang="en-US" dirty="0" err="1" smtClean="0"/>
              <a:t>Publisher.objects.filter</a:t>
            </a:r>
            <a:r>
              <a:rPr lang="en-US" dirty="0" smtClean="0"/>
              <a:t>(country="U.S.A.", 				</a:t>
            </a:r>
            <a:r>
              <a:rPr lang="en-US" dirty="0" err="1" smtClean="0"/>
              <a:t>state_province</a:t>
            </a:r>
            <a:r>
              <a:rPr lang="en-US" dirty="0" smtClean="0"/>
              <a:t>="CA")</a:t>
            </a:r>
          </a:p>
          <a:p>
            <a:pPr>
              <a:buNone/>
            </a:pPr>
            <a:r>
              <a:rPr lang="en-US" dirty="0" smtClean="0"/>
              <a:t>	[&lt;Publisher: </a:t>
            </a:r>
            <a:r>
              <a:rPr lang="en-US" dirty="0" err="1" smtClean="0"/>
              <a:t>Apress</a:t>
            </a:r>
            <a:r>
              <a:rPr lang="en-US" dirty="0" smtClean="0"/>
              <a:t>&gt;]</a:t>
            </a:r>
          </a:p>
          <a:p>
            <a:pPr>
              <a:buNone/>
            </a:pPr>
            <a:endParaRPr lang="en-US" dirty="0" smtClean="0"/>
          </a:p>
          <a:p>
            <a:pPr>
              <a:buNone/>
            </a:pPr>
            <a:endParaRPr lang="en-US" dirty="0" smtClean="0"/>
          </a:p>
          <a:p>
            <a:pPr>
              <a:buNone/>
            </a:pPr>
            <a:r>
              <a:rPr lang="en-US" dirty="0" smtClean="0"/>
              <a:t>SELECT id, name, address, city, 				</a:t>
            </a:r>
            <a:r>
              <a:rPr lang="en-US" dirty="0" err="1" smtClean="0"/>
              <a:t>state_province</a:t>
            </a:r>
            <a:r>
              <a:rPr lang="en-US" dirty="0" smtClean="0"/>
              <a:t>, country, website</a:t>
            </a:r>
          </a:p>
          <a:p>
            <a:pPr>
              <a:buNone/>
            </a:pPr>
            <a:r>
              <a:rPr lang="en-US" dirty="0" smtClean="0"/>
              <a:t>FROM </a:t>
            </a:r>
            <a:r>
              <a:rPr lang="en-US" dirty="0" err="1" smtClean="0"/>
              <a:t>books_publisher</a:t>
            </a:r>
            <a:endParaRPr lang="en-US" dirty="0" smtClean="0"/>
          </a:p>
          <a:p>
            <a:pPr>
              <a:buNone/>
            </a:pPr>
            <a:r>
              <a:rPr lang="en-US" dirty="0" smtClean="0"/>
              <a:t>WHERE country = 'U.S.A.'</a:t>
            </a:r>
          </a:p>
          <a:p>
            <a:pPr>
              <a:buNone/>
            </a:pPr>
            <a:r>
              <a:rPr lang="en-US" dirty="0" smtClean="0"/>
              <a:t>AND </a:t>
            </a:r>
            <a:r>
              <a:rPr lang="en-US" dirty="0" err="1" smtClean="0"/>
              <a:t>state_province</a:t>
            </a:r>
            <a:r>
              <a:rPr lang="en-US" dirty="0" smtClean="0"/>
              <a:t> = 'CA';</a:t>
            </a:r>
            <a:endParaRPr lang="en-US" dirty="0"/>
          </a:p>
        </p:txBody>
      </p:sp>
    </p:spTree>
    <p:extLst>
      <p:ext uri="{BB962C8B-B14F-4D97-AF65-F5344CB8AC3E}">
        <p14:creationId xmlns:p14="http://schemas.microsoft.com/office/powerpoint/2010/main" val="1520425324"/>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CONTD…</a:t>
            </a:r>
            <a:endParaRPr lang="en-US" dirty="0"/>
          </a:p>
        </p:txBody>
      </p:sp>
      <p:sp>
        <p:nvSpPr>
          <p:cNvPr id="3" name="Content Placeholder 2"/>
          <p:cNvSpPr>
            <a:spLocks noGrp="1"/>
          </p:cNvSpPr>
          <p:nvPr>
            <p:ph idx="1"/>
          </p:nvPr>
        </p:nvSpPr>
        <p:spPr/>
        <p:txBody>
          <a:bodyPr/>
          <a:lstStyle/>
          <a:p>
            <a:pPr>
              <a:buNone/>
            </a:pPr>
            <a:r>
              <a:rPr lang="en-US" dirty="0" err="1" smtClean="0"/>
              <a:t>Publisher.objects.filter</a:t>
            </a:r>
            <a:endParaRPr lang="en-US" dirty="0" smtClean="0"/>
          </a:p>
          <a:p>
            <a:pPr>
              <a:buNone/>
            </a:pPr>
            <a:r>
              <a:rPr lang="en-US" dirty="0" smtClean="0"/>
              <a:t>			(</a:t>
            </a:r>
            <a:r>
              <a:rPr lang="en-US" dirty="0" err="1" smtClean="0"/>
              <a:t>name__contains</a:t>
            </a:r>
            <a:r>
              <a:rPr lang="en-US" dirty="0" smtClean="0"/>
              <a:t>="press")</a:t>
            </a:r>
          </a:p>
          <a:p>
            <a:pPr>
              <a:buNone/>
            </a:pPr>
            <a:r>
              <a:rPr lang="en-US" dirty="0" smtClean="0"/>
              <a:t>	[&lt;Publisher: </a:t>
            </a:r>
            <a:r>
              <a:rPr lang="en-US" dirty="0" err="1" smtClean="0"/>
              <a:t>Apress</a:t>
            </a:r>
            <a:r>
              <a:rPr lang="en-US" dirty="0" smtClean="0"/>
              <a:t>&gt;]</a:t>
            </a:r>
          </a:p>
          <a:p>
            <a:pPr>
              <a:buNone/>
            </a:pPr>
            <a:endParaRPr lang="en-US" dirty="0" smtClean="0"/>
          </a:p>
          <a:p>
            <a:pPr>
              <a:buNone/>
            </a:pPr>
            <a:endParaRPr lang="en-US" dirty="0" smtClean="0"/>
          </a:p>
          <a:p>
            <a:pPr>
              <a:buNone/>
            </a:pPr>
            <a:r>
              <a:rPr lang="en-US" dirty="0" smtClean="0"/>
              <a:t>SELECT id, name, address, city, 			</a:t>
            </a:r>
            <a:r>
              <a:rPr lang="en-US" dirty="0" err="1" smtClean="0"/>
              <a:t>state_province</a:t>
            </a:r>
            <a:r>
              <a:rPr lang="en-US" dirty="0" smtClean="0"/>
              <a:t>, country, website</a:t>
            </a:r>
          </a:p>
          <a:p>
            <a:pPr>
              <a:buNone/>
            </a:pPr>
            <a:r>
              <a:rPr lang="en-US" dirty="0" smtClean="0"/>
              <a:t>FROM </a:t>
            </a:r>
            <a:r>
              <a:rPr lang="en-US" dirty="0" err="1" smtClean="0"/>
              <a:t>books_publisher</a:t>
            </a:r>
            <a:endParaRPr lang="en-US" dirty="0" smtClean="0"/>
          </a:p>
          <a:p>
            <a:pPr>
              <a:buNone/>
            </a:pPr>
            <a:r>
              <a:rPr lang="en-US" dirty="0" smtClean="0"/>
              <a:t>WHERE name LIKE '%press%';</a:t>
            </a:r>
            <a:endParaRPr lang="en-US" dirty="0"/>
          </a:p>
        </p:txBody>
      </p:sp>
    </p:spTree>
    <p:extLst>
      <p:ext uri="{BB962C8B-B14F-4D97-AF65-F5344CB8AC3E}">
        <p14:creationId xmlns:p14="http://schemas.microsoft.com/office/powerpoint/2010/main" val="1401582208"/>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single objects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&gt;&gt;&gt; 	</a:t>
            </a:r>
            <a:r>
              <a:rPr lang="en-US" dirty="0" err="1" smtClean="0"/>
              <a:t>Publisher.objects.get</a:t>
            </a:r>
            <a:r>
              <a:rPr lang="en-US" dirty="0" smtClean="0"/>
              <a:t>(name="</a:t>
            </a:r>
            <a:r>
              <a:rPr lang="en-US" dirty="0" err="1" smtClean="0"/>
              <a:t>Apress</a:t>
            </a:r>
            <a:r>
              <a:rPr lang="en-US" dirty="0" smtClean="0"/>
              <a:t>")</a:t>
            </a:r>
          </a:p>
          <a:p>
            <a:pPr>
              <a:buNone/>
            </a:pPr>
            <a:r>
              <a:rPr lang="en-US" dirty="0" smtClean="0"/>
              <a:t>		&lt;Publisher: </a:t>
            </a:r>
            <a:r>
              <a:rPr lang="en-US" dirty="0" err="1" smtClean="0"/>
              <a:t>Apress</a:t>
            </a:r>
            <a:r>
              <a:rPr lang="en-US" dirty="0" smtClean="0"/>
              <a:t>&gt;</a:t>
            </a:r>
          </a:p>
          <a:p>
            <a:pPr>
              <a:buNone/>
            </a:pPr>
            <a:endParaRPr lang="en-US" dirty="0" smtClean="0"/>
          </a:p>
          <a:p>
            <a:pPr>
              <a:buNone/>
            </a:pPr>
            <a:r>
              <a:rPr lang="en-US" dirty="0" smtClean="0"/>
              <a:t>Instead of a list (rather, </a:t>
            </a:r>
            <a:r>
              <a:rPr lang="en-US" dirty="0" err="1" smtClean="0"/>
              <a:t>QuerySet</a:t>
            </a:r>
            <a:r>
              <a:rPr lang="en-US" dirty="0" smtClean="0"/>
              <a:t>), only a</a:t>
            </a:r>
          </a:p>
          <a:p>
            <a:pPr>
              <a:buNone/>
            </a:pPr>
            <a:r>
              <a:rPr lang="en-US" dirty="0" smtClean="0"/>
              <a:t>single object is returned. Because of that, a</a:t>
            </a:r>
          </a:p>
          <a:p>
            <a:pPr>
              <a:buNone/>
            </a:pPr>
            <a:r>
              <a:rPr lang="en-US" dirty="0" smtClean="0"/>
              <a:t>query resulting in multiple objects will cause</a:t>
            </a:r>
          </a:p>
          <a:p>
            <a:pPr>
              <a:buNone/>
            </a:pPr>
            <a:r>
              <a:rPr lang="en-US" dirty="0" smtClean="0"/>
              <a:t>an exception:</a:t>
            </a:r>
          </a:p>
          <a:p>
            <a:pPr>
              <a:buNone/>
            </a:pPr>
            <a:endParaRPr lang="en-US" dirty="0" smtClean="0"/>
          </a:p>
          <a:p>
            <a:pPr>
              <a:buNone/>
            </a:pPr>
            <a:r>
              <a:rPr lang="en-US" dirty="0" smtClean="0"/>
              <a:t>&gt;&gt;&gt; </a:t>
            </a:r>
            <a:r>
              <a:rPr lang="en-US" dirty="0" err="1" smtClean="0"/>
              <a:t>Publisher.objects.get</a:t>
            </a:r>
            <a:r>
              <a:rPr lang="en-US" dirty="0" smtClean="0"/>
              <a:t>(country="U.S.A.")</a:t>
            </a:r>
          </a:p>
          <a:p>
            <a:pPr>
              <a:buNone/>
            </a:pPr>
            <a:r>
              <a:rPr lang="en-US" dirty="0" err="1" smtClean="0"/>
              <a:t>Traceback</a:t>
            </a:r>
            <a:r>
              <a:rPr lang="en-US" dirty="0" smtClean="0"/>
              <a:t> (most recent call last):</a:t>
            </a:r>
          </a:p>
          <a:p>
            <a:pPr>
              <a:buNone/>
            </a:pPr>
            <a:r>
              <a:rPr lang="en-US" dirty="0" smtClean="0"/>
              <a:t>...</a:t>
            </a:r>
          </a:p>
          <a:p>
            <a:pPr>
              <a:buNone/>
            </a:pPr>
            <a:r>
              <a:rPr lang="en-US" dirty="0" smtClean="0"/>
              <a:t>Multiple Objects Returned: get() returned more than one</a:t>
            </a:r>
          </a:p>
          <a:p>
            <a:pPr>
              <a:buNone/>
            </a:pPr>
            <a:r>
              <a:rPr lang="en-US" dirty="0" smtClean="0"/>
              <a:t>Publisher -- it returned 2! Lookup parameters were</a:t>
            </a:r>
          </a:p>
          <a:p>
            <a:pPr>
              <a:buNone/>
            </a:pPr>
            <a:r>
              <a:rPr lang="en-US" dirty="0" smtClean="0"/>
              <a:t> {'</a:t>
            </a:r>
            <a:r>
              <a:rPr lang="en-US" dirty="0" err="1" smtClean="0"/>
              <a:t>country':'U.S.A</a:t>
            </a:r>
            <a:r>
              <a:rPr lang="en-US" dirty="0" smtClean="0"/>
              <a:t>.'}</a:t>
            </a:r>
            <a:endParaRPr lang="en-US" dirty="0"/>
          </a:p>
        </p:txBody>
      </p:sp>
    </p:spTree>
    <p:extLst>
      <p:ext uri="{BB962C8B-B14F-4D97-AF65-F5344CB8AC3E}">
        <p14:creationId xmlns:p14="http://schemas.microsoft.com/office/powerpoint/2010/main" val="2618808726"/>
      </p:ext>
    </p:extLst>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Exist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&gt;&gt;&gt; </a:t>
            </a:r>
            <a:r>
              <a:rPr lang="en-US" dirty="0" err="1" smtClean="0"/>
              <a:t>Publisher.objects.get</a:t>
            </a:r>
            <a:r>
              <a:rPr lang="en-US" dirty="0" smtClean="0"/>
              <a:t>(name="Penguin")</a:t>
            </a:r>
          </a:p>
          <a:p>
            <a:pPr>
              <a:buNone/>
            </a:pPr>
            <a:r>
              <a:rPr lang="en-US" dirty="0" err="1" smtClean="0"/>
              <a:t>Traceback</a:t>
            </a:r>
            <a:r>
              <a:rPr lang="en-US" dirty="0" smtClean="0"/>
              <a:t> (most recent call last):</a:t>
            </a:r>
          </a:p>
          <a:p>
            <a:pPr>
              <a:buNone/>
            </a:pPr>
            <a:r>
              <a:rPr lang="en-US" dirty="0" smtClean="0"/>
              <a:t>...</a:t>
            </a:r>
          </a:p>
          <a:p>
            <a:pPr>
              <a:buNone/>
            </a:pPr>
            <a:r>
              <a:rPr lang="en-US" dirty="0" smtClean="0"/>
              <a:t>Does Not Exist: Publisher matching query does</a:t>
            </a:r>
          </a:p>
          <a:p>
            <a:pPr>
              <a:buNone/>
            </a:pPr>
            <a:r>
              <a:rPr lang="en-US" dirty="0" smtClean="0"/>
              <a:t>not exist.</a:t>
            </a:r>
          </a:p>
          <a:p>
            <a:pPr>
              <a:buNone/>
            </a:pPr>
            <a:endParaRPr lang="en-US" dirty="0" smtClean="0"/>
          </a:p>
          <a:p>
            <a:pPr>
              <a:buNone/>
            </a:pPr>
            <a:r>
              <a:rPr lang="en-US" dirty="0" smtClean="0"/>
              <a:t>try:</a:t>
            </a:r>
          </a:p>
          <a:p>
            <a:pPr>
              <a:buNone/>
            </a:pPr>
            <a:r>
              <a:rPr lang="en-US" dirty="0" smtClean="0"/>
              <a:t>	p = </a:t>
            </a:r>
            <a:r>
              <a:rPr lang="en-US" dirty="0" err="1" smtClean="0"/>
              <a:t>Publisher.objects.get</a:t>
            </a:r>
            <a:r>
              <a:rPr lang="en-US" dirty="0" smtClean="0"/>
              <a:t>(name='</a:t>
            </a:r>
            <a:r>
              <a:rPr lang="en-US" dirty="0" err="1" smtClean="0"/>
              <a:t>Apress</a:t>
            </a:r>
            <a:r>
              <a:rPr lang="en-US" dirty="0" smtClean="0"/>
              <a:t>')</a:t>
            </a:r>
          </a:p>
          <a:p>
            <a:pPr>
              <a:buNone/>
            </a:pPr>
            <a:r>
              <a:rPr lang="en-US" dirty="0" smtClean="0"/>
              <a:t>except </a:t>
            </a:r>
            <a:r>
              <a:rPr lang="en-US" dirty="0" err="1" smtClean="0"/>
              <a:t>Publisher.Does</a:t>
            </a:r>
            <a:r>
              <a:rPr lang="en-US" dirty="0" smtClean="0"/>
              <a:t> Not Exist:</a:t>
            </a:r>
          </a:p>
          <a:p>
            <a:pPr>
              <a:buNone/>
            </a:pPr>
            <a:r>
              <a:rPr lang="en-US" dirty="0" smtClean="0"/>
              <a:t>	print "</a:t>
            </a:r>
            <a:r>
              <a:rPr lang="en-US" dirty="0" err="1" smtClean="0"/>
              <a:t>Apress</a:t>
            </a:r>
            <a:r>
              <a:rPr lang="en-US" dirty="0" smtClean="0"/>
              <a:t> isn't in the database yet."</a:t>
            </a:r>
          </a:p>
          <a:p>
            <a:pPr>
              <a:buNone/>
            </a:pPr>
            <a:r>
              <a:rPr lang="en-US" dirty="0" smtClean="0"/>
              <a:t>else:</a:t>
            </a:r>
          </a:p>
          <a:p>
            <a:pPr>
              <a:buNone/>
            </a:pPr>
            <a:r>
              <a:rPr lang="en-US" dirty="0" smtClean="0"/>
              <a:t>	print "</a:t>
            </a:r>
            <a:r>
              <a:rPr lang="en-US" dirty="0" err="1" smtClean="0"/>
              <a:t>Apress</a:t>
            </a:r>
            <a:r>
              <a:rPr lang="en-US" dirty="0" smtClean="0"/>
              <a:t> is in the database."</a:t>
            </a:r>
            <a:endParaRPr lang="en-US" dirty="0"/>
          </a:p>
        </p:txBody>
      </p:sp>
    </p:spTree>
    <p:extLst>
      <p:ext uri="{BB962C8B-B14F-4D97-AF65-F5344CB8AC3E}">
        <p14:creationId xmlns:p14="http://schemas.microsoft.com/office/powerpoint/2010/main" val="748239682"/>
      </p:ext>
    </p:extLst>
  </p:cSld>
  <p:clrMapOvr>
    <a:masterClrMapping/>
  </p:clrMapOvr>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 data</a:t>
            </a:r>
            <a:endParaRPr lang="en-US" dirty="0"/>
          </a:p>
        </p:txBody>
      </p:sp>
      <p:sp>
        <p:nvSpPr>
          <p:cNvPr id="3" name="Content Placeholder 2"/>
          <p:cNvSpPr>
            <a:spLocks noGrp="1"/>
          </p:cNvSpPr>
          <p:nvPr>
            <p:ph idx="1"/>
          </p:nvPr>
        </p:nvSpPr>
        <p:spPr/>
        <p:txBody>
          <a:bodyPr/>
          <a:lstStyle/>
          <a:p>
            <a:pPr>
              <a:buNone/>
            </a:pPr>
            <a:r>
              <a:rPr lang="en-US" dirty="0" smtClean="0"/>
              <a:t>&gt;&gt;&gt; </a:t>
            </a:r>
            <a:r>
              <a:rPr lang="en-US" dirty="0" err="1" smtClean="0"/>
              <a:t>Publisher.objects.order_by</a:t>
            </a:r>
            <a:r>
              <a:rPr lang="en-US" dirty="0" smtClean="0"/>
              <a:t>("name")</a:t>
            </a:r>
          </a:p>
          <a:p>
            <a:pPr>
              <a:buNone/>
            </a:pPr>
            <a:r>
              <a:rPr lang="en-US" dirty="0" smtClean="0"/>
              <a:t>[&lt;Publisher: </a:t>
            </a:r>
            <a:r>
              <a:rPr lang="en-US" dirty="0" err="1" smtClean="0"/>
              <a:t>Apress</a:t>
            </a:r>
            <a:r>
              <a:rPr lang="en-US" dirty="0" smtClean="0"/>
              <a:t>&gt;, &lt;Publisher: O'Reilly&gt;]</a:t>
            </a:r>
          </a:p>
          <a:p>
            <a:pPr>
              <a:buNone/>
            </a:pPr>
            <a:endParaRPr lang="en-US" dirty="0" smtClean="0"/>
          </a:p>
          <a:p>
            <a:pPr>
              <a:buNone/>
            </a:pPr>
            <a:r>
              <a:rPr lang="en-US" dirty="0" smtClean="0"/>
              <a:t>SELECT id, name, address, city,</a:t>
            </a:r>
          </a:p>
          <a:p>
            <a:pPr>
              <a:buNone/>
            </a:pPr>
            <a:r>
              <a:rPr lang="en-US" dirty="0" smtClean="0"/>
              <a:t>			</a:t>
            </a:r>
            <a:r>
              <a:rPr lang="en-US" dirty="0" err="1" smtClean="0"/>
              <a:t>state_province</a:t>
            </a:r>
            <a:r>
              <a:rPr lang="en-US" dirty="0" smtClean="0"/>
              <a:t>, country, website</a:t>
            </a:r>
          </a:p>
          <a:p>
            <a:pPr>
              <a:buNone/>
            </a:pPr>
            <a:r>
              <a:rPr lang="en-US" dirty="0" smtClean="0"/>
              <a:t>FROM </a:t>
            </a:r>
            <a:r>
              <a:rPr lang="en-US" dirty="0" err="1" smtClean="0"/>
              <a:t>books_publisher</a:t>
            </a:r>
            <a:endParaRPr lang="en-US" dirty="0" smtClean="0"/>
          </a:p>
          <a:p>
            <a:pPr>
              <a:buNone/>
            </a:pPr>
            <a:r>
              <a:rPr lang="en-US" dirty="0" smtClean="0"/>
              <a:t>ORDER BY name;</a:t>
            </a:r>
            <a:endParaRPr lang="en-US" dirty="0"/>
          </a:p>
        </p:txBody>
      </p:sp>
    </p:spTree>
    <p:extLst>
      <p:ext uri="{BB962C8B-B14F-4D97-AF65-F5344CB8AC3E}">
        <p14:creationId xmlns:p14="http://schemas.microsoft.com/office/powerpoint/2010/main" val="1762619783"/>
      </p:ext>
    </p:extLst>
  </p:cSld>
  <p:clrMapOvr>
    <a:masterClrMapping/>
  </p:clrMapOvr>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You can order by any field you like:</a:t>
            </a:r>
          </a:p>
          <a:p>
            <a:pPr>
              <a:buNone/>
            </a:pPr>
            <a:r>
              <a:rPr lang="en-US" dirty="0" smtClean="0"/>
              <a:t>&gt;&gt;&gt;</a:t>
            </a:r>
            <a:r>
              <a:rPr lang="en-US" dirty="0" err="1" smtClean="0"/>
              <a:t>Publisher.objects.order_by</a:t>
            </a:r>
            <a:r>
              <a:rPr lang="en-US" dirty="0" smtClean="0"/>
              <a:t>("address")</a:t>
            </a:r>
          </a:p>
          <a:p>
            <a:pPr>
              <a:buNone/>
            </a:pPr>
            <a:r>
              <a:rPr lang="en-US" dirty="0" smtClean="0"/>
              <a:t>[&lt;Publisher: O'Reilly&gt;, &lt;Publisher: </a:t>
            </a:r>
            <a:r>
              <a:rPr lang="en-US" dirty="0" err="1" smtClean="0"/>
              <a:t>Apress</a:t>
            </a:r>
            <a:r>
              <a:rPr lang="en-US" dirty="0" smtClean="0"/>
              <a:t>&gt;]</a:t>
            </a:r>
          </a:p>
          <a:p>
            <a:pPr>
              <a:buNone/>
            </a:pPr>
            <a:r>
              <a:rPr lang="en-US" dirty="0" smtClean="0"/>
              <a:t>&gt;&gt;&gt;</a:t>
            </a:r>
            <a:r>
              <a:rPr lang="en-US" dirty="0" err="1" smtClean="0"/>
              <a:t>Publisher.objects.order_by</a:t>
            </a:r>
            <a:r>
              <a:rPr lang="en-US" dirty="0" smtClean="0"/>
              <a:t>("</a:t>
            </a:r>
            <a:r>
              <a:rPr lang="en-US" dirty="0" err="1" smtClean="0"/>
              <a:t>state_province</a:t>
            </a:r>
            <a:r>
              <a:rPr lang="en-US" dirty="0" smtClean="0"/>
              <a:t>)</a:t>
            </a:r>
          </a:p>
          <a:p>
            <a:pPr>
              <a:buNone/>
            </a:pPr>
            <a:r>
              <a:rPr lang="en-US" dirty="0" smtClean="0"/>
              <a:t>[&lt;Publisher: </a:t>
            </a:r>
            <a:r>
              <a:rPr lang="en-US" dirty="0" err="1" smtClean="0"/>
              <a:t>Apress</a:t>
            </a:r>
            <a:r>
              <a:rPr lang="en-US" dirty="0" smtClean="0"/>
              <a:t>&gt;, &lt;Publisher: O'Reilly&gt;]</a:t>
            </a:r>
          </a:p>
          <a:p>
            <a:pPr>
              <a:buNone/>
            </a:pPr>
            <a:endParaRPr lang="en-US" dirty="0" smtClean="0"/>
          </a:p>
          <a:p>
            <a:pPr>
              <a:buNone/>
            </a:pPr>
            <a:r>
              <a:rPr lang="en-US" dirty="0" smtClean="0"/>
              <a:t>To order by multiple fields (where the second</a:t>
            </a:r>
          </a:p>
          <a:p>
            <a:pPr>
              <a:buNone/>
            </a:pPr>
            <a:r>
              <a:rPr lang="en-US" dirty="0" smtClean="0"/>
              <a:t>field is used to disambiguate ordering in cases</a:t>
            </a:r>
          </a:p>
          <a:p>
            <a:pPr>
              <a:buNone/>
            </a:pPr>
            <a:r>
              <a:rPr lang="en-US" dirty="0" smtClean="0"/>
              <a:t>where the first is the same), use multiple</a:t>
            </a:r>
          </a:p>
          <a:p>
            <a:pPr>
              <a:buNone/>
            </a:pPr>
            <a:r>
              <a:rPr lang="en-US" dirty="0" smtClean="0"/>
              <a:t>arguments:</a:t>
            </a:r>
          </a:p>
          <a:p>
            <a:pPr>
              <a:buNone/>
            </a:pPr>
            <a:r>
              <a:rPr lang="en-US" dirty="0" smtClean="0"/>
              <a:t>&gt;&gt;&gt;</a:t>
            </a:r>
            <a:r>
              <a:rPr lang="en-US" dirty="0" err="1" smtClean="0"/>
              <a:t>Publisher.objects.order_by</a:t>
            </a:r>
            <a:r>
              <a:rPr lang="en-US" dirty="0" smtClean="0"/>
              <a:t>("</a:t>
            </a:r>
            <a:r>
              <a:rPr lang="en-US" dirty="0" err="1" smtClean="0"/>
              <a:t>state_province</a:t>
            </a:r>
            <a:r>
              <a:rPr lang="en-US" dirty="0" smtClean="0"/>
              <a:t>", 						"address")</a:t>
            </a:r>
          </a:p>
          <a:p>
            <a:pPr>
              <a:buNone/>
            </a:pPr>
            <a:r>
              <a:rPr lang="en-US" dirty="0" smtClean="0"/>
              <a:t>[&lt;Publisher: </a:t>
            </a:r>
            <a:r>
              <a:rPr lang="en-US" dirty="0" err="1" smtClean="0"/>
              <a:t>Apress</a:t>
            </a:r>
            <a:r>
              <a:rPr lang="en-US" dirty="0" smtClean="0"/>
              <a:t>&gt;, &lt;Publisher: O'Reilly&gt;]</a:t>
            </a:r>
          </a:p>
        </p:txBody>
      </p:sp>
    </p:spTree>
    <p:extLst>
      <p:ext uri="{BB962C8B-B14F-4D97-AF65-F5344CB8AC3E}">
        <p14:creationId xmlns:p14="http://schemas.microsoft.com/office/powerpoint/2010/main" val="464138512"/>
      </p:ext>
    </p:extLst>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Order_by</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class Publisher(</a:t>
            </a:r>
            <a:r>
              <a:rPr lang="en-US" dirty="0" err="1" smtClean="0"/>
              <a:t>models.Model</a:t>
            </a:r>
            <a:r>
              <a:rPr lang="en-US" dirty="0" smtClean="0"/>
              <a:t>):</a:t>
            </a:r>
          </a:p>
          <a:p>
            <a:pPr>
              <a:buNone/>
            </a:pPr>
            <a:r>
              <a:rPr lang="en-US" dirty="0" smtClean="0"/>
              <a:t>	name = </a:t>
            </a:r>
            <a:r>
              <a:rPr lang="en-US" dirty="0" err="1" smtClean="0"/>
              <a:t>models.CharField</a:t>
            </a:r>
            <a:r>
              <a:rPr lang="en-US" dirty="0" smtClean="0"/>
              <a:t>(</a:t>
            </a:r>
            <a:r>
              <a:rPr lang="en-US" dirty="0" err="1" smtClean="0"/>
              <a:t>max_length</a:t>
            </a:r>
            <a:r>
              <a:rPr lang="en-US" dirty="0" smtClean="0"/>
              <a:t>=30)</a:t>
            </a:r>
          </a:p>
          <a:p>
            <a:pPr>
              <a:buNone/>
            </a:pPr>
            <a:r>
              <a:rPr lang="en-US" dirty="0" smtClean="0"/>
              <a:t>	address = </a:t>
            </a:r>
            <a:r>
              <a:rPr lang="en-US" dirty="0" err="1" smtClean="0"/>
              <a:t>models.CharField</a:t>
            </a:r>
            <a:r>
              <a:rPr lang="en-US" dirty="0" smtClean="0"/>
              <a:t>(</a:t>
            </a:r>
            <a:r>
              <a:rPr lang="en-US" dirty="0" err="1" smtClean="0"/>
              <a:t>max_length</a:t>
            </a:r>
            <a:r>
              <a:rPr lang="en-US" dirty="0" smtClean="0"/>
              <a:t>=50)</a:t>
            </a:r>
          </a:p>
          <a:p>
            <a:pPr>
              <a:buNone/>
            </a:pPr>
            <a:r>
              <a:rPr lang="en-US" dirty="0" smtClean="0"/>
              <a:t>	city = </a:t>
            </a:r>
            <a:r>
              <a:rPr lang="en-US" dirty="0" err="1" smtClean="0"/>
              <a:t>models.CharField</a:t>
            </a:r>
            <a:r>
              <a:rPr lang="en-US" dirty="0" smtClean="0"/>
              <a:t>(</a:t>
            </a:r>
            <a:r>
              <a:rPr lang="en-US" dirty="0" err="1" smtClean="0"/>
              <a:t>max_length</a:t>
            </a:r>
            <a:r>
              <a:rPr lang="en-US" dirty="0" smtClean="0"/>
              <a:t>=60)</a:t>
            </a:r>
          </a:p>
          <a:p>
            <a:pPr>
              <a:buNone/>
            </a:pPr>
            <a:r>
              <a:rPr lang="en-US" dirty="0" smtClean="0"/>
              <a:t>	</a:t>
            </a:r>
            <a:r>
              <a:rPr lang="en-US" dirty="0" err="1" smtClean="0"/>
              <a:t>state_province</a:t>
            </a:r>
            <a:r>
              <a:rPr lang="en-US" dirty="0" smtClean="0"/>
              <a:t> = </a:t>
            </a:r>
            <a:r>
              <a:rPr lang="en-US" dirty="0" err="1" smtClean="0"/>
              <a:t>models.CharField</a:t>
            </a:r>
            <a:r>
              <a:rPr lang="en-US" dirty="0" smtClean="0"/>
              <a:t>(</a:t>
            </a:r>
            <a:r>
              <a:rPr lang="en-US" dirty="0" err="1" smtClean="0"/>
              <a:t>max_length</a:t>
            </a:r>
            <a:r>
              <a:rPr lang="en-US" dirty="0" smtClean="0"/>
              <a:t>=30)</a:t>
            </a:r>
          </a:p>
          <a:p>
            <a:pPr>
              <a:buNone/>
            </a:pPr>
            <a:r>
              <a:rPr lang="en-US" dirty="0" smtClean="0"/>
              <a:t>	country = </a:t>
            </a:r>
            <a:r>
              <a:rPr lang="en-US" dirty="0" err="1" smtClean="0"/>
              <a:t>models.CharField</a:t>
            </a:r>
            <a:r>
              <a:rPr lang="en-US" dirty="0" smtClean="0"/>
              <a:t>(</a:t>
            </a:r>
            <a:r>
              <a:rPr lang="en-US" dirty="0" err="1" smtClean="0"/>
              <a:t>max_length</a:t>
            </a:r>
            <a:r>
              <a:rPr lang="en-US" dirty="0" smtClean="0"/>
              <a:t>=50)</a:t>
            </a:r>
          </a:p>
          <a:p>
            <a:pPr>
              <a:buNone/>
            </a:pPr>
            <a:r>
              <a:rPr lang="en-US" dirty="0" smtClean="0"/>
              <a:t>	website = </a:t>
            </a:r>
            <a:r>
              <a:rPr lang="en-US" dirty="0" err="1" smtClean="0"/>
              <a:t>models.URLField</a:t>
            </a:r>
            <a:r>
              <a:rPr lang="en-US" dirty="0" smtClean="0"/>
              <a:t>()</a:t>
            </a:r>
          </a:p>
          <a:p>
            <a:pPr>
              <a:buNone/>
            </a:pPr>
            <a:endParaRPr lang="en-US" dirty="0" smtClean="0"/>
          </a:p>
          <a:p>
            <a:pPr>
              <a:buNone/>
            </a:pPr>
            <a:r>
              <a:rPr lang="en-US" dirty="0" smtClean="0"/>
              <a:t>	def __</a:t>
            </a:r>
            <a:r>
              <a:rPr lang="en-US" dirty="0" err="1" smtClean="0"/>
              <a:t>unicode</a:t>
            </a:r>
            <a:r>
              <a:rPr lang="en-US" dirty="0" smtClean="0"/>
              <a:t>__(self):</a:t>
            </a:r>
          </a:p>
          <a:p>
            <a:pPr>
              <a:buNone/>
            </a:pPr>
            <a:r>
              <a:rPr lang="en-US" dirty="0" smtClean="0"/>
              <a:t>		return self.name</a:t>
            </a:r>
          </a:p>
          <a:p>
            <a:pPr>
              <a:buNone/>
            </a:pPr>
            <a:endParaRPr lang="en-US" dirty="0" smtClean="0"/>
          </a:p>
          <a:p>
            <a:pPr>
              <a:buNone/>
            </a:pPr>
            <a:r>
              <a:rPr lang="en-US" dirty="0" smtClean="0"/>
              <a:t>	class Meta:</a:t>
            </a:r>
          </a:p>
          <a:p>
            <a:pPr>
              <a:buNone/>
            </a:pPr>
            <a:r>
              <a:rPr lang="en-US" dirty="0" smtClean="0"/>
              <a:t>		ordering = ['name']</a:t>
            </a:r>
            <a:endParaRPr lang="en-US" dirty="0"/>
          </a:p>
        </p:txBody>
      </p:sp>
    </p:spTree>
    <p:extLst>
      <p:ext uri="{BB962C8B-B14F-4D97-AF65-F5344CB8AC3E}">
        <p14:creationId xmlns:p14="http://schemas.microsoft.com/office/powerpoint/2010/main" val="24328934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Identity Operator</a:t>
            </a:r>
          </a:p>
          <a:p>
            <a:r>
              <a:rPr lang="en-US" dirty="0" smtClean="0"/>
              <a:t>a = [“refer”, 3 , “</a:t>
            </a:r>
            <a:r>
              <a:rPr lang="en-US" dirty="0" err="1" smtClean="0"/>
              <a:t>wassup</a:t>
            </a:r>
            <a:r>
              <a:rPr lang="en-US" dirty="0" smtClean="0"/>
              <a:t>”]</a:t>
            </a:r>
          </a:p>
          <a:p>
            <a:r>
              <a:rPr lang="en-US" dirty="0" smtClean="0"/>
              <a:t> b = [“refer”, 3 , “</a:t>
            </a:r>
            <a:r>
              <a:rPr lang="en-US" dirty="0" err="1" smtClean="0"/>
              <a:t>wassup</a:t>
            </a:r>
            <a:r>
              <a:rPr lang="en-US" dirty="0" smtClean="0"/>
              <a:t>”]</a:t>
            </a:r>
          </a:p>
          <a:p>
            <a:r>
              <a:rPr lang="en-US" dirty="0" smtClean="0"/>
              <a:t> a is b will return false</a:t>
            </a:r>
          </a:p>
          <a:p>
            <a:r>
              <a:rPr lang="en-US" dirty="0" smtClean="0"/>
              <a:t> a = b</a:t>
            </a:r>
          </a:p>
          <a:p>
            <a:r>
              <a:rPr lang="en-US" dirty="0" smtClean="0"/>
              <a:t> a is b will return true </a:t>
            </a:r>
          </a:p>
          <a:p>
            <a:r>
              <a:rPr lang="en-US" dirty="0" smtClean="0"/>
              <a:t> a = “something”</a:t>
            </a:r>
          </a:p>
          <a:p>
            <a:r>
              <a:rPr lang="en-US" dirty="0" smtClean="0"/>
              <a:t> b = None (None is a null object)</a:t>
            </a:r>
          </a:p>
          <a:p>
            <a:r>
              <a:rPr lang="en-US" dirty="0" smtClean="0"/>
              <a:t> a is not None, b is None </a:t>
            </a:r>
          </a:p>
          <a:p>
            <a:pPr>
              <a:buNone/>
            </a:pPr>
            <a:r>
              <a:rPr lang="en-US" dirty="0" smtClean="0"/>
              <a:t>	 returns (True, True) </a:t>
            </a:r>
            <a:endParaRPr lang="en-US" dirty="0"/>
          </a:p>
        </p:txBody>
      </p:sp>
      <p:sp>
        <p:nvSpPr>
          <p:cNvPr id="3" name="Title 2"/>
          <p:cNvSpPr>
            <a:spLocks noGrp="1"/>
          </p:cNvSpPr>
          <p:nvPr>
            <p:ph type="title"/>
          </p:nvPr>
        </p:nvSpPr>
        <p:spPr/>
        <p:txBody>
          <a:bodyPr/>
          <a:lstStyle/>
          <a:p>
            <a:r>
              <a:rPr lang="en-US" dirty="0" smtClean="0"/>
              <a:t>Piece # 4 Logical Operators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Chaining lookups</a:t>
            </a:r>
            <a:endParaRPr lang="en-US" dirty="0"/>
          </a:p>
        </p:txBody>
      </p:sp>
      <p:sp>
        <p:nvSpPr>
          <p:cNvPr id="3" name="Content Placeholder 2"/>
          <p:cNvSpPr>
            <a:spLocks noGrp="1"/>
          </p:cNvSpPr>
          <p:nvPr>
            <p:ph idx="1"/>
          </p:nvPr>
        </p:nvSpPr>
        <p:spPr/>
        <p:txBody>
          <a:bodyPr/>
          <a:lstStyle/>
          <a:p>
            <a:pPr>
              <a:buNone/>
            </a:pPr>
            <a:r>
              <a:rPr lang="en-US" dirty="0" smtClean="0"/>
              <a:t>&gt;&gt;&gt;</a:t>
            </a:r>
            <a:r>
              <a:rPr lang="en-US" dirty="0" err="1" smtClean="0"/>
              <a:t>Publisher.objects.filter</a:t>
            </a:r>
            <a:r>
              <a:rPr lang="en-US" dirty="0" smtClean="0"/>
              <a:t>(country="U.S.A.")</a:t>
            </a:r>
          </a:p>
          <a:p>
            <a:pPr>
              <a:buNone/>
            </a:pPr>
            <a:r>
              <a:rPr lang="en-US" dirty="0" smtClean="0"/>
              <a:t>					.</a:t>
            </a:r>
            <a:r>
              <a:rPr lang="en-US" dirty="0" err="1" smtClean="0"/>
              <a:t>order_by</a:t>
            </a:r>
            <a:r>
              <a:rPr lang="en-US" dirty="0" smtClean="0"/>
              <a:t>("-name")</a:t>
            </a:r>
          </a:p>
          <a:p>
            <a:pPr>
              <a:buNone/>
            </a:pPr>
            <a:r>
              <a:rPr lang="en-US" dirty="0" smtClean="0"/>
              <a:t>[&lt;Publisher: O'Reilly&gt;, &lt;Publisher: </a:t>
            </a:r>
            <a:r>
              <a:rPr lang="en-US" dirty="0" err="1" smtClean="0"/>
              <a:t>Apress</a:t>
            </a:r>
            <a:r>
              <a:rPr lang="en-US" dirty="0" smtClean="0"/>
              <a:t>&gt;]</a:t>
            </a:r>
          </a:p>
          <a:p>
            <a:pPr>
              <a:buNone/>
            </a:pPr>
            <a:endParaRPr lang="en-US" dirty="0" smtClean="0"/>
          </a:p>
          <a:p>
            <a:pPr>
              <a:buNone/>
            </a:pPr>
            <a:r>
              <a:rPr lang="en-US" dirty="0" smtClean="0"/>
              <a:t>SELECT id, name, address, city,</a:t>
            </a:r>
          </a:p>
          <a:p>
            <a:pPr>
              <a:buNone/>
            </a:pPr>
            <a:r>
              <a:rPr lang="en-US" dirty="0" smtClean="0"/>
              <a:t>			</a:t>
            </a:r>
            <a:r>
              <a:rPr lang="en-US" dirty="0" err="1" smtClean="0"/>
              <a:t>state_province</a:t>
            </a:r>
            <a:r>
              <a:rPr lang="en-US" dirty="0" smtClean="0"/>
              <a:t>, country, website</a:t>
            </a:r>
          </a:p>
          <a:p>
            <a:pPr>
              <a:buNone/>
            </a:pPr>
            <a:r>
              <a:rPr lang="en-US" dirty="0" smtClean="0"/>
              <a:t>FROM </a:t>
            </a:r>
            <a:r>
              <a:rPr lang="en-US" dirty="0" err="1" smtClean="0"/>
              <a:t>books_publisher</a:t>
            </a:r>
            <a:endParaRPr lang="en-US" dirty="0" smtClean="0"/>
          </a:p>
          <a:p>
            <a:pPr>
              <a:buNone/>
            </a:pPr>
            <a:r>
              <a:rPr lang="en-US" dirty="0" smtClean="0"/>
              <a:t>WHERE country = 'U.S.A'</a:t>
            </a:r>
          </a:p>
          <a:p>
            <a:pPr>
              <a:buNone/>
            </a:pPr>
            <a:r>
              <a:rPr lang="en-US" dirty="0" smtClean="0"/>
              <a:t>ORDER BY name DESC;</a:t>
            </a:r>
            <a:endParaRPr lang="en-US" dirty="0"/>
          </a:p>
        </p:txBody>
      </p:sp>
    </p:spTree>
    <p:extLst>
      <p:ext uri="{BB962C8B-B14F-4D97-AF65-F5344CB8AC3E}">
        <p14:creationId xmlns:p14="http://schemas.microsoft.com/office/powerpoint/2010/main" val="3422839508"/>
      </p:ext>
    </p:extLst>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data</a:t>
            </a:r>
            <a:endParaRPr lang="en-US" dirty="0"/>
          </a:p>
        </p:txBody>
      </p:sp>
      <p:sp>
        <p:nvSpPr>
          <p:cNvPr id="3" name="Content Placeholder 2"/>
          <p:cNvSpPr>
            <a:spLocks noGrp="1"/>
          </p:cNvSpPr>
          <p:nvPr>
            <p:ph idx="1"/>
          </p:nvPr>
        </p:nvSpPr>
        <p:spPr/>
        <p:txBody>
          <a:bodyPr/>
          <a:lstStyle/>
          <a:p>
            <a:pPr>
              <a:buNone/>
            </a:pPr>
            <a:r>
              <a:rPr lang="en-US" dirty="0" smtClean="0"/>
              <a:t>&gt;&gt;&gt; </a:t>
            </a:r>
            <a:r>
              <a:rPr lang="en-US" dirty="0" err="1" smtClean="0"/>
              <a:t>Publisher.objects.order_by</a:t>
            </a:r>
            <a:r>
              <a:rPr lang="en-US" dirty="0" smtClean="0"/>
              <a:t>('name')[0]</a:t>
            </a:r>
          </a:p>
          <a:p>
            <a:pPr>
              <a:buNone/>
            </a:pPr>
            <a:r>
              <a:rPr lang="en-US" dirty="0" smtClean="0"/>
              <a:t>&lt;Publisher: </a:t>
            </a:r>
            <a:r>
              <a:rPr lang="en-US" dirty="0" err="1" smtClean="0"/>
              <a:t>Apress</a:t>
            </a:r>
            <a:r>
              <a:rPr lang="en-US" dirty="0" smtClean="0"/>
              <a:t>&gt;</a:t>
            </a:r>
          </a:p>
          <a:p>
            <a:pPr>
              <a:buNone/>
            </a:pPr>
            <a:endParaRPr lang="en-US" dirty="0" smtClean="0"/>
          </a:p>
          <a:p>
            <a:pPr>
              <a:buNone/>
            </a:pPr>
            <a:r>
              <a:rPr lang="en-US" dirty="0" smtClean="0"/>
              <a:t>This translates roughly to:</a:t>
            </a:r>
          </a:p>
          <a:p>
            <a:pPr>
              <a:buNone/>
            </a:pPr>
            <a:r>
              <a:rPr lang="en-US" dirty="0" smtClean="0"/>
              <a:t>SELECT id, name, address, city,</a:t>
            </a:r>
          </a:p>
          <a:p>
            <a:pPr>
              <a:buNone/>
            </a:pPr>
            <a:r>
              <a:rPr lang="en-US" dirty="0" smtClean="0"/>
              <a:t>		</a:t>
            </a:r>
            <a:r>
              <a:rPr lang="en-US" dirty="0" err="1" smtClean="0"/>
              <a:t>state_province</a:t>
            </a:r>
            <a:r>
              <a:rPr lang="en-US" dirty="0" smtClean="0"/>
              <a:t>, country, website</a:t>
            </a:r>
          </a:p>
          <a:p>
            <a:pPr>
              <a:buNone/>
            </a:pPr>
            <a:r>
              <a:rPr lang="en-US" dirty="0" smtClean="0"/>
              <a:t>FROM </a:t>
            </a:r>
            <a:r>
              <a:rPr lang="en-US" dirty="0" err="1" smtClean="0"/>
              <a:t>books_publisher</a:t>
            </a:r>
            <a:endParaRPr lang="en-US" dirty="0" smtClean="0"/>
          </a:p>
          <a:p>
            <a:pPr>
              <a:buNone/>
            </a:pPr>
            <a:r>
              <a:rPr lang="en-US" dirty="0" smtClean="0"/>
              <a:t>ORDER BY name</a:t>
            </a:r>
          </a:p>
          <a:p>
            <a:pPr>
              <a:buNone/>
            </a:pPr>
            <a:r>
              <a:rPr lang="en-US" dirty="0" smtClean="0"/>
              <a:t>LIMIT 1;</a:t>
            </a:r>
            <a:endParaRPr lang="en-US" dirty="0"/>
          </a:p>
        </p:txBody>
      </p:sp>
    </p:spTree>
    <p:extLst>
      <p:ext uri="{BB962C8B-B14F-4D97-AF65-F5344CB8AC3E}">
        <p14:creationId xmlns:p14="http://schemas.microsoft.com/office/powerpoint/2010/main" val="1015027859"/>
      </p:ext>
    </p:extLst>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data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t>&gt;&gt;&gt; </a:t>
            </a:r>
            <a:r>
              <a:rPr lang="en-US" dirty="0" err="1" smtClean="0"/>
              <a:t>Publisher.objects.order_by</a:t>
            </a:r>
            <a:r>
              <a:rPr lang="en-US" dirty="0" smtClean="0"/>
              <a:t>('name')[0:2]</a:t>
            </a:r>
          </a:p>
          <a:p>
            <a:pPr>
              <a:buNone/>
            </a:pPr>
            <a:endParaRPr lang="en-US" dirty="0" smtClean="0"/>
          </a:p>
          <a:p>
            <a:pPr>
              <a:buNone/>
            </a:pPr>
            <a:r>
              <a:rPr lang="en-US" dirty="0" smtClean="0"/>
              <a:t>This returns two objects, translating roughly to the following:</a:t>
            </a:r>
          </a:p>
          <a:p>
            <a:pPr>
              <a:buNone/>
            </a:pPr>
            <a:r>
              <a:rPr lang="en-US" dirty="0" smtClean="0"/>
              <a:t>SELECT id, name, address, city,</a:t>
            </a:r>
          </a:p>
          <a:p>
            <a:pPr>
              <a:buNone/>
            </a:pPr>
            <a:r>
              <a:rPr lang="en-US" dirty="0" smtClean="0"/>
              <a:t>		</a:t>
            </a:r>
            <a:r>
              <a:rPr lang="en-US" dirty="0" err="1" smtClean="0"/>
              <a:t>state_province</a:t>
            </a:r>
            <a:r>
              <a:rPr lang="en-US" dirty="0" smtClean="0"/>
              <a:t>, country, website</a:t>
            </a:r>
          </a:p>
          <a:p>
            <a:pPr>
              <a:buNone/>
            </a:pPr>
            <a:r>
              <a:rPr lang="en-US" dirty="0" smtClean="0"/>
              <a:t>FROM </a:t>
            </a:r>
            <a:r>
              <a:rPr lang="en-US" dirty="0" err="1" smtClean="0"/>
              <a:t>books_publisher</a:t>
            </a:r>
            <a:endParaRPr lang="en-US" dirty="0" smtClean="0"/>
          </a:p>
          <a:p>
            <a:pPr>
              <a:buNone/>
            </a:pPr>
            <a:r>
              <a:rPr lang="en-US" dirty="0" smtClean="0"/>
              <a:t>ORDER BY name</a:t>
            </a:r>
          </a:p>
          <a:p>
            <a:pPr>
              <a:buNone/>
            </a:pPr>
            <a:r>
              <a:rPr lang="en-US" dirty="0" smtClean="0"/>
              <a:t>OFFSET 0 LIMIT 2;</a:t>
            </a:r>
            <a:endParaRPr lang="en-US" dirty="0"/>
          </a:p>
        </p:txBody>
      </p:sp>
    </p:spTree>
    <p:extLst>
      <p:ext uri="{BB962C8B-B14F-4D97-AF65-F5344CB8AC3E}">
        <p14:creationId xmlns:p14="http://schemas.microsoft.com/office/powerpoint/2010/main" val="1849016777"/>
      </p:ext>
    </p:extLst>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UpdatiNg</a:t>
            </a:r>
            <a:r>
              <a:rPr lang="en-US" dirty="0" smtClean="0"/>
              <a:t> multiple objects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&gt;&gt;&gt; p = </a:t>
            </a:r>
            <a:r>
              <a:rPr lang="en-US" dirty="0" err="1" smtClean="0"/>
              <a:t>Publisher.objects.get</a:t>
            </a:r>
            <a:r>
              <a:rPr lang="en-US" dirty="0" smtClean="0"/>
              <a:t>(name='</a:t>
            </a:r>
            <a:r>
              <a:rPr lang="en-US" dirty="0" err="1" smtClean="0"/>
              <a:t>Apress</a:t>
            </a:r>
            <a:r>
              <a:rPr lang="en-US" dirty="0" smtClean="0"/>
              <a:t>')</a:t>
            </a:r>
          </a:p>
          <a:p>
            <a:pPr>
              <a:buNone/>
            </a:pPr>
            <a:r>
              <a:rPr lang="en-US" dirty="0" smtClean="0"/>
              <a:t>&gt;&gt;&gt; p.name = '</a:t>
            </a:r>
            <a:r>
              <a:rPr lang="en-US" dirty="0" err="1" smtClean="0"/>
              <a:t>Apress</a:t>
            </a:r>
            <a:r>
              <a:rPr lang="en-US" dirty="0" smtClean="0"/>
              <a:t> Publishing'</a:t>
            </a:r>
          </a:p>
          <a:p>
            <a:pPr>
              <a:buNone/>
            </a:pPr>
            <a:r>
              <a:rPr lang="en-US" dirty="0" smtClean="0"/>
              <a:t>&gt;&gt;&gt; </a:t>
            </a:r>
            <a:r>
              <a:rPr lang="en-US" dirty="0" err="1" smtClean="0"/>
              <a:t>p.save</a:t>
            </a:r>
            <a:r>
              <a:rPr lang="en-US" dirty="0" smtClean="0"/>
              <a:t>()</a:t>
            </a:r>
          </a:p>
          <a:p>
            <a:pPr>
              <a:buNone/>
            </a:pPr>
            <a:endParaRPr lang="en-US" dirty="0" smtClean="0"/>
          </a:p>
          <a:p>
            <a:pPr>
              <a:buNone/>
            </a:pPr>
            <a:r>
              <a:rPr lang="en-US" dirty="0" smtClean="0"/>
              <a:t>SELECT id, name, address, city, </a:t>
            </a:r>
            <a:r>
              <a:rPr lang="en-US" dirty="0" err="1" smtClean="0"/>
              <a:t>state_province</a:t>
            </a:r>
            <a:r>
              <a:rPr lang="en-US" dirty="0" smtClean="0"/>
              <a:t>, country, website</a:t>
            </a:r>
          </a:p>
          <a:p>
            <a:pPr>
              <a:buNone/>
            </a:pPr>
            <a:r>
              <a:rPr lang="en-US" dirty="0" smtClean="0"/>
              <a:t>FROM </a:t>
            </a:r>
            <a:r>
              <a:rPr lang="en-US" dirty="0" err="1" smtClean="0"/>
              <a:t>books_publisher</a:t>
            </a:r>
            <a:endParaRPr lang="en-US" dirty="0" smtClean="0"/>
          </a:p>
          <a:p>
            <a:pPr>
              <a:buNone/>
            </a:pPr>
            <a:r>
              <a:rPr lang="en-US" dirty="0" smtClean="0"/>
              <a:t>WHERE name = '</a:t>
            </a:r>
            <a:r>
              <a:rPr lang="en-US" dirty="0" err="1" smtClean="0"/>
              <a:t>Apress</a:t>
            </a:r>
            <a:r>
              <a:rPr lang="en-US" dirty="0" smtClean="0"/>
              <a:t>';</a:t>
            </a:r>
          </a:p>
          <a:p>
            <a:pPr>
              <a:buNone/>
            </a:pPr>
            <a:endParaRPr lang="en-US" dirty="0" smtClean="0"/>
          </a:p>
          <a:p>
            <a:pPr>
              <a:buNone/>
            </a:pPr>
            <a:r>
              <a:rPr lang="en-US" dirty="0" smtClean="0"/>
              <a:t>UPDATE </a:t>
            </a:r>
            <a:r>
              <a:rPr lang="en-US" dirty="0" err="1" smtClean="0"/>
              <a:t>books_publisher</a:t>
            </a:r>
            <a:r>
              <a:rPr lang="en-US" dirty="0" smtClean="0"/>
              <a:t> SET</a:t>
            </a:r>
          </a:p>
          <a:p>
            <a:pPr>
              <a:buNone/>
            </a:pPr>
            <a:r>
              <a:rPr lang="en-US" dirty="0" smtClean="0"/>
              <a:t>name = '</a:t>
            </a:r>
            <a:r>
              <a:rPr lang="en-US" dirty="0" err="1" smtClean="0"/>
              <a:t>Apress</a:t>
            </a:r>
            <a:r>
              <a:rPr lang="en-US" dirty="0" smtClean="0"/>
              <a:t> Publishing',</a:t>
            </a:r>
          </a:p>
          <a:p>
            <a:pPr>
              <a:buNone/>
            </a:pPr>
            <a:r>
              <a:rPr lang="en-US" dirty="0" smtClean="0"/>
              <a:t>address = '2855 Telegraph Ave.',</a:t>
            </a:r>
          </a:p>
          <a:p>
            <a:pPr>
              <a:buNone/>
            </a:pPr>
            <a:r>
              <a:rPr lang="en-US" dirty="0" smtClean="0"/>
              <a:t>city = 'Berkeley',</a:t>
            </a:r>
          </a:p>
          <a:p>
            <a:pPr>
              <a:buNone/>
            </a:pPr>
            <a:r>
              <a:rPr lang="en-US" dirty="0" err="1" smtClean="0"/>
              <a:t>state_province</a:t>
            </a:r>
            <a:r>
              <a:rPr lang="en-US" dirty="0" smtClean="0"/>
              <a:t> = 'CA',</a:t>
            </a:r>
          </a:p>
          <a:p>
            <a:pPr>
              <a:buNone/>
            </a:pPr>
            <a:r>
              <a:rPr lang="en-US" dirty="0" smtClean="0"/>
              <a:t>country = 'U.S.A.',</a:t>
            </a:r>
          </a:p>
          <a:p>
            <a:pPr>
              <a:buNone/>
            </a:pPr>
            <a:r>
              <a:rPr lang="en-US" dirty="0" smtClean="0"/>
              <a:t>website = 'http://www.apress.com'</a:t>
            </a:r>
          </a:p>
          <a:p>
            <a:pPr>
              <a:buNone/>
            </a:pPr>
            <a:r>
              <a:rPr lang="en-US" dirty="0" smtClean="0"/>
              <a:t>WHERE id = 52;</a:t>
            </a:r>
            <a:endParaRPr lang="en-US" dirty="0"/>
          </a:p>
        </p:txBody>
      </p:sp>
    </p:spTree>
    <p:extLst>
      <p:ext uri="{BB962C8B-B14F-4D97-AF65-F5344CB8AC3E}">
        <p14:creationId xmlns:p14="http://schemas.microsoft.com/office/powerpoint/2010/main" val="4033944716"/>
      </p:ext>
    </p:extLst>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single value</a:t>
            </a:r>
            <a:endParaRPr lang="en-US" dirty="0"/>
          </a:p>
        </p:txBody>
      </p:sp>
      <p:sp>
        <p:nvSpPr>
          <p:cNvPr id="3" name="Content Placeholder 2"/>
          <p:cNvSpPr>
            <a:spLocks noGrp="1"/>
          </p:cNvSpPr>
          <p:nvPr>
            <p:ph idx="1"/>
          </p:nvPr>
        </p:nvSpPr>
        <p:spPr/>
        <p:txBody>
          <a:bodyPr/>
          <a:lstStyle/>
          <a:p>
            <a:pPr>
              <a:buNone/>
            </a:pPr>
            <a:r>
              <a:rPr lang="en-US" dirty="0" smtClean="0"/>
              <a:t>&gt;&gt;&gt;</a:t>
            </a:r>
            <a:r>
              <a:rPr lang="en-US" dirty="0" err="1" smtClean="0"/>
              <a:t>Publisher.objects.filter</a:t>
            </a:r>
            <a:r>
              <a:rPr lang="en-US" dirty="0" smtClean="0"/>
              <a:t>(id=52).update</a:t>
            </a:r>
          </a:p>
          <a:p>
            <a:pPr>
              <a:buNone/>
            </a:pPr>
            <a:r>
              <a:rPr lang="en-US" dirty="0" smtClean="0"/>
              <a:t>			(name='</a:t>
            </a:r>
            <a:r>
              <a:rPr lang="en-US" dirty="0" err="1" smtClean="0"/>
              <a:t>Apress</a:t>
            </a:r>
            <a:r>
              <a:rPr lang="en-US" dirty="0" smtClean="0"/>
              <a:t> Publishing')</a:t>
            </a:r>
          </a:p>
          <a:p>
            <a:pPr>
              <a:buNone/>
            </a:pPr>
            <a:r>
              <a:rPr lang="en-US" dirty="0" smtClean="0"/>
              <a:t>The SQL translation here is much more</a:t>
            </a:r>
          </a:p>
          <a:p>
            <a:pPr>
              <a:buNone/>
            </a:pPr>
            <a:r>
              <a:rPr lang="en-US" dirty="0" smtClean="0"/>
              <a:t>efficient </a:t>
            </a:r>
          </a:p>
          <a:p>
            <a:pPr>
              <a:buNone/>
            </a:pPr>
            <a:endParaRPr lang="en-US" dirty="0" smtClean="0"/>
          </a:p>
          <a:p>
            <a:pPr>
              <a:buNone/>
            </a:pPr>
            <a:r>
              <a:rPr lang="en-US" dirty="0" smtClean="0"/>
              <a:t>UPDATE </a:t>
            </a:r>
            <a:r>
              <a:rPr lang="en-US" dirty="0" err="1" smtClean="0"/>
              <a:t>books_publisher</a:t>
            </a:r>
            <a:endParaRPr lang="en-US" dirty="0" smtClean="0"/>
          </a:p>
          <a:p>
            <a:pPr>
              <a:buNone/>
            </a:pPr>
            <a:r>
              <a:rPr lang="en-US" dirty="0" smtClean="0"/>
              <a:t>SET name = '</a:t>
            </a:r>
            <a:r>
              <a:rPr lang="en-US" dirty="0" err="1" smtClean="0"/>
              <a:t>Apress</a:t>
            </a:r>
            <a:r>
              <a:rPr lang="en-US" dirty="0" smtClean="0"/>
              <a:t> Publishing'</a:t>
            </a:r>
          </a:p>
          <a:p>
            <a:pPr>
              <a:buNone/>
            </a:pPr>
            <a:r>
              <a:rPr lang="en-US" dirty="0" smtClean="0"/>
              <a:t>WHERE id = 52;</a:t>
            </a:r>
            <a:endParaRPr lang="en-US" dirty="0"/>
          </a:p>
        </p:txBody>
      </p:sp>
    </p:spTree>
    <p:extLst>
      <p:ext uri="{BB962C8B-B14F-4D97-AF65-F5344CB8AC3E}">
        <p14:creationId xmlns:p14="http://schemas.microsoft.com/office/powerpoint/2010/main" val="3156715787"/>
      </p:ext>
    </p:extLst>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objects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&gt;&gt;&gt; p = </a:t>
            </a:r>
            <a:r>
              <a:rPr lang="en-US" dirty="0" err="1" smtClean="0"/>
              <a:t>Publisher.objects.get</a:t>
            </a:r>
            <a:r>
              <a:rPr lang="en-US" dirty="0" smtClean="0"/>
              <a:t>(name="O'Reilly")</a:t>
            </a:r>
          </a:p>
          <a:p>
            <a:pPr>
              <a:buNone/>
            </a:pPr>
            <a:r>
              <a:rPr lang="en-US" dirty="0" smtClean="0"/>
              <a:t>&gt;&gt;&gt; </a:t>
            </a:r>
            <a:r>
              <a:rPr lang="en-US" dirty="0" err="1" smtClean="0"/>
              <a:t>p.delete</a:t>
            </a:r>
            <a:r>
              <a:rPr lang="en-US" dirty="0" smtClean="0"/>
              <a:t>()</a:t>
            </a:r>
          </a:p>
          <a:p>
            <a:pPr>
              <a:buNone/>
            </a:pPr>
            <a:r>
              <a:rPr lang="en-US" dirty="0" smtClean="0"/>
              <a:t>&gt;&gt;&gt; </a:t>
            </a:r>
            <a:r>
              <a:rPr lang="en-US" dirty="0" err="1" smtClean="0"/>
              <a:t>Publisher.objects.all</a:t>
            </a:r>
            <a:r>
              <a:rPr lang="en-US" dirty="0" smtClean="0"/>
              <a:t>()</a:t>
            </a:r>
          </a:p>
          <a:p>
            <a:pPr>
              <a:buNone/>
            </a:pPr>
            <a:r>
              <a:rPr lang="en-US" dirty="0" smtClean="0"/>
              <a:t>[&lt;Publisher: </a:t>
            </a:r>
            <a:r>
              <a:rPr lang="en-US" dirty="0" err="1" smtClean="0"/>
              <a:t>Apress</a:t>
            </a:r>
            <a:r>
              <a:rPr lang="en-US" dirty="0" smtClean="0"/>
              <a:t> Publishing&gt;]</a:t>
            </a:r>
          </a:p>
          <a:p>
            <a:pPr>
              <a:buNone/>
            </a:pPr>
            <a:endParaRPr lang="en-US" dirty="0" smtClean="0"/>
          </a:p>
          <a:p>
            <a:pPr>
              <a:buNone/>
            </a:pPr>
            <a:r>
              <a:rPr lang="en-US" dirty="0" smtClean="0"/>
              <a:t>&gt;&gt;&gt;</a:t>
            </a:r>
            <a:r>
              <a:rPr lang="en-US" dirty="0" err="1" smtClean="0"/>
              <a:t>Publisher.objects.filter</a:t>
            </a:r>
            <a:r>
              <a:rPr lang="en-US" dirty="0" smtClean="0"/>
              <a:t>(country='USA')</a:t>
            </a:r>
          </a:p>
          <a:p>
            <a:pPr>
              <a:buNone/>
            </a:pPr>
            <a:r>
              <a:rPr lang="en-US" dirty="0" smtClean="0"/>
              <a:t>				.delete()</a:t>
            </a:r>
          </a:p>
          <a:p>
            <a:pPr>
              <a:buNone/>
            </a:pPr>
            <a:r>
              <a:rPr lang="en-US" dirty="0" smtClean="0"/>
              <a:t>&gt;&gt;&gt; </a:t>
            </a:r>
            <a:r>
              <a:rPr lang="en-US" dirty="0" err="1" smtClean="0"/>
              <a:t>Publisher.objects.all</a:t>
            </a:r>
            <a:r>
              <a:rPr lang="en-US" dirty="0" smtClean="0"/>
              <a:t>().delete()</a:t>
            </a:r>
          </a:p>
          <a:p>
            <a:pPr>
              <a:buNone/>
            </a:pPr>
            <a:r>
              <a:rPr lang="en-US" dirty="0" smtClean="0"/>
              <a:t>&gt;&gt;&gt; </a:t>
            </a:r>
            <a:r>
              <a:rPr lang="en-US" dirty="0" err="1" smtClean="0"/>
              <a:t>Publisher.objects.all</a:t>
            </a:r>
            <a:r>
              <a:rPr lang="en-US" dirty="0" smtClean="0"/>
              <a:t>()</a:t>
            </a:r>
            <a:endParaRPr lang="en-US" dirty="0"/>
          </a:p>
        </p:txBody>
      </p:sp>
    </p:spTree>
    <p:extLst>
      <p:ext uri="{BB962C8B-B14F-4D97-AF65-F5344CB8AC3E}">
        <p14:creationId xmlns:p14="http://schemas.microsoft.com/office/powerpoint/2010/main" val="2344359072"/>
      </p:ext>
    </p:extLst>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def </a:t>
            </a:r>
            <a:r>
              <a:rPr lang="en-US" dirty="0" err="1" smtClean="0"/>
              <a:t>search_form</a:t>
            </a:r>
            <a:r>
              <a:rPr lang="en-US" dirty="0" smtClean="0"/>
              <a:t>(request):</a:t>
            </a:r>
          </a:p>
          <a:p>
            <a:pPr>
              <a:buNone/>
            </a:pPr>
            <a:r>
              <a:rPr lang="en-US" dirty="0" smtClean="0"/>
              <a:t>	return </a:t>
            </a:r>
            <a:r>
              <a:rPr lang="en-US" dirty="0" err="1" smtClean="0"/>
              <a:t>render_to_response</a:t>
            </a:r>
            <a:r>
              <a:rPr lang="en-US" dirty="0" smtClean="0"/>
              <a:t>('search_form.html')</a:t>
            </a:r>
          </a:p>
          <a:p>
            <a:pPr>
              <a:buNone/>
            </a:pPr>
            <a:endParaRPr lang="en-US" dirty="0" smtClean="0"/>
          </a:p>
          <a:p>
            <a:pPr>
              <a:buNone/>
            </a:pPr>
            <a:r>
              <a:rPr lang="en-US" dirty="0" smtClean="0"/>
              <a:t>&lt;form action="/search/" method="get"&gt;</a:t>
            </a:r>
          </a:p>
          <a:p>
            <a:pPr>
              <a:buNone/>
            </a:pPr>
            <a:r>
              <a:rPr lang="en-US" dirty="0" smtClean="0"/>
              <a:t>	&lt;input type="text" name="q"&gt;</a:t>
            </a:r>
          </a:p>
          <a:p>
            <a:pPr>
              <a:buNone/>
            </a:pPr>
            <a:r>
              <a:rPr lang="en-US" dirty="0" smtClean="0"/>
              <a:t>	&lt;input type="submit" value="Search"&gt;</a:t>
            </a:r>
          </a:p>
          <a:p>
            <a:pPr>
              <a:buNone/>
            </a:pPr>
            <a:r>
              <a:rPr lang="en-US" dirty="0" smtClean="0"/>
              <a:t>&lt;/form&gt;</a:t>
            </a:r>
          </a:p>
          <a:p>
            <a:pPr>
              <a:buNone/>
            </a:pPr>
            <a:endParaRPr lang="en-US" dirty="0" smtClean="0"/>
          </a:p>
          <a:p>
            <a:pPr>
              <a:buNone/>
            </a:pPr>
            <a:r>
              <a:rPr lang="en-US" dirty="0" smtClean="0"/>
              <a:t>def search(request):</a:t>
            </a:r>
          </a:p>
          <a:p>
            <a:pPr>
              <a:buNone/>
            </a:pPr>
            <a:r>
              <a:rPr lang="en-US" dirty="0" smtClean="0"/>
              <a:t>	if 'q' in </a:t>
            </a:r>
            <a:r>
              <a:rPr lang="en-US" dirty="0" err="1" smtClean="0"/>
              <a:t>request.GET</a:t>
            </a:r>
            <a:r>
              <a:rPr lang="en-US" dirty="0" smtClean="0"/>
              <a:t>:</a:t>
            </a:r>
          </a:p>
          <a:p>
            <a:pPr>
              <a:buNone/>
            </a:pPr>
            <a:r>
              <a:rPr lang="en-US" dirty="0" smtClean="0"/>
              <a:t>		message = 'You searched for: %r' %</a:t>
            </a:r>
          </a:p>
          <a:p>
            <a:pPr>
              <a:buNone/>
            </a:pPr>
            <a:r>
              <a:rPr lang="en-US" dirty="0" smtClean="0"/>
              <a:t>						</a:t>
            </a:r>
            <a:r>
              <a:rPr lang="en-US" dirty="0" err="1" smtClean="0"/>
              <a:t>request.GET</a:t>
            </a:r>
            <a:r>
              <a:rPr lang="en-US" dirty="0" smtClean="0"/>
              <a:t>['q']</a:t>
            </a:r>
          </a:p>
          <a:p>
            <a:pPr>
              <a:buNone/>
            </a:pPr>
            <a:r>
              <a:rPr lang="en-US" dirty="0" smtClean="0"/>
              <a:t>	else:</a:t>
            </a:r>
          </a:p>
          <a:p>
            <a:pPr>
              <a:buNone/>
            </a:pPr>
            <a:r>
              <a:rPr lang="en-US" dirty="0" smtClean="0"/>
              <a:t>		message = 'You submitted an empty form.'</a:t>
            </a:r>
          </a:p>
          <a:p>
            <a:pPr>
              <a:buNone/>
            </a:pPr>
            <a:r>
              <a:rPr lang="en-US" dirty="0" smtClean="0"/>
              <a:t>		return </a:t>
            </a:r>
            <a:r>
              <a:rPr lang="en-US" dirty="0" err="1" smtClean="0"/>
              <a:t>HttpResponse</a:t>
            </a:r>
            <a:r>
              <a:rPr lang="en-US" dirty="0" smtClean="0"/>
              <a:t>(message)</a:t>
            </a:r>
            <a:endParaRPr lang="en-US" dirty="0"/>
          </a:p>
        </p:txBody>
      </p:sp>
    </p:spTree>
    <p:extLst>
      <p:ext uri="{BB962C8B-B14F-4D97-AF65-F5344CB8AC3E}">
        <p14:creationId xmlns:p14="http://schemas.microsoft.com/office/powerpoint/2010/main" val="3144343080"/>
      </p:ext>
    </p:extLst>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def search(request):</a:t>
            </a:r>
          </a:p>
          <a:p>
            <a:pPr>
              <a:buNone/>
            </a:pPr>
            <a:r>
              <a:rPr lang="en-US" dirty="0" smtClean="0"/>
              <a:t>	if 'q' in </a:t>
            </a:r>
            <a:r>
              <a:rPr lang="en-US" dirty="0" err="1" smtClean="0"/>
              <a:t>request.GET</a:t>
            </a:r>
            <a:r>
              <a:rPr lang="en-US" dirty="0" smtClean="0"/>
              <a:t> and </a:t>
            </a:r>
            <a:r>
              <a:rPr lang="en-US" dirty="0" err="1" smtClean="0"/>
              <a:t>request.GET</a:t>
            </a:r>
            <a:r>
              <a:rPr lang="en-US" dirty="0" smtClean="0"/>
              <a:t>['q']:</a:t>
            </a:r>
          </a:p>
          <a:p>
            <a:pPr>
              <a:buNone/>
            </a:pPr>
            <a:r>
              <a:rPr lang="en-US" dirty="0" smtClean="0"/>
              <a:t>		q = </a:t>
            </a:r>
            <a:r>
              <a:rPr lang="en-US" dirty="0" err="1" smtClean="0"/>
              <a:t>request.GET</a:t>
            </a:r>
            <a:r>
              <a:rPr lang="en-US" dirty="0" smtClean="0"/>
              <a:t>['q']</a:t>
            </a:r>
          </a:p>
          <a:p>
            <a:pPr>
              <a:buNone/>
            </a:pPr>
            <a:r>
              <a:rPr lang="en-US" dirty="0" smtClean="0"/>
              <a:t>		books =</a:t>
            </a:r>
          </a:p>
          <a:p>
            <a:pPr>
              <a:buNone/>
            </a:pPr>
            <a:r>
              <a:rPr lang="en-US" dirty="0" smtClean="0"/>
              <a:t>		</a:t>
            </a:r>
            <a:r>
              <a:rPr lang="en-US" dirty="0" err="1" smtClean="0"/>
              <a:t>Book.objects.filter</a:t>
            </a:r>
            <a:r>
              <a:rPr lang="en-US" dirty="0" smtClean="0"/>
              <a:t>(</a:t>
            </a:r>
            <a:r>
              <a:rPr lang="en-US" dirty="0" err="1" smtClean="0"/>
              <a:t>title__contains</a:t>
            </a:r>
            <a:r>
              <a:rPr lang="en-US" dirty="0" smtClean="0"/>
              <a:t>=q)</a:t>
            </a:r>
          </a:p>
          <a:p>
            <a:pPr>
              <a:buNone/>
            </a:pPr>
            <a:r>
              <a:rPr lang="en-US" dirty="0" smtClean="0"/>
              <a:t>		return </a:t>
            </a:r>
            <a:r>
              <a:rPr lang="en-US" dirty="0" err="1" smtClean="0"/>
              <a:t>render_to_response</a:t>
            </a:r>
            <a:endParaRPr lang="en-US" dirty="0" smtClean="0"/>
          </a:p>
          <a:p>
            <a:pPr>
              <a:buNone/>
            </a:pPr>
            <a:r>
              <a:rPr lang="en-US" dirty="0" smtClean="0"/>
              <a:t>			('search_results.html',{'books': books, 						'</a:t>
            </a:r>
            <a:r>
              <a:rPr lang="en-US" dirty="0" err="1" smtClean="0"/>
              <a:t>query':q</a:t>
            </a:r>
            <a:r>
              <a:rPr lang="en-US" dirty="0" smtClean="0"/>
              <a:t>})</a:t>
            </a:r>
          </a:p>
          <a:p>
            <a:pPr>
              <a:buNone/>
            </a:pPr>
            <a:r>
              <a:rPr lang="en-US" dirty="0" smtClean="0"/>
              <a:t>	else:</a:t>
            </a:r>
          </a:p>
          <a:p>
            <a:pPr>
              <a:buNone/>
            </a:pPr>
            <a:r>
              <a:rPr lang="en-US" dirty="0" smtClean="0"/>
              <a:t>		return </a:t>
            </a:r>
            <a:r>
              <a:rPr lang="en-US" dirty="0" err="1" smtClean="0"/>
              <a:t>HttpResponse</a:t>
            </a:r>
            <a:r>
              <a:rPr lang="en-US" dirty="0" smtClean="0"/>
              <a:t>('Please submit a search term.')</a:t>
            </a:r>
          </a:p>
          <a:p>
            <a:pPr>
              <a:buNone/>
            </a:pPr>
            <a:endParaRPr lang="en-US" dirty="0" smtClean="0"/>
          </a:p>
          <a:p>
            <a:pPr>
              <a:buNone/>
            </a:pPr>
            <a:r>
              <a:rPr lang="en-US" dirty="0" smtClean="0"/>
              <a:t>Urls.py</a:t>
            </a:r>
          </a:p>
          <a:p>
            <a:pPr>
              <a:buNone/>
            </a:pPr>
            <a:r>
              <a:rPr lang="en-US" dirty="0" smtClean="0"/>
              <a:t>(</a:t>
            </a:r>
            <a:r>
              <a:rPr lang="en-US" dirty="0" err="1" smtClean="0"/>
              <a:t>r'^search</a:t>
            </a:r>
            <a:r>
              <a:rPr lang="en-US" dirty="0" smtClean="0"/>
              <a:t>-form/$', </a:t>
            </a:r>
            <a:r>
              <a:rPr lang="en-US" dirty="0" err="1" smtClean="0"/>
              <a:t>views.search_form</a:t>
            </a:r>
            <a:r>
              <a:rPr lang="en-US" dirty="0" smtClean="0"/>
              <a:t>),</a:t>
            </a:r>
          </a:p>
          <a:p>
            <a:pPr>
              <a:buNone/>
            </a:pPr>
            <a:r>
              <a:rPr lang="en-US" dirty="0" smtClean="0"/>
              <a:t>(</a:t>
            </a:r>
            <a:r>
              <a:rPr lang="en-US" dirty="0" err="1" smtClean="0"/>
              <a:t>r'^search</a:t>
            </a:r>
            <a:r>
              <a:rPr lang="en-US" dirty="0" smtClean="0"/>
              <a:t>/$', </a:t>
            </a:r>
            <a:r>
              <a:rPr lang="en-US" dirty="0" err="1" smtClean="0"/>
              <a:t>views.search</a:t>
            </a:r>
            <a:r>
              <a:rPr lang="en-US" dirty="0" smtClean="0"/>
              <a:t>),</a:t>
            </a:r>
          </a:p>
          <a:p>
            <a:pPr>
              <a:buNone/>
            </a:pPr>
            <a:endParaRPr lang="en-US" dirty="0"/>
          </a:p>
        </p:txBody>
      </p:sp>
    </p:spTree>
    <p:extLst>
      <p:ext uri="{BB962C8B-B14F-4D97-AF65-F5344CB8AC3E}">
        <p14:creationId xmlns:p14="http://schemas.microsoft.com/office/powerpoint/2010/main" val="1670593658"/>
      </p:ext>
    </p:extLst>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Search_result.html</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&lt;p&gt;You searched for: &lt;strong&gt;{{ query}}           </a:t>
            </a:r>
          </a:p>
          <a:p>
            <a:pPr>
              <a:buNone/>
            </a:pPr>
            <a:r>
              <a:rPr lang="en-US" dirty="0" smtClean="0"/>
              <a:t>						&lt;/strong&gt;&lt;/p&gt;</a:t>
            </a:r>
          </a:p>
          <a:p>
            <a:pPr>
              <a:buNone/>
            </a:pPr>
            <a:r>
              <a:rPr lang="en-US" dirty="0" smtClean="0"/>
              <a:t>{% if books %}</a:t>
            </a:r>
          </a:p>
          <a:p>
            <a:pPr>
              <a:buNone/>
            </a:pPr>
            <a:r>
              <a:rPr lang="en-US" dirty="0" smtClean="0"/>
              <a:t>&lt;p&gt;Found {{ </a:t>
            </a:r>
            <a:r>
              <a:rPr lang="en-US" dirty="0" err="1" smtClean="0"/>
              <a:t>books|length</a:t>
            </a:r>
            <a:r>
              <a:rPr lang="en-US" dirty="0" smtClean="0"/>
              <a:t> }} book</a:t>
            </a:r>
          </a:p>
          <a:p>
            <a:pPr>
              <a:buNone/>
            </a:pPr>
            <a:r>
              <a:rPr lang="en-US" dirty="0" smtClean="0"/>
              <a:t>			{{ </a:t>
            </a:r>
            <a:r>
              <a:rPr lang="en-US" dirty="0" err="1" smtClean="0"/>
              <a:t>books|pluralize</a:t>
            </a:r>
            <a:r>
              <a:rPr lang="en-US" dirty="0" smtClean="0"/>
              <a:t> }}.&lt;/p&gt;</a:t>
            </a:r>
          </a:p>
          <a:p>
            <a:pPr>
              <a:buNone/>
            </a:pPr>
            <a:r>
              <a:rPr lang="en-US" dirty="0" smtClean="0"/>
              <a:t>&lt;</a:t>
            </a:r>
            <a:r>
              <a:rPr lang="en-US" dirty="0" err="1" smtClean="0"/>
              <a:t>ul</a:t>
            </a:r>
            <a:r>
              <a:rPr lang="en-US" dirty="0" smtClean="0"/>
              <a:t>&gt;</a:t>
            </a:r>
          </a:p>
          <a:p>
            <a:pPr>
              <a:buNone/>
            </a:pPr>
            <a:r>
              <a:rPr lang="en-US" dirty="0" smtClean="0"/>
              <a:t>{% for book in books %}</a:t>
            </a:r>
          </a:p>
          <a:p>
            <a:pPr>
              <a:buNone/>
            </a:pPr>
            <a:r>
              <a:rPr lang="en-US" dirty="0" smtClean="0"/>
              <a:t>	&lt;</a:t>
            </a:r>
            <a:r>
              <a:rPr lang="en-US" dirty="0" err="1" smtClean="0"/>
              <a:t>li</a:t>
            </a:r>
            <a:r>
              <a:rPr lang="en-US" dirty="0" smtClean="0"/>
              <a:t>&gt;{{ </a:t>
            </a:r>
            <a:r>
              <a:rPr lang="en-US" dirty="0" err="1" smtClean="0"/>
              <a:t>book.title</a:t>
            </a:r>
            <a:r>
              <a:rPr lang="en-US" dirty="0" smtClean="0"/>
              <a:t> }}&lt;/</a:t>
            </a:r>
            <a:r>
              <a:rPr lang="en-US" dirty="0" err="1" smtClean="0"/>
              <a:t>li</a:t>
            </a:r>
            <a:r>
              <a:rPr lang="en-US" dirty="0" smtClean="0"/>
              <a:t>&gt;</a:t>
            </a:r>
          </a:p>
          <a:p>
            <a:pPr>
              <a:buNone/>
            </a:pPr>
            <a:r>
              <a:rPr lang="en-US" dirty="0" smtClean="0"/>
              <a:t>{% </a:t>
            </a:r>
            <a:r>
              <a:rPr lang="en-US" dirty="0" err="1" smtClean="0"/>
              <a:t>endfor</a:t>
            </a:r>
            <a:r>
              <a:rPr lang="en-US" dirty="0" smtClean="0"/>
              <a:t> %}</a:t>
            </a:r>
          </a:p>
          <a:p>
            <a:pPr>
              <a:buNone/>
            </a:pPr>
            <a:r>
              <a:rPr lang="en-US" dirty="0" smtClean="0"/>
              <a:t>&lt;/</a:t>
            </a:r>
            <a:r>
              <a:rPr lang="en-US" dirty="0" err="1" smtClean="0"/>
              <a:t>ul</a:t>
            </a:r>
            <a:r>
              <a:rPr lang="en-US" dirty="0" smtClean="0"/>
              <a:t>&gt;</a:t>
            </a:r>
          </a:p>
          <a:p>
            <a:pPr>
              <a:buNone/>
            </a:pPr>
            <a:r>
              <a:rPr lang="en-US" dirty="0" smtClean="0"/>
              <a:t>{% else %}</a:t>
            </a:r>
          </a:p>
          <a:p>
            <a:pPr>
              <a:buNone/>
            </a:pPr>
            <a:r>
              <a:rPr lang="en-US" dirty="0" smtClean="0"/>
              <a:t>	&lt;p&gt;No books matched your search criteria.&lt;/p&gt;</a:t>
            </a:r>
          </a:p>
          <a:p>
            <a:pPr>
              <a:buNone/>
            </a:pPr>
            <a:r>
              <a:rPr lang="en-US" dirty="0" smtClean="0"/>
              <a:t>{% </a:t>
            </a:r>
            <a:r>
              <a:rPr lang="en-US" dirty="0" err="1" smtClean="0"/>
              <a:t>endif</a:t>
            </a:r>
            <a:r>
              <a:rPr lang="en-US" dirty="0" smtClean="0"/>
              <a:t> %}</a:t>
            </a:r>
            <a:endParaRPr lang="en-US" dirty="0"/>
          </a:p>
        </p:txBody>
      </p:sp>
    </p:spTree>
    <p:extLst>
      <p:ext uri="{BB962C8B-B14F-4D97-AF65-F5344CB8AC3E}">
        <p14:creationId xmlns:p14="http://schemas.microsoft.com/office/powerpoint/2010/main" val="3715137773"/>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form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def search(request):</a:t>
            </a:r>
          </a:p>
          <a:p>
            <a:pPr>
              <a:buNone/>
            </a:pPr>
            <a:r>
              <a:rPr lang="en-US" dirty="0" smtClean="0"/>
              <a:t>	if 'q' in </a:t>
            </a:r>
            <a:r>
              <a:rPr lang="en-US" dirty="0" err="1" smtClean="0"/>
              <a:t>request.GET</a:t>
            </a:r>
            <a:r>
              <a:rPr lang="en-US" dirty="0" smtClean="0"/>
              <a:t> and </a:t>
            </a:r>
            <a:r>
              <a:rPr lang="en-US" dirty="0" err="1" smtClean="0"/>
              <a:t>request.GET</a:t>
            </a:r>
            <a:r>
              <a:rPr lang="en-US" dirty="0" smtClean="0"/>
              <a:t>['q']:</a:t>
            </a:r>
          </a:p>
          <a:p>
            <a:pPr>
              <a:buNone/>
            </a:pPr>
            <a:r>
              <a:rPr lang="en-US" dirty="0" smtClean="0"/>
              <a:t>		q = </a:t>
            </a:r>
            <a:r>
              <a:rPr lang="en-US" dirty="0" err="1" smtClean="0"/>
              <a:t>request.GET</a:t>
            </a:r>
            <a:r>
              <a:rPr lang="en-US" dirty="0" smtClean="0"/>
              <a:t>['q']</a:t>
            </a:r>
          </a:p>
          <a:p>
            <a:pPr>
              <a:buNone/>
            </a:pPr>
            <a:r>
              <a:rPr lang="en-US" dirty="0" smtClean="0"/>
              <a:t>		books = 	</a:t>
            </a:r>
            <a:r>
              <a:rPr lang="en-US" dirty="0" err="1" smtClean="0"/>
              <a:t>Book.objects.filter</a:t>
            </a:r>
            <a:r>
              <a:rPr lang="en-US" dirty="0" smtClean="0"/>
              <a:t>(</a:t>
            </a:r>
            <a:r>
              <a:rPr lang="en-US" dirty="0" err="1" smtClean="0"/>
              <a:t>title__contains</a:t>
            </a:r>
            <a:r>
              <a:rPr lang="en-US" dirty="0" smtClean="0"/>
              <a:t>=q)</a:t>
            </a:r>
          </a:p>
          <a:p>
            <a:pPr>
              <a:buNone/>
            </a:pPr>
            <a:r>
              <a:rPr lang="en-US" dirty="0" smtClean="0"/>
              <a:t>		return 	</a:t>
            </a:r>
            <a:r>
              <a:rPr lang="en-US" dirty="0" err="1" smtClean="0"/>
              <a:t>render_to_response</a:t>
            </a:r>
            <a:r>
              <a:rPr lang="en-US" dirty="0" smtClean="0"/>
              <a:t>('search_results.html',</a:t>
            </a:r>
          </a:p>
          <a:p>
            <a:pPr>
              <a:buNone/>
            </a:pPr>
            <a:r>
              <a:rPr lang="en-US" dirty="0" smtClean="0"/>
              <a:t>				{'books': books, 'query': q})</a:t>
            </a:r>
          </a:p>
          <a:p>
            <a:pPr>
              <a:buNone/>
            </a:pPr>
            <a:r>
              <a:rPr lang="en-US" dirty="0" smtClean="0"/>
              <a:t>	else:</a:t>
            </a:r>
          </a:p>
          <a:p>
            <a:pPr>
              <a:buNone/>
            </a:pPr>
            <a:r>
              <a:rPr lang="en-US" dirty="0" smtClean="0"/>
              <a:t>		return </a:t>
            </a:r>
            <a:r>
              <a:rPr lang="en-US" dirty="0" err="1" smtClean="0"/>
              <a:t>render_to_response</a:t>
            </a:r>
            <a:r>
              <a:rPr lang="en-US" dirty="0" smtClean="0"/>
              <a:t>('search_form.html', </a:t>
            </a:r>
          </a:p>
          <a:p>
            <a:pPr>
              <a:buNone/>
            </a:pPr>
            <a:r>
              <a:rPr lang="en-US" dirty="0" smtClean="0"/>
              <a:t>						{'error': True})</a:t>
            </a:r>
            <a:endParaRPr lang="en-US" dirty="0"/>
          </a:p>
        </p:txBody>
      </p:sp>
    </p:spTree>
    <p:extLst>
      <p:ext uri="{BB962C8B-B14F-4D97-AF65-F5344CB8AC3E}">
        <p14:creationId xmlns:p14="http://schemas.microsoft.com/office/powerpoint/2010/main" val="52109862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err="1" smtClean="0"/>
              <a:t>Comparision</a:t>
            </a:r>
            <a:r>
              <a:rPr lang="en-US" dirty="0" smtClean="0"/>
              <a:t> Operators</a:t>
            </a:r>
          </a:p>
          <a:p>
            <a:r>
              <a:rPr lang="en-US" dirty="0" smtClean="0"/>
              <a:t> a = 2</a:t>
            </a:r>
          </a:p>
          <a:p>
            <a:r>
              <a:rPr lang="en-US" dirty="0" smtClean="0"/>
              <a:t> b = 6</a:t>
            </a:r>
          </a:p>
          <a:p>
            <a:r>
              <a:rPr lang="en-US" dirty="0" smtClean="0"/>
              <a:t> a == b will return false</a:t>
            </a:r>
          </a:p>
          <a:p>
            <a:r>
              <a:rPr lang="en-US" dirty="0" smtClean="0"/>
              <a:t> a &lt; b will return True</a:t>
            </a:r>
          </a:p>
          <a:p>
            <a:r>
              <a:rPr lang="en-US" dirty="0" smtClean="0"/>
              <a:t> a &lt;= b, a != b, a &gt;=b, a &gt; b</a:t>
            </a:r>
          </a:p>
          <a:p>
            <a:pPr>
              <a:buNone/>
            </a:pPr>
            <a:r>
              <a:rPr lang="en-US" dirty="0" smtClean="0"/>
              <a:t> 	 (True, True, False, False)</a:t>
            </a:r>
          </a:p>
          <a:p>
            <a:r>
              <a:rPr lang="en-US" dirty="0" smtClean="0"/>
              <a:t> a =[“</a:t>
            </a:r>
            <a:r>
              <a:rPr lang="en-US" dirty="0" err="1" smtClean="0"/>
              <a:t>many”,”toomany</a:t>
            </a:r>
            <a:r>
              <a:rPr lang="en-US" dirty="0" smtClean="0"/>
              <a:t>”]</a:t>
            </a:r>
          </a:p>
          <a:p>
            <a:r>
              <a:rPr lang="en-US" dirty="0" smtClean="0"/>
              <a:t> b =[“</a:t>
            </a:r>
            <a:r>
              <a:rPr lang="en-US" dirty="0" err="1" smtClean="0"/>
              <a:t>many”,”toomany</a:t>
            </a:r>
            <a:r>
              <a:rPr lang="en-US" dirty="0" smtClean="0"/>
              <a:t>”]</a:t>
            </a:r>
          </a:p>
          <a:p>
            <a:r>
              <a:rPr lang="en-US" dirty="0" smtClean="0"/>
              <a:t> a == b will return True</a:t>
            </a:r>
          </a:p>
          <a:p>
            <a:r>
              <a:rPr lang="en-US" dirty="0" smtClean="0"/>
              <a:t> a is b will return False</a:t>
            </a:r>
          </a:p>
          <a:p>
            <a:r>
              <a:rPr lang="en-US" dirty="0" smtClean="0"/>
              <a:t>We can also chain operators like 0 &lt; a &lt; 7</a:t>
            </a:r>
            <a:endParaRPr lang="en-US" dirty="0"/>
          </a:p>
        </p:txBody>
      </p:sp>
      <p:sp>
        <p:nvSpPr>
          <p:cNvPr id="3" name="Title 2"/>
          <p:cNvSpPr>
            <a:spLocks noGrp="1"/>
          </p:cNvSpPr>
          <p:nvPr>
            <p:ph type="title"/>
          </p:nvPr>
        </p:nvSpPr>
        <p:spPr/>
        <p:txBody>
          <a:bodyPr/>
          <a:lstStyle/>
          <a:p>
            <a:r>
              <a:rPr lang="en-US" dirty="0" smtClean="0"/>
              <a:t>Logical Operators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template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&lt;body&gt;</a:t>
            </a:r>
          </a:p>
          <a:p>
            <a:pPr>
              <a:buNone/>
            </a:pPr>
            <a:r>
              <a:rPr lang="en-US" dirty="0" smtClean="0"/>
              <a:t>{% if error %}</a:t>
            </a:r>
          </a:p>
          <a:p>
            <a:pPr>
              <a:buNone/>
            </a:pPr>
            <a:r>
              <a:rPr lang="en-US" dirty="0" smtClean="0"/>
              <a:t>&lt;p style="color: red;"&gt;Please submit a search term.&lt;/p&gt;</a:t>
            </a:r>
          </a:p>
          <a:p>
            <a:pPr>
              <a:buNone/>
            </a:pPr>
            <a:r>
              <a:rPr lang="en-US" dirty="0" smtClean="0"/>
              <a:t>{% </a:t>
            </a:r>
            <a:r>
              <a:rPr lang="en-US" dirty="0" err="1" smtClean="0"/>
              <a:t>endif</a:t>
            </a:r>
            <a:r>
              <a:rPr lang="en-US" dirty="0" smtClean="0"/>
              <a:t> %}</a:t>
            </a:r>
          </a:p>
          <a:p>
            <a:pPr>
              <a:buNone/>
            </a:pPr>
            <a:r>
              <a:rPr lang="en-US" dirty="0" smtClean="0"/>
              <a:t>&lt;form action="/search/" method="get"&gt;</a:t>
            </a:r>
          </a:p>
          <a:p>
            <a:pPr>
              <a:buNone/>
            </a:pPr>
            <a:r>
              <a:rPr lang="en-US" dirty="0" smtClean="0"/>
              <a:t>&lt;input type="text" name="q"&gt;</a:t>
            </a:r>
          </a:p>
          <a:p>
            <a:pPr>
              <a:buNone/>
            </a:pPr>
            <a:r>
              <a:rPr lang="en-US" dirty="0" smtClean="0"/>
              <a:t>&lt;input type="submit" value="Search"&gt;</a:t>
            </a:r>
          </a:p>
          <a:p>
            <a:pPr>
              <a:buNone/>
            </a:pPr>
            <a:r>
              <a:rPr lang="en-US" dirty="0" smtClean="0"/>
              <a:t>&lt;/form&gt;</a:t>
            </a:r>
          </a:p>
          <a:p>
            <a:pPr>
              <a:buNone/>
            </a:pPr>
            <a:r>
              <a:rPr lang="en-US" dirty="0" smtClean="0"/>
              <a:t>&lt;/body&gt;</a:t>
            </a:r>
            <a:endParaRPr lang="en-US" dirty="0"/>
          </a:p>
        </p:txBody>
      </p:sp>
    </p:spTree>
    <p:extLst>
      <p:ext uri="{BB962C8B-B14F-4D97-AF65-F5344CB8AC3E}">
        <p14:creationId xmlns:p14="http://schemas.microsoft.com/office/powerpoint/2010/main" val="3100379335"/>
      </p:ext>
    </p:extLst>
  </p:cSld>
  <p:clrMapOvr>
    <a:masterClrMapping/>
  </p:clrMapOvr>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a:t>
            </a:r>
            <a:r>
              <a:rPr lang="en-US" dirty="0" err="1" smtClean="0"/>
              <a:t>search_form</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def search(request):</a:t>
            </a:r>
          </a:p>
          <a:p>
            <a:pPr>
              <a:buNone/>
            </a:pPr>
            <a:r>
              <a:rPr lang="en-US" dirty="0" smtClean="0"/>
              <a:t>	error = False</a:t>
            </a:r>
          </a:p>
          <a:p>
            <a:pPr>
              <a:buNone/>
            </a:pPr>
            <a:r>
              <a:rPr lang="en-US" dirty="0" smtClean="0"/>
              <a:t>	if 'q' in </a:t>
            </a:r>
            <a:r>
              <a:rPr lang="en-US" dirty="0" err="1" smtClean="0"/>
              <a:t>request.GET</a:t>
            </a:r>
            <a:r>
              <a:rPr lang="en-US" dirty="0" smtClean="0"/>
              <a:t>:</a:t>
            </a:r>
          </a:p>
          <a:p>
            <a:pPr>
              <a:buNone/>
            </a:pPr>
            <a:r>
              <a:rPr lang="en-US" dirty="0" smtClean="0"/>
              <a:t>		q = </a:t>
            </a:r>
            <a:r>
              <a:rPr lang="en-US" dirty="0" err="1" smtClean="0"/>
              <a:t>request.GET</a:t>
            </a:r>
            <a:r>
              <a:rPr lang="en-US" dirty="0" smtClean="0"/>
              <a:t>['q']</a:t>
            </a:r>
          </a:p>
          <a:p>
            <a:pPr>
              <a:buNone/>
            </a:pPr>
            <a:r>
              <a:rPr lang="en-US" dirty="0" smtClean="0"/>
              <a:t>		if not q:</a:t>
            </a:r>
          </a:p>
          <a:p>
            <a:pPr>
              <a:buNone/>
            </a:pPr>
            <a:r>
              <a:rPr lang="en-US" dirty="0" smtClean="0"/>
              <a:t>			error = True</a:t>
            </a:r>
          </a:p>
          <a:p>
            <a:pPr>
              <a:buNone/>
            </a:pPr>
            <a:r>
              <a:rPr lang="en-US" dirty="0" smtClean="0"/>
              <a:t>		else:</a:t>
            </a:r>
          </a:p>
          <a:p>
            <a:pPr>
              <a:buNone/>
            </a:pPr>
            <a:r>
              <a:rPr lang="en-US" dirty="0" smtClean="0"/>
              <a:t>		books = 							</a:t>
            </a:r>
            <a:r>
              <a:rPr lang="en-US" dirty="0" err="1" smtClean="0"/>
              <a:t>Book.objects.filter</a:t>
            </a:r>
            <a:r>
              <a:rPr lang="en-US" dirty="0" smtClean="0"/>
              <a:t>(</a:t>
            </a:r>
            <a:r>
              <a:rPr lang="en-US" dirty="0" err="1" smtClean="0"/>
              <a:t>title__contains</a:t>
            </a:r>
            <a:r>
              <a:rPr lang="en-US" dirty="0" smtClean="0"/>
              <a:t>=q)</a:t>
            </a:r>
          </a:p>
          <a:p>
            <a:pPr>
              <a:buNone/>
            </a:pPr>
            <a:r>
              <a:rPr lang="en-US" dirty="0" smtClean="0"/>
              <a:t>		return </a:t>
            </a:r>
            <a:r>
              <a:rPr lang="en-US" dirty="0" err="1" smtClean="0"/>
              <a:t>render_to_response</a:t>
            </a:r>
            <a:r>
              <a:rPr lang="en-US" dirty="0" smtClean="0"/>
              <a:t>('search_results.html',</a:t>
            </a:r>
          </a:p>
          <a:p>
            <a:pPr>
              <a:buNone/>
            </a:pPr>
            <a:r>
              <a:rPr lang="en-US" dirty="0" smtClean="0"/>
              <a:t>				{'books': books, 'query': q})</a:t>
            </a:r>
          </a:p>
          <a:p>
            <a:pPr>
              <a:buNone/>
            </a:pPr>
            <a:r>
              <a:rPr lang="en-US" dirty="0" smtClean="0"/>
              <a:t>	return </a:t>
            </a:r>
            <a:r>
              <a:rPr lang="en-US" dirty="0" err="1" smtClean="0"/>
              <a:t>render_to_response</a:t>
            </a:r>
            <a:r>
              <a:rPr lang="en-US" dirty="0" smtClean="0"/>
              <a:t>('search_form.html',</a:t>
            </a:r>
          </a:p>
          <a:p>
            <a:pPr>
              <a:buNone/>
            </a:pPr>
            <a:r>
              <a:rPr lang="en-US" dirty="0" smtClean="0"/>
              <a:t>			{'error': error})</a:t>
            </a:r>
            <a:endParaRPr lang="en-US" dirty="0"/>
          </a:p>
        </p:txBody>
      </p:sp>
    </p:spTree>
    <p:extLst>
      <p:ext uri="{BB962C8B-B14F-4D97-AF65-F5344CB8AC3E}">
        <p14:creationId xmlns:p14="http://schemas.microsoft.com/office/powerpoint/2010/main" val="1823612918"/>
      </p:ext>
    </p:extLst>
  </p:cSld>
  <p:clrMapOvr>
    <a:masterClrMapping/>
  </p:clrMapOvr>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list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def search(request):</a:t>
            </a:r>
          </a:p>
          <a:p>
            <a:pPr>
              <a:buNone/>
            </a:pPr>
            <a:r>
              <a:rPr lang="en-US" dirty="0" smtClean="0"/>
              <a:t>	errors = []</a:t>
            </a:r>
          </a:p>
          <a:p>
            <a:pPr>
              <a:buNone/>
            </a:pPr>
            <a:r>
              <a:rPr lang="en-US" dirty="0" smtClean="0"/>
              <a:t>	if 'q' in </a:t>
            </a:r>
            <a:r>
              <a:rPr lang="en-US" dirty="0" err="1" smtClean="0"/>
              <a:t>request.GET</a:t>
            </a:r>
            <a:r>
              <a:rPr lang="en-US" dirty="0" smtClean="0"/>
              <a:t>:</a:t>
            </a:r>
          </a:p>
          <a:p>
            <a:pPr>
              <a:buNone/>
            </a:pPr>
            <a:r>
              <a:rPr lang="en-US" dirty="0" smtClean="0"/>
              <a:t>		q = </a:t>
            </a:r>
            <a:r>
              <a:rPr lang="en-US" dirty="0" err="1" smtClean="0"/>
              <a:t>request.GET</a:t>
            </a:r>
            <a:r>
              <a:rPr lang="en-US" dirty="0" smtClean="0"/>
              <a:t>['q']</a:t>
            </a:r>
          </a:p>
          <a:p>
            <a:pPr>
              <a:buNone/>
            </a:pPr>
            <a:r>
              <a:rPr lang="en-US" dirty="0" smtClean="0"/>
              <a:t>		if not q:</a:t>
            </a:r>
          </a:p>
          <a:p>
            <a:pPr>
              <a:buNone/>
            </a:pPr>
            <a:r>
              <a:rPr lang="en-US" dirty="0" smtClean="0"/>
              <a:t>			</a:t>
            </a:r>
            <a:r>
              <a:rPr lang="en-US" dirty="0" err="1" smtClean="0"/>
              <a:t>errors.append</a:t>
            </a:r>
            <a:r>
              <a:rPr lang="en-US" dirty="0" smtClean="0"/>
              <a:t>('Enter a search term.')</a:t>
            </a:r>
          </a:p>
          <a:p>
            <a:pPr>
              <a:buNone/>
            </a:pPr>
            <a:r>
              <a:rPr lang="en-US" dirty="0" smtClean="0"/>
              <a:t>		</a:t>
            </a:r>
            <a:r>
              <a:rPr lang="en-US" dirty="0" err="1" smtClean="0"/>
              <a:t>elif</a:t>
            </a:r>
            <a:r>
              <a:rPr lang="en-US" dirty="0" smtClean="0"/>
              <a:t> </a:t>
            </a:r>
            <a:r>
              <a:rPr lang="en-US" dirty="0" err="1" smtClean="0"/>
              <a:t>len</a:t>
            </a:r>
            <a:r>
              <a:rPr lang="en-US" dirty="0" smtClean="0"/>
              <a:t>(q) &gt; 20:</a:t>
            </a:r>
          </a:p>
          <a:p>
            <a:pPr>
              <a:buNone/>
            </a:pPr>
            <a:r>
              <a:rPr lang="en-US" dirty="0" smtClean="0"/>
              <a:t>			</a:t>
            </a:r>
            <a:r>
              <a:rPr lang="en-US" dirty="0" err="1" smtClean="0"/>
              <a:t>errors.append</a:t>
            </a:r>
            <a:r>
              <a:rPr lang="en-US" dirty="0" smtClean="0"/>
              <a:t>('Please enter at most 20 						characters.')</a:t>
            </a:r>
          </a:p>
          <a:p>
            <a:pPr>
              <a:buNone/>
            </a:pPr>
            <a:r>
              <a:rPr lang="en-US" dirty="0" smtClean="0"/>
              <a:t>		else:</a:t>
            </a:r>
          </a:p>
          <a:p>
            <a:pPr>
              <a:buNone/>
            </a:pPr>
            <a:r>
              <a:rPr lang="en-US" dirty="0" smtClean="0"/>
              <a:t>			books = </a:t>
            </a:r>
            <a:r>
              <a:rPr lang="en-US" dirty="0" err="1" smtClean="0"/>
              <a:t>Book.objects.filter</a:t>
            </a:r>
            <a:r>
              <a:rPr lang="en-US" dirty="0" smtClean="0"/>
              <a:t>(</a:t>
            </a:r>
            <a:r>
              <a:rPr lang="en-US" dirty="0" err="1" smtClean="0"/>
              <a:t>title__icontains</a:t>
            </a:r>
            <a:r>
              <a:rPr lang="en-US" dirty="0" smtClean="0"/>
              <a:t>=q)</a:t>
            </a:r>
          </a:p>
          <a:p>
            <a:pPr>
              <a:buNone/>
            </a:pPr>
            <a:r>
              <a:rPr lang="en-US" dirty="0" smtClean="0"/>
              <a:t>			return </a:t>
            </a:r>
            <a:r>
              <a:rPr lang="en-US" dirty="0" err="1" smtClean="0"/>
              <a:t>render_to_response</a:t>
            </a:r>
            <a:r>
              <a:rPr lang="en-US" dirty="0" smtClean="0"/>
              <a:t>('search_results.html',</a:t>
            </a:r>
          </a:p>
          <a:p>
            <a:pPr>
              <a:buNone/>
            </a:pPr>
            <a:r>
              <a:rPr lang="en-US" dirty="0" smtClean="0"/>
              <a:t>				{'books': books, 'query': q})</a:t>
            </a:r>
          </a:p>
          <a:p>
            <a:pPr>
              <a:buNone/>
            </a:pPr>
            <a:r>
              <a:rPr lang="en-US" dirty="0" smtClean="0"/>
              <a:t>	</a:t>
            </a:r>
            <a:r>
              <a:rPr lang="en-US" smtClean="0"/>
              <a:t>	return </a:t>
            </a:r>
            <a:r>
              <a:rPr lang="en-US" dirty="0" err="1" smtClean="0"/>
              <a:t>render_to_response</a:t>
            </a:r>
            <a:r>
              <a:rPr lang="en-US" dirty="0" smtClean="0"/>
              <a:t>('search_form.html',</a:t>
            </a:r>
          </a:p>
          <a:p>
            <a:pPr>
              <a:buNone/>
            </a:pPr>
            <a:r>
              <a:rPr lang="en-US" dirty="0" smtClean="0"/>
              <a:t>					{'errors': errors})</a:t>
            </a:r>
            <a:endParaRPr lang="en-US" dirty="0"/>
          </a:p>
        </p:txBody>
      </p:sp>
    </p:spTree>
    <p:extLst>
      <p:ext uri="{BB962C8B-B14F-4D97-AF65-F5344CB8AC3E}">
        <p14:creationId xmlns:p14="http://schemas.microsoft.com/office/powerpoint/2010/main" val="3725945375"/>
      </p:ext>
    </p:extLst>
  </p:cSld>
  <p:clrMapOvr>
    <a:masterClrMapping/>
  </p:clrMapOvr>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form</a:t>
            </a:r>
            <a:endParaRPr lang="en-US" dirty="0"/>
          </a:p>
        </p:txBody>
      </p:sp>
      <p:sp>
        <p:nvSpPr>
          <p:cNvPr id="3" name="Content Placeholder 2"/>
          <p:cNvSpPr>
            <a:spLocks noGrp="1"/>
          </p:cNvSpPr>
          <p:nvPr>
            <p:ph idx="1"/>
          </p:nvPr>
        </p:nvSpPr>
        <p:spPr/>
        <p:txBody>
          <a:bodyPr/>
          <a:lstStyle/>
          <a:p>
            <a:pPr>
              <a:buNone/>
            </a:pPr>
            <a:r>
              <a:rPr lang="en-US" dirty="0" smtClean="0"/>
              <a:t>&lt;form action="/contact/" method="post"&gt;</a:t>
            </a:r>
          </a:p>
          <a:p>
            <a:pPr>
              <a:buNone/>
            </a:pPr>
            <a:r>
              <a:rPr lang="en-US" dirty="0" smtClean="0"/>
              <a:t>&lt;p&gt;Subject: &lt;input type="text" 				name="subject"&gt;&lt;/p&gt;</a:t>
            </a:r>
          </a:p>
          <a:p>
            <a:pPr>
              <a:buNone/>
            </a:pPr>
            <a:r>
              <a:rPr lang="en-US" dirty="0" smtClean="0"/>
              <a:t>&lt;p&gt;Your e-mail (optional): &lt;input type="text" 		name="e-mail"&gt;&lt;/p&gt;</a:t>
            </a:r>
          </a:p>
          <a:p>
            <a:pPr>
              <a:buNone/>
            </a:pPr>
            <a:r>
              <a:rPr lang="en-US" dirty="0" smtClean="0"/>
              <a:t>&lt;p&gt;Message: &lt;</a:t>
            </a:r>
            <a:r>
              <a:rPr lang="en-US" dirty="0" err="1" smtClean="0"/>
              <a:t>textarea</a:t>
            </a:r>
            <a:r>
              <a:rPr lang="en-US" dirty="0" smtClean="0"/>
              <a:t> name="message" 		rows="10" cols="50"&gt;&lt;/</a:t>
            </a:r>
            <a:r>
              <a:rPr lang="en-US" dirty="0" err="1" smtClean="0"/>
              <a:t>textarea</a:t>
            </a:r>
            <a:r>
              <a:rPr lang="en-US" dirty="0" smtClean="0"/>
              <a:t>&gt;&lt;/p&gt;</a:t>
            </a:r>
          </a:p>
          <a:p>
            <a:pPr>
              <a:buNone/>
            </a:pPr>
            <a:r>
              <a:rPr lang="en-US" dirty="0" smtClean="0"/>
              <a:t>&lt;input type="submit" value="Submit"&gt;</a:t>
            </a:r>
          </a:p>
          <a:p>
            <a:pPr>
              <a:buNone/>
            </a:pPr>
            <a:r>
              <a:rPr lang="en-US" dirty="0" smtClean="0"/>
              <a:t>&lt;/form&gt;</a:t>
            </a:r>
            <a:endParaRPr lang="en-US" dirty="0"/>
          </a:p>
        </p:txBody>
      </p:sp>
    </p:spTree>
    <p:extLst>
      <p:ext uri="{BB962C8B-B14F-4D97-AF65-F5344CB8AC3E}">
        <p14:creationId xmlns:p14="http://schemas.microsoft.com/office/powerpoint/2010/main" val="3669223454"/>
      </p:ext>
    </p:extLst>
  </p:cSld>
  <p:clrMapOvr>
    <a:masterClrMapping/>
  </p:clrMapOvr>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Views.py</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from </a:t>
            </a:r>
            <a:r>
              <a:rPr lang="en-US" dirty="0" err="1" smtClean="0"/>
              <a:t>django.core.mail</a:t>
            </a:r>
            <a:r>
              <a:rPr lang="en-US" dirty="0" smtClean="0"/>
              <a:t> import </a:t>
            </a:r>
            <a:r>
              <a:rPr lang="en-US" dirty="0" err="1" smtClean="0"/>
              <a:t>send_mail</a:t>
            </a:r>
            <a:endParaRPr lang="en-US" dirty="0" smtClean="0"/>
          </a:p>
          <a:p>
            <a:pPr>
              <a:buNone/>
            </a:pPr>
            <a:r>
              <a:rPr lang="en-US" dirty="0" smtClean="0"/>
              <a:t>def contact(request):</a:t>
            </a:r>
          </a:p>
          <a:p>
            <a:pPr>
              <a:buNone/>
            </a:pPr>
            <a:r>
              <a:rPr lang="en-US" dirty="0" smtClean="0"/>
              <a:t>	errors = []</a:t>
            </a:r>
          </a:p>
          <a:p>
            <a:pPr>
              <a:buNone/>
            </a:pPr>
            <a:r>
              <a:rPr lang="en-US" dirty="0" smtClean="0"/>
              <a:t>	if </a:t>
            </a:r>
            <a:r>
              <a:rPr lang="en-US" dirty="0" err="1" smtClean="0"/>
              <a:t>request.method</a:t>
            </a:r>
            <a:r>
              <a:rPr lang="en-US" dirty="0" smtClean="0"/>
              <a:t> == 'POST':</a:t>
            </a:r>
          </a:p>
          <a:p>
            <a:pPr>
              <a:buNone/>
            </a:pPr>
            <a:r>
              <a:rPr lang="en-US" dirty="0" smtClean="0"/>
              <a:t>		if not </a:t>
            </a:r>
            <a:r>
              <a:rPr lang="en-US" dirty="0" err="1" smtClean="0"/>
              <a:t>request.POST.get</a:t>
            </a:r>
            <a:r>
              <a:rPr lang="en-US" dirty="0" smtClean="0"/>
              <a:t>('subject'):</a:t>
            </a:r>
          </a:p>
          <a:p>
            <a:pPr>
              <a:buNone/>
            </a:pPr>
            <a:r>
              <a:rPr lang="en-US" dirty="0" smtClean="0"/>
              <a:t>			</a:t>
            </a:r>
            <a:r>
              <a:rPr lang="en-US" dirty="0" err="1" smtClean="0"/>
              <a:t>errors.append</a:t>
            </a:r>
            <a:r>
              <a:rPr lang="en-US" dirty="0" smtClean="0"/>
              <a:t>('Enter a subject.')</a:t>
            </a:r>
          </a:p>
          <a:p>
            <a:pPr>
              <a:buNone/>
            </a:pPr>
            <a:r>
              <a:rPr lang="en-US" dirty="0" smtClean="0"/>
              <a:t>		if not </a:t>
            </a:r>
            <a:r>
              <a:rPr lang="en-US" dirty="0" err="1" smtClean="0"/>
              <a:t>request.POST.get</a:t>
            </a:r>
            <a:r>
              <a:rPr lang="en-US" dirty="0" smtClean="0"/>
              <a:t>('message'):</a:t>
            </a:r>
          </a:p>
          <a:p>
            <a:pPr>
              <a:buNone/>
            </a:pPr>
            <a:r>
              <a:rPr lang="en-US" dirty="0" smtClean="0"/>
              <a:t>			</a:t>
            </a:r>
            <a:r>
              <a:rPr lang="en-US" dirty="0" err="1" smtClean="0"/>
              <a:t>errors.append</a:t>
            </a:r>
            <a:r>
              <a:rPr lang="en-US" dirty="0" smtClean="0"/>
              <a:t>('Enter a message.')</a:t>
            </a:r>
          </a:p>
          <a:p>
            <a:pPr>
              <a:buNone/>
            </a:pPr>
            <a:r>
              <a:rPr lang="en-US" dirty="0" smtClean="0"/>
              <a:t>		if </a:t>
            </a:r>
            <a:r>
              <a:rPr lang="en-US" dirty="0" err="1" smtClean="0"/>
              <a:t>request.POST.get</a:t>
            </a:r>
            <a:r>
              <a:rPr lang="en-US" dirty="0" smtClean="0"/>
              <a:t>('e-mail') and '@' not in request.POST['e-mail']:</a:t>
            </a:r>
          </a:p>
          <a:p>
            <a:pPr>
              <a:buNone/>
            </a:pPr>
            <a:r>
              <a:rPr lang="en-US" dirty="0" smtClean="0"/>
              <a:t>			</a:t>
            </a:r>
            <a:r>
              <a:rPr lang="en-US" dirty="0" err="1" smtClean="0"/>
              <a:t>errors.append</a:t>
            </a:r>
            <a:r>
              <a:rPr lang="en-US" dirty="0" smtClean="0"/>
              <a:t>('Enter a valid e-mail address.')</a:t>
            </a:r>
          </a:p>
          <a:p>
            <a:pPr>
              <a:buNone/>
            </a:pPr>
            <a:r>
              <a:rPr lang="en-US" dirty="0" smtClean="0"/>
              <a:t>		if not errors:</a:t>
            </a:r>
          </a:p>
          <a:p>
            <a:pPr>
              <a:buNone/>
            </a:pPr>
            <a:r>
              <a:rPr lang="en-US" dirty="0" smtClean="0"/>
              <a:t>			</a:t>
            </a:r>
            <a:r>
              <a:rPr lang="en-US" dirty="0" err="1" smtClean="0"/>
              <a:t>send_mail</a:t>
            </a:r>
            <a:r>
              <a:rPr lang="en-US" dirty="0" smtClean="0"/>
              <a:t>(</a:t>
            </a:r>
          </a:p>
          <a:p>
            <a:pPr>
              <a:buNone/>
            </a:pPr>
            <a:r>
              <a:rPr lang="en-US" dirty="0" smtClean="0"/>
              <a:t>				request.POST['subject'],</a:t>
            </a:r>
          </a:p>
          <a:p>
            <a:pPr>
              <a:buNone/>
            </a:pPr>
            <a:r>
              <a:rPr lang="en-US" dirty="0" smtClean="0"/>
              <a:t>				request.POST['message'],</a:t>
            </a:r>
          </a:p>
          <a:p>
            <a:pPr>
              <a:buNone/>
            </a:pPr>
            <a:r>
              <a:rPr lang="en-US" dirty="0" smtClean="0"/>
              <a:t>				</a:t>
            </a:r>
            <a:r>
              <a:rPr lang="en-US" dirty="0" err="1" smtClean="0"/>
              <a:t>request.POST.get</a:t>
            </a:r>
            <a:r>
              <a:rPr lang="en-US" dirty="0" smtClean="0"/>
              <a:t>('e-mail‘),</a:t>
            </a:r>
          </a:p>
          <a:p>
            <a:pPr>
              <a:buNone/>
            </a:pPr>
            <a:r>
              <a:rPr lang="en-US" dirty="0" smtClean="0"/>
              <a:t>				['siteowner@example.com'],)</a:t>
            </a:r>
          </a:p>
          <a:p>
            <a:pPr>
              <a:buNone/>
            </a:pPr>
            <a:r>
              <a:rPr lang="en-US" dirty="0" smtClean="0"/>
              <a:t>			return </a:t>
            </a:r>
            <a:r>
              <a:rPr lang="en-US" dirty="0" err="1" smtClean="0"/>
              <a:t>HttpResponseRedirect</a:t>
            </a:r>
            <a:r>
              <a:rPr lang="en-US" dirty="0" smtClean="0"/>
              <a:t>('/contact/thanks/')</a:t>
            </a:r>
          </a:p>
          <a:p>
            <a:pPr>
              <a:buNone/>
            </a:pPr>
            <a:r>
              <a:rPr lang="en-US" dirty="0" smtClean="0"/>
              <a:t>	return </a:t>
            </a:r>
            <a:r>
              <a:rPr lang="en-US" dirty="0" err="1" smtClean="0"/>
              <a:t>render_to_response</a:t>
            </a:r>
            <a:r>
              <a:rPr lang="en-US" dirty="0" smtClean="0"/>
              <a:t>('contact_form.html',</a:t>
            </a:r>
          </a:p>
          <a:p>
            <a:pPr>
              <a:buNone/>
            </a:pPr>
            <a:r>
              <a:rPr lang="en-US" dirty="0" smtClean="0"/>
              <a:t>				{'errors': errors})</a:t>
            </a:r>
            <a:endParaRPr lang="en-US" dirty="0"/>
          </a:p>
        </p:txBody>
      </p:sp>
    </p:spTree>
    <p:extLst>
      <p:ext uri="{BB962C8B-B14F-4D97-AF65-F5344CB8AC3E}">
        <p14:creationId xmlns:p14="http://schemas.microsoft.com/office/powerpoint/2010/main" val="2789102563"/>
      </p:ext>
    </p:extLst>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err="1" smtClean="0"/>
              <a:t>Prepopulate</a:t>
            </a:r>
            <a:r>
              <a:rPr lang="en-US" dirty="0" smtClean="0"/>
              <a:t> the correct validations</a:t>
            </a:r>
            <a:endParaRPr lang="en-US" dirty="0"/>
          </a:p>
        </p:txBody>
      </p:sp>
      <p:sp>
        <p:nvSpPr>
          <p:cNvPr id="3" name="Content Placeholder 2"/>
          <p:cNvSpPr>
            <a:spLocks noGrp="1"/>
          </p:cNvSpPr>
          <p:nvPr>
            <p:ph idx="1"/>
          </p:nvPr>
        </p:nvSpPr>
        <p:spPr/>
        <p:txBody>
          <a:bodyPr/>
          <a:lstStyle/>
          <a:p>
            <a:pPr>
              <a:buNone/>
            </a:pPr>
            <a:r>
              <a:rPr lang="en-US" dirty="0" smtClean="0"/>
              <a:t>return </a:t>
            </a:r>
            <a:r>
              <a:rPr lang="en-US" dirty="0" err="1" smtClean="0"/>
              <a:t>render_to_response</a:t>
            </a:r>
            <a:r>
              <a:rPr lang="en-US" dirty="0" smtClean="0"/>
              <a:t>('contact_form.html', </a:t>
            </a:r>
          </a:p>
          <a:p>
            <a:pPr>
              <a:buNone/>
            </a:pPr>
            <a:r>
              <a:rPr lang="en-US" dirty="0" smtClean="0"/>
              <a:t>		{</a:t>
            </a:r>
          </a:p>
          <a:p>
            <a:pPr>
              <a:buNone/>
            </a:pPr>
            <a:r>
              <a:rPr lang="en-US" dirty="0" smtClean="0"/>
              <a:t>		'errors': errors,</a:t>
            </a:r>
          </a:p>
          <a:p>
            <a:pPr>
              <a:buNone/>
            </a:pPr>
            <a:r>
              <a:rPr lang="en-US" dirty="0" smtClean="0"/>
              <a:t>		'subject': </a:t>
            </a:r>
            <a:r>
              <a:rPr lang="en-US" dirty="0" err="1" smtClean="0"/>
              <a:t>request.POST.get</a:t>
            </a:r>
            <a:r>
              <a:rPr lang="en-US" dirty="0" smtClean="0"/>
              <a:t>('subject'),</a:t>
            </a:r>
          </a:p>
          <a:p>
            <a:pPr>
              <a:buNone/>
            </a:pPr>
            <a:r>
              <a:rPr lang="en-US" dirty="0" smtClean="0"/>
              <a:t>		'message': </a:t>
            </a:r>
            <a:r>
              <a:rPr lang="en-US" dirty="0" err="1" smtClean="0"/>
              <a:t>request.POST.get</a:t>
            </a:r>
            <a:r>
              <a:rPr lang="en-US" dirty="0" smtClean="0"/>
              <a:t>('message'),</a:t>
            </a:r>
          </a:p>
          <a:p>
            <a:pPr>
              <a:buNone/>
            </a:pPr>
            <a:r>
              <a:rPr lang="en-US" dirty="0" smtClean="0"/>
              <a:t>		'e-mail': </a:t>
            </a:r>
            <a:r>
              <a:rPr lang="en-US" dirty="0" err="1" smtClean="0"/>
              <a:t>request.POST.get</a:t>
            </a:r>
            <a:r>
              <a:rPr lang="en-US" dirty="0" smtClean="0"/>
              <a:t>('e-mail'),</a:t>
            </a:r>
          </a:p>
          <a:p>
            <a:pPr>
              <a:buNone/>
            </a:pPr>
            <a:r>
              <a:rPr lang="en-US" dirty="0" smtClean="0"/>
              <a:t>		}</a:t>
            </a:r>
            <a:endParaRPr lang="en-US" dirty="0"/>
          </a:p>
        </p:txBody>
      </p:sp>
    </p:spTree>
    <p:extLst>
      <p:ext uri="{BB962C8B-B14F-4D97-AF65-F5344CB8AC3E}">
        <p14:creationId xmlns:p14="http://schemas.microsoft.com/office/powerpoint/2010/main" val="593562393"/>
      </p:ext>
    </p:extLst>
  </p:cSld>
  <p:clrMapOvr>
    <a:masterClrMapping/>
  </p:clrMapOvr>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Contact_html</a:t>
            </a:r>
            <a:r>
              <a:rPr lang="en-US" dirty="0" smtClean="0"/>
              <a:t> modified for showing </a:t>
            </a:r>
            <a:r>
              <a:rPr lang="en-US" dirty="0" err="1" smtClean="0"/>
              <a:t>prepopulated</a:t>
            </a:r>
            <a:r>
              <a:rPr lang="en-US" dirty="0" smtClean="0"/>
              <a:t> data</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&lt;form action="/contact/" method="post"&gt;</a:t>
            </a:r>
          </a:p>
          <a:p>
            <a:pPr>
              <a:buNone/>
            </a:pPr>
            <a:r>
              <a:rPr lang="en-US" dirty="0" smtClean="0"/>
              <a:t>&lt;p&gt;Subject: &lt;input type="text" name="subject" 				value="{{ subject }}"&gt;&lt;/p&gt;</a:t>
            </a:r>
          </a:p>
          <a:p>
            <a:pPr>
              <a:buNone/>
            </a:pPr>
            <a:r>
              <a:rPr lang="en-US" dirty="0" smtClean="0"/>
              <a:t>&lt;p&gt;Your e-mail (optional):</a:t>
            </a:r>
          </a:p>
          <a:p>
            <a:pPr>
              <a:buNone/>
            </a:pPr>
            <a:r>
              <a:rPr lang="en-US" dirty="0" smtClean="0"/>
              <a:t>	&lt;input type="text" name="e-mail" value="{{ e-mail }}"&gt;</a:t>
            </a:r>
          </a:p>
          <a:p>
            <a:pPr>
              <a:buNone/>
            </a:pPr>
            <a:r>
              <a:rPr lang="en-US" dirty="0" smtClean="0"/>
              <a:t>&lt;/p&gt;</a:t>
            </a:r>
          </a:p>
          <a:p>
            <a:pPr>
              <a:buNone/>
            </a:pPr>
            <a:r>
              <a:rPr lang="en-US" dirty="0" smtClean="0"/>
              <a:t>&lt;p&gt;Message:</a:t>
            </a:r>
          </a:p>
          <a:p>
            <a:pPr>
              <a:buNone/>
            </a:pPr>
            <a:r>
              <a:rPr lang="en-US" dirty="0" smtClean="0"/>
              <a:t>	&lt;</a:t>
            </a:r>
            <a:r>
              <a:rPr lang="en-US" dirty="0" err="1" smtClean="0"/>
              <a:t>textarea</a:t>
            </a:r>
            <a:r>
              <a:rPr lang="en-US" dirty="0" smtClean="0"/>
              <a:t> name="message" rows="10" cols="50"&gt;</a:t>
            </a:r>
          </a:p>
          <a:p>
            <a:pPr>
              <a:buNone/>
            </a:pPr>
            <a:r>
              <a:rPr lang="en-US" dirty="0" smtClean="0"/>
              <a:t>		{{ message }}</a:t>
            </a:r>
          </a:p>
          <a:p>
            <a:pPr>
              <a:buNone/>
            </a:pPr>
            <a:r>
              <a:rPr lang="en-US" dirty="0" smtClean="0"/>
              <a:t>	&lt;/</a:t>
            </a:r>
            <a:r>
              <a:rPr lang="en-US" dirty="0" err="1" smtClean="0"/>
              <a:t>textarea</a:t>
            </a:r>
            <a:r>
              <a:rPr lang="en-US" dirty="0" smtClean="0"/>
              <a:t>&gt;</a:t>
            </a:r>
          </a:p>
          <a:p>
            <a:pPr>
              <a:buNone/>
            </a:pPr>
            <a:r>
              <a:rPr lang="en-US" dirty="0" smtClean="0"/>
              <a:t>&lt;/p&gt;</a:t>
            </a:r>
          </a:p>
          <a:p>
            <a:pPr>
              <a:buNone/>
            </a:pPr>
            <a:r>
              <a:rPr lang="en-US" dirty="0" smtClean="0"/>
              <a:t>	&lt;input type="submit" value="Submit"&gt;</a:t>
            </a:r>
          </a:p>
          <a:p>
            <a:pPr>
              <a:buNone/>
            </a:pPr>
            <a:r>
              <a:rPr lang="en-US" dirty="0" smtClean="0"/>
              <a:t>&lt;/form&gt;</a:t>
            </a:r>
            <a:endParaRPr lang="en-US" dirty="0"/>
          </a:p>
        </p:txBody>
      </p:sp>
    </p:spTree>
    <p:extLst>
      <p:ext uri="{BB962C8B-B14F-4D97-AF65-F5344CB8AC3E}">
        <p14:creationId xmlns:p14="http://schemas.microsoft.com/office/powerpoint/2010/main" val="2127538447"/>
      </p:ext>
    </p:extLst>
  </p:cSld>
  <p:clrMapOvr>
    <a:masterClrMapping/>
  </p:clrMapOvr>
  <p:timing>
    <p:tnLst>
      <p:par>
        <p:cTn xmlns:p14="http://schemas.microsoft.com/office/powerpoint/2010/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form class</a:t>
            </a:r>
            <a:endParaRPr lang="en-US" dirty="0"/>
          </a:p>
        </p:txBody>
      </p:sp>
      <p:sp>
        <p:nvSpPr>
          <p:cNvPr id="3" name="Content Placeholder 2"/>
          <p:cNvSpPr>
            <a:spLocks noGrp="1"/>
          </p:cNvSpPr>
          <p:nvPr>
            <p:ph idx="1"/>
          </p:nvPr>
        </p:nvSpPr>
        <p:spPr/>
        <p:txBody>
          <a:bodyPr/>
          <a:lstStyle/>
          <a:p>
            <a:pPr>
              <a:buNone/>
            </a:pPr>
            <a:r>
              <a:rPr lang="en-US" dirty="0" smtClean="0"/>
              <a:t>from </a:t>
            </a:r>
            <a:r>
              <a:rPr lang="en-US" dirty="0" err="1" smtClean="0"/>
              <a:t>django</a:t>
            </a:r>
            <a:r>
              <a:rPr lang="en-US" dirty="0" smtClean="0"/>
              <a:t> import forms</a:t>
            </a:r>
          </a:p>
          <a:p>
            <a:pPr>
              <a:buNone/>
            </a:pPr>
            <a:endParaRPr lang="en-US" dirty="0" smtClean="0"/>
          </a:p>
          <a:p>
            <a:pPr>
              <a:buNone/>
            </a:pPr>
            <a:r>
              <a:rPr lang="en-US" dirty="0" smtClean="0"/>
              <a:t>class </a:t>
            </a:r>
            <a:r>
              <a:rPr lang="en-US" dirty="0" err="1" smtClean="0"/>
              <a:t>ContactForm</a:t>
            </a:r>
            <a:r>
              <a:rPr lang="en-US" dirty="0" smtClean="0"/>
              <a:t>(</a:t>
            </a:r>
            <a:r>
              <a:rPr lang="en-US" dirty="0" err="1" smtClean="0"/>
              <a:t>forms.Form</a:t>
            </a:r>
            <a:r>
              <a:rPr lang="en-US" dirty="0" smtClean="0"/>
              <a:t>):</a:t>
            </a:r>
          </a:p>
          <a:p>
            <a:pPr>
              <a:buNone/>
            </a:pPr>
            <a:r>
              <a:rPr lang="en-US" dirty="0" smtClean="0"/>
              <a:t>	subject = </a:t>
            </a:r>
            <a:r>
              <a:rPr lang="en-US" dirty="0" err="1" smtClean="0"/>
              <a:t>forms.CharField</a:t>
            </a:r>
            <a:r>
              <a:rPr lang="en-US" dirty="0" smtClean="0"/>
              <a:t>()</a:t>
            </a:r>
          </a:p>
          <a:p>
            <a:pPr>
              <a:buNone/>
            </a:pPr>
            <a:r>
              <a:rPr lang="en-US" dirty="0" smtClean="0"/>
              <a:t>	e-mail = </a:t>
            </a:r>
            <a:r>
              <a:rPr lang="en-US" dirty="0" err="1" smtClean="0"/>
              <a:t>forms.EmailField</a:t>
            </a:r>
            <a:r>
              <a:rPr lang="en-US" dirty="0" smtClean="0"/>
              <a:t>(required=False)</a:t>
            </a:r>
          </a:p>
          <a:p>
            <a:pPr>
              <a:buNone/>
            </a:pPr>
            <a:r>
              <a:rPr lang="en-US" dirty="0" smtClean="0"/>
              <a:t>	message = </a:t>
            </a:r>
            <a:r>
              <a:rPr lang="en-US" dirty="0" err="1" smtClean="0"/>
              <a:t>forms.CharField</a:t>
            </a:r>
            <a:r>
              <a:rPr lang="en-US" dirty="0" smtClean="0"/>
              <a:t>()</a:t>
            </a:r>
            <a:endParaRPr lang="en-US" dirty="0"/>
          </a:p>
        </p:txBody>
      </p:sp>
    </p:spTree>
    <p:extLst>
      <p:ext uri="{BB962C8B-B14F-4D97-AF65-F5344CB8AC3E}">
        <p14:creationId xmlns:p14="http://schemas.microsoft.com/office/powerpoint/2010/main" val="2119954709"/>
      </p:ext>
    </p:extLst>
  </p:cSld>
  <p:clrMapOvr>
    <a:masterClrMapping/>
  </p:clrMapOvr>
  <p:timing>
    <p:tnLst>
      <p:par>
        <p:cTn xmlns:p14="http://schemas.microsoft.com/office/powerpoint/2010/mai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Hop to the python </a:t>
            </a:r>
            <a:r>
              <a:rPr lang="en-US" dirty="0" err="1" smtClean="0"/>
              <a:t>interprter</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&gt;&gt;&gt; from </a:t>
            </a:r>
            <a:r>
              <a:rPr lang="en-US" dirty="0" err="1" smtClean="0"/>
              <a:t>contact.forms</a:t>
            </a:r>
            <a:r>
              <a:rPr lang="en-US" dirty="0" smtClean="0"/>
              <a:t> import </a:t>
            </a:r>
            <a:r>
              <a:rPr lang="en-US" dirty="0" err="1" smtClean="0"/>
              <a:t>ContactForm</a:t>
            </a:r>
            <a:endParaRPr lang="en-US" dirty="0" smtClean="0"/>
          </a:p>
          <a:p>
            <a:pPr>
              <a:buNone/>
            </a:pPr>
            <a:r>
              <a:rPr lang="en-US" dirty="0" smtClean="0"/>
              <a:t>&gt;&gt;&gt; f = </a:t>
            </a:r>
            <a:r>
              <a:rPr lang="en-US" dirty="0" err="1" smtClean="0"/>
              <a:t>ContactForm</a:t>
            </a:r>
            <a:r>
              <a:rPr lang="en-US" dirty="0" smtClean="0"/>
              <a:t>()</a:t>
            </a:r>
          </a:p>
          <a:p>
            <a:pPr>
              <a:buNone/>
            </a:pPr>
            <a:endParaRPr lang="en-US" dirty="0" smtClean="0"/>
          </a:p>
          <a:p>
            <a:pPr>
              <a:buNone/>
            </a:pPr>
            <a:r>
              <a:rPr lang="en-US" dirty="0" smtClean="0"/>
              <a:t>&gt;&gt;&gt; print f['subject']</a:t>
            </a:r>
          </a:p>
          <a:p>
            <a:pPr>
              <a:buNone/>
            </a:pPr>
            <a:r>
              <a:rPr lang="en-US" dirty="0" smtClean="0"/>
              <a:t>&lt;input type="text" name="subject" id="</a:t>
            </a:r>
            <a:r>
              <a:rPr lang="en-US" dirty="0" err="1" smtClean="0"/>
              <a:t>id_subject</a:t>
            </a:r>
            <a:r>
              <a:rPr lang="en-US" dirty="0" smtClean="0"/>
              <a:t>" /&gt;</a:t>
            </a:r>
          </a:p>
          <a:p>
            <a:pPr>
              <a:buNone/>
            </a:pPr>
            <a:endParaRPr lang="en-US" dirty="0" smtClean="0"/>
          </a:p>
          <a:p>
            <a:pPr>
              <a:buNone/>
            </a:pPr>
            <a:r>
              <a:rPr lang="en-US" dirty="0" smtClean="0"/>
              <a:t>&gt;&gt;&gt; print f['message']</a:t>
            </a:r>
          </a:p>
          <a:p>
            <a:pPr>
              <a:buNone/>
            </a:pPr>
            <a:r>
              <a:rPr lang="en-US" dirty="0" smtClean="0"/>
              <a:t>&lt;input type="text" name="message" id="</a:t>
            </a:r>
            <a:r>
              <a:rPr lang="en-US" dirty="0" err="1" smtClean="0"/>
              <a:t>id_message</a:t>
            </a:r>
            <a:r>
              <a:rPr lang="en-US" dirty="0" smtClean="0"/>
              <a:t>" /&gt;</a:t>
            </a:r>
            <a:endParaRPr lang="en-US" dirty="0"/>
          </a:p>
        </p:txBody>
      </p:sp>
    </p:spTree>
    <p:extLst>
      <p:ext uri="{BB962C8B-B14F-4D97-AF65-F5344CB8AC3E}">
        <p14:creationId xmlns:p14="http://schemas.microsoft.com/office/powerpoint/2010/main" val="3717279395"/>
      </p:ext>
    </p:extLst>
  </p:cSld>
  <p:clrMapOvr>
    <a:masterClrMapping/>
  </p:clrMapOvr>
  <p:timing>
    <p:tnLst>
      <p:par>
        <p:cTn xmlns:p14="http://schemas.microsoft.com/office/powerpoint/2010/mai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a:t>
            </a:r>
            <a:r>
              <a:rPr lang="en-US" dirty="0" smtClean="0"/>
              <a:t> validation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&gt;&gt;&gt; f = </a:t>
            </a:r>
            <a:r>
              <a:rPr lang="en-US" dirty="0" err="1" smtClean="0"/>
              <a:t>ContactForm</a:t>
            </a:r>
            <a:r>
              <a:rPr lang="en-US" dirty="0" smtClean="0"/>
              <a:t>({'subject': 'Hello', 'e-mail': 	'</a:t>
            </a:r>
            <a:r>
              <a:rPr lang="en-US" dirty="0" err="1" smtClean="0"/>
              <a:t>adrian@example.com','message</a:t>
            </a:r>
            <a:r>
              <a:rPr lang="en-US" dirty="0" smtClean="0"/>
              <a:t>': 'Nice site!'})</a:t>
            </a:r>
          </a:p>
          <a:p>
            <a:pPr>
              <a:buNone/>
            </a:pPr>
            <a:endParaRPr lang="en-US" dirty="0" smtClean="0"/>
          </a:p>
          <a:p>
            <a:pPr>
              <a:buNone/>
            </a:pPr>
            <a:r>
              <a:rPr lang="en-US" dirty="0" smtClean="0"/>
              <a:t>&gt;&gt;&gt; </a:t>
            </a:r>
            <a:r>
              <a:rPr lang="en-US" dirty="0" err="1" smtClean="0"/>
              <a:t>f.is_bound</a:t>
            </a:r>
            <a:endParaRPr lang="en-US" dirty="0" smtClean="0"/>
          </a:p>
          <a:p>
            <a:pPr>
              <a:buNone/>
            </a:pPr>
            <a:r>
              <a:rPr lang="en-US" dirty="0" smtClean="0"/>
              <a:t>True</a:t>
            </a:r>
          </a:p>
          <a:p>
            <a:pPr>
              <a:buNone/>
            </a:pPr>
            <a:endParaRPr lang="en-US" dirty="0" smtClean="0"/>
          </a:p>
          <a:p>
            <a:pPr>
              <a:buNone/>
            </a:pPr>
            <a:r>
              <a:rPr lang="en-US" dirty="0" smtClean="0"/>
              <a:t>&gt;&gt;&gt; </a:t>
            </a:r>
            <a:r>
              <a:rPr lang="en-US" dirty="0" err="1" smtClean="0"/>
              <a:t>f.is_valid</a:t>
            </a:r>
            <a:r>
              <a:rPr lang="en-US" dirty="0" smtClean="0"/>
              <a:t>()</a:t>
            </a:r>
          </a:p>
          <a:p>
            <a:pPr>
              <a:buNone/>
            </a:pPr>
            <a:r>
              <a:rPr lang="en-US" dirty="0" smtClean="0"/>
              <a:t>True</a:t>
            </a:r>
          </a:p>
          <a:p>
            <a:pPr>
              <a:buNone/>
            </a:pPr>
            <a:endParaRPr lang="en-US" dirty="0" smtClean="0"/>
          </a:p>
          <a:p>
            <a:pPr>
              <a:buNone/>
            </a:pPr>
            <a:r>
              <a:rPr lang="en-US" dirty="0" smtClean="0"/>
              <a:t>&gt;&gt;&gt; f = </a:t>
            </a:r>
            <a:r>
              <a:rPr lang="en-US" dirty="0" err="1" smtClean="0"/>
              <a:t>ContactForm</a:t>
            </a:r>
            <a:r>
              <a:rPr lang="en-US" dirty="0" smtClean="0"/>
              <a:t>({'subject': 'Hello', 'message': 'Nice site!'})</a:t>
            </a:r>
          </a:p>
          <a:p>
            <a:pPr>
              <a:buNone/>
            </a:pPr>
            <a:r>
              <a:rPr lang="en-US" dirty="0" smtClean="0"/>
              <a:t>&gt;&gt;&gt; </a:t>
            </a:r>
            <a:r>
              <a:rPr lang="en-US" dirty="0" err="1" smtClean="0"/>
              <a:t>f.is_valid</a:t>
            </a:r>
            <a:r>
              <a:rPr lang="en-US" dirty="0" smtClean="0"/>
              <a:t>()</a:t>
            </a:r>
          </a:p>
          <a:p>
            <a:pPr>
              <a:buNone/>
            </a:pPr>
            <a:r>
              <a:rPr lang="en-US" dirty="0" smtClean="0"/>
              <a:t>True</a:t>
            </a:r>
          </a:p>
          <a:p>
            <a:pPr>
              <a:buNone/>
            </a:pPr>
            <a:endParaRPr lang="en-US" dirty="0" smtClean="0"/>
          </a:p>
          <a:p>
            <a:pPr>
              <a:buNone/>
            </a:pPr>
            <a:r>
              <a:rPr lang="en-US" dirty="0" smtClean="0"/>
              <a:t>&gt;&gt;&gt; f = </a:t>
            </a:r>
            <a:r>
              <a:rPr lang="en-US" dirty="0" err="1" smtClean="0"/>
              <a:t>ContactForm</a:t>
            </a:r>
            <a:r>
              <a:rPr lang="en-US" dirty="0" smtClean="0"/>
              <a:t>({'subject': 'Hello'})</a:t>
            </a:r>
          </a:p>
          <a:p>
            <a:pPr>
              <a:buNone/>
            </a:pPr>
            <a:r>
              <a:rPr lang="en-US" dirty="0" smtClean="0"/>
              <a:t>&gt;&gt;&gt; </a:t>
            </a:r>
            <a:r>
              <a:rPr lang="en-US" dirty="0" err="1" smtClean="0"/>
              <a:t>f.is_valid</a:t>
            </a:r>
            <a:r>
              <a:rPr lang="en-US" dirty="0" smtClean="0"/>
              <a:t>()</a:t>
            </a:r>
          </a:p>
          <a:p>
            <a:pPr>
              <a:buNone/>
            </a:pPr>
            <a:r>
              <a:rPr lang="en-US" dirty="0" smtClean="0"/>
              <a:t>False</a:t>
            </a:r>
          </a:p>
        </p:txBody>
      </p:sp>
    </p:spTree>
    <p:extLst>
      <p:ext uri="{BB962C8B-B14F-4D97-AF65-F5344CB8AC3E}">
        <p14:creationId xmlns:p14="http://schemas.microsoft.com/office/powerpoint/2010/main" val="42953058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Membership Operator</a:t>
            </a:r>
          </a:p>
          <a:p>
            <a:r>
              <a:rPr lang="en-US" dirty="0" smtClean="0"/>
              <a:t> p = (“frog”, 3, 4, 2)</a:t>
            </a:r>
          </a:p>
          <a:p>
            <a:r>
              <a:rPr lang="en-US" dirty="0" smtClean="0"/>
              <a:t> 2 in p returns True</a:t>
            </a:r>
          </a:p>
          <a:p>
            <a:r>
              <a:rPr lang="en-US" dirty="0" smtClean="0"/>
              <a:t> phrase = “My name is Sam”</a:t>
            </a:r>
          </a:p>
          <a:p>
            <a:r>
              <a:rPr lang="en-US" dirty="0" smtClean="0"/>
              <a:t> “</a:t>
            </a:r>
            <a:r>
              <a:rPr lang="en-US" dirty="0" err="1" smtClean="0"/>
              <a:t>ame</a:t>
            </a:r>
            <a:r>
              <a:rPr lang="en-US" dirty="0" smtClean="0"/>
              <a:t>” in phrase will return true</a:t>
            </a:r>
          </a:p>
          <a:p>
            <a:pPr>
              <a:buNone/>
            </a:pPr>
            <a:endParaRPr lang="en-US" dirty="0"/>
          </a:p>
        </p:txBody>
      </p:sp>
      <p:sp>
        <p:nvSpPr>
          <p:cNvPr id="3" name="Title 2"/>
          <p:cNvSpPr>
            <a:spLocks noGrp="1"/>
          </p:cNvSpPr>
          <p:nvPr>
            <p:ph type="title"/>
          </p:nvPr>
        </p:nvSpPr>
        <p:spPr/>
        <p:txBody>
          <a:bodyPr/>
          <a:lstStyle/>
          <a:p>
            <a:r>
              <a:rPr lang="en-US" dirty="0" smtClean="0"/>
              <a:t>Logical Operators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validation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&gt;&gt;&gt; f = </a:t>
            </a:r>
            <a:r>
              <a:rPr lang="en-US" dirty="0" err="1" smtClean="0"/>
              <a:t>ContactForm</a:t>
            </a:r>
            <a:r>
              <a:rPr lang="en-US" dirty="0" smtClean="0"/>
              <a:t>({'subject': 'Hello', 'message':''})</a:t>
            </a:r>
          </a:p>
          <a:p>
            <a:pPr>
              <a:buNone/>
            </a:pPr>
            <a:endParaRPr lang="en-US" dirty="0" smtClean="0"/>
          </a:p>
          <a:p>
            <a:pPr>
              <a:buNone/>
            </a:pPr>
            <a:r>
              <a:rPr lang="en-US" dirty="0" smtClean="0"/>
              <a:t>&gt;&gt;&gt; </a:t>
            </a:r>
            <a:r>
              <a:rPr lang="en-US" dirty="0" err="1" smtClean="0"/>
              <a:t>f.is_valid</a:t>
            </a:r>
            <a:r>
              <a:rPr lang="en-US" dirty="0" smtClean="0"/>
              <a:t>()</a:t>
            </a:r>
          </a:p>
          <a:p>
            <a:pPr>
              <a:buNone/>
            </a:pPr>
            <a:r>
              <a:rPr lang="en-US" dirty="0" smtClean="0"/>
              <a:t>False</a:t>
            </a:r>
          </a:p>
          <a:p>
            <a:pPr>
              <a:buNone/>
            </a:pPr>
            <a:endParaRPr lang="en-US" dirty="0" smtClean="0"/>
          </a:p>
          <a:p>
            <a:pPr>
              <a:buNone/>
            </a:pPr>
            <a:r>
              <a:rPr lang="en-US" dirty="0" smtClean="0"/>
              <a:t>&gt;&gt;&gt; f = </a:t>
            </a:r>
            <a:r>
              <a:rPr lang="en-US" dirty="0" err="1" smtClean="0"/>
              <a:t>ContactForm</a:t>
            </a:r>
            <a:r>
              <a:rPr lang="en-US" dirty="0" smtClean="0"/>
              <a:t>({'subject': 'Hello', 'message':” “})</a:t>
            </a:r>
          </a:p>
          <a:p>
            <a:pPr>
              <a:buNone/>
            </a:pPr>
            <a:endParaRPr lang="en-US" dirty="0" smtClean="0"/>
          </a:p>
          <a:p>
            <a:pPr>
              <a:buNone/>
            </a:pPr>
            <a:r>
              <a:rPr lang="en-US" dirty="0" smtClean="0"/>
              <a:t>&gt;&gt;&gt; f['message'].errors</a:t>
            </a:r>
          </a:p>
          <a:p>
            <a:pPr>
              <a:buNone/>
            </a:pPr>
            <a:r>
              <a:rPr lang="en-US" dirty="0" smtClean="0"/>
              <a:t>[</a:t>
            </a:r>
            <a:r>
              <a:rPr lang="en-US" dirty="0" err="1" smtClean="0"/>
              <a:t>u'This</a:t>
            </a:r>
            <a:r>
              <a:rPr lang="en-US" dirty="0" smtClean="0"/>
              <a:t> field is required.']</a:t>
            </a:r>
          </a:p>
          <a:p>
            <a:pPr>
              <a:buNone/>
            </a:pPr>
            <a:endParaRPr lang="en-US" dirty="0" smtClean="0"/>
          </a:p>
          <a:p>
            <a:pPr>
              <a:buNone/>
            </a:pPr>
            <a:r>
              <a:rPr lang="en-US" dirty="0" smtClean="0"/>
              <a:t>&gt;&gt;&gt; f['subject'].errors</a:t>
            </a:r>
          </a:p>
          <a:p>
            <a:pPr>
              <a:buNone/>
            </a:pPr>
            <a:r>
              <a:rPr lang="en-US" dirty="0" smtClean="0"/>
              <a:t>[]</a:t>
            </a:r>
          </a:p>
          <a:p>
            <a:pPr>
              <a:buNone/>
            </a:pPr>
            <a:endParaRPr lang="en-US" dirty="0" smtClean="0"/>
          </a:p>
          <a:p>
            <a:pPr>
              <a:buNone/>
            </a:pPr>
            <a:r>
              <a:rPr lang="en-US" dirty="0" smtClean="0"/>
              <a:t>&gt;&gt;&gt; f['e-mail'].errors</a:t>
            </a:r>
          </a:p>
          <a:p>
            <a:pPr>
              <a:buNone/>
            </a:pPr>
            <a:r>
              <a:rPr lang="en-US" dirty="0" smtClean="0"/>
              <a:t>[]</a:t>
            </a:r>
            <a:endParaRPr lang="en-US" dirty="0"/>
          </a:p>
        </p:txBody>
      </p:sp>
    </p:spTree>
    <p:extLst>
      <p:ext uri="{BB962C8B-B14F-4D97-AF65-F5344CB8AC3E}">
        <p14:creationId xmlns:p14="http://schemas.microsoft.com/office/powerpoint/2010/main" val="1712542646"/>
      </p:ext>
    </p:extLst>
  </p:cSld>
  <p:clrMapOvr>
    <a:masterClrMapping/>
  </p:clrMapOvr>
  <p:timing>
    <p:tnLst>
      <p:par>
        <p:cTn xmlns:p14="http://schemas.microsoft.com/office/powerpoint/2010/mai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 search using form model</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from </a:t>
            </a:r>
            <a:r>
              <a:rPr lang="en-US" dirty="0" err="1" smtClean="0"/>
              <a:t>django.shortcuts</a:t>
            </a:r>
            <a:r>
              <a:rPr lang="en-US" dirty="0" smtClean="0"/>
              <a:t> import </a:t>
            </a:r>
            <a:r>
              <a:rPr lang="en-US" dirty="0" err="1" smtClean="0"/>
              <a:t>render_to_response</a:t>
            </a:r>
            <a:endParaRPr lang="en-US" dirty="0" smtClean="0"/>
          </a:p>
          <a:p>
            <a:pPr>
              <a:buNone/>
            </a:pPr>
            <a:r>
              <a:rPr lang="en-US" dirty="0" smtClean="0"/>
              <a:t>from </a:t>
            </a:r>
            <a:r>
              <a:rPr lang="en-US" dirty="0" err="1" smtClean="0"/>
              <a:t>mysite.contact.forms</a:t>
            </a:r>
            <a:r>
              <a:rPr lang="en-US" dirty="0" smtClean="0"/>
              <a:t> import </a:t>
            </a:r>
            <a:r>
              <a:rPr lang="en-US" dirty="0" err="1" smtClean="0"/>
              <a:t>ContactForm</a:t>
            </a:r>
            <a:endParaRPr lang="en-US" dirty="0" smtClean="0"/>
          </a:p>
          <a:p>
            <a:pPr>
              <a:buNone/>
            </a:pPr>
            <a:endParaRPr lang="en-US" dirty="0" smtClean="0"/>
          </a:p>
          <a:p>
            <a:pPr>
              <a:buNone/>
            </a:pPr>
            <a:r>
              <a:rPr lang="en-US" dirty="0" smtClean="0"/>
              <a:t>def contact(request):</a:t>
            </a:r>
          </a:p>
          <a:p>
            <a:pPr>
              <a:buNone/>
            </a:pPr>
            <a:r>
              <a:rPr lang="en-US" dirty="0" smtClean="0"/>
              <a:t>	if </a:t>
            </a:r>
            <a:r>
              <a:rPr lang="en-US" dirty="0" err="1" smtClean="0"/>
              <a:t>request.method</a:t>
            </a:r>
            <a:r>
              <a:rPr lang="en-US" dirty="0" smtClean="0"/>
              <a:t> == 'POST':</a:t>
            </a:r>
          </a:p>
          <a:p>
            <a:pPr>
              <a:buNone/>
            </a:pPr>
            <a:r>
              <a:rPr lang="en-US" dirty="0" smtClean="0"/>
              <a:t>		form = </a:t>
            </a:r>
            <a:r>
              <a:rPr lang="en-US" dirty="0" err="1" smtClean="0"/>
              <a:t>ContactForm</a:t>
            </a:r>
            <a:r>
              <a:rPr lang="en-US" dirty="0" smtClean="0"/>
              <a:t>(request.POST)</a:t>
            </a:r>
          </a:p>
          <a:p>
            <a:pPr>
              <a:buNone/>
            </a:pPr>
            <a:r>
              <a:rPr lang="en-US" dirty="0" smtClean="0"/>
              <a:t>		if </a:t>
            </a:r>
            <a:r>
              <a:rPr lang="en-US" dirty="0" err="1" smtClean="0"/>
              <a:t>form.is_valid</a:t>
            </a:r>
            <a:r>
              <a:rPr lang="en-US" dirty="0" smtClean="0"/>
              <a:t>():</a:t>
            </a:r>
          </a:p>
          <a:p>
            <a:pPr>
              <a:buNone/>
            </a:pPr>
            <a:r>
              <a:rPr lang="en-US" dirty="0" smtClean="0"/>
              <a:t>			</a:t>
            </a:r>
            <a:r>
              <a:rPr lang="en-US" dirty="0" err="1" smtClean="0"/>
              <a:t>cd</a:t>
            </a:r>
            <a:r>
              <a:rPr lang="en-US" dirty="0" smtClean="0"/>
              <a:t> = </a:t>
            </a:r>
            <a:r>
              <a:rPr lang="en-US" dirty="0" err="1" smtClean="0"/>
              <a:t>form.cleaned_data</a:t>
            </a:r>
            <a:endParaRPr lang="en-US" dirty="0" smtClean="0"/>
          </a:p>
          <a:p>
            <a:pPr>
              <a:buNone/>
            </a:pPr>
            <a:r>
              <a:rPr lang="en-US" dirty="0" smtClean="0"/>
              <a:t>			</a:t>
            </a:r>
            <a:r>
              <a:rPr lang="en-US" dirty="0" err="1" smtClean="0"/>
              <a:t>send_mail</a:t>
            </a:r>
            <a:r>
              <a:rPr lang="en-US" dirty="0" smtClean="0"/>
              <a:t>(</a:t>
            </a:r>
          </a:p>
          <a:p>
            <a:pPr>
              <a:buNone/>
            </a:pPr>
            <a:r>
              <a:rPr lang="en-US" dirty="0" smtClean="0"/>
              <a:t>				</a:t>
            </a:r>
            <a:r>
              <a:rPr lang="en-US" dirty="0" err="1" smtClean="0"/>
              <a:t>cd</a:t>
            </a:r>
            <a:r>
              <a:rPr lang="en-US" dirty="0" smtClean="0"/>
              <a:t>['subject'],</a:t>
            </a:r>
          </a:p>
          <a:p>
            <a:pPr>
              <a:buNone/>
            </a:pPr>
            <a:r>
              <a:rPr lang="en-US" dirty="0" smtClean="0"/>
              <a:t>				</a:t>
            </a:r>
            <a:r>
              <a:rPr lang="en-US" dirty="0" err="1" smtClean="0"/>
              <a:t>cd</a:t>
            </a:r>
            <a:r>
              <a:rPr lang="en-US" dirty="0" smtClean="0"/>
              <a:t>['message'],</a:t>
            </a:r>
          </a:p>
          <a:p>
            <a:pPr>
              <a:buNone/>
            </a:pPr>
            <a:r>
              <a:rPr lang="en-US" dirty="0" smtClean="0"/>
              <a:t>				</a:t>
            </a:r>
            <a:r>
              <a:rPr lang="en-US" dirty="0" err="1" smtClean="0"/>
              <a:t>cd.get</a:t>
            </a:r>
            <a:r>
              <a:rPr lang="en-US" dirty="0" smtClean="0"/>
              <a:t>('e-mail'),</a:t>
            </a:r>
          </a:p>
          <a:p>
            <a:pPr>
              <a:buNone/>
            </a:pPr>
            <a:r>
              <a:rPr lang="en-US" dirty="0" smtClean="0"/>
              <a:t>				['siteowner@example.com'],)</a:t>
            </a:r>
          </a:p>
          <a:p>
            <a:pPr>
              <a:buNone/>
            </a:pPr>
            <a:r>
              <a:rPr lang="en-US" dirty="0" smtClean="0"/>
              <a:t>			return </a:t>
            </a:r>
            <a:r>
              <a:rPr lang="en-US" dirty="0" err="1" smtClean="0"/>
              <a:t>HttpResponseRedirect</a:t>
            </a:r>
            <a:r>
              <a:rPr lang="en-US" dirty="0" smtClean="0"/>
              <a:t>('/contact/thanks/')</a:t>
            </a:r>
          </a:p>
          <a:p>
            <a:pPr>
              <a:buNone/>
            </a:pPr>
            <a:r>
              <a:rPr lang="en-US" dirty="0" smtClean="0"/>
              <a:t>	else:</a:t>
            </a:r>
          </a:p>
          <a:p>
            <a:pPr>
              <a:buNone/>
            </a:pPr>
            <a:r>
              <a:rPr lang="en-US" dirty="0" smtClean="0"/>
              <a:t>		form = </a:t>
            </a:r>
            <a:r>
              <a:rPr lang="en-US" dirty="0" err="1" smtClean="0"/>
              <a:t>ContactForm</a:t>
            </a:r>
            <a:r>
              <a:rPr lang="en-US" dirty="0" smtClean="0"/>
              <a:t>()</a:t>
            </a:r>
          </a:p>
          <a:p>
            <a:pPr>
              <a:buNone/>
            </a:pPr>
            <a:r>
              <a:rPr lang="en-US" dirty="0" smtClean="0"/>
              <a:t>	return </a:t>
            </a:r>
            <a:r>
              <a:rPr lang="en-US" dirty="0" err="1" smtClean="0"/>
              <a:t>render_to_response</a:t>
            </a:r>
            <a:r>
              <a:rPr lang="en-US" dirty="0" smtClean="0"/>
              <a:t>('contact_form.html', {'form': form})</a:t>
            </a:r>
            <a:endParaRPr lang="en-US" dirty="0"/>
          </a:p>
        </p:txBody>
      </p:sp>
    </p:spTree>
    <p:extLst>
      <p:ext uri="{BB962C8B-B14F-4D97-AF65-F5344CB8AC3E}">
        <p14:creationId xmlns:p14="http://schemas.microsoft.com/office/powerpoint/2010/main" val="2626675605"/>
      </p:ext>
    </p:extLst>
  </p:cSld>
  <p:clrMapOvr>
    <a:masterClrMapping/>
  </p:clrMapOvr>
  <p:timing>
    <p:tnLst>
      <p:par>
        <p:cTn xmlns:p14="http://schemas.microsoft.com/office/powerpoint/2010/mai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 </a:t>
            </a:r>
            <a:r>
              <a:rPr lang="en-US" dirty="0" err="1" smtClean="0"/>
              <a:t>contactform</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if </a:t>
            </a:r>
            <a:r>
              <a:rPr lang="en-US" dirty="0" err="1" smtClean="0"/>
              <a:t>form.errors</a:t>
            </a:r>
            <a:r>
              <a:rPr lang="en-US" dirty="0" smtClean="0"/>
              <a:t> %}</a:t>
            </a:r>
          </a:p>
          <a:p>
            <a:pPr>
              <a:buNone/>
            </a:pPr>
            <a:r>
              <a:rPr lang="en-US" dirty="0" smtClean="0"/>
              <a:t>&lt;p style="color: red;"&gt;</a:t>
            </a:r>
          </a:p>
          <a:p>
            <a:pPr>
              <a:buNone/>
            </a:pPr>
            <a:r>
              <a:rPr lang="en-US" dirty="0" smtClean="0"/>
              <a:t>Please correct the error{{ </a:t>
            </a:r>
            <a:r>
              <a:rPr lang="en-US" dirty="0" err="1" smtClean="0"/>
              <a:t>form.errors|pluralize</a:t>
            </a:r>
            <a:r>
              <a:rPr lang="en-US" dirty="0" smtClean="0"/>
              <a:t> }} below.</a:t>
            </a:r>
          </a:p>
          <a:p>
            <a:pPr>
              <a:buNone/>
            </a:pPr>
            <a:r>
              <a:rPr lang="en-US" dirty="0" smtClean="0"/>
              <a:t>&lt;/p&gt;</a:t>
            </a:r>
          </a:p>
          <a:p>
            <a:pPr>
              <a:buNone/>
            </a:pPr>
            <a:r>
              <a:rPr lang="en-US" dirty="0" smtClean="0"/>
              <a:t>{% </a:t>
            </a:r>
            <a:r>
              <a:rPr lang="en-US" dirty="0" err="1" smtClean="0"/>
              <a:t>endif</a:t>
            </a:r>
            <a:r>
              <a:rPr lang="en-US" dirty="0" smtClean="0"/>
              <a:t> %}</a:t>
            </a:r>
          </a:p>
          <a:p>
            <a:pPr>
              <a:buNone/>
            </a:pPr>
            <a:r>
              <a:rPr lang="en-US" dirty="0" smtClean="0"/>
              <a:t>&lt;form action="" method="post"&gt;</a:t>
            </a:r>
          </a:p>
          <a:p>
            <a:pPr>
              <a:buNone/>
            </a:pPr>
            <a:r>
              <a:rPr lang="en-US" dirty="0" smtClean="0"/>
              <a:t>&lt;table&gt;</a:t>
            </a:r>
          </a:p>
          <a:p>
            <a:pPr>
              <a:buNone/>
            </a:pPr>
            <a:r>
              <a:rPr lang="en-US" dirty="0" smtClean="0"/>
              <a:t>{{ </a:t>
            </a:r>
            <a:r>
              <a:rPr lang="en-US" dirty="0" err="1" smtClean="0"/>
              <a:t>form.as_table</a:t>
            </a:r>
            <a:r>
              <a:rPr lang="en-US" dirty="0" smtClean="0"/>
              <a:t> }}</a:t>
            </a:r>
          </a:p>
          <a:p>
            <a:pPr>
              <a:buNone/>
            </a:pPr>
            <a:r>
              <a:rPr lang="en-US" dirty="0" smtClean="0"/>
              <a:t>&lt;/table&gt;</a:t>
            </a:r>
          </a:p>
          <a:p>
            <a:pPr>
              <a:buNone/>
            </a:pPr>
            <a:r>
              <a:rPr lang="en-US" dirty="0" smtClean="0"/>
              <a:t>&lt;input type="submit" value="Submit"&gt;</a:t>
            </a:r>
          </a:p>
          <a:p>
            <a:pPr>
              <a:buNone/>
            </a:pPr>
            <a:r>
              <a:rPr lang="en-US" dirty="0" smtClean="0"/>
              <a:t>&lt;/form&gt;</a:t>
            </a:r>
            <a:endParaRPr lang="en-US" dirty="0"/>
          </a:p>
        </p:txBody>
      </p:sp>
    </p:spTree>
    <p:extLst>
      <p:ext uri="{BB962C8B-B14F-4D97-AF65-F5344CB8AC3E}">
        <p14:creationId xmlns:p14="http://schemas.microsoft.com/office/powerpoint/2010/main" val="3405218951"/>
      </p:ext>
    </p:extLst>
  </p:cSld>
  <p:clrMapOvr>
    <a:masterClrMapping/>
  </p:clrMapOvr>
  <p:timing>
    <p:tnLst>
      <p:par>
        <p:cTn xmlns:p14="http://schemas.microsoft.com/office/powerpoint/2010/mai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fields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class </a:t>
            </a:r>
            <a:r>
              <a:rPr lang="en-US" dirty="0" err="1" smtClean="0"/>
              <a:t>ContactForm</a:t>
            </a:r>
            <a:r>
              <a:rPr lang="en-US" dirty="0" smtClean="0"/>
              <a:t>(</a:t>
            </a:r>
            <a:r>
              <a:rPr lang="en-US" dirty="0" err="1" smtClean="0"/>
              <a:t>forms.Form</a:t>
            </a:r>
            <a:r>
              <a:rPr lang="en-US" dirty="0" smtClean="0"/>
              <a:t>):</a:t>
            </a:r>
          </a:p>
          <a:p>
            <a:pPr>
              <a:buNone/>
            </a:pPr>
            <a:r>
              <a:rPr lang="en-US" dirty="0" smtClean="0"/>
              <a:t>	subject = </a:t>
            </a:r>
            <a:r>
              <a:rPr lang="en-US" dirty="0" err="1" smtClean="0"/>
              <a:t>forms.CharField</a:t>
            </a:r>
            <a:r>
              <a:rPr lang="en-US" dirty="0" smtClean="0"/>
              <a:t>(</a:t>
            </a:r>
            <a:r>
              <a:rPr lang="en-US" dirty="0" err="1" smtClean="0"/>
              <a:t>max_length</a:t>
            </a:r>
            <a:r>
              <a:rPr lang="en-US" dirty="0" smtClean="0"/>
              <a:t>=100)</a:t>
            </a:r>
          </a:p>
          <a:p>
            <a:pPr>
              <a:buNone/>
            </a:pPr>
            <a:r>
              <a:rPr lang="en-US" dirty="0" smtClean="0"/>
              <a:t>	e-mail = </a:t>
            </a:r>
            <a:r>
              <a:rPr lang="en-US" dirty="0" err="1" smtClean="0"/>
              <a:t>forms.EmailField</a:t>
            </a:r>
            <a:r>
              <a:rPr lang="en-US" dirty="0" smtClean="0"/>
              <a:t>(required=False)</a:t>
            </a:r>
          </a:p>
          <a:p>
            <a:pPr>
              <a:buNone/>
            </a:pPr>
            <a:r>
              <a:rPr lang="en-US" dirty="0" smtClean="0"/>
              <a:t>	message = 	</a:t>
            </a:r>
            <a:r>
              <a:rPr lang="en-US" dirty="0" err="1" smtClean="0"/>
              <a:t>forms.CharField</a:t>
            </a:r>
            <a:r>
              <a:rPr lang="en-US" dirty="0" smtClean="0"/>
              <a:t>(widget=</a:t>
            </a:r>
            <a:r>
              <a:rPr lang="en-US" dirty="0" err="1" smtClean="0"/>
              <a:t>forms.Textarea</a:t>
            </a:r>
            <a:r>
              <a:rPr lang="en-US" dirty="0" smtClean="0"/>
              <a:t>)</a:t>
            </a:r>
          </a:p>
          <a:p>
            <a:pPr>
              <a:buNone/>
            </a:pPr>
            <a:endParaRPr lang="en-US" dirty="0" smtClean="0"/>
          </a:p>
          <a:p>
            <a:pPr>
              <a:buNone/>
            </a:pPr>
            <a:r>
              <a:rPr lang="en-US" dirty="0" smtClean="0"/>
              <a:t>	def </a:t>
            </a:r>
            <a:r>
              <a:rPr lang="en-US" dirty="0" err="1" smtClean="0"/>
              <a:t>clean_message</a:t>
            </a:r>
            <a:r>
              <a:rPr lang="en-US" dirty="0" smtClean="0"/>
              <a:t>(self):</a:t>
            </a:r>
          </a:p>
          <a:p>
            <a:pPr>
              <a:buNone/>
            </a:pPr>
            <a:r>
              <a:rPr lang="en-US" dirty="0" smtClean="0"/>
              <a:t>		message = </a:t>
            </a:r>
            <a:r>
              <a:rPr lang="en-US" dirty="0" err="1" smtClean="0"/>
              <a:t>self.cleaned_data</a:t>
            </a:r>
            <a:r>
              <a:rPr lang="en-US" dirty="0" smtClean="0"/>
              <a:t>['message']</a:t>
            </a:r>
          </a:p>
          <a:p>
            <a:pPr>
              <a:buNone/>
            </a:pPr>
            <a:r>
              <a:rPr lang="en-US" dirty="0" smtClean="0"/>
              <a:t>		</a:t>
            </a:r>
            <a:r>
              <a:rPr lang="en-US" dirty="0" err="1" smtClean="0"/>
              <a:t>num_words</a:t>
            </a:r>
            <a:r>
              <a:rPr lang="en-US" dirty="0" smtClean="0"/>
              <a:t> = </a:t>
            </a:r>
            <a:r>
              <a:rPr lang="en-US" dirty="0" err="1" smtClean="0"/>
              <a:t>len</a:t>
            </a:r>
            <a:r>
              <a:rPr lang="en-US" dirty="0" smtClean="0"/>
              <a:t>(</a:t>
            </a:r>
            <a:r>
              <a:rPr lang="en-US" dirty="0" err="1" smtClean="0"/>
              <a:t>message.split</a:t>
            </a:r>
            <a:r>
              <a:rPr lang="en-US" dirty="0" smtClean="0"/>
              <a:t>())</a:t>
            </a:r>
          </a:p>
          <a:p>
            <a:pPr>
              <a:buNone/>
            </a:pPr>
            <a:r>
              <a:rPr lang="en-US" dirty="0" smtClean="0"/>
              <a:t>		if </a:t>
            </a:r>
            <a:r>
              <a:rPr lang="en-US" dirty="0" err="1" smtClean="0"/>
              <a:t>num_words</a:t>
            </a:r>
            <a:r>
              <a:rPr lang="en-US" dirty="0" smtClean="0"/>
              <a:t> &lt; 4:</a:t>
            </a:r>
          </a:p>
          <a:p>
            <a:pPr>
              <a:buNone/>
            </a:pPr>
            <a:r>
              <a:rPr lang="en-US" dirty="0" smtClean="0"/>
              <a:t>			raise </a:t>
            </a:r>
            <a:r>
              <a:rPr lang="en-US" dirty="0" err="1" smtClean="0"/>
              <a:t>forms.ValidationError</a:t>
            </a:r>
            <a:r>
              <a:rPr lang="en-US" dirty="0" smtClean="0"/>
              <a:t>("Not 				enough words!")</a:t>
            </a:r>
          </a:p>
          <a:p>
            <a:pPr>
              <a:buNone/>
            </a:pPr>
            <a:r>
              <a:rPr lang="en-US" dirty="0" smtClean="0"/>
              <a:t>		return message</a:t>
            </a:r>
            <a:endParaRPr lang="en-US" dirty="0"/>
          </a:p>
        </p:txBody>
      </p:sp>
    </p:spTree>
    <p:extLst>
      <p:ext uri="{BB962C8B-B14F-4D97-AF65-F5344CB8AC3E}">
        <p14:creationId xmlns:p14="http://schemas.microsoft.com/office/powerpoint/2010/main" val="4243000927"/>
      </p:ext>
    </p:extLst>
  </p:cSld>
  <p:clrMapOvr>
    <a:masterClrMapping/>
  </p:clrMapOvr>
  <p:timing>
    <p:tnLst>
      <p:par>
        <p:cTn xmlns:p14="http://schemas.microsoft.com/office/powerpoint/2010/mai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Url</a:t>
            </a:r>
            <a:r>
              <a:rPr lang="en-US" dirty="0" smtClean="0"/>
              <a:t> patterns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t>urlpatterns</a:t>
            </a:r>
            <a:r>
              <a:rPr lang="en-US" dirty="0" smtClean="0"/>
              <a:t> = patterns('',</a:t>
            </a:r>
          </a:p>
          <a:p>
            <a:pPr>
              <a:buNone/>
            </a:pPr>
            <a:r>
              <a:rPr lang="en-US" dirty="0" smtClean="0"/>
              <a:t>(</a:t>
            </a:r>
            <a:r>
              <a:rPr lang="en-US" dirty="0" err="1" smtClean="0"/>
              <a:t>r'^hello</a:t>
            </a:r>
            <a:r>
              <a:rPr lang="en-US" dirty="0" smtClean="0"/>
              <a:t>/$', '</a:t>
            </a:r>
            <a:r>
              <a:rPr lang="en-US" dirty="0" err="1" smtClean="0"/>
              <a:t>mysite.views.hello</a:t>
            </a:r>
            <a:r>
              <a:rPr lang="en-US" dirty="0" smtClean="0"/>
              <a:t>'),</a:t>
            </a:r>
          </a:p>
          <a:p>
            <a:pPr>
              <a:buNone/>
            </a:pPr>
            <a:r>
              <a:rPr lang="en-US" dirty="0" smtClean="0"/>
              <a:t>(</a:t>
            </a:r>
            <a:r>
              <a:rPr lang="en-US" dirty="0" err="1" smtClean="0"/>
              <a:t>r'^time</a:t>
            </a:r>
            <a:r>
              <a:rPr lang="en-US" dirty="0" smtClean="0"/>
              <a:t>/$', '</a:t>
            </a:r>
            <a:r>
              <a:rPr lang="en-US" dirty="0" err="1" smtClean="0"/>
              <a:t>mysite.views.current_datetime</a:t>
            </a:r>
            <a:r>
              <a:rPr lang="en-US" dirty="0" smtClean="0"/>
              <a:t>'),</a:t>
            </a:r>
          </a:p>
          <a:p>
            <a:pPr>
              <a:buNone/>
            </a:pPr>
            <a:r>
              <a:rPr lang="en-US" dirty="0" smtClean="0"/>
              <a:t>(</a:t>
            </a:r>
            <a:r>
              <a:rPr lang="en-US" dirty="0" err="1" smtClean="0"/>
              <a:t>r'^time</a:t>
            </a:r>
            <a:r>
              <a:rPr lang="en-US" dirty="0" smtClean="0"/>
              <a:t>/plus/(d{1,2})/$', '</a:t>
            </a:r>
            <a:r>
              <a:rPr lang="en-US" dirty="0" err="1" smtClean="0"/>
              <a:t>mysite.views.hours_ahead</a:t>
            </a:r>
            <a:r>
              <a:rPr lang="en-US" dirty="0" smtClean="0"/>
              <a:t>'),</a:t>
            </a:r>
          </a:p>
          <a:p>
            <a:pPr>
              <a:buNone/>
            </a:pPr>
            <a:r>
              <a:rPr lang="en-US" dirty="0" smtClean="0"/>
              <a:t>)</a:t>
            </a:r>
          </a:p>
          <a:p>
            <a:pPr>
              <a:buNone/>
            </a:pPr>
            <a:endParaRPr lang="en-US" dirty="0" smtClean="0"/>
          </a:p>
          <a:p>
            <a:pPr>
              <a:buNone/>
            </a:pPr>
            <a:r>
              <a:rPr lang="en-US" dirty="0" err="1" smtClean="0"/>
              <a:t>urlpatterns</a:t>
            </a:r>
            <a:r>
              <a:rPr lang="en-US" dirty="0" smtClean="0"/>
              <a:t> = patterns('</a:t>
            </a:r>
            <a:r>
              <a:rPr lang="en-US" dirty="0" err="1" smtClean="0"/>
              <a:t>mysite.views</a:t>
            </a:r>
            <a:r>
              <a:rPr lang="en-US" dirty="0" smtClean="0"/>
              <a:t>',</a:t>
            </a:r>
          </a:p>
          <a:p>
            <a:pPr>
              <a:buNone/>
            </a:pPr>
            <a:r>
              <a:rPr lang="en-US" dirty="0" smtClean="0"/>
              <a:t>(</a:t>
            </a:r>
            <a:r>
              <a:rPr lang="en-US" dirty="0" err="1" smtClean="0"/>
              <a:t>r'^hello</a:t>
            </a:r>
            <a:r>
              <a:rPr lang="en-US" dirty="0" smtClean="0"/>
              <a:t>/$', 'hello'),</a:t>
            </a:r>
          </a:p>
          <a:p>
            <a:pPr>
              <a:buNone/>
            </a:pPr>
            <a:r>
              <a:rPr lang="en-US" dirty="0" smtClean="0"/>
              <a:t>(</a:t>
            </a:r>
            <a:r>
              <a:rPr lang="en-US" dirty="0" err="1" smtClean="0"/>
              <a:t>r'^time</a:t>
            </a:r>
            <a:r>
              <a:rPr lang="en-US" dirty="0" smtClean="0"/>
              <a:t>/$', '</a:t>
            </a:r>
            <a:r>
              <a:rPr lang="en-US" dirty="0" err="1" smtClean="0"/>
              <a:t>current_datetime</a:t>
            </a:r>
            <a:r>
              <a:rPr lang="en-US" dirty="0" smtClean="0"/>
              <a:t>'),</a:t>
            </a:r>
          </a:p>
          <a:p>
            <a:pPr>
              <a:buNone/>
            </a:pPr>
            <a:r>
              <a:rPr lang="en-US" dirty="0" smtClean="0"/>
              <a:t>(</a:t>
            </a:r>
            <a:r>
              <a:rPr lang="en-US" dirty="0" err="1" smtClean="0"/>
              <a:t>r'^time</a:t>
            </a:r>
            <a:r>
              <a:rPr lang="en-US" dirty="0" smtClean="0"/>
              <a:t>/plus/(d{1,2})/$', '</a:t>
            </a:r>
            <a:r>
              <a:rPr lang="en-US" dirty="0" err="1" smtClean="0"/>
              <a:t>hours_ahead</a:t>
            </a:r>
            <a:r>
              <a:rPr lang="en-US" dirty="0" smtClean="0"/>
              <a:t>'),</a:t>
            </a:r>
          </a:p>
          <a:p>
            <a:pPr>
              <a:buNone/>
            </a:pPr>
            <a:r>
              <a:rPr lang="en-US" dirty="0" smtClean="0"/>
              <a:t>)</a:t>
            </a:r>
            <a:endParaRPr lang="en-US" dirty="0"/>
          </a:p>
        </p:txBody>
      </p:sp>
    </p:spTree>
    <p:extLst>
      <p:ext uri="{BB962C8B-B14F-4D97-AF65-F5344CB8AC3E}">
        <p14:creationId xmlns:p14="http://schemas.microsoft.com/office/powerpoint/2010/main" val="1503635015"/>
      </p:ext>
    </p:extLst>
  </p:cSld>
  <p:clrMapOvr>
    <a:masterClrMapping/>
  </p:clrMapOvr>
  <p:timing>
    <p:tnLst>
      <p:par>
        <p:cTn xmlns:p14="http://schemas.microsoft.com/office/powerpoint/2010/mai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url</a:t>
            </a:r>
            <a:r>
              <a:rPr lang="en-US" dirty="0" smtClean="0"/>
              <a:t> patterns for 2 apps</a:t>
            </a:r>
            <a:endParaRPr lang="en-US" dirty="0"/>
          </a:p>
        </p:txBody>
      </p:sp>
      <p:sp>
        <p:nvSpPr>
          <p:cNvPr id="3" name="Content Placeholder 2"/>
          <p:cNvSpPr>
            <a:spLocks noGrp="1"/>
          </p:cNvSpPr>
          <p:nvPr>
            <p:ph idx="1"/>
          </p:nvPr>
        </p:nvSpPr>
        <p:spPr/>
        <p:txBody>
          <a:bodyPr/>
          <a:lstStyle/>
          <a:p>
            <a:pPr>
              <a:buNone/>
            </a:pPr>
            <a:r>
              <a:rPr lang="en-US" dirty="0" err="1" smtClean="0"/>
              <a:t>urlpatterns</a:t>
            </a:r>
            <a:r>
              <a:rPr lang="en-US" dirty="0" smtClean="0"/>
              <a:t> = patterns('</a:t>
            </a:r>
            <a:r>
              <a:rPr lang="en-US" dirty="0" err="1" smtClean="0"/>
              <a:t>mysite.views</a:t>
            </a:r>
            <a:r>
              <a:rPr lang="en-US" dirty="0" smtClean="0"/>
              <a:t>',</a:t>
            </a:r>
          </a:p>
          <a:p>
            <a:pPr>
              <a:buNone/>
            </a:pPr>
            <a:r>
              <a:rPr lang="en-US" dirty="0" smtClean="0"/>
              <a:t>(</a:t>
            </a:r>
            <a:r>
              <a:rPr lang="en-US" dirty="0" err="1" smtClean="0"/>
              <a:t>r'^hello</a:t>
            </a:r>
            <a:r>
              <a:rPr lang="en-US" dirty="0" smtClean="0"/>
              <a:t>/$', 'hello'),</a:t>
            </a:r>
          </a:p>
          <a:p>
            <a:pPr>
              <a:buNone/>
            </a:pPr>
            <a:r>
              <a:rPr lang="en-US" dirty="0" smtClean="0"/>
              <a:t>(</a:t>
            </a:r>
            <a:r>
              <a:rPr lang="en-US" dirty="0" err="1" smtClean="0"/>
              <a:t>r'^time</a:t>
            </a:r>
            <a:r>
              <a:rPr lang="en-US" dirty="0" smtClean="0"/>
              <a:t>/$', '</a:t>
            </a:r>
            <a:r>
              <a:rPr lang="en-US" dirty="0" err="1" smtClean="0"/>
              <a:t>current_datetime</a:t>
            </a:r>
            <a:r>
              <a:rPr lang="en-US" dirty="0" smtClean="0"/>
              <a:t>'),</a:t>
            </a:r>
          </a:p>
          <a:p>
            <a:pPr>
              <a:buNone/>
            </a:pPr>
            <a:r>
              <a:rPr lang="en-US" dirty="0" smtClean="0"/>
              <a:t>(</a:t>
            </a:r>
            <a:r>
              <a:rPr lang="en-US" dirty="0" err="1" smtClean="0"/>
              <a:t>r'^time</a:t>
            </a:r>
            <a:r>
              <a:rPr lang="en-US" dirty="0" smtClean="0"/>
              <a:t>/plus/(\d{1,2})/$', '</a:t>
            </a:r>
            <a:r>
              <a:rPr lang="en-US" dirty="0" err="1" smtClean="0"/>
              <a:t>hours_ahead</a:t>
            </a:r>
            <a:r>
              <a:rPr lang="en-US" dirty="0" smtClean="0"/>
              <a:t>'),</a:t>
            </a:r>
          </a:p>
          <a:p>
            <a:pPr>
              <a:buNone/>
            </a:pPr>
            <a:r>
              <a:rPr lang="en-US" dirty="0" smtClean="0"/>
              <a:t>)</a:t>
            </a:r>
          </a:p>
          <a:p>
            <a:pPr>
              <a:buNone/>
            </a:pPr>
            <a:r>
              <a:rPr lang="en-US" dirty="0" err="1" smtClean="0"/>
              <a:t>urlpatterns</a:t>
            </a:r>
            <a:r>
              <a:rPr lang="en-US" dirty="0" smtClean="0"/>
              <a:t> += patterns('</a:t>
            </a:r>
            <a:r>
              <a:rPr lang="en-US" dirty="0" err="1" smtClean="0"/>
              <a:t>weblog.views</a:t>
            </a:r>
            <a:r>
              <a:rPr lang="en-US" dirty="0" smtClean="0"/>
              <a:t>',</a:t>
            </a:r>
          </a:p>
          <a:p>
            <a:pPr>
              <a:buNone/>
            </a:pPr>
            <a:r>
              <a:rPr lang="en-US" dirty="0" smtClean="0"/>
              <a:t>(</a:t>
            </a:r>
            <a:r>
              <a:rPr lang="en-US" dirty="0" err="1" smtClean="0"/>
              <a:t>r'^tag</a:t>
            </a:r>
            <a:r>
              <a:rPr lang="en-US" dirty="0" smtClean="0"/>
              <a:t>/(\w+)/$', 'tag'),</a:t>
            </a:r>
          </a:p>
          <a:p>
            <a:pPr>
              <a:buNone/>
            </a:pPr>
            <a:r>
              <a:rPr lang="en-US" dirty="0" smtClean="0"/>
              <a:t>)</a:t>
            </a:r>
            <a:endParaRPr lang="en-US" dirty="0"/>
          </a:p>
        </p:txBody>
      </p:sp>
    </p:spTree>
    <p:extLst>
      <p:ext uri="{BB962C8B-B14F-4D97-AF65-F5344CB8AC3E}">
        <p14:creationId xmlns:p14="http://schemas.microsoft.com/office/powerpoint/2010/main" val="796632900"/>
      </p:ext>
    </p:extLst>
  </p:cSld>
  <p:clrMapOvr>
    <a:masterClrMapping/>
  </p:clrMapOvr>
  <p:timing>
    <p:tnLst>
      <p:par>
        <p:cTn xmlns:p14="http://schemas.microsoft.com/office/powerpoint/2010/mai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view functions</a:t>
            </a:r>
            <a:endParaRPr lang="en-US" dirty="0"/>
          </a:p>
        </p:txBody>
      </p:sp>
      <p:sp>
        <p:nvSpPr>
          <p:cNvPr id="3" name="Content Placeholder 2"/>
          <p:cNvSpPr>
            <a:spLocks noGrp="1"/>
          </p:cNvSpPr>
          <p:nvPr>
            <p:ph idx="1"/>
          </p:nvPr>
        </p:nvSpPr>
        <p:spPr/>
        <p:txBody>
          <a:bodyPr/>
          <a:lstStyle/>
          <a:p>
            <a:pPr>
              <a:buNone/>
            </a:pPr>
            <a:r>
              <a:rPr lang="en-US" dirty="0" smtClean="0"/>
              <a:t>def </a:t>
            </a:r>
            <a:r>
              <a:rPr lang="en-US" dirty="0" err="1" smtClean="0"/>
              <a:t>foo_view</a:t>
            </a:r>
            <a:r>
              <a:rPr lang="en-US" dirty="0" smtClean="0"/>
              <a:t>(request):</a:t>
            </a:r>
          </a:p>
          <a:p>
            <a:pPr>
              <a:buNone/>
            </a:pPr>
            <a:r>
              <a:rPr lang="en-US" dirty="0" smtClean="0"/>
              <a:t>	</a:t>
            </a:r>
            <a:r>
              <a:rPr lang="en-US" dirty="0" err="1" smtClean="0"/>
              <a:t>m_list</a:t>
            </a:r>
            <a:r>
              <a:rPr lang="en-US" dirty="0" smtClean="0"/>
              <a:t> = </a:t>
            </a:r>
            <a:r>
              <a:rPr lang="en-US" dirty="0" err="1" smtClean="0"/>
              <a:t>MyModel.objects.filter</a:t>
            </a:r>
            <a:r>
              <a:rPr lang="en-US" dirty="0" smtClean="0"/>
              <a:t>(</a:t>
            </a:r>
            <a:r>
              <a:rPr lang="en-US" dirty="0" err="1" smtClean="0"/>
              <a:t>is_new</a:t>
            </a:r>
            <a:r>
              <a:rPr lang="en-US" dirty="0" smtClean="0"/>
              <a:t>=True)</a:t>
            </a:r>
          </a:p>
          <a:p>
            <a:pPr>
              <a:buNone/>
            </a:pPr>
            <a:r>
              <a:rPr lang="en-US" dirty="0" smtClean="0"/>
              <a:t>	return </a:t>
            </a:r>
            <a:r>
              <a:rPr lang="en-US" dirty="0" err="1" smtClean="0"/>
              <a:t>render_to_response</a:t>
            </a:r>
            <a:r>
              <a:rPr lang="en-US" dirty="0" smtClean="0"/>
              <a:t>('template1.html', 	{'</a:t>
            </a:r>
            <a:r>
              <a:rPr lang="en-US" dirty="0" err="1" smtClean="0"/>
              <a:t>m_list</a:t>
            </a:r>
            <a:r>
              <a:rPr lang="en-US" dirty="0" smtClean="0"/>
              <a:t>': </a:t>
            </a:r>
            <a:r>
              <a:rPr lang="en-US" dirty="0" err="1" smtClean="0"/>
              <a:t>m_list</a:t>
            </a:r>
            <a:r>
              <a:rPr lang="en-US" dirty="0" smtClean="0"/>
              <a:t>})</a:t>
            </a:r>
          </a:p>
          <a:p>
            <a:pPr>
              <a:buNone/>
            </a:pPr>
            <a:endParaRPr lang="en-US" dirty="0" smtClean="0"/>
          </a:p>
          <a:p>
            <a:pPr>
              <a:buNone/>
            </a:pPr>
            <a:r>
              <a:rPr lang="en-US" dirty="0" smtClean="0"/>
              <a:t>def </a:t>
            </a:r>
            <a:r>
              <a:rPr lang="en-US" dirty="0" err="1" smtClean="0"/>
              <a:t>bar_view</a:t>
            </a:r>
            <a:r>
              <a:rPr lang="en-US" dirty="0" smtClean="0"/>
              <a:t>(request):</a:t>
            </a:r>
          </a:p>
          <a:p>
            <a:pPr>
              <a:buNone/>
            </a:pPr>
            <a:r>
              <a:rPr lang="en-US" dirty="0" smtClean="0"/>
              <a:t>	</a:t>
            </a:r>
            <a:r>
              <a:rPr lang="en-US" dirty="0" err="1" smtClean="0"/>
              <a:t>m_list</a:t>
            </a:r>
            <a:r>
              <a:rPr lang="en-US" dirty="0" smtClean="0"/>
              <a:t> = </a:t>
            </a:r>
            <a:r>
              <a:rPr lang="en-US" dirty="0" err="1" smtClean="0"/>
              <a:t>MyModel.objects.filter</a:t>
            </a:r>
            <a:r>
              <a:rPr lang="en-US" dirty="0" smtClean="0"/>
              <a:t>(</a:t>
            </a:r>
            <a:r>
              <a:rPr lang="en-US" dirty="0" err="1" smtClean="0"/>
              <a:t>is_new</a:t>
            </a:r>
            <a:r>
              <a:rPr lang="en-US" dirty="0" smtClean="0"/>
              <a:t>=True)</a:t>
            </a:r>
          </a:p>
          <a:p>
            <a:pPr>
              <a:buNone/>
            </a:pPr>
            <a:r>
              <a:rPr lang="en-US" dirty="0" smtClean="0"/>
              <a:t>	return </a:t>
            </a:r>
            <a:r>
              <a:rPr lang="en-US" dirty="0" err="1" smtClean="0"/>
              <a:t>render_to_response</a:t>
            </a:r>
            <a:r>
              <a:rPr lang="en-US" dirty="0" smtClean="0"/>
              <a:t>('template2.html', 	{'</a:t>
            </a:r>
            <a:r>
              <a:rPr lang="en-US" dirty="0" err="1" smtClean="0"/>
              <a:t>m_list</a:t>
            </a:r>
            <a:r>
              <a:rPr lang="en-US" dirty="0" smtClean="0"/>
              <a:t>': </a:t>
            </a:r>
            <a:r>
              <a:rPr lang="en-US" dirty="0" err="1" smtClean="0"/>
              <a:t>m_list</a:t>
            </a:r>
            <a:r>
              <a:rPr lang="en-US" dirty="0" smtClean="0"/>
              <a:t>})</a:t>
            </a:r>
            <a:endParaRPr lang="en-US" dirty="0"/>
          </a:p>
        </p:txBody>
      </p:sp>
    </p:spTree>
    <p:extLst>
      <p:ext uri="{BB962C8B-B14F-4D97-AF65-F5344CB8AC3E}">
        <p14:creationId xmlns:p14="http://schemas.microsoft.com/office/powerpoint/2010/main" val="829446698"/>
      </p:ext>
    </p:extLst>
  </p:cSld>
  <p:clrMapOvr>
    <a:masterClrMapping/>
  </p:clrMapOvr>
  <p:timing>
    <p:tnLst>
      <p:par>
        <p:cTn xmlns:p14="http://schemas.microsoft.com/office/powerpoint/2010/mai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Similar view functions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err="1" smtClean="0"/>
              <a:t>urlpatterns</a:t>
            </a:r>
            <a:r>
              <a:rPr lang="en-US" dirty="0" smtClean="0"/>
              <a:t> = patterns(‘ ‘,</a:t>
            </a:r>
          </a:p>
          <a:p>
            <a:pPr>
              <a:buNone/>
            </a:pPr>
            <a:r>
              <a:rPr lang="en-US" dirty="0" smtClean="0"/>
              <a:t>	(</a:t>
            </a:r>
            <a:r>
              <a:rPr lang="en-US" dirty="0" err="1" smtClean="0"/>
              <a:t>r'^foo</a:t>
            </a:r>
            <a:r>
              <a:rPr lang="en-US" dirty="0" smtClean="0"/>
              <a:t>/$', </a:t>
            </a:r>
            <a:r>
              <a:rPr lang="en-US" dirty="0" err="1" smtClean="0"/>
              <a:t>views.foobar_view</a:t>
            </a:r>
            <a:r>
              <a:rPr lang="en-US" dirty="0" smtClean="0"/>
              <a:t>, 	{'</a:t>
            </a:r>
            <a:r>
              <a:rPr lang="en-US" dirty="0" err="1" smtClean="0"/>
              <a:t>template_name</a:t>
            </a:r>
            <a:r>
              <a:rPr lang="en-US" dirty="0" smtClean="0"/>
              <a:t>': 'template1.html'}),</a:t>
            </a:r>
          </a:p>
          <a:p>
            <a:pPr>
              <a:buNone/>
            </a:pPr>
            <a:r>
              <a:rPr lang="en-US" dirty="0" smtClean="0"/>
              <a:t>	(</a:t>
            </a:r>
            <a:r>
              <a:rPr lang="en-US" dirty="0" err="1" smtClean="0"/>
              <a:t>r'^bar</a:t>
            </a:r>
            <a:r>
              <a:rPr lang="en-US" dirty="0" smtClean="0"/>
              <a:t>/$', </a:t>
            </a:r>
            <a:r>
              <a:rPr lang="en-US" dirty="0" err="1" smtClean="0"/>
              <a:t>views.foobar_view</a:t>
            </a:r>
            <a:r>
              <a:rPr lang="en-US" dirty="0" smtClean="0"/>
              <a:t>, 	{'</a:t>
            </a:r>
            <a:r>
              <a:rPr lang="en-US" dirty="0" err="1" smtClean="0"/>
              <a:t>template_name</a:t>
            </a:r>
            <a:r>
              <a:rPr lang="en-US" dirty="0" smtClean="0"/>
              <a:t>': 'template2.html'}),</a:t>
            </a:r>
          </a:p>
          <a:p>
            <a:pPr>
              <a:buNone/>
            </a:pPr>
            <a:r>
              <a:rPr lang="en-US" dirty="0" smtClean="0"/>
              <a:t>)</a:t>
            </a:r>
          </a:p>
          <a:p>
            <a:pPr>
              <a:buNone/>
            </a:pPr>
            <a:r>
              <a:rPr lang="en-US" dirty="0" smtClean="0"/>
              <a:t>def </a:t>
            </a:r>
            <a:r>
              <a:rPr lang="en-US" dirty="0" err="1" smtClean="0"/>
              <a:t>foobar_view</a:t>
            </a:r>
            <a:r>
              <a:rPr lang="en-US" dirty="0" smtClean="0"/>
              <a:t>(request, </a:t>
            </a:r>
            <a:r>
              <a:rPr lang="en-US" dirty="0" err="1" smtClean="0"/>
              <a:t>template_name</a:t>
            </a:r>
            <a:r>
              <a:rPr lang="en-US" dirty="0" smtClean="0"/>
              <a:t>):</a:t>
            </a:r>
          </a:p>
          <a:p>
            <a:pPr>
              <a:buNone/>
            </a:pPr>
            <a:r>
              <a:rPr lang="en-US" dirty="0" smtClean="0"/>
              <a:t>	</a:t>
            </a:r>
            <a:r>
              <a:rPr lang="en-US" dirty="0" err="1" smtClean="0"/>
              <a:t>m_list</a:t>
            </a:r>
            <a:r>
              <a:rPr lang="en-US" dirty="0" smtClean="0"/>
              <a:t> = </a:t>
            </a:r>
            <a:r>
              <a:rPr lang="en-US" dirty="0" err="1" smtClean="0"/>
              <a:t>MyModel.objects.filter</a:t>
            </a:r>
            <a:r>
              <a:rPr lang="en-US" dirty="0" smtClean="0"/>
              <a:t>(</a:t>
            </a:r>
            <a:r>
              <a:rPr lang="en-US" dirty="0" err="1" smtClean="0"/>
              <a:t>is_new</a:t>
            </a:r>
            <a:r>
              <a:rPr lang="en-US" dirty="0" smtClean="0"/>
              <a:t>=True)</a:t>
            </a:r>
          </a:p>
          <a:p>
            <a:pPr>
              <a:buNone/>
            </a:pPr>
            <a:r>
              <a:rPr lang="en-US" dirty="0" smtClean="0"/>
              <a:t>	return </a:t>
            </a:r>
            <a:r>
              <a:rPr lang="en-US" dirty="0" err="1" smtClean="0"/>
              <a:t>render_to_response</a:t>
            </a:r>
            <a:r>
              <a:rPr lang="en-US" dirty="0" smtClean="0"/>
              <a:t>(</a:t>
            </a:r>
            <a:r>
              <a:rPr lang="en-US" dirty="0" err="1" smtClean="0"/>
              <a:t>template_name</a:t>
            </a:r>
            <a:r>
              <a:rPr lang="en-US" dirty="0" smtClean="0"/>
              <a:t>, 	{'</a:t>
            </a:r>
            <a:r>
              <a:rPr lang="en-US" dirty="0" err="1" smtClean="0"/>
              <a:t>m_list</a:t>
            </a:r>
            <a:r>
              <a:rPr lang="en-US" dirty="0" smtClean="0"/>
              <a:t>': </a:t>
            </a:r>
            <a:r>
              <a:rPr lang="en-US" dirty="0" err="1" smtClean="0"/>
              <a:t>m_list</a:t>
            </a:r>
            <a:r>
              <a:rPr lang="en-US" dirty="0" smtClean="0"/>
              <a:t>})</a:t>
            </a:r>
            <a:endParaRPr lang="en-US" dirty="0"/>
          </a:p>
        </p:txBody>
      </p:sp>
    </p:spTree>
    <p:extLst>
      <p:ext uri="{BB962C8B-B14F-4D97-AF65-F5344CB8AC3E}">
        <p14:creationId xmlns:p14="http://schemas.microsoft.com/office/powerpoint/2010/main" val="3124986821"/>
      </p:ext>
    </p:extLst>
  </p:cSld>
  <p:clrMapOvr>
    <a:masterClrMapping/>
  </p:clrMapOvr>
  <p:timing>
    <p:tnLst>
      <p:par>
        <p:cTn xmlns:p14="http://schemas.microsoft.com/office/powerpoint/2010/mai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url</a:t>
            </a:r>
            <a:r>
              <a:rPr lang="en-US" dirty="0" smtClean="0"/>
              <a:t> conf</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a:t>
            </a:r>
            <a:r>
              <a:rPr lang="en-US" dirty="0" err="1" smtClean="0"/>
              <a:t>mydata</a:t>
            </a:r>
            <a:r>
              <a:rPr lang="en-US" dirty="0" smtClean="0"/>
              <a:t>/</a:t>
            </a:r>
            <a:r>
              <a:rPr lang="en-US" dirty="0" err="1" smtClean="0"/>
              <a:t>jan</a:t>
            </a:r>
            <a:r>
              <a:rPr lang="en-US" dirty="0" smtClean="0"/>
              <a:t>/01/</a:t>
            </a:r>
          </a:p>
          <a:p>
            <a:pPr>
              <a:buNone/>
            </a:pPr>
            <a:r>
              <a:rPr lang="en-US" dirty="0" smtClean="0"/>
              <a:t>/</a:t>
            </a:r>
            <a:r>
              <a:rPr lang="en-US" dirty="0" err="1" smtClean="0"/>
              <a:t>mydata</a:t>
            </a:r>
            <a:r>
              <a:rPr lang="en-US" dirty="0" smtClean="0"/>
              <a:t>/</a:t>
            </a:r>
            <a:r>
              <a:rPr lang="en-US" dirty="0" err="1" smtClean="0"/>
              <a:t>jan</a:t>
            </a:r>
            <a:r>
              <a:rPr lang="en-US" dirty="0" smtClean="0"/>
              <a:t>/02/</a:t>
            </a:r>
          </a:p>
          <a:p>
            <a:pPr>
              <a:buNone/>
            </a:pPr>
            <a:r>
              <a:rPr lang="en-US" dirty="0" smtClean="0"/>
              <a:t>/</a:t>
            </a:r>
            <a:r>
              <a:rPr lang="en-US" dirty="0" err="1" smtClean="0"/>
              <a:t>mydata</a:t>
            </a:r>
            <a:r>
              <a:rPr lang="en-US" dirty="0" smtClean="0"/>
              <a:t>/</a:t>
            </a:r>
            <a:r>
              <a:rPr lang="en-US" dirty="0" err="1" smtClean="0"/>
              <a:t>jan</a:t>
            </a:r>
            <a:r>
              <a:rPr lang="en-US" dirty="0" smtClean="0"/>
              <a:t>/03/</a:t>
            </a:r>
          </a:p>
          <a:p>
            <a:pPr>
              <a:buNone/>
            </a:pPr>
            <a:endParaRPr lang="en-US" dirty="0" smtClean="0"/>
          </a:p>
          <a:p>
            <a:pPr>
              <a:buNone/>
            </a:pPr>
            <a:r>
              <a:rPr lang="en-US" dirty="0" err="1" smtClean="0"/>
              <a:t>urlpatterns</a:t>
            </a:r>
            <a:r>
              <a:rPr lang="en-US" dirty="0" smtClean="0"/>
              <a:t> = patterns('',</a:t>
            </a:r>
          </a:p>
          <a:p>
            <a:pPr>
              <a:buNone/>
            </a:pPr>
            <a:r>
              <a:rPr lang="en-US" dirty="0" smtClean="0"/>
              <a:t>(</a:t>
            </a:r>
            <a:r>
              <a:rPr lang="en-US" dirty="0" err="1" smtClean="0"/>
              <a:t>r'^mydata</a:t>
            </a:r>
            <a:r>
              <a:rPr lang="en-US" dirty="0" smtClean="0"/>
              <a:t>/(?P&lt;month&gt;\w{3})/(?P&lt;day&gt;\d{2})/$				', </a:t>
            </a:r>
            <a:r>
              <a:rPr lang="en-US" dirty="0" err="1" smtClean="0"/>
              <a:t>views.my_view</a:t>
            </a:r>
            <a:r>
              <a:rPr lang="en-US" dirty="0" smtClean="0"/>
              <a:t>),)</a:t>
            </a:r>
          </a:p>
          <a:p>
            <a:pPr>
              <a:buNone/>
            </a:pPr>
            <a:endParaRPr lang="en-US" dirty="0" smtClean="0"/>
          </a:p>
          <a:p>
            <a:pPr>
              <a:buNone/>
            </a:pPr>
            <a:r>
              <a:rPr lang="en-US" dirty="0" smtClean="0"/>
              <a:t>def </a:t>
            </a:r>
            <a:r>
              <a:rPr lang="en-US" dirty="0" err="1" smtClean="0"/>
              <a:t>my_view</a:t>
            </a:r>
            <a:r>
              <a:rPr lang="en-US" dirty="0" smtClean="0"/>
              <a:t>(request, month, day):</a:t>
            </a:r>
          </a:p>
          <a:p>
            <a:pPr>
              <a:buNone/>
            </a:pPr>
            <a:r>
              <a:rPr lang="en-US" dirty="0" smtClean="0"/>
              <a:t>	 ....</a:t>
            </a:r>
            <a:endParaRPr lang="en-US" dirty="0"/>
          </a:p>
        </p:txBody>
      </p:sp>
    </p:spTree>
    <p:extLst>
      <p:ext uri="{BB962C8B-B14F-4D97-AF65-F5344CB8AC3E}">
        <p14:creationId xmlns:p14="http://schemas.microsoft.com/office/powerpoint/2010/main" val="1816384580"/>
      </p:ext>
    </p:extLst>
  </p:cSld>
  <p:clrMapOvr>
    <a:masterClrMapping/>
  </p:clrMapOvr>
  <p:timing>
    <p:tnLst>
      <p:par>
        <p:cTn xmlns:p14="http://schemas.microsoft.com/office/powerpoint/2010/mai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url</a:t>
            </a:r>
            <a:r>
              <a:rPr lang="en-US" dirty="0" smtClean="0"/>
              <a:t> conf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a:t>
            </a:r>
            <a:r>
              <a:rPr lang="en-US" dirty="0" err="1" smtClean="0"/>
              <a:t>mydata</a:t>
            </a:r>
            <a:r>
              <a:rPr lang="en-US" dirty="0" smtClean="0"/>
              <a:t>/birthday/</a:t>
            </a:r>
          </a:p>
          <a:p>
            <a:pPr>
              <a:buNone/>
            </a:pPr>
            <a:r>
              <a:rPr lang="en-US" dirty="0" smtClean="0"/>
              <a:t>/</a:t>
            </a:r>
            <a:r>
              <a:rPr lang="en-US" dirty="0" err="1" smtClean="0"/>
              <a:t>mydata</a:t>
            </a:r>
            <a:r>
              <a:rPr lang="en-US" dirty="0" smtClean="0"/>
              <a:t>/</a:t>
            </a:r>
            <a:r>
              <a:rPr lang="en-US" dirty="0" err="1" smtClean="0"/>
              <a:t>jan</a:t>
            </a:r>
            <a:r>
              <a:rPr lang="en-US" dirty="0" smtClean="0"/>
              <a:t>/06</a:t>
            </a:r>
          </a:p>
          <a:p>
            <a:pPr>
              <a:buNone/>
            </a:pPr>
            <a:endParaRPr lang="en-US" dirty="0" smtClean="0"/>
          </a:p>
          <a:p>
            <a:pPr>
              <a:buNone/>
            </a:pPr>
            <a:endParaRPr lang="en-US" dirty="0" smtClean="0"/>
          </a:p>
          <a:p>
            <a:pPr>
              <a:buNone/>
            </a:pPr>
            <a:r>
              <a:rPr lang="en-US" dirty="0" err="1" smtClean="0"/>
              <a:t>urlpatterns</a:t>
            </a:r>
            <a:r>
              <a:rPr lang="en-US" dirty="0" smtClean="0"/>
              <a:t> = patterns('',</a:t>
            </a:r>
          </a:p>
          <a:p>
            <a:pPr>
              <a:buNone/>
            </a:pPr>
            <a:r>
              <a:rPr lang="en-US" dirty="0" smtClean="0"/>
              <a:t>(</a:t>
            </a:r>
            <a:r>
              <a:rPr lang="en-US" dirty="0" err="1" smtClean="0"/>
              <a:t>r'^mydata</a:t>
            </a:r>
            <a:r>
              <a:rPr lang="en-US" dirty="0" smtClean="0"/>
              <a:t>/birthday/$', </a:t>
            </a:r>
            <a:r>
              <a:rPr lang="en-US" dirty="0" err="1" smtClean="0"/>
              <a:t>views.my_view</a:t>
            </a:r>
            <a:r>
              <a:rPr lang="en-US" dirty="0" smtClean="0"/>
              <a:t>, {'month': '</a:t>
            </a:r>
            <a:r>
              <a:rPr lang="en-US" dirty="0" err="1" smtClean="0"/>
              <a:t>jan</a:t>
            </a:r>
            <a:r>
              <a:rPr lang="en-US" dirty="0" smtClean="0"/>
              <a:t>', 'day': '06'}),</a:t>
            </a:r>
          </a:p>
          <a:p>
            <a:pPr>
              <a:buNone/>
            </a:pPr>
            <a:r>
              <a:rPr lang="en-US" dirty="0" smtClean="0"/>
              <a:t>(</a:t>
            </a:r>
            <a:r>
              <a:rPr lang="en-US" dirty="0" err="1" smtClean="0"/>
              <a:t>r'^mydata</a:t>
            </a:r>
            <a:r>
              <a:rPr lang="en-US" dirty="0" smtClean="0"/>
              <a:t>/(?P&lt;month&gt;\w{3})/(?P&lt;day&gt;\d\d)/$', </a:t>
            </a:r>
            <a:r>
              <a:rPr lang="en-US" dirty="0" err="1" smtClean="0"/>
              <a:t>views.my_view</a:t>
            </a:r>
            <a:r>
              <a:rPr lang="en-US" dirty="0" smtClean="0"/>
              <a:t>),</a:t>
            </a:r>
          </a:p>
          <a:p>
            <a:pPr>
              <a:buNone/>
            </a:pPr>
            <a:r>
              <a:rPr lang="en-US" dirty="0" smtClean="0"/>
              <a:t>)</a:t>
            </a:r>
            <a:endParaRPr lang="en-US" dirty="0"/>
          </a:p>
        </p:txBody>
      </p:sp>
    </p:spTree>
    <p:extLst>
      <p:ext uri="{BB962C8B-B14F-4D97-AF65-F5344CB8AC3E}">
        <p14:creationId xmlns:p14="http://schemas.microsoft.com/office/powerpoint/2010/main" val="12893412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 if (condition):</a:t>
            </a:r>
          </a:p>
          <a:p>
            <a:pPr>
              <a:buNone/>
            </a:pPr>
            <a:r>
              <a:rPr lang="en-US" dirty="0" smtClean="0"/>
              <a:t>	     block of code</a:t>
            </a:r>
          </a:p>
          <a:p>
            <a:r>
              <a:rPr lang="en-US" dirty="0" smtClean="0"/>
              <a:t> x = 5</a:t>
            </a:r>
          </a:p>
          <a:p>
            <a:r>
              <a:rPr lang="en-US" dirty="0" smtClean="0"/>
              <a:t> if x:</a:t>
            </a:r>
          </a:p>
          <a:p>
            <a:pPr>
              <a:buNone/>
            </a:pPr>
            <a:r>
              <a:rPr lang="en-US" dirty="0" smtClean="0"/>
              <a:t>       print (“ X is nonzero”)</a:t>
            </a:r>
          </a:p>
          <a:p>
            <a:pPr>
              <a:buNone/>
            </a:pPr>
            <a:endParaRPr lang="en-US" dirty="0" smtClean="0"/>
          </a:p>
          <a:p>
            <a:r>
              <a:rPr lang="en-US" dirty="0" smtClean="0"/>
              <a:t> for letter in "ABCDEFGHIJKLMNOPQRSTUVWXYZ":</a:t>
            </a:r>
          </a:p>
          <a:p>
            <a:pPr>
              <a:buNone/>
            </a:pPr>
            <a:r>
              <a:rPr lang="en-US" dirty="0" smtClean="0"/>
              <a:t>		if letter in "AEIOU":</a:t>
            </a:r>
          </a:p>
          <a:p>
            <a:pPr>
              <a:buNone/>
            </a:pPr>
            <a:r>
              <a:rPr lang="en-US" dirty="0" smtClean="0"/>
              <a:t>		    print(letter, "is a vowel")</a:t>
            </a:r>
          </a:p>
          <a:p>
            <a:pPr>
              <a:buNone/>
            </a:pPr>
            <a:r>
              <a:rPr lang="en-US" dirty="0" smtClean="0"/>
              <a:t>		else:</a:t>
            </a:r>
          </a:p>
          <a:p>
            <a:pPr>
              <a:buNone/>
            </a:pPr>
            <a:r>
              <a:rPr lang="en-US" dirty="0" smtClean="0"/>
              <a:t>		    print(letter, "is a consonant")</a:t>
            </a:r>
            <a:endParaRPr lang="en-US" dirty="0"/>
          </a:p>
        </p:txBody>
      </p:sp>
      <p:sp>
        <p:nvSpPr>
          <p:cNvPr id="3" name="Title 2"/>
          <p:cNvSpPr>
            <a:spLocks noGrp="1"/>
          </p:cNvSpPr>
          <p:nvPr>
            <p:ph type="title"/>
          </p:nvPr>
        </p:nvSpPr>
        <p:spPr/>
        <p:txBody>
          <a:bodyPr>
            <a:normAutofit fontScale="90000"/>
          </a:bodyPr>
          <a:lstStyle/>
          <a:p>
            <a:r>
              <a:rPr lang="en-US" dirty="0" smtClean="0"/>
              <a:t>Piece # 5 Control Flow Statements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Url</a:t>
            </a:r>
            <a:r>
              <a:rPr lang="en-US" dirty="0" smtClean="0"/>
              <a:t> captured parameter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err="1" smtClean="0"/>
              <a:t>urlpatterns</a:t>
            </a:r>
            <a:r>
              <a:rPr lang="en-US" dirty="0" smtClean="0"/>
              <a:t> = patterns('',</a:t>
            </a:r>
          </a:p>
          <a:p>
            <a:pPr>
              <a:buNone/>
            </a:pPr>
            <a:r>
              <a:rPr lang="en-US" dirty="0" smtClean="0"/>
              <a:t>	(</a:t>
            </a:r>
            <a:r>
              <a:rPr lang="en-US" dirty="0" err="1" smtClean="0"/>
              <a:t>r'^blog</a:t>
            </a:r>
            <a:r>
              <a:rPr lang="en-US" dirty="0" smtClean="0"/>
              <a:t>/$', </a:t>
            </a:r>
            <a:r>
              <a:rPr lang="en-US" dirty="0" err="1" smtClean="0"/>
              <a:t>views.page</a:t>
            </a:r>
            <a:r>
              <a:rPr lang="en-US" dirty="0" smtClean="0"/>
              <a:t>),</a:t>
            </a:r>
          </a:p>
          <a:p>
            <a:pPr>
              <a:buNone/>
            </a:pPr>
            <a:r>
              <a:rPr lang="en-US" dirty="0" smtClean="0"/>
              <a:t>	(</a:t>
            </a:r>
            <a:r>
              <a:rPr lang="en-US" dirty="0" err="1" smtClean="0"/>
              <a:t>r'^blog</a:t>
            </a:r>
            <a:r>
              <a:rPr lang="en-US" dirty="0" smtClean="0"/>
              <a:t>/page(?P&lt;num&gt;\d+)/$', </a:t>
            </a:r>
            <a:r>
              <a:rPr lang="en-US" dirty="0" err="1" smtClean="0"/>
              <a:t>views.page</a:t>
            </a:r>
            <a:r>
              <a:rPr lang="en-US" dirty="0" smtClean="0"/>
              <a:t>),</a:t>
            </a:r>
          </a:p>
          <a:p>
            <a:pPr>
              <a:buNone/>
            </a:pPr>
            <a:r>
              <a:rPr lang="en-US" dirty="0" smtClean="0"/>
              <a:t>	)</a:t>
            </a:r>
          </a:p>
          <a:p>
            <a:pPr>
              <a:buNone/>
            </a:pPr>
            <a:endParaRPr lang="en-US" dirty="0" smtClean="0"/>
          </a:p>
          <a:p>
            <a:pPr>
              <a:buNone/>
            </a:pPr>
            <a:r>
              <a:rPr lang="en-US" dirty="0" smtClean="0"/>
              <a:t># views.py</a:t>
            </a:r>
          </a:p>
          <a:p>
            <a:pPr>
              <a:buNone/>
            </a:pPr>
            <a:r>
              <a:rPr lang="en-US" dirty="0" smtClean="0"/>
              <a:t>def page(request, num='1'):</a:t>
            </a:r>
          </a:p>
          <a:p>
            <a:pPr>
              <a:buNone/>
            </a:pPr>
            <a:r>
              <a:rPr lang="en-US" dirty="0" smtClean="0"/>
              <a:t>	# Output the appropriate page of blog entries, according to num.</a:t>
            </a:r>
          </a:p>
          <a:p>
            <a:pPr>
              <a:buNone/>
            </a:pPr>
            <a:r>
              <a:rPr lang="en-US" dirty="0" smtClean="0"/>
              <a:t>	# ...</a:t>
            </a:r>
            <a:endParaRPr lang="en-US" dirty="0"/>
          </a:p>
        </p:txBody>
      </p:sp>
    </p:spTree>
    <p:extLst>
      <p:ext uri="{BB962C8B-B14F-4D97-AF65-F5344CB8AC3E}">
        <p14:creationId xmlns:p14="http://schemas.microsoft.com/office/powerpoint/2010/main" val="422677712"/>
      </p:ext>
    </p:extLst>
  </p:cSld>
  <p:clrMapOvr>
    <a:masterClrMapping/>
  </p:clrMapOvr>
  <p:timing>
    <p:tnLst>
      <p:par>
        <p:cTn xmlns:p14="http://schemas.microsoft.com/office/powerpoint/2010/mai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Url</a:t>
            </a:r>
            <a:r>
              <a:rPr lang="en-US" dirty="0" smtClean="0"/>
              <a:t> </a:t>
            </a:r>
            <a:r>
              <a:rPr lang="en-US" dirty="0" err="1" smtClean="0"/>
              <a:t>config</a:t>
            </a:r>
            <a:r>
              <a:rPr lang="en-US" dirty="0" smtClean="0"/>
              <a:t> include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Urls.py inside your application folder</a:t>
            </a:r>
          </a:p>
          <a:p>
            <a:pPr>
              <a:buNone/>
            </a:pPr>
            <a:r>
              <a:rPr lang="en-US" dirty="0" err="1" smtClean="0"/>
              <a:t>urlpatterns</a:t>
            </a:r>
            <a:r>
              <a:rPr lang="en-US" dirty="0" smtClean="0"/>
              <a:t> = patterns('',</a:t>
            </a:r>
          </a:p>
          <a:p>
            <a:pPr>
              <a:buNone/>
            </a:pPr>
            <a:r>
              <a:rPr lang="en-US" dirty="0" smtClean="0"/>
              <a:t>(r'^(\d\d\d\d)/$', '</a:t>
            </a:r>
            <a:r>
              <a:rPr lang="en-US" dirty="0" err="1" smtClean="0"/>
              <a:t>mysite.blog.views.year_detail</a:t>
            </a:r>
            <a:r>
              <a:rPr lang="en-US" dirty="0" smtClean="0"/>
              <a:t>'),</a:t>
            </a:r>
          </a:p>
          <a:p>
            <a:pPr>
              <a:buNone/>
            </a:pPr>
            <a:r>
              <a:rPr lang="en-US" dirty="0" smtClean="0"/>
              <a:t>(r'^(\d\d\d\d)/(\d\d)/$', '</a:t>
            </a:r>
            <a:r>
              <a:rPr lang="en-US" dirty="0" err="1" smtClean="0"/>
              <a:t>mysite.blog.views.month_detail</a:t>
            </a:r>
            <a:r>
              <a:rPr lang="en-US" dirty="0" smtClean="0"/>
              <a:t>'),)</a:t>
            </a:r>
          </a:p>
          <a:p>
            <a:pPr>
              <a:buNone/>
            </a:pPr>
            <a:endParaRPr lang="en-US" dirty="0" smtClean="0"/>
          </a:p>
          <a:p>
            <a:pPr>
              <a:buNone/>
            </a:pPr>
            <a:r>
              <a:rPr lang="en-US" dirty="0" smtClean="0"/>
              <a:t>Urls.py inside your main project folder</a:t>
            </a:r>
          </a:p>
          <a:p>
            <a:pPr>
              <a:buNone/>
            </a:pPr>
            <a:r>
              <a:rPr lang="en-US" dirty="0" err="1" smtClean="0"/>
              <a:t>urlpatterns</a:t>
            </a:r>
            <a:r>
              <a:rPr lang="en-US" dirty="0" smtClean="0"/>
              <a:t> = patterns('',</a:t>
            </a:r>
          </a:p>
          <a:p>
            <a:pPr>
              <a:buNone/>
            </a:pPr>
            <a:r>
              <a:rPr lang="en-US" dirty="0" smtClean="0"/>
              <a:t>(</a:t>
            </a:r>
            <a:r>
              <a:rPr lang="en-US" dirty="0" err="1" smtClean="0"/>
              <a:t>r'^weblog</a:t>
            </a:r>
            <a:r>
              <a:rPr lang="en-US" dirty="0" smtClean="0"/>
              <a:t>/', include('</a:t>
            </a:r>
            <a:r>
              <a:rPr lang="en-US" dirty="0" err="1" smtClean="0"/>
              <a:t>mysite.blog.urls</a:t>
            </a:r>
            <a:r>
              <a:rPr lang="en-US" dirty="0" smtClean="0"/>
              <a:t>')),</a:t>
            </a:r>
          </a:p>
          <a:p>
            <a:pPr>
              <a:buNone/>
            </a:pPr>
            <a:r>
              <a:rPr lang="en-US" dirty="0" smtClean="0"/>
              <a:t>(</a:t>
            </a:r>
            <a:r>
              <a:rPr lang="en-US" dirty="0" err="1" smtClean="0"/>
              <a:t>r'^photos</a:t>
            </a:r>
            <a:r>
              <a:rPr lang="en-US" dirty="0" smtClean="0"/>
              <a:t>/', include('</a:t>
            </a:r>
            <a:r>
              <a:rPr lang="en-US" dirty="0" err="1" smtClean="0"/>
              <a:t>mysite.photos.urls</a:t>
            </a:r>
            <a:r>
              <a:rPr lang="en-US" dirty="0" smtClean="0"/>
              <a:t>')),</a:t>
            </a:r>
          </a:p>
          <a:p>
            <a:pPr>
              <a:buNone/>
            </a:pPr>
            <a:r>
              <a:rPr lang="en-US" dirty="0" smtClean="0"/>
              <a:t>(</a:t>
            </a:r>
            <a:r>
              <a:rPr lang="en-US" dirty="0" err="1" smtClean="0"/>
              <a:t>r'^about</a:t>
            </a:r>
            <a:r>
              <a:rPr lang="en-US" dirty="0" smtClean="0"/>
              <a:t>/$', '</a:t>
            </a:r>
            <a:r>
              <a:rPr lang="en-US" dirty="0" err="1" smtClean="0"/>
              <a:t>mysite.views.about</a:t>
            </a:r>
            <a:r>
              <a:rPr lang="en-US" dirty="0" smtClean="0"/>
              <a:t>'),</a:t>
            </a:r>
          </a:p>
          <a:p>
            <a:pPr>
              <a:buNone/>
            </a:pPr>
            <a:r>
              <a:rPr lang="en-US" dirty="0" smtClean="0"/>
              <a:t>)</a:t>
            </a:r>
          </a:p>
          <a:p>
            <a:pPr>
              <a:buNone/>
            </a:pPr>
            <a:endParaRPr lang="en-US" dirty="0" smtClean="0"/>
          </a:p>
          <a:p>
            <a:pPr>
              <a:buNone/>
            </a:pPr>
            <a:r>
              <a:rPr lang="en-US" dirty="0" smtClean="0"/>
              <a:t>Note the $ sign missing when we have include……..</a:t>
            </a:r>
          </a:p>
          <a:p>
            <a:pPr>
              <a:buNone/>
            </a:pPr>
            <a:r>
              <a:rPr lang="en-US" dirty="0" smtClean="0"/>
              <a:t>/weblog/2007/		/weblog//2007/	/about/</a:t>
            </a:r>
            <a:endParaRPr lang="en-US" dirty="0"/>
          </a:p>
        </p:txBody>
      </p:sp>
    </p:spTree>
    <p:extLst>
      <p:ext uri="{BB962C8B-B14F-4D97-AF65-F5344CB8AC3E}">
        <p14:creationId xmlns:p14="http://schemas.microsoft.com/office/powerpoint/2010/main" val="3706977349"/>
      </p:ext>
    </p:extLst>
  </p:cSld>
  <p:clrMapOvr>
    <a:masterClrMapping/>
  </p:clrMapOvr>
  <p:timing>
    <p:tnLst>
      <p:par>
        <p:cTn xmlns:p14="http://schemas.microsoft.com/office/powerpoint/2010/mai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template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Template – a text document that contains template tags and variables</a:t>
            </a:r>
          </a:p>
          <a:p>
            <a:pPr>
              <a:buNone/>
            </a:pPr>
            <a:endParaRPr lang="en-US" dirty="0" smtClean="0"/>
          </a:p>
          <a:p>
            <a:pPr>
              <a:buNone/>
            </a:pPr>
            <a:r>
              <a:rPr lang="en-US" dirty="0" smtClean="0"/>
              <a:t>Template tags – a symbol within a template that does something. </a:t>
            </a:r>
            <a:r>
              <a:rPr lang="en-US" dirty="0" err="1" smtClean="0"/>
              <a:t>Eg</a:t>
            </a:r>
            <a:r>
              <a:rPr lang="en-US" dirty="0" smtClean="0"/>
              <a:t> {% for %}</a:t>
            </a:r>
          </a:p>
          <a:p>
            <a:pPr>
              <a:buNone/>
            </a:pPr>
            <a:endParaRPr lang="en-US" dirty="0" smtClean="0"/>
          </a:p>
          <a:p>
            <a:pPr>
              <a:buNone/>
            </a:pPr>
            <a:r>
              <a:rPr lang="en-US" dirty="0" smtClean="0"/>
              <a:t>A variable – is a symbol within the template that outputs a value. </a:t>
            </a:r>
            <a:r>
              <a:rPr lang="en-US" dirty="0" err="1" smtClean="0"/>
              <a:t>Eg</a:t>
            </a:r>
            <a:r>
              <a:rPr lang="en-US" dirty="0" smtClean="0"/>
              <a:t> {{books}}</a:t>
            </a:r>
          </a:p>
          <a:p>
            <a:pPr>
              <a:buNone/>
            </a:pPr>
            <a:endParaRPr lang="en-US" dirty="0" smtClean="0"/>
          </a:p>
          <a:p>
            <a:pPr>
              <a:buNone/>
            </a:pPr>
            <a:r>
              <a:rPr lang="en-US" dirty="0" smtClean="0"/>
              <a:t>A context – is a name value pair that is passed to the template.</a:t>
            </a:r>
          </a:p>
          <a:p>
            <a:pPr>
              <a:buNone/>
            </a:pPr>
            <a:endParaRPr lang="en-US" dirty="0" smtClean="0"/>
          </a:p>
          <a:p>
            <a:pPr>
              <a:buNone/>
            </a:pPr>
            <a:r>
              <a:rPr lang="en-US" dirty="0" smtClean="0"/>
              <a:t>A template renders a context by replacing the variable “holes with values, and executing the template tags.</a:t>
            </a:r>
            <a:endParaRPr lang="en-US" dirty="0"/>
          </a:p>
        </p:txBody>
      </p:sp>
    </p:spTree>
    <p:extLst>
      <p:ext uri="{BB962C8B-B14F-4D97-AF65-F5344CB8AC3E}">
        <p14:creationId xmlns:p14="http://schemas.microsoft.com/office/powerpoint/2010/main" val="2838488340"/>
      </p:ext>
    </p:extLst>
  </p:cSld>
  <p:clrMapOvr>
    <a:masterClrMapping/>
  </p:clrMapOvr>
  <p:timing>
    <p:tnLst>
      <p:par>
        <p:cTn xmlns:p14="http://schemas.microsoft.com/office/powerpoint/2010/mai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template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&gt;&gt;&gt; from </a:t>
            </a:r>
            <a:r>
              <a:rPr lang="en-US" dirty="0" err="1" smtClean="0"/>
              <a:t>django</a:t>
            </a:r>
            <a:r>
              <a:rPr lang="en-US" dirty="0" smtClean="0"/>
              <a:t> import template</a:t>
            </a:r>
          </a:p>
          <a:p>
            <a:pPr>
              <a:buNone/>
            </a:pPr>
            <a:r>
              <a:rPr lang="en-US" dirty="0" smtClean="0"/>
              <a:t>&gt;&gt;&gt; t = </a:t>
            </a:r>
            <a:r>
              <a:rPr lang="en-US" dirty="0" err="1" smtClean="0"/>
              <a:t>template.Template</a:t>
            </a:r>
            <a:endParaRPr lang="en-US" dirty="0" smtClean="0"/>
          </a:p>
          <a:p>
            <a:pPr>
              <a:buNone/>
            </a:pPr>
            <a:r>
              <a:rPr lang="en-US" dirty="0" smtClean="0"/>
              <a:t>		('My name is {{ name }}.')</a:t>
            </a:r>
          </a:p>
          <a:p>
            <a:pPr>
              <a:buNone/>
            </a:pPr>
            <a:r>
              <a:rPr lang="en-US" dirty="0" smtClean="0"/>
              <a:t>&gt;&gt;&gt; c = </a:t>
            </a:r>
            <a:r>
              <a:rPr lang="en-US" dirty="0" err="1" smtClean="0"/>
              <a:t>template.Context</a:t>
            </a:r>
            <a:r>
              <a:rPr lang="en-US" dirty="0" smtClean="0"/>
              <a:t>({'name': 'Adrian'})</a:t>
            </a:r>
          </a:p>
          <a:p>
            <a:pPr>
              <a:buNone/>
            </a:pPr>
            <a:r>
              <a:rPr lang="en-US" dirty="0" smtClean="0"/>
              <a:t>&gt;&gt;&gt; print </a:t>
            </a:r>
            <a:r>
              <a:rPr lang="en-US" dirty="0" err="1" smtClean="0"/>
              <a:t>t.render</a:t>
            </a:r>
            <a:r>
              <a:rPr lang="en-US" dirty="0" smtClean="0"/>
              <a:t>(c)</a:t>
            </a:r>
          </a:p>
          <a:p>
            <a:pPr>
              <a:buNone/>
            </a:pPr>
            <a:endParaRPr lang="en-US" dirty="0" smtClean="0"/>
          </a:p>
          <a:p>
            <a:pPr>
              <a:buNone/>
            </a:pPr>
            <a:r>
              <a:rPr lang="en-US" dirty="0" smtClean="0"/>
              <a:t>&gt;&gt;&gt; from </a:t>
            </a:r>
            <a:r>
              <a:rPr lang="en-US" dirty="0" err="1" smtClean="0"/>
              <a:t>django.template</a:t>
            </a:r>
            <a:r>
              <a:rPr lang="en-US" dirty="0" smtClean="0"/>
              <a:t> import Context, 						Template</a:t>
            </a:r>
          </a:p>
          <a:p>
            <a:pPr>
              <a:buNone/>
            </a:pPr>
            <a:r>
              <a:rPr lang="en-US" dirty="0" smtClean="0"/>
              <a:t>&gt;&gt;&gt; t = Template('My name is {{ name }}.')</a:t>
            </a:r>
          </a:p>
          <a:p>
            <a:pPr>
              <a:buNone/>
            </a:pPr>
            <a:r>
              <a:rPr lang="en-US" dirty="0" smtClean="0"/>
              <a:t>&gt;&gt;&gt; c = Context({'name': '</a:t>
            </a:r>
            <a:r>
              <a:rPr lang="en-US" dirty="0" err="1" smtClean="0"/>
              <a:t>Stephane</a:t>
            </a:r>
            <a:r>
              <a:rPr lang="en-US" dirty="0" smtClean="0"/>
              <a:t>'})</a:t>
            </a:r>
          </a:p>
          <a:p>
            <a:pPr>
              <a:buNone/>
            </a:pPr>
            <a:r>
              <a:rPr lang="en-US" dirty="0" smtClean="0"/>
              <a:t>&gt;&gt;&gt; </a:t>
            </a:r>
            <a:r>
              <a:rPr lang="en-US" dirty="0" err="1" smtClean="0"/>
              <a:t>t.render</a:t>
            </a:r>
            <a:r>
              <a:rPr lang="en-US" dirty="0" smtClean="0"/>
              <a:t>(c)</a:t>
            </a:r>
          </a:p>
          <a:p>
            <a:pPr>
              <a:buNone/>
            </a:pPr>
            <a:r>
              <a:rPr lang="en-US" dirty="0" err="1" smtClean="0"/>
              <a:t>u'My</a:t>
            </a:r>
            <a:r>
              <a:rPr lang="en-US" dirty="0" smtClean="0"/>
              <a:t> name is </a:t>
            </a:r>
            <a:r>
              <a:rPr lang="en-US" dirty="0" err="1" smtClean="0"/>
              <a:t>Stephane</a:t>
            </a:r>
            <a:r>
              <a:rPr lang="en-US" dirty="0" smtClean="0"/>
              <a:t>.'</a:t>
            </a:r>
            <a:endParaRPr lang="en-US" dirty="0"/>
          </a:p>
        </p:txBody>
      </p:sp>
    </p:spTree>
    <p:extLst>
      <p:ext uri="{BB962C8B-B14F-4D97-AF65-F5344CB8AC3E}">
        <p14:creationId xmlns:p14="http://schemas.microsoft.com/office/powerpoint/2010/main" val="3088498033"/>
      </p:ext>
    </p:extLst>
  </p:cSld>
  <p:clrMapOvr>
    <a:masterClrMapping/>
  </p:clrMapOvr>
  <p:timing>
    <p:tnLst>
      <p:par>
        <p:cTn xmlns:p14="http://schemas.microsoft.com/office/powerpoint/2010/mai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poll_extra.py</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To be a valid tag library, the module must</a:t>
            </a:r>
          </a:p>
          <a:p>
            <a:pPr>
              <a:buNone/>
            </a:pPr>
            <a:r>
              <a:rPr lang="en-US" dirty="0" smtClean="0"/>
              <a:t>contain a module-level variable named register</a:t>
            </a:r>
          </a:p>
          <a:p>
            <a:pPr>
              <a:buNone/>
            </a:pPr>
            <a:r>
              <a:rPr lang="en-US" dirty="0" smtClean="0"/>
              <a:t>that is an instance of </a:t>
            </a:r>
            <a:r>
              <a:rPr lang="en-US" dirty="0" err="1" smtClean="0"/>
              <a:t>template.Library</a:t>
            </a:r>
            <a:r>
              <a:rPr lang="en-US" dirty="0" smtClean="0"/>
              <a:t>.</a:t>
            </a:r>
          </a:p>
          <a:p>
            <a:pPr>
              <a:buNone/>
            </a:pPr>
            <a:endParaRPr lang="en-US" dirty="0" smtClean="0"/>
          </a:p>
          <a:p>
            <a:pPr>
              <a:buNone/>
            </a:pPr>
            <a:r>
              <a:rPr lang="en-US" dirty="0" smtClean="0"/>
              <a:t>from </a:t>
            </a:r>
            <a:r>
              <a:rPr lang="en-US" dirty="0" err="1" smtClean="0"/>
              <a:t>django</a:t>
            </a:r>
            <a:r>
              <a:rPr lang="en-US" dirty="0" smtClean="0"/>
              <a:t> import template</a:t>
            </a:r>
          </a:p>
          <a:p>
            <a:pPr>
              <a:buNone/>
            </a:pPr>
            <a:r>
              <a:rPr lang="en-US" dirty="0" smtClean="0"/>
              <a:t>register = </a:t>
            </a:r>
            <a:r>
              <a:rPr lang="en-US" dirty="0" err="1" smtClean="0"/>
              <a:t>template.Library</a:t>
            </a:r>
            <a:r>
              <a:rPr lang="en-US" dirty="0" smtClean="0"/>
              <a:t>()</a:t>
            </a:r>
          </a:p>
          <a:p>
            <a:pPr>
              <a:buNone/>
            </a:pPr>
            <a:endParaRPr lang="en-US" dirty="0" smtClean="0"/>
          </a:p>
          <a:p>
            <a:pPr>
              <a:buNone/>
            </a:pPr>
            <a:r>
              <a:rPr lang="en-US" dirty="0" smtClean="0"/>
              <a:t>def cut(value, </a:t>
            </a:r>
            <a:r>
              <a:rPr lang="en-US" dirty="0" err="1" smtClean="0"/>
              <a:t>arg</a:t>
            </a:r>
            <a:r>
              <a:rPr lang="en-US" dirty="0" smtClean="0"/>
              <a:t>):</a:t>
            </a:r>
          </a:p>
          <a:p>
            <a:pPr>
              <a:buNone/>
            </a:pPr>
            <a:r>
              <a:rPr lang="en-US" dirty="0" smtClean="0"/>
              <a:t>"Removes all values of </a:t>
            </a:r>
            <a:r>
              <a:rPr lang="en-US" dirty="0" err="1" smtClean="0"/>
              <a:t>arg</a:t>
            </a:r>
            <a:r>
              <a:rPr lang="en-US" dirty="0" smtClean="0"/>
              <a:t> from the given string"</a:t>
            </a:r>
          </a:p>
          <a:p>
            <a:pPr>
              <a:buNone/>
            </a:pPr>
            <a:r>
              <a:rPr lang="en-US" dirty="0" smtClean="0"/>
              <a:t>return </a:t>
            </a:r>
            <a:r>
              <a:rPr lang="en-US" dirty="0" err="1" smtClean="0"/>
              <a:t>value.replace</a:t>
            </a:r>
            <a:r>
              <a:rPr lang="en-US" dirty="0" smtClean="0"/>
              <a:t>(</a:t>
            </a:r>
            <a:r>
              <a:rPr lang="en-US" dirty="0" err="1" smtClean="0"/>
              <a:t>arg</a:t>
            </a:r>
            <a:r>
              <a:rPr lang="en-US" dirty="0" smtClean="0"/>
              <a:t>,)</a:t>
            </a:r>
          </a:p>
          <a:p>
            <a:pPr>
              <a:buNone/>
            </a:pPr>
            <a:endParaRPr lang="en-US" dirty="0" smtClean="0"/>
          </a:p>
          <a:p>
            <a:pPr>
              <a:buNone/>
            </a:pPr>
            <a:r>
              <a:rPr lang="en-US" dirty="0" err="1" smtClean="0"/>
              <a:t>Eg</a:t>
            </a:r>
            <a:r>
              <a:rPr lang="en-US" dirty="0" smtClean="0"/>
              <a:t>: {{ </a:t>
            </a:r>
            <a:r>
              <a:rPr lang="en-US" dirty="0" err="1" smtClean="0"/>
              <a:t>somevariable|cut</a:t>
            </a:r>
            <a:r>
              <a:rPr lang="en-US" dirty="0" smtClean="0"/>
              <a:t>:" " }}</a:t>
            </a:r>
          </a:p>
          <a:p>
            <a:pPr>
              <a:buNone/>
            </a:pPr>
            <a:endParaRPr lang="en-US" dirty="0" smtClean="0"/>
          </a:p>
          <a:p>
            <a:pPr>
              <a:buNone/>
            </a:pPr>
            <a:r>
              <a:rPr lang="en-US" dirty="0" err="1" smtClean="0"/>
              <a:t>register.filter</a:t>
            </a:r>
            <a:r>
              <a:rPr lang="en-US" dirty="0" smtClean="0"/>
              <a:t>(‘cut', cut)</a:t>
            </a:r>
          </a:p>
          <a:p>
            <a:pPr>
              <a:buNone/>
            </a:pPr>
            <a:endParaRPr lang="en-US" dirty="0"/>
          </a:p>
        </p:txBody>
      </p:sp>
    </p:spTree>
    <p:extLst>
      <p:ext uri="{BB962C8B-B14F-4D97-AF65-F5344CB8AC3E}">
        <p14:creationId xmlns:p14="http://schemas.microsoft.com/office/powerpoint/2010/main" val="1914355853"/>
      </p:ext>
    </p:extLst>
  </p:cSld>
  <p:clrMapOvr>
    <a:masterClrMapping/>
  </p:clrMapOvr>
  <p:timing>
    <p:tnLst>
      <p:par>
        <p:cTn xmlns:p14="http://schemas.microsoft.com/office/powerpoint/2010/mai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If we are using python 2.4 and above, we can use </a:t>
            </a:r>
            <a:r>
              <a:rPr lang="en-US" dirty="0" err="1" smtClean="0"/>
              <a:t>register.filter</a:t>
            </a:r>
            <a:r>
              <a:rPr lang="en-US" dirty="0" smtClean="0"/>
              <a:t>() as a decorator instead</a:t>
            </a:r>
          </a:p>
          <a:p>
            <a:pPr>
              <a:buNone/>
            </a:pPr>
            <a:endParaRPr lang="en-US" dirty="0" smtClean="0"/>
          </a:p>
          <a:p>
            <a:pPr>
              <a:buNone/>
            </a:pPr>
            <a:r>
              <a:rPr lang="en-US" dirty="0" smtClean="0"/>
              <a:t>@</a:t>
            </a:r>
            <a:r>
              <a:rPr lang="en-US" dirty="0" err="1" smtClean="0"/>
              <a:t>register.filter</a:t>
            </a:r>
            <a:endParaRPr lang="en-US" dirty="0" smtClean="0"/>
          </a:p>
          <a:p>
            <a:pPr>
              <a:buNone/>
            </a:pPr>
            <a:r>
              <a:rPr lang="en-US" dirty="0" smtClean="0"/>
              <a:t>def lower(value):</a:t>
            </a:r>
          </a:p>
          <a:p>
            <a:pPr>
              <a:buNone/>
            </a:pPr>
            <a:r>
              <a:rPr lang="en-US" dirty="0" smtClean="0"/>
              <a:t>	return </a:t>
            </a:r>
            <a:r>
              <a:rPr lang="en-US" dirty="0" err="1" smtClean="0"/>
              <a:t>value.lower</a:t>
            </a:r>
            <a:r>
              <a:rPr lang="en-US" dirty="0" smtClean="0"/>
              <a:t>()</a:t>
            </a:r>
          </a:p>
          <a:p>
            <a:pPr>
              <a:buNone/>
            </a:pPr>
            <a:endParaRPr lang="en-US" dirty="0" smtClean="0"/>
          </a:p>
          <a:p>
            <a:pPr>
              <a:buNone/>
            </a:pPr>
            <a:r>
              <a:rPr lang="en-US" dirty="0" smtClean="0"/>
              <a:t>Here is how the entire code will look:</a:t>
            </a:r>
          </a:p>
          <a:p>
            <a:pPr>
              <a:buNone/>
            </a:pPr>
            <a:endParaRPr lang="en-US" dirty="0" smtClean="0"/>
          </a:p>
          <a:p>
            <a:pPr>
              <a:buNone/>
            </a:pPr>
            <a:r>
              <a:rPr lang="en-US" dirty="0" smtClean="0"/>
              <a:t>from </a:t>
            </a:r>
            <a:r>
              <a:rPr lang="en-US" dirty="0" err="1" smtClean="0"/>
              <a:t>django</a:t>
            </a:r>
            <a:r>
              <a:rPr lang="en-US" dirty="0" smtClean="0"/>
              <a:t> import template</a:t>
            </a:r>
          </a:p>
          <a:p>
            <a:pPr>
              <a:buNone/>
            </a:pPr>
            <a:r>
              <a:rPr lang="en-US" dirty="0" smtClean="0"/>
              <a:t>register = </a:t>
            </a:r>
            <a:r>
              <a:rPr lang="en-US" dirty="0" err="1" smtClean="0"/>
              <a:t>template.Library</a:t>
            </a:r>
            <a:r>
              <a:rPr lang="en-US" dirty="0" smtClean="0"/>
              <a:t>()</a:t>
            </a:r>
          </a:p>
          <a:p>
            <a:pPr>
              <a:buNone/>
            </a:pPr>
            <a:endParaRPr lang="en-US" dirty="0" smtClean="0"/>
          </a:p>
          <a:p>
            <a:pPr>
              <a:buNone/>
            </a:pPr>
            <a:r>
              <a:rPr lang="en-US" dirty="0" smtClean="0"/>
              <a:t>@</a:t>
            </a:r>
            <a:r>
              <a:rPr lang="en-US" dirty="0" err="1" smtClean="0"/>
              <a:t>register.filter</a:t>
            </a:r>
            <a:endParaRPr lang="en-US" dirty="0" smtClean="0"/>
          </a:p>
          <a:p>
            <a:pPr>
              <a:buNone/>
            </a:pPr>
            <a:r>
              <a:rPr lang="en-US" dirty="0" smtClean="0"/>
              <a:t>def lower(value):</a:t>
            </a:r>
          </a:p>
          <a:p>
            <a:pPr>
              <a:buNone/>
            </a:pPr>
            <a:r>
              <a:rPr lang="en-US" dirty="0" smtClean="0"/>
              <a:t>	return </a:t>
            </a:r>
            <a:r>
              <a:rPr lang="en-US" dirty="0" err="1" smtClean="0"/>
              <a:t>value.lower</a:t>
            </a:r>
            <a:r>
              <a:rPr lang="en-US" dirty="0" smtClean="0"/>
              <a:t>()</a:t>
            </a:r>
          </a:p>
          <a:p>
            <a:pPr>
              <a:buNone/>
            </a:pPr>
            <a:endParaRPr lang="en-US" dirty="0" smtClean="0"/>
          </a:p>
          <a:p>
            <a:pPr>
              <a:buNone/>
            </a:pPr>
            <a:r>
              <a:rPr lang="en-US" dirty="0" smtClean="0"/>
              <a:t>{% load </a:t>
            </a:r>
            <a:r>
              <a:rPr lang="en-US" smtClean="0"/>
              <a:t>poll_extra </a:t>
            </a:r>
            <a:r>
              <a:rPr lang="en-US" dirty="0" smtClean="0"/>
              <a:t>%}</a:t>
            </a:r>
          </a:p>
          <a:p>
            <a:pPr>
              <a:buNone/>
            </a:pPr>
            <a:r>
              <a:rPr lang="en-US" dirty="0" smtClean="0"/>
              <a:t>	My name is {{</a:t>
            </a:r>
            <a:r>
              <a:rPr lang="en-US" dirty="0" err="1" smtClean="0"/>
              <a:t>name|lower</a:t>
            </a:r>
            <a:r>
              <a:rPr lang="en-US" dirty="0" smtClean="0"/>
              <a:t>}}</a:t>
            </a:r>
          </a:p>
        </p:txBody>
      </p:sp>
    </p:spTree>
    <p:extLst>
      <p:ext uri="{BB962C8B-B14F-4D97-AF65-F5344CB8AC3E}">
        <p14:creationId xmlns:p14="http://schemas.microsoft.com/office/powerpoint/2010/main" val="2464627398"/>
      </p:ext>
    </p:extLst>
  </p:cSld>
  <p:clrMapOvr>
    <a:masterClrMapping/>
  </p:clrMapOvr>
  <p:timing>
    <p:tnLst>
      <p:par>
        <p:cTn xmlns:p14="http://schemas.microsoft.com/office/powerpoint/2010/mai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Add a particular context so that it is available for us in all views.</a:t>
            </a:r>
          </a:p>
          <a:p>
            <a:r>
              <a:rPr lang="en-US" dirty="0" smtClean="0"/>
              <a:t>Define </a:t>
            </a:r>
            <a:r>
              <a:rPr lang="en-US" dirty="0" err="1" smtClean="0"/>
              <a:t>context_processors.py</a:t>
            </a:r>
            <a:r>
              <a:rPr lang="en-US" dirty="0" smtClean="0"/>
              <a:t> in the your app.</a:t>
            </a:r>
          </a:p>
          <a:p>
            <a:pPr marL="109728" indent="0">
              <a:buNone/>
            </a:pPr>
            <a:r>
              <a:rPr lang="en-US" dirty="0" err="1"/>
              <a:t>d</a:t>
            </a:r>
            <a:r>
              <a:rPr lang="en-US" dirty="0" err="1" smtClean="0"/>
              <a:t>ef</a:t>
            </a:r>
            <a:r>
              <a:rPr lang="en-US" dirty="0" smtClean="0"/>
              <a:t> </a:t>
            </a:r>
            <a:r>
              <a:rPr lang="en-US" dirty="0" err="1" smtClean="0"/>
              <a:t>company_name</a:t>
            </a:r>
            <a:r>
              <a:rPr lang="en-US" dirty="0" smtClean="0"/>
              <a:t>(request):</a:t>
            </a:r>
          </a:p>
          <a:p>
            <a:pPr marL="109728" indent="0">
              <a:buNone/>
            </a:pPr>
            <a:r>
              <a:rPr lang="en-US" dirty="0"/>
              <a:t> </a:t>
            </a:r>
            <a:r>
              <a:rPr lang="en-US" dirty="0" smtClean="0"/>
              <a:t> return {‘</a:t>
            </a:r>
            <a:r>
              <a:rPr lang="en-US" dirty="0" err="1" smtClean="0"/>
              <a:t>company_name</a:t>
            </a:r>
            <a:r>
              <a:rPr lang="en-US" dirty="0" smtClean="0"/>
              <a:t>’: ‘Calypso’}</a:t>
            </a:r>
          </a:p>
          <a:p>
            <a:pPr marL="109728" indent="0">
              <a:buNone/>
            </a:pPr>
            <a:endParaRPr lang="en-US" dirty="0"/>
          </a:p>
          <a:p>
            <a:pPr marL="109728" indent="0">
              <a:buNone/>
            </a:pPr>
            <a:r>
              <a:rPr lang="en-US" dirty="0" smtClean="0"/>
              <a:t>Now register the </a:t>
            </a:r>
            <a:r>
              <a:rPr lang="en-US" dirty="0" err="1" smtClean="0"/>
              <a:t>context_processor</a:t>
            </a:r>
            <a:r>
              <a:rPr lang="en-US" dirty="0" smtClean="0"/>
              <a:t> in </a:t>
            </a:r>
            <a:r>
              <a:rPr lang="en-US" dirty="0" err="1" smtClean="0"/>
              <a:t>settings.py</a:t>
            </a:r>
            <a:r>
              <a:rPr lang="en-US" dirty="0" smtClean="0"/>
              <a:t> under TEMPLATE_CONTEXT_PROCESSORS.</a:t>
            </a:r>
          </a:p>
          <a:p>
            <a:pPr marL="109728" indent="0">
              <a:buNone/>
            </a:pPr>
            <a:r>
              <a:rPr lang="en-US" dirty="0" smtClean="0"/>
              <a:t>That</a:t>
            </a:r>
            <a:r>
              <a:rPr lang="fr-FR" dirty="0" smtClean="0"/>
              <a:t>’</a:t>
            </a:r>
            <a:r>
              <a:rPr lang="en-US" dirty="0" smtClean="0"/>
              <a:t>s it…Now you have {{</a:t>
            </a:r>
            <a:r>
              <a:rPr lang="en-US" dirty="0" err="1" smtClean="0"/>
              <a:t>company_name</a:t>
            </a:r>
            <a:r>
              <a:rPr lang="en-US" dirty="0" smtClean="0"/>
              <a:t>}} available in all your templates.   </a:t>
            </a:r>
            <a:endParaRPr lang="en-US" dirty="0"/>
          </a:p>
        </p:txBody>
      </p:sp>
      <p:sp>
        <p:nvSpPr>
          <p:cNvPr id="3" name="Title 2"/>
          <p:cNvSpPr>
            <a:spLocks noGrp="1"/>
          </p:cNvSpPr>
          <p:nvPr>
            <p:ph type="title"/>
          </p:nvPr>
        </p:nvSpPr>
        <p:spPr/>
        <p:txBody>
          <a:bodyPr/>
          <a:lstStyle/>
          <a:p>
            <a:r>
              <a:rPr lang="en-US" dirty="0" smtClean="0"/>
              <a:t>Context Processors</a:t>
            </a:r>
            <a:endParaRPr lang="en-US" dirty="0"/>
          </a:p>
        </p:txBody>
      </p:sp>
    </p:spTree>
    <p:extLst>
      <p:ext uri="{BB962C8B-B14F-4D97-AF65-F5344CB8AC3E}">
        <p14:creationId xmlns:p14="http://schemas.microsoft.com/office/powerpoint/2010/main" val="408681856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Middleware is a piece of code that alters the request parameter and the response parameter.</a:t>
            </a:r>
          </a:p>
          <a:p>
            <a:r>
              <a:rPr lang="en-US" dirty="0" smtClean="0"/>
              <a:t>It is run in the order(from top to bottom) listed in the </a:t>
            </a:r>
            <a:r>
              <a:rPr lang="en-US" dirty="0" err="1" smtClean="0"/>
              <a:t>settings.py</a:t>
            </a:r>
            <a:r>
              <a:rPr lang="en-US" dirty="0" smtClean="0"/>
              <a:t> under MIDDLEWARE_CLASSES during the request stage and run in the reverse order(from bottom to top) during the response stage.</a:t>
            </a:r>
          </a:p>
          <a:p>
            <a:r>
              <a:rPr lang="en-US" dirty="0" smtClean="0"/>
              <a:t>Four functions can be defined in the </a:t>
            </a:r>
            <a:r>
              <a:rPr lang="en-US" dirty="0" err="1" smtClean="0"/>
              <a:t>middleware.py</a:t>
            </a:r>
            <a:r>
              <a:rPr lang="en-US" dirty="0" smtClean="0"/>
              <a:t>. Create a file </a:t>
            </a:r>
            <a:r>
              <a:rPr lang="en-US" dirty="0" err="1" smtClean="0"/>
              <a:t>middleware.py</a:t>
            </a:r>
            <a:r>
              <a:rPr lang="en-US" dirty="0" smtClean="0"/>
              <a:t> inside you app.</a:t>
            </a:r>
          </a:p>
          <a:p>
            <a:endParaRPr lang="en-US" dirty="0" smtClean="0"/>
          </a:p>
        </p:txBody>
      </p:sp>
      <p:sp>
        <p:nvSpPr>
          <p:cNvPr id="3" name="Title 2"/>
          <p:cNvSpPr>
            <a:spLocks noGrp="1"/>
          </p:cNvSpPr>
          <p:nvPr>
            <p:ph type="title"/>
          </p:nvPr>
        </p:nvSpPr>
        <p:spPr/>
        <p:txBody>
          <a:bodyPr/>
          <a:lstStyle/>
          <a:p>
            <a:r>
              <a:rPr lang="en-US" dirty="0" smtClean="0"/>
              <a:t>Middleware</a:t>
            </a:r>
            <a:endParaRPr lang="en-US" dirty="0"/>
          </a:p>
        </p:txBody>
      </p:sp>
    </p:spTree>
    <p:extLst>
      <p:ext uri="{BB962C8B-B14F-4D97-AF65-F5344CB8AC3E}">
        <p14:creationId xmlns:p14="http://schemas.microsoft.com/office/powerpoint/2010/main" val="205302772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dirty="0" smtClean="0"/>
              <a:t>Class </a:t>
            </a:r>
            <a:r>
              <a:rPr lang="en-US" dirty="0" err="1" smtClean="0"/>
              <a:t>MyMiddleware</a:t>
            </a:r>
            <a:r>
              <a:rPr lang="en-US" dirty="0" smtClean="0"/>
              <a:t>:</a:t>
            </a:r>
          </a:p>
          <a:p>
            <a:pPr marL="109728" indent="0">
              <a:buNone/>
            </a:pPr>
            <a:r>
              <a:rPr lang="en-US" dirty="0"/>
              <a:t> </a:t>
            </a:r>
            <a:r>
              <a:rPr lang="en-US" dirty="0" smtClean="0"/>
              <a:t>   </a:t>
            </a:r>
            <a:r>
              <a:rPr lang="en-US" dirty="0" err="1" smtClean="0"/>
              <a:t>def</a:t>
            </a:r>
            <a:r>
              <a:rPr lang="en-US" dirty="0" smtClean="0"/>
              <a:t> </a:t>
            </a:r>
            <a:r>
              <a:rPr lang="en-US" dirty="0" err="1" smtClean="0"/>
              <a:t>process_request</a:t>
            </a:r>
            <a:r>
              <a:rPr lang="en-US" dirty="0" smtClean="0"/>
              <a:t>(self, request):</a:t>
            </a:r>
          </a:p>
          <a:p>
            <a:pPr marL="109728" indent="0">
              <a:buNone/>
            </a:pPr>
            <a:r>
              <a:rPr lang="en-US" dirty="0" smtClean="0"/>
              <a:t>    # this is called when </a:t>
            </a:r>
            <a:r>
              <a:rPr lang="en-US" dirty="0" err="1" smtClean="0"/>
              <a:t>django</a:t>
            </a:r>
            <a:r>
              <a:rPr lang="en-US" dirty="0" smtClean="0"/>
              <a:t> has not decided what view to call after matching the URL. This should return None or </a:t>
            </a:r>
            <a:r>
              <a:rPr lang="en-US" dirty="0" err="1" smtClean="0"/>
              <a:t>HttpResponse</a:t>
            </a:r>
            <a:r>
              <a:rPr lang="en-US" dirty="0" smtClean="0"/>
              <a:t>.</a:t>
            </a:r>
          </a:p>
          <a:p>
            <a:pPr marL="109728" indent="0">
              <a:buNone/>
            </a:pPr>
            <a:endParaRPr lang="en-US" dirty="0"/>
          </a:p>
          <a:p>
            <a:pPr marL="109728" indent="0">
              <a:buNone/>
            </a:pPr>
            <a:r>
              <a:rPr lang="en-US" dirty="0" smtClean="0"/>
              <a:t>    </a:t>
            </a:r>
            <a:r>
              <a:rPr lang="en-US" dirty="0" err="1" smtClean="0"/>
              <a:t>def</a:t>
            </a:r>
            <a:r>
              <a:rPr lang="en-US" dirty="0" smtClean="0"/>
              <a:t> </a:t>
            </a:r>
            <a:r>
              <a:rPr lang="en-US" dirty="0" err="1" smtClean="0"/>
              <a:t>process_view</a:t>
            </a:r>
            <a:r>
              <a:rPr lang="en-US" dirty="0" smtClean="0"/>
              <a:t>(self, request):</a:t>
            </a:r>
          </a:p>
          <a:p>
            <a:pPr marL="109728" indent="0">
              <a:buNone/>
            </a:pPr>
            <a:r>
              <a:rPr lang="en-US" dirty="0"/>
              <a:t> </a:t>
            </a:r>
            <a:r>
              <a:rPr lang="en-US" dirty="0" smtClean="0"/>
              <a:t>   # this is called after </a:t>
            </a:r>
            <a:r>
              <a:rPr lang="en-US" dirty="0" err="1" smtClean="0"/>
              <a:t>django</a:t>
            </a:r>
            <a:r>
              <a:rPr lang="en-US" dirty="0" smtClean="0"/>
              <a:t> decides which view to call but hasn’t called yet. This should return None or </a:t>
            </a:r>
            <a:r>
              <a:rPr lang="en-US" dirty="0" err="1" smtClean="0"/>
              <a:t>HttpResponse</a:t>
            </a:r>
            <a:r>
              <a:rPr lang="en-US" dirty="0" smtClean="0"/>
              <a:t>.</a:t>
            </a:r>
          </a:p>
          <a:p>
            <a:pPr marL="109728" indent="0">
              <a:buNone/>
            </a:pPr>
            <a:r>
              <a:rPr lang="en-US" dirty="0" smtClean="0"/>
              <a:t>If None is returned, </a:t>
            </a:r>
            <a:r>
              <a:rPr lang="en-US" dirty="0" err="1" smtClean="0"/>
              <a:t>django</a:t>
            </a:r>
            <a:r>
              <a:rPr lang="en-US" dirty="0" smtClean="0"/>
              <a:t> will continue to execute the other </a:t>
            </a:r>
            <a:r>
              <a:rPr lang="en-US" dirty="0" err="1" smtClean="0"/>
              <a:t>middlewares</a:t>
            </a:r>
            <a:r>
              <a:rPr lang="en-US" dirty="0" smtClean="0"/>
              <a:t> and then call the view, if not </a:t>
            </a:r>
            <a:r>
              <a:rPr lang="en-US" dirty="0" err="1" smtClean="0"/>
              <a:t>HttpResponse</a:t>
            </a:r>
            <a:r>
              <a:rPr lang="en-US" dirty="0" smtClean="0"/>
              <a:t> is given to the User.</a:t>
            </a:r>
            <a:endParaRPr lang="en-US" dirty="0"/>
          </a:p>
        </p:txBody>
      </p:sp>
      <p:sp>
        <p:nvSpPr>
          <p:cNvPr id="3" name="Title 2"/>
          <p:cNvSpPr>
            <a:spLocks noGrp="1"/>
          </p:cNvSpPr>
          <p:nvPr>
            <p:ph type="title"/>
          </p:nvPr>
        </p:nvSpPr>
        <p:spPr/>
        <p:txBody>
          <a:bodyPr/>
          <a:lstStyle/>
          <a:p>
            <a:r>
              <a:rPr lang="en-US" dirty="0" smtClean="0"/>
              <a:t>Middleware </a:t>
            </a:r>
            <a:r>
              <a:rPr lang="en-US" dirty="0" err="1" smtClean="0"/>
              <a:t>contd</a:t>
            </a:r>
            <a:r>
              <a:rPr lang="en-US" dirty="0" smtClean="0"/>
              <a:t>….</a:t>
            </a:r>
            <a:endParaRPr lang="en-US" dirty="0"/>
          </a:p>
        </p:txBody>
      </p:sp>
    </p:spTree>
    <p:extLst>
      <p:ext uri="{BB962C8B-B14F-4D97-AF65-F5344CB8AC3E}">
        <p14:creationId xmlns:p14="http://schemas.microsoft.com/office/powerpoint/2010/main" val="25839102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err="1"/>
              <a:t>d</a:t>
            </a:r>
            <a:r>
              <a:rPr lang="en-US" dirty="0" err="1" smtClean="0"/>
              <a:t>ef</a:t>
            </a:r>
            <a:r>
              <a:rPr lang="en-US" dirty="0" smtClean="0"/>
              <a:t> </a:t>
            </a:r>
            <a:r>
              <a:rPr lang="en-US" dirty="0" err="1" smtClean="0"/>
              <a:t>process_response</a:t>
            </a:r>
            <a:r>
              <a:rPr lang="en-US" dirty="0" smtClean="0"/>
              <a:t>(self, request, response):</a:t>
            </a:r>
          </a:p>
          <a:p>
            <a:pPr marL="109728" indent="0">
              <a:buNone/>
            </a:pPr>
            <a:r>
              <a:rPr lang="en-US" dirty="0" smtClean="0"/>
              <a:t># this is called after the view is executed. This should return a </a:t>
            </a:r>
            <a:r>
              <a:rPr lang="en-US" dirty="0" err="1" smtClean="0"/>
              <a:t>HttpResponse</a:t>
            </a:r>
            <a:r>
              <a:rPr lang="en-US" dirty="0" smtClean="0"/>
              <a:t>.</a:t>
            </a:r>
          </a:p>
          <a:p>
            <a:pPr marL="109728" indent="0">
              <a:buNone/>
            </a:pPr>
            <a:endParaRPr lang="en-US" dirty="0"/>
          </a:p>
          <a:p>
            <a:pPr marL="109728" indent="0">
              <a:buNone/>
            </a:pPr>
            <a:r>
              <a:rPr lang="en-US" dirty="0" err="1"/>
              <a:t>d</a:t>
            </a:r>
            <a:r>
              <a:rPr lang="en-US" dirty="0" err="1" smtClean="0"/>
              <a:t>ef</a:t>
            </a:r>
            <a:r>
              <a:rPr lang="en-US" dirty="0" smtClean="0"/>
              <a:t> </a:t>
            </a:r>
            <a:r>
              <a:rPr lang="en-US" dirty="0" err="1" smtClean="0"/>
              <a:t>process_exception</a:t>
            </a:r>
            <a:r>
              <a:rPr lang="en-US" dirty="0" smtClean="0"/>
              <a:t>(self, request, response):</a:t>
            </a:r>
          </a:p>
          <a:p>
            <a:pPr marL="109728" indent="0">
              <a:buNone/>
            </a:pPr>
            <a:r>
              <a:rPr lang="en-US" dirty="0" smtClean="0"/>
              <a:t># this is called if the view throws any exception. This should return a </a:t>
            </a:r>
            <a:r>
              <a:rPr lang="en-US" dirty="0" err="1" smtClean="0"/>
              <a:t>HttpResponse</a:t>
            </a:r>
            <a:r>
              <a:rPr lang="en-US" dirty="0" smtClean="0"/>
              <a:t>.</a:t>
            </a:r>
            <a:endParaRPr lang="en-US" dirty="0"/>
          </a:p>
        </p:txBody>
      </p:sp>
      <p:sp>
        <p:nvSpPr>
          <p:cNvPr id="3" name="Title 2"/>
          <p:cNvSpPr>
            <a:spLocks noGrp="1"/>
          </p:cNvSpPr>
          <p:nvPr>
            <p:ph type="title"/>
          </p:nvPr>
        </p:nvSpPr>
        <p:spPr/>
        <p:txBody>
          <a:bodyPr/>
          <a:lstStyle/>
          <a:p>
            <a:r>
              <a:rPr lang="en-US" dirty="0" smtClean="0"/>
              <a:t>Middleware </a:t>
            </a:r>
            <a:r>
              <a:rPr lang="en-US" dirty="0" err="1" smtClean="0"/>
              <a:t>contd</a:t>
            </a:r>
            <a:r>
              <a:rPr lang="en-US" dirty="0" smtClean="0"/>
              <a:t>….</a:t>
            </a:r>
            <a:endParaRPr lang="en-US" dirty="0"/>
          </a:p>
        </p:txBody>
      </p:sp>
    </p:spTree>
    <p:extLst>
      <p:ext uri="{BB962C8B-B14F-4D97-AF65-F5344CB8AC3E}">
        <p14:creationId xmlns:p14="http://schemas.microsoft.com/office/powerpoint/2010/main" val="1318965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5+6</a:t>
            </a:r>
          </a:p>
          <a:p>
            <a:r>
              <a:rPr lang="en-US" dirty="0" smtClean="0"/>
              <a:t>3-7</a:t>
            </a:r>
          </a:p>
          <a:p>
            <a:r>
              <a:rPr lang="en-US" dirty="0" smtClean="0"/>
              <a:t>12/3</a:t>
            </a:r>
          </a:p>
          <a:p>
            <a:r>
              <a:rPr lang="en-US" dirty="0" smtClean="0"/>
              <a:t> a = 5</a:t>
            </a:r>
          </a:p>
          <a:p>
            <a:r>
              <a:rPr lang="en-US" dirty="0" smtClean="0"/>
              <a:t> a += 8</a:t>
            </a:r>
          </a:p>
          <a:p>
            <a:r>
              <a:rPr lang="en-US" dirty="0" smtClean="0"/>
              <a:t> Operator overloaded for strings and lists</a:t>
            </a:r>
          </a:p>
          <a:p>
            <a:r>
              <a:rPr lang="en-US" dirty="0" smtClean="0"/>
              <a:t> String overload is called concatenation</a:t>
            </a:r>
          </a:p>
          <a:p>
            <a:r>
              <a:rPr lang="en-US" dirty="0" smtClean="0"/>
              <a:t> List overload is called append.</a:t>
            </a:r>
            <a:endParaRPr lang="en-US" dirty="0"/>
          </a:p>
        </p:txBody>
      </p:sp>
      <p:sp>
        <p:nvSpPr>
          <p:cNvPr id="3" name="Title 2"/>
          <p:cNvSpPr>
            <a:spLocks noGrp="1"/>
          </p:cNvSpPr>
          <p:nvPr>
            <p:ph type="title"/>
          </p:nvPr>
        </p:nvSpPr>
        <p:spPr/>
        <p:txBody>
          <a:bodyPr/>
          <a:lstStyle/>
          <a:p>
            <a:r>
              <a:rPr lang="en-US" dirty="0" smtClean="0"/>
              <a:t>Piece # 6 Arithmetic Operators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Uwsgi</a:t>
            </a:r>
            <a:r>
              <a:rPr lang="en-US" dirty="0" smtClean="0"/>
              <a:t>, </a:t>
            </a:r>
            <a:r>
              <a:rPr lang="en-US" dirty="0" err="1" smtClean="0"/>
              <a:t>Nginx</a:t>
            </a:r>
            <a:r>
              <a:rPr lang="en-US" dirty="0" smtClean="0"/>
              <a:t> or Apache is the right way to go about for the deploy.</a:t>
            </a:r>
          </a:p>
          <a:p>
            <a:endParaRPr lang="en-US" dirty="0"/>
          </a:p>
          <a:p>
            <a:pPr marL="109728" indent="0">
              <a:buNone/>
            </a:pPr>
            <a:r>
              <a:rPr lang="en-US" dirty="0" smtClean="0"/>
              <a:t>I found the following video useful.</a:t>
            </a:r>
          </a:p>
          <a:p>
            <a:pPr marL="109728" indent="0">
              <a:buNone/>
            </a:pPr>
            <a:r>
              <a:rPr lang="en-US" dirty="0"/>
              <a:t>https://</a:t>
            </a:r>
            <a:r>
              <a:rPr lang="en-US" dirty="0" err="1"/>
              <a:t>www.youtube.com</a:t>
            </a:r>
            <a:r>
              <a:rPr lang="en-US" dirty="0"/>
              <a:t>/</a:t>
            </a:r>
            <a:r>
              <a:rPr lang="en-US" dirty="0" err="1"/>
              <a:t>watch?v</a:t>
            </a:r>
            <a:r>
              <a:rPr lang="en-US"/>
              <a:t>=hBMVVruB9Vs</a:t>
            </a:r>
            <a:endParaRPr lang="en-US" dirty="0"/>
          </a:p>
        </p:txBody>
      </p:sp>
      <p:sp>
        <p:nvSpPr>
          <p:cNvPr id="3" name="Title 2"/>
          <p:cNvSpPr>
            <a:spLocks noGrp="1"/>
          </p:cNvSpPr>
          <p:nvPr>
            <p:ph type="title"/>
          </p:nvPr>
        </p:nvSpPr>
        <p:spPr/>
        <p:txBody>
          <a:bodyPr/>
          <a:lstStyle/>
          <a:p>
            <a:r>
              <a:rPr lang="en-US" dirty="0" smtClean="0"/>
              <a:t>Deploying </a:t>
            </a:r>
            <a:r>
              <a:rPr lang="en-US" dirty="0" err="1" smtClean="0"/>
              <a:t>Django</a:t>
            </a:r>
            <a:r>
              <a:rPr lang="en-US" dirty="0"/>
              <a:t> </a:t>
            </a:r>
            <a:r>
              <a:rPr lang="en-US" dirty="0" smtClean="0"/>
              <a:t>Project</a:t>
            </a:r>
            <a:endParaRPr lang="en-US" dirty="0"/>
          </a:p>
        </p:txBody>
      </p:sp>
    </p:spTree>
    <p:extLst>
      <p:ext uri="{BB962C8B-B14F-4D97-AF65-F5344CB8AC3E}">
        <p14:creationId xmlns:p14="http://schemas.microsoft.com/office/powerpoint/2010/main" val="3815628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dirty="0" smtClean="0"/>
              <a:t>print("Type integers, each followed by Enter; or just Enter to finish")</a:t>
            </a:r>
          </a:p>
          <a:p>
            <a:pPr>
              <a:buNone/>
            </a:pPr>
            <a:r>
              <a:rPr lang="en-US" dirty="0" smtClean="0"/>
              <a:t>total = 0</a:t>
            </a:r>
          </a:p>
          <a:p>
            <a:pPr>
              <a:buNone/>
            </a:pPr>
            <a:r>
              <a:rPr lang="en-US" dirty="0" smtClean="0"/>
              <a:t>count = 0</a:t>
            </a:r>
          </a:p>
          <a:p>
            <a:pPr>
              <a:buNone/>
            </a:pPr>
            <a:r>
              <a:rPr lang="en-US" dirty="0" smtClean="0"/>
              <a:t>while True:</a:t>
            </a:r>
          </a:p>
          <a:p>
            <a:pPr>
              <a:buNone/>
            </a:pPr>
            <a:r>
              <a:rPr lang="en-US" dirty="0" smtClean="0"/>
              <a:t>	line = input("integer: ")</a:t>
            </a:r>
          </a:p>
          <a:p>
            <a:pPr>
              <a:buNone/>
            </a:pPr>
            <a:r>
              <a:rPr lang="en-US" dirty="0" smtClean="0"/>
              <a:t>	if line:</a:t>
            </a:r>
          </a:p>
          <a:p>
            <a:pPr>
              <a:buNone/>
            </a:pPr>
            <a:r>
              <a:rPr lang="en-US" dirty="0" smtClean="0"/>
              <a:t>		try:</a:t>
            </a:r>
          </a:p>
          <a:p>
            <a:pPr>
              <a:buNone/>
            </a:pPr>
            <a:r>
              <a:rPr lang="en-US" dirty="0" smtClean="0"/>
              <a:t>			number = </a:t>
            </a:r>
            <a:r>
              <a:rPr lang="en-US" dirty="0" err="1" smtClean="0"/>
              <a:t>int</a:t>
            </a:r>
            <a:r>
              <a:rPr lang="en-US" dirty="0" smtClean="0"/>
              <a:t>(line)</a:t>
            </a:r>
          </a:p>
          <a:p>
            <a:pPr>
              <a:buNone/>
            </a:pPr>
            <a:r>
              <a:rPr lang="en-US" dirty="0" smtClean="0"/>
              <a:t>		except </a:t>
            </a:r>
            <a:r>
              <a:rPr lang="en-US" dirty="0" err="1" smtClean="0"/>
              <a:t>ValueError</a:t>
            </a:r>
            <a:r>
              <a:rPr lang="en-US" dirty="0" smtClean="0"/>
              <a:t> as err:</a:t>
            </a:r>
          </a:p>
          <a:p>
            <a:pPr>
              <a:buNone/>
            </a:pPr>
            <a:r>
              <a:rPr lang="en-US" dirty="0" smtClean="0"/>
              <a:t>			print(err)</a:t>
            </a:r>
          </a:p>
          <a:p>
            <a:pPr>
              <a:buNone/>
            </a:pPr>
            <a:r>
              <a:rPr lang="en-US" dirty="0" smtClean="0"/>
              <a:t>			continue</a:t>
            </a:r>
          </a:p>
          <a:p>
            <a:pPr>
              <a:buNone/>
            </a:pPr>
            <a:r>
              <a:rPr lang="en-US" dirty="0" smtClean="0"/>
              <a:t>		total += number</a:t>
            </a:r>
          </a:p>
          <a:p>
            <a:pPr>
              <a:buNone/>
            </a:pPr>
            <a:r>
              <a:rPr lang="en-US" dirty="0" smtClean="0"/>
              <a:t>		count += 1</a:t>
            </a:r>
          </a:p>
          <a:p>
            <a:pPr>
              <a:buNone/>
            </a:pPr>
            <a:r>
              <a:rPr lang="en-US" dirty="0" smtClean="0"/>
              <a:t>	else:</a:t>
            </a:r>
          </a:p>
          <a:p>
            <a:pPr>
              <a:buNone/>
            </a:pPr>
            <a:r>
              <a:rPr lang="en-US" dirty="0" smtClean="0"/>
              <a:t>		break</a:t>
            </a:r>
          </a:p>
          <a:p>
            <a:pPr>
              <a:buNone/>
            </a:pPr>
            <a:r>
              <a:rPr lang="en-US" dirty="0" smtClean="0"/>
              <a:t>if count:</a:t>
            </a:r>
          </a:p>
          <a:p>
            <a:pPr>
              <a:buNone/>
            </a:pPr>
            <a:r>
              <a:rPr lang="en-US" dirty="0" smtClean="0"/>
              <a:t>print("count =", count, "total =", total, "mean =", total / count)</a:t>
            </a:r>
            <a:endParaRPr lang="en-US" dirty="0"/>
          </a:p>
        </p:txBody>
      </p:sp>
      <p:sp>
        <p:nvSpPr>
          <p:cNvPr id="3" name="Title 2"/>
          <p:cNvSpPr>
            <a:spLocks noGrp="1"/>
          </p:cNvSpPr>
          <p:nvPr>
            <p:ph type="title"/>
          </p:nvPr>
        </p:nvSpPr>
        <p:spPr/>
        <p:txBody>
          <a:bodyPr/>
          <a:lstStyle/>
          <a:p>
            <a:r>
              <a:rPr lang="en-US" dirty="0" smtClean="0"/>
              <a:t>Piece # 7 </a:t>
            </a:r>
            <a:r>
              <a:rPr lang="en-US" dirty="0" err="1" smtClean="0"/>
              <a:t>Input/Output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 def </a:t>
            </a:r>
            <a:r>
              <a:rPr lang="en-US" dirty="0" err="1" smtClean="0"/>
              <a:t>functionname</a:t>
            </a:r>
            <a:r>
              <a:rPr lang="en-US" dirty="0" smtClean="0"/>
              <a:t>(arguments):</a:t>
            </a:r>
          </a:p>
          <a:p>
            <a:pPr>
              <a:buNone/>
            </a:pPr>
            <a:r>
              <a:rPr lang="en-US" dirty="0" smtClean="0"/>
              <a:t>		block of code</a:t>
            </a:r>
          </a:p>
          <a:p>
            <a:pPr>
              <a:buNone/>
            </a:pPr>
            <a:endParaRPr lang="en-US" dirty="0" smtClean="0"/>
          </a:p>
          <a:p>
            <a:r>
              <a:rPr lang="en-US" dirty="0" smtClean="0"/>
              <a:t>def </a:t>
            </a:r>
            <a:r>
              <a:rPr lang="en-US" dirty="0" err="1" smtClean="0"/>
              <a:t>get_int</a:t>
            </a:r>
            <a:r>
              <a:rPr lang="en-US" dirty="0" smtClean="0"/>
              <a:t>(</a:t>
            </a:r>
            <a:r>
              <a:rPr lang="en-US" dirty="0" err="1" smtClean="0"/>
              <a:t>msg</a:t>
            </a:r>
            <a:r>
              <a:rPr lang="en-US" dirty="0" smtClean="0"/>
              <a:t>):</a:t>
            </a:r>
          </a:p>
          <a:p>
            <a:pPr>
              <a:buNone/>
            </a:pPr>
            <a:r>
              <a:rPr lang="en-US" dirty="0" smtClean="0"/>
              <a:t>		while True:</a:t>
            </a:r>
          </a:p>
          <a:p>
            <a:pPr>
              <a:buNone/>
            </a:pPr>
            <a:r>
              <a:rPr lang="en-US" dirty="0" smtClean="0"/>
              <a:t>			try:</a:t>
            </a:r>
          </a:p>
          <a:p>
            <a:pPr>
              <a:buNone/>
            </a:pPr>
            <a:r>
              <a:rPr lang="en-US" dirty="0" smtClean="0"/>
              <a:t>				</a:t>
            </a:r>
            <a:r>
              <a:rPr lang="en-US" dirty="0" err="1" smtClean="0"/>
              <a:t>i</a:t>
            </a:r>
            <a:r>
              <a:rPr lang="en-US" dirty="0" smtClean="0"/>
              <a:t> = </a:t>
            </a:r>
            <a:r>
              <a:rPr lang="en-US" dirty="0" err="1" smtClean="0"/>
              <a:t>int</a:t>
            </a:r>
            <a:r>
              <a:rPr lang="en-US" dirty="0" smtClean="0"/>
              <a:t>(input(</a:t>
            </a:r>
            <a:r>
              <a:rPr lang="en-US" dirty="0" err="1" smtClean="0"/>
              <a:t>msg</a:t>
            </a:r>
            <a:r>
              <a:rPr lang="en-US" dirty="0" smtClean="0"/>
              <a:t>))</a:t>
            </a:r>
          </a:p>
          <a:p>
            <a:pPr>
              <a:buNone/>
            </a:pPr>
            <a:r>
              <a:rPr lang="en-US" dirty="0" smtClean="0"/>
              <a:t>				return </a:t>
            </a:r>
            <a:r>
              <a:rPr lang="en-US" dirty="0" err="1" smtClean="0"/>
              <a:t>i</a:t>
            </a:r>
            <a:endParaRPr lang="en-US" dirty="0" smtClean="0"/>
          </a:p>
          <a:p>
            <a:pPr>
              <a:buNone/>
            </a:pPr>
            <a:r>
              <a:rPr lang="en-US" dirty="0" smtClean="0"/>
              <a:t>			except </a:t>
            </a:r>
            <a:r>
              <a:rPr lang="en-US" dirty="0" err="1" smtClean="0"/>
              <a:t>ValueError</a:t>
            </a:r>
            <a:r>
              <a:rPr lang="en-US" dirty="0" smtClean="0"/>
              <a:t> as err:</a:t>
            </a:r>
          </a:p>
          <a:p>
            <a:pPr>
              <a:buNone/>
            </a:pPr>
            <a:r>
              <a:rPr lang="en-US" dirty="0" smtClean="0"/>
              <a:t>				print(err)</a:t>
            </a:r>
          </a:p>
        </p:txBody>
      </p:sp>
      <p:sp>
        <p:nvSpPr>
          <p:cNvPr id="3" name="Title 2"/>
          <p:cNvSpPr>
            <a:spLocks noGrp="1"/>
          </p:cNvSpPr>
          <p:nvPr>
            <p:ph type="title"/>
          </p:nvPr>
        </p:nvSpPr>
        <p:spPr/>
        <p:txBody>
          <a:bodyPr>
            <a:normAutofit fontScale="90000"/>
          </a:bodyPr>
          <a:lstStyle/>
          <a:p>
            <a:r>
              <a:rPr lang="en-US" dirty="0" smtClean="0"/>
              <a:t>Piece # 8 Creating and Calling Functions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is an object?</a:t>
            </a:r>
          </a:p>
          <a:p>
            <a:endParaRPr lang="en-US" dirty="0"/>
          </a:p>
          <a:p>
            <a:pPr marL="109728" indent="0">
              <a:buNone/>
            </a:pPr>
            <a:r>
              <a:rPr lang="en-US" b="1" dirty="0" smtClean="0"/>
              <a:t> In python Everything is an object.</a:t>
            </a:r>
            <a:endParaRPr lang="en-US" b="1" dirty="0"/>
          </a:p>
        </p:txBody>
      </p:sp>
      <p:sp>
        <p:nvSpPr>
          <p:cNvPr id="3" name="Title 2"/>
          <p:cNvSpPr>
            <a:spLocks noGrp="1"/>
          </p:cNvSpPr>
          <p:nvPr>
            <p:ph type="title"/>
          </p:nvPr>
        </p:nvSpPr>
        <p:spPr/>
        <p:txBody>
          <a:bodyPr>
            <a:normAutofit fontScale="90000"/>
          </a:bodyPr>
          <a:lstStyle/>
          <a:p>
            <a:r>
              <a:rPr lang="en-US" dirty="0" smtClean="0"/>
              <a:t>Class Number 1 </a:t>
            </a:r>
            <a:br>
              <a:rPr lang="en-US" dirty="0" smtClean="0"/>
            </a:br>
            <a:r>
              <a:rPr lang="en-US" dirty="0" smtClean="0"/>
              <a:t>OOP</a:t>
            </a:r>
            <a:endParaRPr lang="en-US" dirty="0"/>
          </a:p>
        </p:txBody>
      </p:sp>
    </p:spTree>
    <p:extLst>
      <p:ext uri="{BB962C8B-B14F-4D97-AF65-F5344CB8AC3E}">
        <p14:creationId xmlns:p14="http://schemas.microsoft.com/office/powerpoint/2010/main" val="204589400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dirty="0" smtClean="0"/>
              <a:t>and 		assert 	break 	class </a:t>
            </a:r>
          </a:p>
          <a:p>
            <a:pPr>
              <a:buNone/>
            </a:pPr>
            <a:r>
              <a:rPr lang="en-US" dirty="0" smtClean="0"/>
              <a:t>continue 	def 		del 		</a:t>
            </a:r>
            <a:r>
              <a:rPr lang="en-US" dirty="0" err="1" smtClean="0"/>
              <a:t>elif</a:t>
            </a:r>
            <a:endParaRPr lang="en-US" dirty="0" smtClean="0"/>
          </a:p>
          <a:p>
            <a:pPr>
              <a:buNone/>
            </a:pPr>
            <a:r>
              <a:rPr lang="en-US" dirty="0" smtClean="0"/>
              <a:t>else 		except 	exec </a:t>
            </a:r>
          </a:p>
          <a:p>
            <a:pPr>
              <a:buNone/>
            </a:pPr>
            <a:r>
              <a:rPr lang="en-US" dirty="0" smtClean="0"/>
              <a:t>finally 	for 		from </a:t>
            </a:r>
          </a:p>
          <a:p>
            <a:pPr>
              <a:buNone/>
            </a:pPr>
            <a:r>
              <a:rPr lang="en-US" dirty="0" smtClean="0"/>
              <a:t>global 	if </a:t>
            </a:r>
          </a:p>
          <a:p>
            <a:pPr>
              <a:buNone/>
            </a:pPr>
            <a:r>
              <a:rPr lang="en-US" dirty="0" smtClean="0"/>
              <a:t>import 	in 		is </a:t>
            </a:r>
          </a:p>
          <a:p>
            <a:pPr>
              <a:buNone/>
            </a:pPr>
            <a:r>
              <a:rPr lang="en-US" dirty="0" smtClean="0"/>
              <a:t>lambda 	not </a:t>
            </a:r>
          </a:p>
          <a:p>
            <a:pPr>
              <a:buNone/>
            </a:pPr>
            <a:r>
              <a:rPr lang="en-US" dirty="0" smtClean="0"/>
              <a:t>or 		pass 		print 		raise </a:t>
            </a:r>
          </a:p>
          <a:p>
            <a:pPr>
              <a:buNone/>
            </a:pPr>
            <a:r>
              <a:rPr lang="en-US" dirty="0" smtClean="0"/>
              <a:t>return 	try </a:t>
            </a:r>
          </a:p>
          <a:p>
            <a:pPr>
              <a:buNone/>
            </a:pPr>
            <a:r>
              <a:rPr lang="en-US" dirty="0" smtClean="0"/>
              <a:t>while 	with 		yield </a:t>
            </a:r>
          </a:p>
          <a:p>
            <a:pPr>
              <a:buNone/>
            </a:pPr>
            <a:endParaRPr lang="en-US" dirty="0"/>
          </a:p>
        </p:txBody>
      </p:sp>
      <p:sp>
        <p:nvSpPr>
          <p:cNvPr id="3" name="Title 2"/>
          <p:cNvSpPr>
            <a:spLocks noGrp="1"/>
          </p:cNvSpPr>
          <p:nvPr>
            <p:ph type="title"/>
          </p:nvPr>
        </p:nvSpPr>
        <p:spPr/>
        <p:txBody>
          <a:bodyPr>
            <a:normAutofit fontScale="90000"/>
          </a:bodyPr>
          <a:lstStyle/>
          <a:p>
            <a:r>
              <a:rPr lang="en-US" dirty="0" smtClean="0"/>
              <a:t>Class Number 2 </a:t>
            </a:r>
            <a:br>
              <a:rPr lang="en-US" dirty="0" smtClean="0"/>
            </a:br>
            <a:r>
              <a:rPr lang="en-US" dirty="0" smtClean="0"/>
              <a:t>Identifiers and Keywords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&gt;&gt;&gt; treatises = ["</a:t>
            </a:r>
            <a:r>
              <a:rPr lang="en-US" dirty="0" err="1" smtClean="0"/>
              <a:t>Arithmetica</a:t>
            </a:r>
            <a:r>
              <a:rPr lang="en-US" dirty="0" smtClean="0"/>
              <a:t>", "Conics", "Elements"]</a:t>
            </a:r>
          </a:p>
          <a:p>
            <a:endParaRPr lang="en-US" dirty="0" smtClean="0"/>
          </a:p>
          <a:p>
            <a:r>
              <a:rPr lang="en-US" dirty="0" smtClean="0"/>
              <a:t>&gt;&gt;&gt; " ".join(treatises)</a:t>
            </a:r>
          </a:p>
          <a:p>
            <a:r>
              <a:rPr lang="en-US" dirty="0" smtClean="0"/>
              <a:t>'</a:t>
            </a:r>
            <a:r>
              <a:rPr lang="en-US" dirty="0" err="1" smtClean="0"/>
              <a:t>Arithmetica</a:t>
            </a:r>
            <a:r>
              <a:rPr lang="en-US" dirty="0" smtClean="0"/>
              <a:t> Conics Elements'</a:t>
            </a:r>
          </a:p>
          <a:p>
            <a:endParaRPr lang="en-US" dirty="0" smtClean="0"/>
          </a:p>
          <a:p>
            <a:r>
              <a:rPr lang="en-US" dirty="0" smtClean="0"/>
              <a:t>&gt;&gt;&gt; "-&lt;&gt;-".join(treatises)</a:t>
            </a:r>
          </a:p>
          <a:p>
            <a:r>
              <a:rPr lang="en-US" dirty="0" smtClean="0"/>
              <a:t>'</a:t>
            </a:r>
            <a:r>
              <a:rPr lang="en-US" dirty="0" err="1" smtClean="0"/>
              <a:t>Arithmetica</a:t>
            </a:r>
            <a:r>
              <a:rPr lang="en-US" dirty="0" smtClean="0"/>
              <a:t>-&lt;&gt;-Conics-&lt;&gt;-Elements'</a:t>
            </a:r>
          </a:p>
          <a:p>
            <a:endParaRPr lang="en-US" dirty="0" smtClean="0"/>
          </a:p>
          <a:p>
            <a:r>
              <a:rPr lang="en-US" dirty="0" smtClean="0"/>
              <a:t>&gt;&gt;&gt; "".join(treatises)</a:t>
            </a:r>
          </a:p>
          <a:p>
            <a:r>
              <a:rPr lang="en-US" dirty="0" smtClean="0"/>
              <a:t>'</a:t>
            </a:r>
            <a:r>
              <a:rPr lang="en-US" dirty="0" err="1" smtClean="0"/>
              <a:t>ArithmeticaConicsElements</a:t>
            </a:r>
            <a:r>
              <a:rPr lang="en-US" dirty="0" smtClean="0"/>
              <a:t>‘</a:t>
            </a:r>
          </a:p>
          <a:p>
            <a:endParaRPr lang="en-US" dirty="0" smtClean="0"/>
          </a:p>
          <a:p>
            <a:r>
              <a:rPr lang="en-US" dirty="0" smtClean="0"/>
              <a:t>String methods – Page 73</a:t>
            </a:r>
          </a:p>
          <a:p>
            <a:endParaRPr lang="en-US" dirty="0" smtClean="0"/>
          </a:p>
          <a:p>
            <a:r>
              <a:rPr lang="en-US" dirty="0" smtClean="0"/>
              <a:t>s = "\t no parking "</a:t>
            </a:r>
          </a:p>
          <a:p>
            <a:r>
              <a:rPr lang="en-US" dirty="0" smtClean="0"/>
              <a:t>&gt;&gt;&gt; </a:t>
            </a:r>
            <a:r>
              <a:rPr lang="en-US" dirty="0" err="1" smtClean="0"/>
              <a:t>s.lstrip</a:t>
            </a:r>
            <a:r>
              <a:rPr lang="en-US" dirty="0" smtClean="0"/>
              <a:t>(), </a:t>
            </a:r>
            <a:r>
              <a:rPr lang="en-US" dirty="0" err="1" smtClean="0"/>
              <a:t>s.rstrip</a:t>
            </a:r>
            <a:r>
              <a:rPr lang="en-US" dirty="0" smtClean="0"/>
              <a:t>(), </a:t>
            </a:r>
            <a:r>
              <a:rPr lang="en-US" dirty="0" err="1" smtClean="0"/>
              <a:t>s.strip</a:t>
            </a:r>
            <a:r>
              <a:rPr lang="en-US" dirty="0" smtClean="0"/>
              <a:t>()</a:t>
            </a:r>
          </a:p>
          <a:p>
            <a:r>
              <a:rPr lang="en-US" dirty="0" smtClean="0"/>
              <a:t>('no parking ', '\t no parking', 'no parking')</a:t>
            </a:r>
            <a:endParaRPr lang="en-US" dirty="0"/>
          </a:p>
        </p:txBody>
      </p:sp>
      <p:sp>
        <p:nvSpPr>
          <p:cNvPr id="3" name="Title 2"/>
          <p:cNvSpPr>
            <a:spLocks noGrp="1"/>
          </p:cNvSpPr>
          <p:nvPr>
            <p:ph type="title"/>
          </p:nvPr>
        </p:nvSpPr>
        <p:spPr/>
        <p:txBody>
          <a:bodyPr/>
          <a:lstStyle/>
          <a:p>
            <a:r>
              <a:rPr lang="en-US" dirty="0" smtClean="0"/>
              <a:t>Data Types </a:t>
            </a:r>
            <a:r>
              <a:rPr lang="en-US" dirty="0" err="1" smtClean="0"/>
              <a:t>Contd</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s = "\t no parking "</a:t>
            </a:r>
          </a:p>
          <a:p>
            <a:r>
              <a:rPr lang="en-US" dirty="0" smtClean="0"/>
              <a:t>&gt;&gt;&gt; </a:t>
            </a:r>
            <a:r>
              <a:rPr lang="en-US" dirty="0" err="1" smtClean="0"/>
              <a:t>s.lstrip</a:t>
            </a:r>
            <a:r>
              <a:rPr lang="en-US" dirty="0" smtClean="0"/>
              <a:t>(), </a:t>
            </a:r>
            <a:r>
              <a:rPr lang="en-US" dirty="0" err="1" smtClean="0"/>
              <a:t>s.rstrip</a:t>
            </a:r>
            <a:r>
              <a:rPr lang="en-US" dirty="0" smtClean="0"/>
              <a:t>(), </a:t>
            </a:r>
            <a:r>
              <a:rPr lang="en-US" dirty="0" err="1" smtClean="0"/>
              <a:t>s.strip</a:t>
            </a:r>
            <a:r>
              <a:rPr lang="en-US" dirty="0" smtClean="0"/>
              <a:t>()</a:t>
            </a:r>
          </a:p>
          <a:p>
            <a:r>
              <a:rPr lang="en-US" dirty="0" smtClean="0"/>
              <a:t>('no parking ', '\t no parking', 'no parking')</a:t>
            </a:r>
          </a:p>
          <a:p>
            <a:pPr>
              <a:buNone/>
            </a:pPr>
            <a:endParaRPr lang="en-US" dirty="0" smtClean="0"/>
          </a:p>
          <a:p>
            <a:pPr>
              <a:buNone/>
            </a:pPr>
            <a:r>
              <a:rPr lang="en-US" dirty="0" smtClean="0"/>
              <a:t>record = "Leo Tolstoy*1828-8-28*1910-11-20"</a:t>
            </a:r>
          </a:p>
          <a:p>
            <a:pPr>
              <a:buNone/>
            </a:pPr>
            <a:r>
              <a:rPr lang="en-US" dirty="0" smtClean="0"/>
              <a:t>&gt;&gt;&gt; fields = </a:t>
            </a:r>
            <a:r>
              <a:rPr lang="en-US" dirty="0" err="1" smtClean="0"/>
              <a:t>record.split</a:t>
            </a:r>
            <a:r>
              <a:rPr lang="en-US" dirty="0" smtClean="0"/>
              <a:t>("*")</a:t>
            </a:r>
          </a:p>
          <a:p>
            <a:pPr>
              <a:buNone/>
            </a:pPr>
            <a:r>
              <a:rPr lang="en-US" dirty="0" smtClean="0"/>
              <a:t>&gt;&gt;&gt; fields</a:t>
            </a:r>
          </a:p>
          <a:p>
            <a:pPr>
              <a:buNone/>
            </a:pPr>
            <a:r>
              <a:rPr lang="en-US" dirty="0" smtClean="0"/>
              <a:t>['Leo Tolstoy', '1828-8-28', '1910-11-20']</a:t>
            </a:r>
          </a:p>
          <a:p>
            <a:pPr>
              <a:buNone/>
            </a:pPr>
            <a:endParaRPr lang="en-US" dirty="0" smtClean="0"/>
          </a:p>
          <a:p>
            <a:pPr>
              <a:buNone/>
            </a:pPr>
            <a:r>
              <a:rPr lang="en-US" dirty="0" smtClean="0"/>
              <a:t>&gt;&gt;&gt; born = fields[1].split("-")</a:t>
            </a:r>
          </a:p>
          <a:p>
            <a:pPr>
              <a:buNone/>
            </a:pPr>
            <a:r>
              <a:rPr lang="en-US" dirty="0" smtClean="0"/>
              <a:t>&gt;&gt;&gt; born</a:t>
            </a:r>
          </a:p>
          <a:p>
            <a:pPr>
              <a:buNone/>
            </a:pPr>
            <a:r>
              <a:rPr lang="en-US" dirty="0" smtClean="0"/>
              <a:t>['1828', '8', '28']</a:t>
            </a:r>
          </a:p>
          <a:p>
            <a:pPr>
              <a:buNone/>
            </a:pPr>
            <a:r>
              <a:rPr lang="en-US" dirty="0" smtClean="0"/>
              <a:t>&gt;&gt;&gt; died = fields[2].split("-")</a:t>
            </a:r>
          </a:p>
          <a:p>
            <a:pPr>
              <a:buNone/>
            </a:pPr>
            <a:r>
              <a:rPr lang="en-US" dirty="0" smtClean="0"/>
              <a:t>&gt;&gt;&gt; print("lived about", </a:t>
            </a:r>
            <a:r>
              <a:rPr lang="en-US" dirty="0" err="1" smtClean="0"/>
              <a:t>int</a:t>
            </a:r>
            <a:r>
              <a:rPr lang="en-US" dirty="0" smtClean="0"/>
              <a:t>(died[0]) - </a:t>
            </a:r>
            <a:r>
              <a:rPr lang="en-US" dirty="0" err="1" smtClean="0"/>
              <a:t>int</a:t>
            </a:r>
            <a:r>
              <a:rPr lang="en-US" dirty="0" smtClean="0"/>
              <a:t>(born[0]), "years")</a:t>
            </a:r>
          </a:p>
          <a:p>
            <a:pPr>
              <a:buNone/>
            </a:pPr>
            <a:r>
              <a:rPr lang="en-US" dirty="0" smtClean="0"/>
              <a:t>lived about 82 years</a:t>
            </a:r>
            <a:endParaRPr lang="en-US" dirty="0"/>
          </a:p>
        </p:txBody>
      </p:sp>
      <p:sp>
        <p:nvSpPr>
          <p:cNvPr id="3" name="Title 2"/>
          <p:cNvSpPr>
            <a:spLocks noGrp="1"/>
          </p:cNvSpPr>
          <p:nvPr>
            <p:ph type="title"/>
          </p:nvPr>
        </p:nvSpPr>
        <p:spPr/>
        <p:txBody>
          <a:bodyPr/>
          <a:lstStyle/>
          <a:p>
            <a:r>
              <a:rPr lang="en-US" dirty="0" smtClean="0"/>
              <a:t>Data Types </a:t>
            </a:r>
            <a:r>
              <a:rPr lang="en-US" dirty="0" err="1" smtClean="0"/>
              <a:t>Contd</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Using positional arguments</a:t>
            </a:r>
          </a:p>
          <a:p>
            <a:r>
              <a:rPr lang="en-US" dirty="0" smtClean="0"/>
              <a:t>"The novel {0} was published in {1}".format("Hard Times", 1854)</a:t>
            </a:r>
          </a:p>
          <a:p>
            <a:pPr>
              <a:buNone/>
            </a:pPr>
            <a:r>
              <a:rPr lang="en-US" dirty="0" smtClean="0"/>
              <a:t>"The novel 'Hard Times' was published in 1854“</a:t>
            </a:r>
          </a:p>
          <a:p>
            <a:endParaRPr lang="en-US" dirty="0" smtClean="0"/>
          </a:p>
          <a:p>
            <a:r>
              <a:rPr lang="en-US" dirty="0" smtClean="0"/>
              <a:t>Using field names (Keyword arguments),</a:t>
            </a:r>
          </a:p>
          <a:p>
            <a:r>
              <a:rPr lang="en-US" dirty="0" smtClean="0"/>
              <a:t>"{who} turned {age} this </a:t>
            </a:r>
            <a:r>
              <a:rPr lang="en-US" dirty="0" err="1" smtClean="0"/>
              <a:t>year".format</a:t>
            </a:r>
            <a:r>
              <a:rPr lang="en-US" dirty="0" smtClean="0"/>
              <a:t>(who="She", age=88)</a:t>
            </a:r>
          </a:p>
          <a:p>
            <a:pPr>
              <a:buNone/>
            </a:pPr>
            <a:r>
              <a:rPr lang="en-US" dirty="0" smtClean="0"/>
              <a:t>'She turned 88 this year‘</a:t>
            </a:r>
          </a:p>
          <a:p>
            <a:endParaRPr lang="en-US" dirty="0" smtClean="0"/>
          </a:p>
          <a:p>
            <a:r>
              <a:rPr lang="en-US" dirty="0" smtClean="0"/>
              <a:t>Using both,</a:t>
            </a:r>
          </a:p>
          <a:p>
            <a:r>
              <a:rPr lang="en-US" dirty="0" smtClean="0"/>
              <a:t>"The {who} was {0} last </a:t>
            </a:r>
            <a:r>
              <a:rPr lang="en-US" dirty="0" err="1" smtClean="0"/>
              <a:t>week".format</a:t>
            </a:r>
            <a:r>
              <a:rPr lang="en-US" dirty="0" smtClean="0"/>
              <a:t>(12, who="boy")</a:t>
            </a:r>
          </a:p>
          <a:p>
            <a:pPr>
              <a:buNone/>
            </a:pPr>
            <a:r>
              <a:rPr lang="en-US" dirty="0" smtClean="0"/>
              <a:t>'The boy was 12 last week'</a:t>
            </a:r>
          </a:p>
          <a:p>
            <a:endParaRPr lang="en-US" dirty="0"/>
          </a:p>
        </p:txBody>
      </p:sp>
      <p:sp>
        <p:nvSpPr>
          <p:cNvPr id="3" name="Title 2"/>
          <p:cNvSpPr>
            <a:spLocks noGrp="1"/>
          </p:cNvSpPr>
          <p:nvPr>
            <p:ph type="title"/>
          </p:nvPr>
        </p:nvSpPr>
        <p:spPr/>
        <p:txBody>
          <a:bodyPr/>
          <a:lstStyle/>
          <a:p>
            <a:r>
              <a:rPr lang="en-US" dirty="0" smtClean="0"/>
              <a:t>String Format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hair = "black", "brown", "blonde", "red"</a:t>
            </a:r>
          </a:p>
          <a:p>
            <a:pPr>
              <a:buNone/>
            </a:pPr>
            <a:r>
              <a:rPr lang="en-US" dirty="0" smtClean="0"/>
              <a:t>&gt;&gt;&gt; hair[2]</a:t>
            </a:r>
          </a:p>
          <a:p>
            <a:pPr>
              <a:buNone/>
            </a:pPr>
            <a:r>
              <a:rPr lang="en-US" dirty="0" smtClean="0"/>
              <a:t>'blonde'</a:t>
            </a:r>
          </a:p>
          <a:p>
            <a:pPr>
              <a:buNone/>
            </a:pPr>
            <a:r>
              <a:rPr lang="en-US" dirty="0" smtClean="0"/>
              <a:t>&gt;&gt;&gt; hair[-3:] # same as: hair[1:]</a:t>
            </a:r>
          </a:p>
          <a:p>
            <a:pPr>
              <a:buNone/>
            </a:pPr>
            <a:r>
              <a:rPr lang="en-US" dirty="0" smtClean="0"/>
              <a:t>('brown', 'blonde', 'red')</a:t>
            </a:r>
          </a:p>
          <a:p>
            <a:pPr>
              <a:buNone/>
            </a:pPr>
            <a:endParaRPr lang="en-US" dirty="0" smtClean="0"/>
          </a:p>
          <a:p>
            <a:pPr>
              <a:buNone/>
            </a:pPr>
            <a:r>
              <a:rPr lang="en-US" dirty="0" smtClean="0"/>
              <a:t>&gt;&gt;&gt; hair[:2], "gray", hair[2:]</a:t>
            </a:r>
          </a:p>
          <a:p>
            <a:pPr>
              <a:buNone/>
            </a:pPr>
            <a:r>
              <a:rPr lang="en-US" dirty="0" smtClean="0"/>
              <a:t>(('black', 'brown'), 'gray', ('blonde', 'red'))</a:t>
            </a:r>
            <a:endParaRPr lang="en-US" dirty="0"/>
          </a:p>
        </p:txBody>
      </p:sp>
      <p:sp>
        <p:nvSpPr>
          <p:cNvPr id="3" name="Title 2"/>
          <p:cNvSpPr>
            <a:spLocks noGrp="1"/>
          </p:cNvSpPr>
          <p:nvPr>
            <p:ph type="title"/>
          </p:nvPr>
        </p:nvSpPr>
        <p:spPr/>
        <p:txBody>
          <a:bodyPr>
            <a:normAutofit/>
          </a:bodyPr>
          <a:lstStyle/>
          <a:p>
            <a:r>
              <a:rPr lang="en-US" dirty="0" smtClean="0"/>
              <a:t>Tuples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None/>
            </a:pPr>
            <a:r>
              <a:rPr lang="en-US" dirty="0" smtClean="0"/>
              <a:t>eyes = ("brown", "hazel", "amber", "green", "blue", "gray")</a:t>
            </a:r>
          </a:p>
          <a:p>
            <a:pPr>
              <a:buNone/>
            </a:pPr>
            <a:r>
              <a:rPr lang="en-US" dirty="0" smtClean="0"/>
              <a:t>&gt;&gt;&gt; colors = (hair, eyes)</a:t>
            </a:r>
          </a:p>
          <a:p>
            <a:pPr>
              <a:buNone/>
            </a:pPr>
            <a:r>
              <a:rPr lang="en-US" dirty="0" smtClean="0"/>
              <a:t>&gt;&gt;&gt; colors[1][3:-1]</a:t>
            </a:r>
          </a:p>
          <a:p>
            <a:pPr>
              <a:buNone/>
            </a:pPr>
            <a:r>
              <a:rPr lang="en-US" dirty="0" smtClean="0"/>
              <a:t>('green', 'blue')</a:t>
            </a:r>
          </a:p>
          <a:p>
            <a:pPr>
              <a:buNone/>
            </a:pPr>
            <a:endParaRPr lang="en-US" dirty="0" smtClean="0"/>
          </a:p>
          <a:p>
            <a:pPr>
              <a:buNone/>
            </a:pPr>
            <a:r>
              <a:rPr lang="en-US" dirty="0" smtClean="0"/>
              <a:t>things = (1, -7.5, ("pea", (5, "Xyz"), "queue"))</a:t>
            </a:r>
          </a:p>
          <a:p>
            <a:pPr>
              <a:buNone/>
            </a:pPr>
            <a:endParaRPr lang="en-US" dirty="0" smtClean="0"/>
          </a:p>
          <a:p>
            <a:pPr>
              <a:buNone/>
            </a:pPr>
            <a:r>
              <a:rPr lang="en-US" dirty="0" smtClean="0"/>
              <a:t>aircraft = ("Airbus", "A320-200", (100, 220))</a:t>
            </a:r>
          </a:p>
          <a:p>
            <a:pPr>
              <a:buNone/>
            </a:pPr>
            <a:endParaRPr lang="en-US" dirty="0" smtClean="0"/>
          </a:p>
          <a:p>
            <a:pPr>
              <a:buNone/>
            </a:pPr>
            <a:r>
              <a:rPr lang="en-US" dirty="0" smtClean="0"/>
              <a:t>MANUFACTURER, MODEL, SEATING = (0, 1, 2)</a:t>
            </a:r>
          </a:p>
          <a:p>
            <a:pPr>
              <a:buNone/>
            </a:pPr>
            <a:r>
              <a:rPr lang="en-US" dirty="0" smtClean="0"/>
              <a:t>MINIMUM, MAXIMUM = (0, 1)</a:t>
            </a:r>
          </a:p>
          <a:p>
            <a:pPr>
              <a:buNone/>
            </a:pPr>
            <a:endParaRPr lang="en-US" dirty="0" smtClean="0"/>
          </a:p>
          <a:p>
            <a:pPr>
              <a:buNone/>
            </a:pPr>
            <a:r>
              <a:rPr lang="en-US" dirty="0" smtClean="0"/>
              <a:t>aircraft[SEATING][MAXIMUM]</a:t>
            </a:r>
          </a:p>
          <a:p>
            <a:pPr>
              <a:buNone/>
            </a:pPr>
            <a:r>
              <a:rPr lang="en-US" dirty="0" smtClean="0"/>
              <a:t>220</a:t>
            </a:r>
            <a:endParaRPr lang="en-US" dirty="0"/>
          </a:p>
        </p:txBody>
      </p:sp>
      <p:sp>
        <p:nvSpPr>
          <p:cNvPr id="3" name="Title 2"/>
          <p:cNvSpPr>
            <a:spLocks noGrp="1"/>
          </p:cNvSpPr>
          <p:nvPr>
            <p:ph type="title"/>
          </p:nvPr>
        </p:nvSpPr>
        <p:spPr/>
        <p:txBody>
          <a:bodyPr/>
          <a:lstStyle/>
          <a:p>
            <a:r>
              <a:rPr lang="en-US" dirty="0" err="1" smtClean="0"/>
              <a:t>Tuples</a:t>
            </a:r>
            <a:r>
              <a:rPr lang="en-US" dirty="0" smtClean="0"/>
              <a:t> </a:t>
            </a:r>
            <a:r>
              <a:rPr lang="en-US" dirty="0" err="1" smtClean="0"/>
              <a:t>Contd</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endParaRPr lang="en-US" dirty="0" smtClean="0"/>
          </a:p>
          <a:p>
            <a:pPr>
              <a:buNone/>
            </a:pPr>
            <a:r>
              <a:rPr lang="en-US" dirty="0" smtClean="0"/>
              <a:t>&gt;&gt;&gt; Aircraft = </a:t>
            </a:r>
            <a:r>
              <a:rPr lang="en-US" dirty="0" err="1" smtClean="0"/>
              <a:t>collections.namedtuple</a:t>
            </a:r>
            <a:r>
              <a:rPr lang="en-US" dirty="0" smtClean="0"/>
              <a:t>("Aircraft",</a:t>
            </a:r>
          </a:p>
          <a:p>
            <a:pPr>
              <a:buNone/>
            </a:pPr>
            <a:r>
              <a:rPr lang="en-US" dirty="0" smtClean="0"/>
              <a:t>				"manufacturer model seating")</a:t>
            </a:r>
          </a:p>
          <a:p>
            <a:pPr>
              <a:buNone/>
            </a:pPr>
            <a:r>
              <a:rPr lang="en-US" dirty="0" smtClean="0"/>
              <a:t>&gt;&gt;&gt; Seating = </a:t>
            </a:r>
            <a:r>
              <a:rPr lang="en-US" dirty="0" err="1" smtClean="0"/>
              <a:t>collections.namedtuple</a:t>
            </a:r>
            <a:r>
              <a:rPr lang="en-US" dirty="0" smtClean="0"/>
              <a:t>("Seating", "minimum maximum")</a:t>
            </a:r>
          </a:p>
          <a:p>
            <a:pPr>
              <a:buNone/>
            </a:pPr>
            <a:r>
              <a:rPr lang="en-US" dirty="0" smtClean="0"/>
              <a:t>&gt;&gt;&gt; aircraft = Aircraft("Airbus", "A320-200", Seating(100, 220))</a:t>
            </a:r>
          </a:p>
          <a:p>
            <a:pPr>
              <a:buNone/>
            </a:pPr>
            <a:r>
              <a:rPr lang="en-US" dirty="0" smtClean="0"/>
              <a:t>&gt;&gt;&gt; </a:t>
            </a:r>
            <a:r>
              <a:rPr lang="en-US" dirty="0" err="1" smtClean="0"/>
              <a:t>aircraft.seating.maximum</a:t>
            </a:r>
            <a:endParaRPr lang="en-US" dirty="0" smtClean="0"/>
          </a:p>
          <a:p>
            <a:pPr>
              <a:buNone/>
            </a:pPr>
            <a:r>
              <a:rPr lang="en-US" dirty="0" smtClean="0"/>
              <a:t>220</a:t>
            </a:r>
          </a:p>
          <a:p>
            <a:pPr>
              <a:buNone/>
            </a:pPr>
            <a:endParaRPr lang="en-US" dirty="0" smtClean="0"/>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Named </a:t>
            </a:r>
            <a:r>
              <a:rPr lang="en-US" dirty="0" err="1" smtClean="0"/>
              <a:t>Tuples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Set is a collection of unordered object references. So there is no notion of index.</a:t>
            </a:r>
          </a:p>
          <a:p>
            <a:pPr>
              <a:buNone/>
            </a:pPr>
            <a:endParaRPr lang="en-US" dirty="0" smtClean="0"/>
          </a:p>
          <a:p>
            <a:pPr>
              <a:buNone/>
            </a:pPr>
            <a:r>
              <a:rPr lang="en-US" dirty="0" smtClean="0"/>
              <a:t>set("pecan") | set("pie") == {'p', 'e', 'c', 'a', 'n', '</a:t>
            </a:r>
            <a:r>
              <a:rPr lang="en-US" dirty="0" err="1" smtClean="0"/>
              <a:t>i</a:t>
            </a:r>
            <a:r>
              <a:rPr lang="en-US" dirty="0" smtClean="0"/>
              <a:t>'} # Union</a:t>
            </a:r>
          </a:p>
          <a:p>
            <a:pPr>
              <a:buNone/>
            </a:pPr>
            <a:r>
              <a:rPr lang="en-US" dirty="0" smtClean="0"/>
              <a:t>set("pecan") &amp; set("pie") == {'p', 'e'} # Intersection</a:t>
            </a:r>
          </a:p>
          <a:p>
            <a:pPr>
              <a:buNone/>
            </a:pPr>
            <a:r>
              <a:rPr lang="en-US" dirty="0" smtClean="0"/>
              <a:t>set("pecan") - set("pie") == {'c', 'a', 'n'} # Difference</a:t>
            </a:r>
            <a:endParaRPr lang="en-US" dirty="0"/>
          </a:p>
        </p:txBody>
      </p:sp>
      <p:sp>
        <p:nvSpPr>
          <p:cNvPr id="3" name="Title 2"/>
          <p:cNvSpPr>
            <a:spLocks noGrp="1"/>
          </p:cNvSpPr>
          <p:nvPr>
            <p:ph type="title"/>
          </p:nvPr>
        </p:nvSpPr>
        <p:spPr/>
        <p:txBody>
          <a:bodyPr/>
          <a:lstStyle/>
          <a:p>
            <a:r>
              <a:rPr lang="en-US" dirty="0" smtClean="0"/>
              <a:t>Sets</a:t>
            </a:r>
            <a:endParaRPr lang="en-US" dirty="0"/>
          </a:p>
        </p:txBody>
      </p:sp>
    </p:spTree>
    <p:extLst>
      <p:ext uri="{BB962C8B-B14F-4D97-AF65-F5344CB8AC3E}">
        <p14:creationId xmlns:p14="http://schemas.microsoft.com/office/powerpoint/2010/main" val="371351622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d = {"root": 18, "blue": “</a:t>
            </a:r>
            <a:r>
              <a:rPr lang="en-US" dirty="0" err="1" smtClean="0"/>
              <a:t>venus</a:t>
            </a:r>
            <a:r>
              <a:rPr lang="en-US" dirty="0" smtClean="0"/>
              <a:t>”, "mars": “rover”}</a:t>
            </a:r>
          </a:p>
          <a:p>
            <a:endParaRPr lang="en-US" dirty="0" smtClean="0"/>
          </a:p>
          <a:p>
            <a:r>
              <a:rPr lang="en-US" dirty="0" smtClean="0"/>
              <a:t> for items in </a:t>
            </a:r>
            <a:r>
              <a:rPr lang="en-US" dirty="0" err="1" smtClean="0"/>
              <a:t>d.items</a:t>
            </a:r>
            <a:r>
              <a:rPr lang="en-US" dirty="0" smtClean="0"/>
              <a:t>:</a:t>
            </a:r>
          </a:p>
          <a:p>
            <a:pPr>
              <a:buNone/>
            </a:pPr>
            <a:r>
              <a:rPr lang="en-US" dirty="0" smtClean="0"/>
              <a:t>			print (items)</a:t>
            </a:r>
          </a:p>
          <a:p>
            <a:pPr>
              <a:buNone/>
            </a:pPr>
            <a:endParaRPr lang="en-US" dirty="0" smtClean="0"/>
          </a:p>
          <a:p>
            <a:r>
              <a:rPr lang="en-US" dirty="0" smtClean="0"/>
              <a:t> for key in </a:t>
            </a:r>
            <a:r>
              <a:rPr lang="en-US" dirty="0" err="1" smtClean="0"/>
              <a:t>d.keys</a:t>
            </a:r>
            <a:r>
              <a:rPr lang="en-US" dirty="0" smtClean="0"/>
              <a:t>():</a:t>
            </a:r>
          </a:p>
          <a:p>
            <a:pPr>
              <a:buNone/>
            </a:pPr>
            <a:r>
              <a:rPr lang="en-US" dirty="0" smtClean="0"/>
              <a:t>			print (key)</a:t>
            </a:r>
          </a:p>
          <a:p>
            <a:pPr>
              <a:buNone/>
            </a:pPr>
            <a:endParaRPr lang="en-US" dirty="0" smtClean="0"/>
          </a:p>
          <a:p>
            <a:r>
              <a:rPr lang="en-US" dirty="0" smtClean="0"/>
              <a:t> for value in </a:t>
            </a:r>
            <a:r>
              <a:rPr lang="en-US" dirty="0" err="1" smtClean="0"/>
              <a:t>d.values</a:t>
            </a:r>
            <a:r>
              <a:rPr lang="en-US" dirty="0" smtClean="0"/>
              <a:t>():</a:t>
            </a:r>
          </a:p>
          <a:p>
            <a:pPr>
              <a:buNone/>
            </a:pPr>
            <a:r>
              <a:rPr lang="en-US" dirty="0" smtClean="0"/>
              <a:t>			print (value)</a:t>
            </a:r>
          </a:p>
        </p:txBody>
      </p:sp>
      <p:sp>
        <p:nvSpPr>
          <p:cNvPr id="3" name="Title 2"/>
          <p:cNvSpPr>
            <a:spLocks noGrp="1"/>
          </p:cNvSpPr>
          <p:nvPr>
            <p:ph type="title"/>
          </p:nvPr>
        </p:nvSpPr>
        <p:spPr/>
        <p:txBody>
          <a:bodyPr/>
          <a:lstStyle/>
          <a:p>
            <a:r>
              <a:rPr lang="en-US" dirty="0" smtClean="0"/>
              <a:t>Dictionaries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dirty="0" smtClean="0"/>
              <a:t>def </a:t>
            </a:r>
            <a:r>
              <a:rPr lang="en-US" dirty="0" err="1" smtClean="0"/>
              <a:t>letter_count</a:t>
            </a:r>
            <a:r>
              <a:rPr lang="en-US" dirty="0" smtClean="0"/>
              <a:t>(text, text1, letters=</a:t>
            </a:r>
            <a:r>
              <a:rPr lang="en-US" dirty="0" err="1" smtClean="0"/>
              <a:t>string.ascii_letters</a:t>
            </a:r>
            <a:r>
              <a:rPr lang="en-US" dirty="0" smtClean="0"/>
              <a:t>):</a:t>
            </a:r>
          </a:p>
          <a:p>
            <a:pPr>
              <a:buNone/>
            </a:pPr>
            <a:endParaRPr lang="en-US" dirty="0" smtClean="0"/>
          </a:p>
          <a:p>
            <a:pPr>
              <a:buNone/>
            </a:pPr>
            <a:r>
              <a:rPr lang="en-US" dirty="0" smtClean="0"/>
              <a:t>	</a:t>
            </a:r>
            <a:r>
              <a:rPr lang="en-US" dirty="0" err="1" smtClean="0"/>
              <a:t>letter_count</a:t>
            </a:r>
            <a:r>
              <a:rPr lang="en-US" dirty="0" smtClean="0"/>
              <a:t>(“jack and </a:t>
            </a:r>
            <a:r>
              <a:rPr lang="en-US" dirty="0" err="1" smtClean="0"/>
              <a:t>jill</a:t>
            </a:r>
            <a:r>
              <a:rPr lang="en-US" dirty="0" smtClean="0"/>
              <a:t>”, “</a:t>
            </a:r>
            <a:r>
              <a:rPr lang="en-US" dirty="0" err="1" smtClean="0"/>
              <a:t>sam</a:t>
            </a:r>
            <a:r>
              <a:rPr lang="en-US" dirty="0" smtClean="0"/>
              <a:t>”)</a:t>
            </a:r>
          </a:p>
          <a:p>
            <a:pPr>
              <a:buNone/>
            </a:pPr>
            <a:r>
              <a:rPr lang="en-US" dirty="0" smtClean="0"/>
              <a:t>	</a:t>
            </a:r>
            <a:r>
              <a:rPr lang="en-US" dirty="0" err="1" smtClean="0"/>
              <a:t>letter_count</a:t>
            </a:r>
            <a:r>
              <a:rPr lang="en-US" dirty="0" smtClean="0"/>
              <a:t>(“jack and </a:t>
            </a:r>
            <a:r>
              <a:rPr lang="en-US" dirty="0" err="1" smtClean="0"/>
              <a:t>jill</a:t>
            </a:r>
            <a:r>
              <a:rPr lang="en-US" dirty="0" smtClean="0"/>
              <a:t>”, “</a:t>
            </a:r>
            <a:r>
              <a:rPr lang="en-US" dirty="0" err="1" smtClean="0"/>
              <a:t>sam</a:t>
            </a:r>
            <a:r>
              <a:rPr lang="en-US" dirty="0" smtClean="0"/>
              <a:t>”, “</a:t>
            </a:r>
            <a:r>
              <a:rPr lang="en-US" dirty="0" err="1" smtClean="0"/>
              <a:t>aeiou</a:t>
            </a:r>
            <a:r>
              <a:rPr lang="en-US" dirty="0" smtClean="0"/>
              <a:t>”)</a:t>
            </a:r>
          </a:p>
          <a:p>
            <a:pPr>
              <a:buNone/>
            </a:pPr>
            <a:r>
              <a:rPr lang="en-US" dirty="0" smtClean="0"/>
              <a:t>	</a:t>
            </a:r>
            <a:r>
              <a:rPr lang="en-US" dirty="0" err="1" smtClean="0"/>
              <a:t>letter_count</a:t>
            </a:r>
            <a:r>
              <a:rPr lang="en-US" dirty="0" smtClean="0"/>
              <a:t>(“jack and </a:t>
            </a:r>
            <a:r>
              <a:rPr lang="en-US" dirty="0" err="1" smtClean="0"/>
              <a:t>jill</a:t>
            </a:r>
            <a:r>
              <a:rPr lang="en-US" dirty="0" smtClean="0"/>
              <a:t>”, “</a:t>
            </a:r>
            <a:r>
              <a:rPr lang="en-US" dirty="0" err="1" smtClean="0"/>
              <a:t>sam</a:t>
            </a:r>
            <a:r>
              <a:rPr lang="en-US" dirty="0" smtClean="0"/>
              <a:t>”,  							letters=“</a:t>
            </a:r>
            <a:r>
              <a:rPr lang="en-US" dirty="0" err="1" smtClean="0"/>
              <a:t>aeiou</a:t>
            </a:r>
            <a:r>
              <a:rPr lang="en-US" dirty="0" smtClean="0"/>
              <a:t>”)</a:t>
            </a:r>
          </a:p>
          <a:p>
            <a:pPr>
              <a:buNone/>
            </a:pPr>
            <a:r>
              <a:rPr lang="en-US" dirty="0" smtClean="0"/>
              <a:t>	</a:t>
            </a:r>
          </a:p>
          <a:p>
            <a:pPr>
              <a:buNone/>
            </a:pPr>
            <a:r>
              <a:rPr lang="en-US" dirty="0" smtClean="0"/>
              <a:t>	</a:t>
            </a:r>
            <a:r>
              <a:rPr lang="en-US" dirty="0" err="1" smtClean="0"/>
              <a:t>letter_count</a:t>
            </a:r>
            <a:r>
              <a:rPr lang="en-US" dirty="0" smtClean="0"/>
              <a:t>(“jack and </a:t>
            </a:r>
            <a:r>
              <a:rPr lang="en-US" dirty="0" err="1" smtClean="0"/>
              <a:t>jill</a:t>
            </a:r>
            <a:r>
              <a:rPr lang="en-US" dirty="0" smtClean="0"/>
              <a:t>”, letters=“</a:t>
            </a:r>
            <a:r>
              <a:rPr lang="en-US" dirty="0" err="1" smtClean="0"/>
              <a:t>aeiou</a:t>
            </a:r>
            <a:r>
              <a:rPr lang="en-US" dirty="0" smtClean="0"/>
              <a:t>”,</a:t>
            </a:r>
          </a:p>
          <a:p>
            <a:pPr>
              <a:buNone/>
            </a:pPr>
            <a:r>
              <a:rPr lang="en-US" dirty="0" smtClean="0"/>
              <a:t>							“</a:t>
            </a:r>
            <a:r>
              <a:rPr lang="en-US" dirty="0" err="1" smtClean="0"/>
              <a:t>sam</a:t>
            </a:r>
            <a:r>
              <a:rPr lang="en-US" dirty="0" smtClean="0"/>
              <a:t>”)</a:t>
            </a:r>
            <a:endParaRPr lang="en-US" dirty="0"/>
          </a:p>
        </p:txBody>
      </p:sp>
      <p:sp>
        <p:nvSpPr>
          <p:cNvPr id="3" name="Title 2"/>
          <p:cNvSpPr>
            <a:spLocks noGrp="1"/>
          </p:cNvSpPr>
          <p:nvPr>
            <p:ph type="title"/>
          </p:nvPr>
        </p:nvSpPr>
        <p:spPr/>
        <p:txBody>
          <a:bodyPr>
            <a:normAutofit fontScale="90000"/>
          </a:bodyPr>
          <a:lstStyle/>
          <a:p>
            <a:r>
              <a:rPr lang="en-US" dirty="0" smtClean="0"/>
              <a:t>Positional and Keyword arguments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Python is easy-to-learn.</a:t>
            </a:r>
          </a:p>
          <a:p>
            <a:r>
              <a:rPr lang="en-US" dirty="0" smtClean="0"/>
              <a:t>Python is a very expressive language.</a:t>
            </a:r>
          </a:p>
          <a:p>
            <a:r>
              <a:rPr lang="en-US" dirty="0" smtClean="0"/>
              <a:t>Python is a cross-platform language. (windows &amp; </a:t>
            </a:r>
            <a:r>
              <a:rPr lang="en-US" dirty="0" err="1" smtClean="0"/>
              <a:t>unix</a:t>
            </a:r>
            <a:r>
              <a:rPr lang="en-US" dirty="0" smtClean="0"/>
              <a:t> systems like Linux, Mac)</a:t>
            </a:r>
          </a:p>
          <a:p>
            <a:r>
              <a:rPr lang="en-US" dirty="0" smtClean="0"/>
              <a:t>Python’s greatest strengths is that it comes with a complete standard library.</a:t>
            </a:r>
          </a:p>
          <a:p>
            <a:r>
              <a:rPr lang="en-US" dirty="0" smtClean="0"/>
              <a:t>Python is an object-oriented language.</a:t>
            </a:r>
            <a:endParaRPr lang="en-US" dirty="0"/>
          </a:p>
        </p:txBody>
      </p:sp>
      <p:sp>
        <p:nvSpPr>
          <p:cNvPr id="2" name="Title 1"/>
          <p:cNvSpPr>
            <a:spLocks noGrp="1"/>
          </p:cNvSpPr>
          <p:nvPr>
            <p:ph type="title"/>
          </p:nvPr>
        </p:nvSpPr>
        <p:spPr/>
        <p:txBody>
          <a:bodyPr/>
          <a:lstStyle/>
          <a:p>
            <a:r>
              <a:rPr lang="en-US" dirty="0" smtClean="0"/>
              <a:t>Python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dirty="0" smtClean="0"/>
              <a:t>def shorten(text, length=25, indicator="..."):</a:t>
            </a:r>
          </a:p>
          <a:p>
            <a:pPr>
              <a:buNone/>
            </a:pPr>
            <a:endParaRPr lang="en-US" dirty="0" smtClean="0"/>
          </a:p>
          <a:p>
            <a:pPr>
              <a:buNone/>
            </a:pPr>
            <a:r>
              <a:rPr lang="en-US" dirty="0" smtClean="0"/>
              <a:t>shorten("The </a:t>
            </a:r>
            <a:r>
              <a:rPr lang="en-US" dirty="0" err="1" smtClean="0"/>
              <a:t>Silkie</a:t>
            </a:r>
            <a:r>
              <a:rPr lang="en-US" dirty="0" smtClean="0"/>
              <a:t>")  </a:t>
            </a:r>
          </a:p>
          <a:p>
            <a:pPr>
              <a:buNone/>
            </a:pPr>
            <a:r>
              <a:rPr lang="en-US" dirty="0" smtClean="0"/>
              <a:t># returns: 'The </a:t>
            </a:r>
            <a:r>
              <a:rPr lang="en-US" dirty="0" err="1" smtClean="0"/>
              <a:t>Silkie</a:t>
            </a:r>
            <a:r>
              <a:rPr lang="en-US" dirty="0" smtClean="0"/>
              <a:t>'</a:t>
            </a:r>
          </a:p>
          <a:p>
            <a:pPr>
              <a:buNone/>
            </a:pPr>
            <a:endParaRPr lang="en-US" dirty="0" smtClean="0"/>
          </a:p>
          <a:p>
            <a:pPr>
              <a:buNone/>
            </a:pPr>
            <a:r>
              <a:rPr lang="en-US" dirty="0" smtClean="0"/>
              <a:t>shorten(length=7, text="The </a:t>
            </a:r>
            <a:r>
              <a:rPr lang="en-US" dirty="0" err="1" smtClean="0"/>
              <a:t>Silkie</a:t>
            </a:r>
            <a:r>
              <a:rPr lang="en-US" dirty="0" smtClean="0"/>
              <a:t>")</a:t>
            </a:r>
          </a:p>
          <a:p>
            <a:pPr>
              <a:buNone/>
            </a:pPr>
            <a:r>
              <a:rPr lang="en-US" dirty="0" smtClean="0"/>
              <a:t> # returns: 'The ...'</a:t>
            </a:r>
          </a:p>
          <a:p>
            <a:pPr>
              <a:buNone/>
            </a:pPr>
            <a:endParaRPr lang="en-US" dirty="0" smtClean="0"/>
          </a:p>
          <a:p>
            <a:pPr>
              <a:buNone/>
            </a:pPr>
            <a:r>
              <a:rPr lang="en-US" dirty="0" smtClean="0"/>
              <a:t>shorten("The </a:t>
            </a:r>
            <a:r>
              <a:rPr lang="en-US" dirty="0" err="1" smtClean="0"/>
              <a:t>Silkie</a:t>
            </a:r>
            <a:r>
              <a:rPr lang="en-US" dirty="0" smtClean="0"/>
              <a:t>", indicator="&amp;", length=7) </a:t>
            </a:r>
          </a:p>
          <a:p>
            <a:pPr>
              <a:buNone/>
            </a:pPr>
            <a:r>
              <a:rPr lang="en-US" dirty="0" smtClean="0"/>
              <a:t># returns: 'The Si&amp;'</a:t>
            </a:r>
          </a:p>
          <a:p>
            <a:pPr>
              <a:buNone/>
            </a:pPr>
            <a:endParaRPr lang="en-US" dirty="0" smtClean="0"/>
          </a:p>
          <a:p>
            <a:pPr>
              <a:buNone/>
            </a:pPr>
            <a:r>
              <a:rPr lang="en-US" dirty="0" smtClean="0"/>
              <a:t>shorten("The </a:t>
            </a:r>
            <a:r>
              <a:rPr lang="en-US" dirty="0" err="1" smtClean="0"/>
              <a:t>Silkie</a:t>
            </a:r>
            <a:r>
              <a:rPr lang="en-US" dirty="0" smtClean="0"/>
              <a:t>", 7, "&amp;")</a:t>
            </a:r>
          </a:p>
          <a:p>
            <a:pPr>
              <a:buNone/>
            </a:pPr>
            <a:r>
              <a:rPr lang="en-US" dirty="0" smtClean="0"/>
              <a:t> # returns: 'The Si&amp;'</a:t>
            </a:r>
            <a:endParaRPr lang="en-US" dirty="0"/>
          </a:p>
        </p:txBody>
      </p:sp>
      <p:sp>
        <p:nvSpPr>
          <p:cNvPr id="3" name="Title 2"/>
          <p:cNvSpPr>
            <a:spLocks noGrp="1"/>
          </p:cNvSpPr>
          <p:nvPr>
            <p:ph type="title"/>
          </p:nvPr>
        </p:nvSpPr>
        <p:spPr/>
        <p:txBody>
          <a:bodyPr>
            <a:normAutofit fontScale="90000"/>
          </a:bodyPr>
          <a:lstStyle/>
          <a:p>
            <a:r>
              <a:rPr lang="en-US" dirty="0" smtClean="0"/>
              <a:t>Positional and Keyword arguments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dirty="0" err="1" smtClean="0"/>
              <a:t>def</a:t>
            </a:r>
            <a:r>
              <a:rPr lang="en-US" dirty="0" smtClean="0"/>
              <a:t> </a:t>
            </a:r>
            <a:r>
              <a:rPr lang="en-US" dirty="0" err="1" smtClean="0"/>
              <a:t>append_l</a:t>
            </a:r>
            <a:r>
              <a:rPr lang="en-US" dirty="0" smtClean="0"/>
              <a:t>(x, </a:t>
            </a:r>
            <a:r>
              <a:rPr lang="en-US" dirty="0" err="1" smtClean="0"/>
              <a:t>lst</a:t>
            </a:r>
            <a:r>
              <a:rPr lang="en-US" dirty="0" smtClean="0"/>
              <a:t>=[]):</a:t>
            </a:r>
          </a:p>
          <a:p>
            <a:pPr>
              <a:buNone/>
            </a:pPr>
            <a:r>
              <a:rPr lang="en-US" dirty="0" smtClean="0"/>
              <a:t>		</a:t>
            </a:r>
            <a:r>
              <a:rPr lang="en-US" dirty="0" err="1" smtClean="0"/>
              <a:t>lst.append</a:t>
            </a:r>
            <a:r>
              <a:rPr lang="en-US" dirty="0" smtClean="0"/>
              <a:t>(x)</a:t>
            </a:r>
          </a:p>
          <a:p>
            <a:pPr>
              <a:buNone/>
            </a:pPr>
            <a:r>
              <a:rPr lang="en-US" dirty="0" smtClean="0"/>
              <a:t>	return </a:t>
            </a:r>
            <a:r>
              <a:rPr lang="en-US" dirty="0" err="1" smtClean="0"/>
              <a:t>lst</a:t>
            </a:r>
            <a:endParaRPr lang="en-US" dirty="0" smtClean="0"/>
          </a:p>
          <a:p>
            <a:pPr>
              <a:buNone/>
            </a:pPr>
            <a:endParaRPr lang="en-US" dirty="0" smtClean="0"/>
          </a:p>
          <a:p>
            <a:pPr>
              <a:buNone/>
            </a:pPr>
            <a:endParaRPr lang="en-US" dirty="0" smtClean="0"/>
          </a:p>
          <a:p>
            <a:pPr>
              <a:buNone/>
            </a:pPr>
            <a:r>
              <a:rPr lang="en-US" dirty="0" err="1" smtClean="0"/>
              <a:t>def</a:t>
            </a:r>
            <a:r>
              <a:rPr lang="en-US" dirty="0" smtClean="0"/>
              <a:t> </a:t>
            </a:r>
            <a:r>
              <a:rPr lang="en-US" dirty="0" err="1" smtClean="0"/>
              <a:t>append_l</a:t>
            </a:r>
            <a:r>
              <a:rPr lang="en-US" dirty="0" smtClean="0"/>
              <a:t>(x, </a:t>
            </a:r>
            <a:r>
              <a:rPr lang="en-US" dirty="0" err="1" smtClean="0"/>
              <a:t>lst</a:t>
            </a:r>
            <a:r>
              <a:rPr lang="en-US" dirty="0" smtClean="0"/>
              <a:t>=None):</a:t>
            </a:r>
          </a:p>
          <a:p>
            <a:pPr>
              <a:buNone/>
            </a:pPr>
            <a:r>
              <a:rPr lang="en-US" dirty="0" smtClean="0"/>
              <a:t>	if </a:t>
            </a:r>
            <a:r>
              <a:rPr lang="en-US" dirty="0" err="1" smtClean="0"/>
              <a:t>lst</a:t>
            </a:r>
            <a:r>
              <a:rPr lang="en-US" dirty="0" smtClean="0"/>
              <a:t> is None:</a:t>
            </a:r>
          </a:p>
          <a:p>
            <a:pPr>
              <a:buNone/>
            </a:pPr>
            <a:r>
              <a:rPr lang="en-US" dirty="0" smtClean="0"/>
              <a:t>		</a:t>
            </a:r>
            <a:r>
              <a:rPr lang="en-US" dirty="0" err="1" smtClean="0"/>
              <a:t>lst</a:t>
            </a:r>
            <a:r>
              <a:rPr lang="en-US" dirty="0" smtClean="0"/>
              <a:t> = []</a:t>
            </a:r>
          </a:p>
          <a:p>
            <a:pPr>
              <a:buNone/>
            </a:pPr>
            <a:r>
              <a:rPr lang="en-US" dirty="0" smtClean="0"/>
              <a:t>	</a:t>
            </a:r>
            <a:r>
              <a:rPr lang="en-US" dirty="0" err="1" smtClean="0"/>
              <a:t>lst.append</a:t>
            </a:r>
            <a:r>
              <a:rPr lang="en-US" dirty="0" smtClean="0"/>
              <a:t>(x)</a:t>
            </a:r>
          </a:p>
          <a:p>
            <a:pPr>
              <a:buNone/>
            </a:pPr>
            <a:r>
              <a:rPr lang="en-US" dirty="0" smtClean="0"/>
              <a:t>	return </a:t>
            </a:r>
            <a:r>
              <a:rPr lang="en-US" dirty="0" err="1" smtClean="0"/>
              <a:t>lst</a:t>
            </a:r>
            <a:endParaRPr lang="en-US" dirty="0"/>
          </a:p>
        </p:txBody>
      </p:sp>
      <p:sp>
        <p:nvSpPr>
          <p:cNvPr id="3" name="Title 2"/>
          <p:cNvSpPr>
            <a:spLocks noGrp="1"/>
          </p:cNvSpPr>
          <p:nvPr>
            <p:ph type="title"/>
          </p:nvPr>
        </p:nvSpPr>
        <p:spPr/>
        <p:txBody>
          <a:bodyPr/>
          <a:lstStyle/>
          <a:p>
            <a:r>
              <a:rPr lang="en-US" dirty="0" smtClean="0"/>
              <a:t>Initializing mutable data types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dirty="0" smtClean="0"/>
              <a:t>*</a:t>
            </a:r>
            <a:r>
              <a:rPr lang="en-US" dirty="0" err="1" smtClean="0"/>
              <a:t>args</a:t>
            </a:r>
            <a:r>
              <a:rPr lang="en-US" dirty="0" smtClean="0"/>
              <a:t>, **</a:t>
            </a:r>
            <a:r>
              <a:rPr lang="en-US" dirty="0" err="1" smtClean="0"/>
              <a:t>kwargs</a:t>
            </a:r>
            <a:endParaRPr lang="en-US" dirty="0" smtClean="0"/>
          </a:p>
          <a:p>
            <a:pPr>
              <a:buNone/>
            </a:pPr>
            <a:endParaRPr lang="en-US" dirty="0"/>
          </a:p>
          <a:p>
            <a:pPr>
              <a:buNone/>
            </a:pPr>
            <a:r>
              <a:rPr lang="en-US" dirty="0" err="1" smtClean="0"/>
              <a:t>def</a:t>
            </a:r>
            <a:r>
              <a:rPr lang="en-US" dirty="0" smtClean="0"/>
              <a:t> fn1(</a:t>
            </a:r>
            <a:r>
              <a:rPr lang="en-US" dirty="0" err="1" smtClean="0"/>
              <a:t>a,b</a:t>
            </a:r>
            <a:r>
              <a:rPr lang="en-US" dirty="0" smtClean="0"/>
              <a:t>):</a:t>
            </a:r>
          </a:p>
          <a:p>
            <a:pPr>
              <a:buNone/>
            </a:pPr>
            <a:r>
              <a:rPr lang="en-US" dirty="0"/>
              <a:t> </a:t>
            </a:r>
            <a:r>
              <a:rPr lang="en-US" dirty="0" smtClean="0"/>
              <a:t>   return a*b</a:t>
            </a:r>
          </a:p>
          <a:p>
            <a:pPr>
              <a:buNone/>
            </a:pPr>
            <a:r>
              <a:rPr lang="en-US" dirty="0"/>
              <a:t>f</a:t>
            </a:r>
            <a:r>
              <a:rPr lang="en-US" dirty="0" smtClean="0"/>
              <a:t>n1(2, 3). What if you want to call fn1(2,3,4)?</a:t>
            </a:r>
          </a:p>
          <a:p>
            <a:pPr>
              <a:buNone/>
            </a:pPr>
            <a:endParaRPr lang="en-US" dirty="0"/>
          </a:p>
          <a:p>
            <a:pPr>
              <a:buNone/>
            </a:pPr>
            <a:r>
              <a:rPr lang="en-US" dirty="0" err="1"/>
              <a:t>d</a:t>
            </a:r>
            <a:r>
              <a:rPr lang="en-US" dirty="0" err="1" smtClean="0"/>
              <a:t>ef</a:t>
            </a:r>
            <a:r>
              <a:rPr lang="en-US" dirty="0" smtClean="0"/>
              <a:t> fn1(*</a:t>
            </a:r>
            <a:r>
              <a:rPr lang="en-US" dirty="0" err="1" smtClean="0"/>
              <a:t>args</a:t>
            </a:r>
            <a:r>
              <a:rPr lang="en-US" dirty="0" smtClean="0"/>
              <a:t>):</a:t>
            </a:r>
          </a:p>
          <a:p>
            <a:pPr>
              <a:buNone/>
            </a:pPr>
            <a:r>
              <a:rPr lang="en-US" dirty="0"/>
              <a:t> </a:t>
            </a:r>
            <a:r>
              <a:rPr lang="en-US" dirty="0" smtClean="0"/>
              <a:t>   result = 1</a:t>
            </a:r>
          </a:p>
          <a:p>
            <a:pPr>
              <a:buNone/>
            </a:pPr>
            <a:r>
              <a:rPr lang="en-US" dirty="0"/>
              <a:t> </a:t>
            </a:r>
            <a:r>
              <a:rPr lang="en-US" dirty="0" smtClean="0"/>
              <a:t>   for </a:t>
            </a:r>
            <a:r>
              <a:rPr lang="en-US" dirty="0" err="1" smtClean="0"/>
              <a:t>arg</a:t>
            </a:r>
            <a:r>
              <a:rPr lang="en-US" dirty="0" smtClean="0"/>
              <a:t> in </a:t>
            </a:r>
            <a:r>
              <a:rPr lang="en-US" dirty="0" err="1" smtClean="0"/>
              <a:t>args</a:t>
            </a:r>
            <a:r>
              <a:rPr lang="en-US" dirty="0" smtClean="0"/>
              <a:t>:</a:t>
            </a:r>
          </a:p>
          <a:p>
            <a:pPr>
              <a:buNone/>
            </a:pPr>
            <a:r>
              <a:rPr lang="en-US" dirty="0"/>
              <a:t> </a:t>
            </a:r>
            <a:r>
              <a:rPr lang="en-US" dirty="0" smtClean="0"/>
              <a:t>        result =  result * </a:t>
            </a:r>
            <a:r>
              <a:rPr lang="en-US" dirty="0" err="1" smtClean="0"/>
              <a:t>arg</a:t>
            </a:r>
            <a:endParaRPr lang="en-US" dirty="0" smtClean="0"/>
          </a:p>
          <a:p>
            <a:pPr>
              <a:buNone/>
            </a:pPr>
            <a:r>
              <a:rPr lang="en-US" dirty="0"/>
              <a:t> </a:t>
            </a:r>
            <a:r>
              <a:rPr lang="en-US" dirty="0" smtClean="0"/>
              <a:t>   return result</a:t>
            </a:r>
          </a:p>
          <a:p>
            <a:pPr>
              <a:buNone/>
            </a:pPr>
            <a:r>
              <a:rPr lang="en-US" dirty="0" smtClean="0"/>
              <a:t>Same logic holds for **</a:t>
            </a:r>
            <a:r>
              <a:rPr lang="en-US" dirty="0" err="1" smtClean="0"/>
              <a:t>kwargs</a:t>
            </a:r>
            <a:r>
              <a:rPr lang="en-US" dirty="0" smtClean="0"/>
              <a:t> except that it has to be a keyword argument.</a:t>
            </a:r>
          </a:p>
          <a:p>
            <a:pPr>
              <a:buNone/>
            </a:pPr>
            <a:endParaRPr lang="en-US" dirty="0"/>
          </a:p>
          <a:p>
            <a:pPr>
              <a:buNone/>
            </a:pPr>
            <a:endParaRPr lang="en-US" dirty="0"/>
          </a:p>
        </p:txBody>
      </p:sp>
      <p:sp>
        <p:nvSpPr>
          <p:cNvPr id="3" name="Title 2"/>
          <p:cNvSpPr>
            <a:spLocks noGrp="1"/>
          </p:cNvSpPr>
          <p:nvPr>
            <p:ph type="title"/>
          </p:nvPr>
        </p:nvSpPr>
        <p:spPr/>
        <p:txBody>
          <a:bodyPr>
            <a:normAutofit fontScale="90000"/>
          </a:bodyPr>
          <a:lstStyle/>
          <a:p>
            <a:r>
              <a:rPr lang="en-US" dirty="0" smtClean="0"/>
              <a:t>Argument packing in function definition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dirty="0" err="1"/>
              <a:t>d</a:t>
            </a:r>
            <a:r>
              <a:rPr lang="en-US" dirty="0" err="1" smtClean="0"/>
              <a:t>ef</a:t>
            </a:r>
            <a:r>
              <a:rPr lang="en-US" dirty="0" smtClean="0"/>
              <a:t> fn2(a=2, b=4):</a:t>
            </a:r>
          </a:p>
          <a:p>
            <a:pPr>
              <a:buNone/>
            </a:pPr>
            <a:r>
              <a:rPr lang="en-US" dirty="0"/>
              <a:t> </a:t>
            </a:r>
            <a:r>
              <a:rPr lang="en-US" dirty="0" smtClean="0"/>
              <a:t>   return a*b</a:t>
            </a:r>
          </a:p>
          <a:p>
            <a:pPr>
              <a:buNone/>
            </a:pPr>
            <a:endParaRPr lang="en-US" dirty="0"/>
          </a:p>
          <a:p>
            <a:pPr>
              <a:buNone/>
            </a:pPr>
            <a:r>
              <a:rPr lang="en-US" dirty="0"/>
              <a:t>f</a:t>
            </a:r>
            <a:r>
              <a:rPr lang="en-US" dirty="0" smtClean="0"/>
              <a:t>n2(10,20), fn2(a=10)</a:t>
            </a:r>
          </a:p>
          <a:p>
            <a:pPr>
              <a:buNone/>
            </a:pPr>
            <a:r>
              <a:rPr lang="en-US" dirty="0"/>
              <a:t>d</a:t>
            </a:r>
            <a:r>
              <a:rPr lang="en-US" dirty="0" smtClean="0"/>
              <a:t> = {‘a’:3, ‘b’:4}</a:t>
            </a:r>
          </a:p>
          <a:p>
            <a:pPr>
              <a:buNone/>
            </a:pPr>
            <a:r>
              <a:rPr lang="en-US" dirty="0" smtClean="0"/>
              <a:t>I can use **d to unpack the dictionary to keyword parameters.</a:t>
            </a:r>
          </a:p>
          <a:p>
            <a:pPr>
              <a:buNone/>
            </a:pPr>
            <a:endParaRPr lang="en-US" dirty="0"/>
          </a:p>
          <a:p>
            <a:pPr>
              <a:buNone/>
            </a:pPr>
            <a:r>
              <a:rPr lang="en-US" dirty="0"/>
              <a:t>f</a:t>
            </a:r>
            <a:r>
              <a:rPr lang="en-US" dirty="0" smtClean="0"/>
              <a:t>n2(**D) will work if D is a dictionary.</a:t>
            </a:r>
          </a:p>
          <a:p>
            <a:pPr>
              <a:buNone/>
            </a:pPr>
            <a:r>
              <a:rPr lang="en-US" dirty="0"/>
              <a:t>f</a:t>
            </a:r>
            <a:r>
              <a:rPr lang="en-US" dirty="0" smtClean="0"/>
              <a:t>n2(*L) will work if L is a list or tuple. </a:t>
            </a:r>
            <a:endParaRPr lang="en-US" dirty="0"/>
          </a:p>
        </p:txBody>
      </p:sp>
      <p:sp>
        <p:nvSpPr>
          <p:cNvPr id="3" name="Title 2"/>
          <p:cNvSpPr>
            <a:spLocks noGrp="1"/>
          </p:cNvSpPr>
          <p:nvPr>
            <p:ph type="title"/>
          </p:nvPr>
        </p:nvSpPr>
        <p:spPr/>
        <p:txBody>
          <a:bodyPr>
            <a:normAutofit fontScale="90000"/>
          </a:bodyPr>
          <a:lstStyle/>
          <a:p>
            <a:r>
              <a:rPr lang="en-US" dirty="0" smtClean="0"/>
              <a:t>Argument unpacking in function call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Function attributes</a:t>
            </a:r>
          </a:p>
          <a:p>
            <a:r>
              <a:rPr lang="en-US" dirty="0" smtClean="0"/>
              <a:t>__doc__</a:t>
            </a:r>
          </a:p>
          <a:p>
            <a:r>
              <a:rPr lang="en-US" dirty="0" smtClean="0"/>
              <a:t>__defaults__</a:t>
            </a:r>
          </a:p>
          <a:p>
            <a:r>
              <a:rPr lang="en-US" dirty="0" smtClean="0"/>
              <a:t>__name__</a:t>
            </a:r>
          </a:p>
          <a:p>
            <a:r>
              <a:rPr lang="en-US" dirty="0" smtClean="0"/>
              <a:t>__module__</a:t>
            </a:r>
            <a:endParaRPr lang="en-US" dirty="0"/>
          </a:p>
          <a:p>
            <a:r>
              <a:rPr lang="en-US" dirty="0" smtClean="0"/>
              <a:t>__</a:t>
            </a:r>
            <a:r>
              <a:rPr lang="en-US" dirty="0" err="1" smtClean="0"/>
              <a:t>dict</a:t>
            </a:r>
            <a:r>
              <a:rPr lang="en-US" dirty="0" smtClean="0"/>
              <a:t>__</a:t>
            </a:r>
          </a:p>
          <a:p>
            <a:r>
              <a:rPr lang="en-US" dirty="0" smtClean="0"/>
              <a:t>__code__</a:t>
            </a:r>
          </a:p>
        </p:txBody>
      </p:sp>
      <p:sp>
        <p:nvSpPr>
          <p:cNvPr id="3" name="Title 2"/>
          <p:cNvSpPr>
            <a:spLocks noGrp="1"/>
          </p:cNvSpPr>
          <p:nvPr>
            <p:ph type="title"/>
          </p:nvPr>
        </p:nvSpPr>
        <p:spPr/>
        <p:txBody>
          <a:bodyPr/>
          <a:lstStyle/>
          <a:p>
            <a:r>
              <a:rPr lang="en-US" dirty="0" smtClean="0"/>
              <a:t>Class Number 3</a:t>
            </a:r>
            <a:endParaRPr lang="en-US" dirty="0"/>
          </a:p>
        </p:txBody>
      </p:sp>
      <p:sp>
        <p:nvSpPr>
          <p:cNvPr id="4" name="TextBox 3"/>
          <p:cNvSpPr txBox="1"/>
          <p:nvPr/>
        </p:nvSpPr>
        <p:spPr>
          <a:xfrm>
            <a:off x="6036562" y="262665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0251736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a:t>i</a:t>
            </a:r>
            <a:r>
              <a:rPr lang="en-US" dirty="0" smtClean="0"/>
              <a:t>mport re</a:t>
            </a:r>
          </a:p>
          <a:p>
            <a:pPr marL="109728" indent="0">
              <a:buNone/>
            </a:pPr>
            <a:r>
              <a:rPr lang="en-US" dirty="0"/>
              <a:t>p</a:t>
            </a:r>
            <a:r>
              <a:rPr lang="en-US" dirty="0" smtClean="0"/>
              <a:t>attern = ‘this’</a:t>
            </a:r>
          </a:p>
          <a:p>
            <a:pPr marL="109728" indent="0">
              <a:buNone/>
            </a:pPr>
            <a:r>
              <a:rPr lang="en-US" dirty="0"/>
              <a:t>t</a:t>
            </a:r>
            <a:r>
              <a:rPr lang="en-US" dirty="0" smtClean="0"/>
              <a:t>ext = ‘Does this match’</a:t>
            </a:r>
          </a:p>
          <a:p>
            <a:pPr marL="109728" indent="0">
              <a:buNone/>
            </a:pPr>
            <a:endParaRPr lang="en-US" dirty="0" smtClean="0"/>
          </a:p>
          <a:p>
            <a:pPr marL="109728" indent="0">
              <a:buNone/>
            </a:pPr>
            <a:r>
              <a:rPr lang="en-US" dirty="0" smtClean="0"/>
              <a:t>if </a:t>
            </a:r>
            <a:r>
              <a:rPr lang="en-US" dirty="0" err="1" smtClean="0"/>
              <a:t>re.search</a:t>
            </a:r>
            <a:r>
              <a:rPr lang="en-US" dirty="0" smtClean="0"/>
              <a:t>(pattern, text):</a:t>
            </a:r>
          </a:p>
          <a:p>
            <a:pPr marL="109728" indent="0">
              <a:buNone/>
            </a:pPr>
            <a:r>
              <a:rPr lang="en-US" dirty="0"/>
              <a:t> </a:t>
            </a:r>
            <a:r>
              <a:rPr lang="en-US" dirty="0" smtClean="0"/>
              <a:t>   print ‘found a match’</a:t>
            </a:r>
          </a:p>
          <a:p>
            <a:pPr marL="109728" indent="0">
              <a:buNone/>
            </a:pPr>
            <a:r>
              <a:rPr lang="en-US" dirty="0" smtClean="0"/>
              <a:t>else:</a:t>
            </a:r>
          </a:p>
          <a:p>
            <a:pPr marL="109728" indent="0">
              <a:buNone/>
            </a:pPr>
            <a:r>
              <a:rPr lang="en-US" dirty="0"/>
              <a:t> </a:t>
            </a:r>
            <a:r>
              <a:rPr lang="en-US" dirty="0" smtClean="0"/>
              <a:t>   print ‘no match’</a:t>
            </a:r>
          </a:p>
          <a:p>
            <a:pPr marL="109728" indent="0">
              <a:buNone/>
            </a:pPr>
            <a:endParaRPr lang="en-US" dirty="0"/>
          </a:p>
          <a:p>
            <a:pPr marL="109728" indent="0">
              <a:buNone/>
            </a:pPr>
            <a:r>
              <a:rPr lang="en-US" dirty="0" err="1"/>
              <a:t>r</a:t>
            </a:r>
            <a:r>
              <a:rPr lang="en-US" dirty="0" err="1" smtClean="0"/>
              <a:t>e.sub</a:t>
            </a:r>
            <a:r>
              <a:rPr lang="en-US" dirty="0" smtClean="0"/>
              <a:t>(‘cool’, ‘good’, ‘how cool is that’)</a:t>
            </a:r>
          </a:p>
          <a:p>
            <a:pPr marL="109728" indent="0">
              <a:buNone/>
            </a:pP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662177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phone = 415-867-5309x9999</a:t>
            </a:r>
          </a:p>
          <a:p>
            <a:pPr marL="109728" indent="0">
              <a:buNone/>
            </a:pPr>
            <a:endParaRPr lang="en-US" dirty="0"/>
          </a:p>
          <a:p>
            <a:pPr marL="109728" indent="0">
              <a:buNone/>
            </a:pPr>
            <a:r>
              <a:rPr lang="en-US" dirty="0"/>
              <a:t>i</a:t>
            </a:r>
            <a:r>
              <a:rPr lang="en-US" dirty="0" smtClean="0"/>
              <a:t>mport re</a:t>
            </a:r>
          </a:p>
          <a:p>
            <a:pPr marL="109728" indent="0">
              <a:buNone/>
            </a:pPr>
            <a:r>
              <a:rPr lang="en-US" dirty="0"/>
              <a:t>p</a:t>
            </a:r>
            <a:r>
              <a:rPr lang="en-US" dirty="0" smtClean="0"/>
              <a:t>attern = r’^(\d{3})-(\d{3})-(\d{4})\D+(\d*)$’</a:t>
            </a:r>
          </a:p>
          <a:p>
            <a:pPr marL="109728" indent="0">
              <a:buNone/>
            </a:pPr>
            <a:r>
              <a:rPr lang="en-US" dirty="0" err="1" smtClean="0"/>
              <a:t>re.search</a:t>
            </a:r>
            <a:r>
              <a:rPr lang="en-US" dirty="0" smtClean="0"/>
              <a:t>(pattern, phone).groups()</a:t>
            </a:r>
          </a:p>
          <a:p>
            <a:pPr marL="109728" indent="0">
              <a:buNone/>
            </a:pPr>
            <a:r>
              <a:rPr lang="en-US" dirty="0" smtClean="0"/>
              <a:t>(‘415’, ‘867’, ‘5309’, ‘9999’)</a:t>
            </a:r>
          </a:p>
          <a:p>
            <a:pPr marL="109728" indent="0">
              <a:buNone/>
            </a:pPr>
            <a:endParaRPr lang="en-US" dirty="0" smtClean="0"/>
          </a:p>
          <a:p>
            <a:pPr marL="109728" indent="0">
              <a:buNone/>
            </a:pPr>
            <a:r>
              <a:rPr lang="en-US" dirty="0" smtClean="0"/>
              <a:t>How will you make this work?</a:t>
            </a:r>
            <a:endParaRPr lang="en-US" dirty="0"/>
          </a:p>
          <a:p>
            <a:pPr marL="109728" indent="0">
              <a:buNone/>
            </a:pPr>
            <a:r>
              <a:rPr lang="en-US" dirty="0" err="1"/>
              <a:t>p</a:t>
            </a:r>
            <a:r>
              <a:rPr lang="en-US" dirty="0" err="1" smtClean="0"/>
              <a:t>attern.search</a:t>
            </a:r>
            <a:r>
              <a:rPr lang="en-US" dirty="0" smtClean="0"/>
              <a:t>(‘415-867-53099999’)</a:t>
            </a:r>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Phone number capture</a:t>
            </a:r>
            <a:endParaRPr lang="en-US" dirty="0"/>
          </a:p>
        </p:txBody>
      </p:sp>
    </p:spTree>
    <p:extLst>
      <p:ext uri="{BB962C8B-B14F-4D97-AF65-F5344CB8AC3E}">
        <p14:creationId xmlns:p14="http://schemas.microsoft.com/office/powerpoint/2010/main" val="56280079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built function map takes two </a:t>
            </a:r>
            <a:r>
              <a:rPr lang="en-US" dirty="0" err="1" smtClean="0"/>
              <a:t>args</a:t>
            </a:r>
            <a:r>
              <a:rPr lang="en-US" dirty="0" smtClean="0"/>
              <a:t>. First is a function and second is a sequence. Map then applies that function to every element in </a:t>
            </a:r>
            <a:r>
              <a:rPr lang="en-US" smtClean="0"/>
              <a:t>the </a:t>
            </a:r>
            <a:r>
              <a:rPr lang="en-US" smtClean="0"/>
              <a:t>sequence </a:t>
            </a:r>
            <a:r>
              <a:rPr lang="en-US" dirty="0" smtClean="0"/>
              <a:t>and returns the result as a list.</a:t>
            </a:r>
          </a:p>
          <a:p>
            <a:pPr marL="109728" indent="0">
              <a:buNone/>
            </a:pPr>
            <a:endParaRPr lang="en-US" dirty="0" smtClean="0"/>
          </a:p>
          <a:p>
            <a:pPr marL="109728" indent="0">
              <a:buNone/>
            </a:pPr>
            <a:r>
              <a:rPr lang="en-US" dirty="0" err="1" smtClean="0"/>
              <a:t>def</a:t>
            </a:r>
            <a:r>
              <a:rPr lang="en-US" dirty="0" smtClean="0"/>
              <a:t> fn1(a):</a:t>
            </a:r>
          </a:p>
          <a:p>
            <a:pPr marL="109728" indent="0">
              <a:buNone/>
            </a:pPr>
            <a:r>
              <a:rPr lang="en-US" dirty="0"/>
              <a:t> </a:t>
            </a:r>
            <a:r>
              <a:rPr lang="en-US" dirty="0" smtClean="0"/>
              <a:t>   return a*a</a:t>
            </a:r>
          </a:p>
          <a:p>
            <a:pPr marL="109728" indent="0">
              <a:buNone/>
            </a:pPr>
            <a:endParaRPr lang="en-US" dirty="0"/>
          </a:p>
          <a:p>
            <a:pPr marL="109728" indent="0">
              <a:buNone/>
            </a:pPr>
            <a:r>
              <a:rPr lang="en-US" dirty="0"/>
              <a:t>m</a:t>
            </a:r>
            <a:r>
              <a:rPr lang="en-US" dirty="0" smtClean="0"/>
              <a:t>ap(fn1, [1,2,3]) returns [1, 4, 9] </a:t>
            </a:r>
            <a:endParaRPr lang="en-US" dirty="0"/>
          </a:p>
        </p:txBody>
      </p:sp>
      <p:sp>
        <p:nvSpPr>
          <p:cNvPr id="3" name="Title 2"/>
          <p:cNvSpPr>
            <a:spLocks noGrp="1"/>
          </p:cNvSpPr>
          <p:nvPr>
            <p:ph type="title"/>
          </p:nvPr>
        </p:nvSpPr>
        <p:spPr/>
        <p:txBody>
          <a:bodyPr/>
          <a:lstStyle/>
          <a:p>
            <a:r>
              <a:rPr lang="en-US" dirty="0" smtClean="0"/>
              <a:t>Map</a:t>
            </a:r>
            <a:endParaRPr lang="en-US" dirty="0"/>
          </a:p>
        </p:txBody>
      </p:sp>
    </p:spTree>
    <p:extLst>
      <p:ext uri="{BB962C8B-B14F-4D97-AF65-F5344CB8AC3E}">
        <p14:creationId xmlns:p14="http://schemas.microsoft.com/office/powerpoint/2010/main" val="341532603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In built function filter takes two </a:t>
            </a:r>
            <a:r>
              <a:rPr lang="en-US" dirty="0" err="1" smtClean="0"/>
              <a:t>args</a:t>
            </a:r>
            <a:r>
              <a:rPr lang="en-US" dirty="0" smtClean="0"/>
              <a:t> - a function (the function has to return only </a:t>
            </a:r>
            <a:r>
              <a:rPr lang="en-US" dirty="0" err="1" smtClean="0"/>
              <a:t>boolean</a:t>
            </a:r>
            <a:r>
              <a:rPr lang="en-US" dirty="0" smtClean="0"/>
              <a:t>) and a sequence. Returns a list of elements that returns true on applying </a:t>
            </a:r>
            <a:r>
              <a:rPr lang="en-US" dirty="0" err="1" smtClean="0"/>
              <a:t>th</a:t>
            </a:r>
            <a:r>
              <a:rPr lang="en-US" dirty="0" smtClean="0"/>
              <a:t> function.</a:t>
            </a:r>
          </a:p>
          <a:p>
            <a:pPr marL="109728" indent="0">
              <a:buNone/>
            </a:pPr>
            <a:endParaRPr lang="en-US" dirty="0" smtClean="0"/>
          </a:p>
          <a:p>
            <a:pPr marL="109728" indent="0">
              <a:buNone/>
            </a:pPr>
            <a:r>
              <a:rPr lang="en-US" dirty="0" err="1" smtClean="0"/>
              <a:t>def</a:t>
            </a:r>
            <a:r>
              <a:rPr lang="en-US" dirty="0" smtClean="0"/>
              <a:t> fn1(a):</a:t>
            </a:r>
          </a:p>
          <a:p>
            <a:pPr marL="109728" indent="0">
              <a:buNone/>
            </a:pPr>
            <a:r>
              <a:rPr lang="en-US" dirty="0"/>
              <a:t> </a:t>
            </a:r>
            <a:r>
              <a:rPr lang="en-US" dirty="0" smtClean="0"/>
              <a:t>   if a%2 == 0:</a:t>
            </a:r>
          </a:p>
          <a:p>
            <a:pPr marL="109728" indent="0">
              <a:buNone/>
            </a:pPr>
            <a:r>
              <a:rPr lang="en-US" dirty="0"/>
              <a:t> </a:t>
            </a:r>
            <a:r>
              <a:rPr lang="en-US" dirty="0" smtClean="0"/>
              <a:t>       return True</a:t>
            </a:r>
          </a:p>
          <a:p>
            <a:pPr marL="109728" indent="0">
              <a:buNone/>
            </a:pPr>
            <a:endParaRPr lang="en-US" dirty="0" smtClean="0"/>
          </a:p>
          <a:p>
            <a:pPr marL="109728" indent="0">
              <a:buNone/>
            </a:pPr>
            <a:r>
              <a:rPr lang="en-US" dirty="0" smtClean="0"/>
              <a:t>filter(fn1, [1,2,3,4]) returns [2,4]</a:t>
            </a:r>
            <a:endParaRPr lang="en-US" dirty="0"/>
          </a:p>
        </p:txBody>
      </p:sp>
      <p:sp>
        <p:nvSpPr>
          <p:cNvPr id="3" name="Title 2"/>
          <p:cNvSpPr>
            <a:spLocks noGrp="1"/>
          </p:cNvSpPr>
          <p:nvPr>
            <p:ph type="title"/>
          </p:nvPr>
        </p:nvSpPr>
        <p:spPr/>
        <p:txBody>
          <a:bodyPr/>
          <a:lstStyle/>
          <a:p>
            <a:r>
              <a:rPr lang="en-US" dirty="0" smtClean="0"/>
              <a:t>Filter</a:t>
            </a:r>
            <a:endParaRPr lang="en-US" dirty="0"/>
          </a:p>
        </p:txBody>
      </p:sp>
    </p:spTree>
    <p:extLst>
      <p:ext uri="{BB962C8B-B14F-4D97-AF65-F5344CB8AC3E}">
        <p14:creationId xmlns:p14="http://schemas.microsoft.com/office/powerpoint/2010/main" val="275265779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built function reduce takes 2 </a:t>
            </a:r>
            <a:r>
              <a:rPr lang="en-US" dirty="0" err="1" smtClean="0"/>
              <a:t>args</a:t>
            </a:r>
            <a:r>
              <a:rPr lang="en-US" dirty="0" smtClean="0"/>
              <a:t> – a function and a list and reduces the list to a single element.</a:t>
            </a:r>
          </a:p>
          <a:p>
            <a:pPr marL="109728" indent="0">
              <a:buNone/>
            </a:pPr>
            <a:endParaRPr lang="en-US" dirty="0" smtClean="0"/>
          </a:p>
          <a:p>
            <a:pPr marL="109728" indent="0">
              <a:buNone/>
            </a:pPr>
            <a:r>
              <a:rPr lang="en-US" dirty="0" err="1" smtClean="0"/>
              <a:t>def</a:t>
            </a:r>
            <a:r>
              <a:rPr lang="en-US" dirty="0" smtClean="0"/>
              <a:t> fn1(x, y):</a:t>
            </a:r>
          </a:p>
          <a:p>
            <a:pPr marL="109728" indent="0">
              <a:buNone/>
            </a:pPr>
            <a:r>
              <a:rPr lang="en-US" dirty="0"/>
              <a:t> </a:t>
            </a:r>
            <a:r>
              <a:rPr lang="en-US" dirty="0" smtClean="0"/>
              <a:t>   return </a:t>
            </a:r>
            <a:r>
              <a:rPr lang="en-US" dirty="0" err="1" smtClean="0"/>
              <a:t>x+y</a:t>
            </a:r>
            <a:endParaRPr lang="en-US" dirty="0" smtClean="0"/>
          </a:p>
          <a:p>
            <a:pPr marL="109728" indent="0">
              <a:buNone/>
            </a:pPr>
            <a:endParaRPr lang="en-US" dirty="0"/>
          </a:p>
          <a:p>
            <a:pPr marL="109728" indent="0">
              <a:buNone/>
            </a:pPr>
            <a:r>
              <a:rPr lang="en-US" dirty="0" smtClean="0"/>
              <a:t>from </a:t>
            </a:r>
            <a:r>
              <a:rPr lang="en-US" dirty="0" err="1" smtClean="0"/>
              <a:t>functools</a:t>
            </a:r>
            <a:r>
              <a:rPr lang="en-US" dirty="0" smtClean="0"/>
              <a:t> import reduce</a:t>
            </a:r>
          </a:p>
          <a:p>
            <a:pPr marL="109728" indent="0">
              <a:buNone/>
            </a:pPr>
            <a:r>
              <a:rPr lang="en-US" dirty="0"/>
              <a:t>r</a:t>
            </a:r>
            <a:r>
              <a:rPr lang="en-US" dirty="0" smtClean="0"/>
              <a:t>educe(fn1, [1,2,3]) returns 6</a:t>
            </a:r>
            <a:endParaRPr lang="en-US" dirty="0"/>
          </a:p>
        </p:txBody>
      </p:sp>
      <p:sp>
        <p:nvSpPr>
          <p:cNvPr id="3" name="Title 2"/>
          <p:cNvSpPr>
            <a:spLocks noGrp="1"/>
          </p:cNvSpPr>
          <p:nvPr>
            <p:ph type="title"/>
          </p:nvPr>
        </p:nvSpPr>
        <p:spPr/>
        <p:txBody>
          <a:bodyPr>
            <a:normAutofit/>
          </a:bodyPr>
          <a:lstStyle/>
          <a:p>
            <a:r>
              <a:rPr lang="en-US" dirty="0" smtClean="0"/>
              <a:t>Reduce</a:t>
            </a:r>
            <a:endParaRPr lang="en-US" dirty="0"/>
          </a:p>
        </p:txBody>
      </p:sp>
    </p:spTree>
    <p:extLst>
      <p:ext uri="{BB962C8B-B14F-4D97-AF65-F5344CB8AC3E}">
        <p14:creationId xmlns:p14="http://schemas.microsoft.com/office/powerpoint/2010/main" val="37170673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Component Integration</a:t>
            </a:r>
          </a:p>
          <a:p>
            <a:r>
              <a:rPr lang="en-US" dirty="0" smtClean="0"/>
              <a:t>Database Programming</a:t>
            </a:r>
          </a:p>
          <a:p>
            <a:r>
              <a:rPr lang="en-US" dirty="0" smtClean="0"/>
              <a:t>Internet Scripting</a:t>
            </a:r>
          </a:p>
          <a:p>
            <a:r>
              <a:rPr lang="en-US" dirty="0" smtClean="0"/>
              <a:t>Systems Programming</a:t>
            </a:r>
            <a:endParaRPr lang="en-US" dirty="0"/>
          </a:p>
        </p:txBody>
      </p:sp>
      <p:sp>
        <p:nvSpPr>
          <p:cNvPr id="3" name="Title 2"/>
          <p:cNvSpPr>
            <a:spLocks noGrp="1"/>
          </p:cNvSpPr>
          <p:nvPr>
            <p:ph type="title"/>
          </p:nvPr>
        </p:nvSpPr>
        <p:spPr/>
        <p:txBody>
          <a:bodyPr/>
          <a:lstStyle/>
          <a:p>
            <a:r>
              <a:rPr lang="en-US" dirty="0" smtClean="0"/>
              <a:t>What can we do with Python?</a:t>
            </a:r>
            <a:endParaRPr lang="en-US" dirty="0"/>
          </a:p>
        </p:txBody>
      </p:sp>
    </p:spTree>
    <p:extLst>
      <p:ext uri="{BB962C8B-B14F-4D97-AF65-F5344CB8AC3E}">
        <p14:creationId xmlns:p14="http://schemas.microsoft.com/office/powerpoint/2010/main" val="194208693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functions</a:t>
            </a:r>
            <a:endParaRPr lang="en-US" dirty="0"/>
          </a:p>
        </p:txBody>
      </p:sp>
      <p:sp>
        <p:nvSpPr>
          <p:cNvPr id="3" name="Content Placeholder 2"/>
          <p:cNvSpPr>
            <a:spLocks noGrp="1"/>
          </p:cNvSpPr>
          <p:nvPr>
            <p:ph idx="1"/>
          </p:nvPr>
        </p:nvSpPr>
        <p:spPr/>
        <p:txBody>
          <a:bodyPr/>
          <a:lstStyle/>
          <a:p>
            <a:r>
              <a:rPr lang="en-US" dirty="0" smtClean="0"/>
              <a:t>A lambda function is an anonymous and one-use-only function that can have any number of parameters and that does some computation. </a:t>
            </a:r>
          </a:p>
          <a:p>
            <a:pPr>
              <a:buNone/>
            </a:pPr>
            <a:endParaRPr lang="en-US" dirty="0" smtClean="0"/>
          </a:p>
          <a:p>
            <a:r>
              <a:rPr lang="en-US" dirty="0" smtClean="0"/>
              <a:t>The scope of a lambda function is limited. It exists only in the scope of a single statement’s execution.</a:t>
            </a:r>
          </a:p>
          <a:p>
            <a:pPr>
              <a:buNone/>
            </a:pPr>
            <a:endParaRPr lang="en-US" dirty="0"/>
          </a:p>
        </p:txBody>
      </p:sp>
    </p:spTree>
    <p:extLst>
      <p:ext uri="{BB962C8B-B14F-4D97-AF65-F5344CB8AC3E}">
        <p14:creationId xmlns:p14="http://schemas.microsoft.com/office/powerpoint/2010/main" val="70033637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examples</a:t>
            </a:r>
            <a:endParaRPr lang="en-US" dirty="0"/>
          </a:p>
        </p:txBody>
      </p:sp>
      <p:sp>
        <p:nvSpPr>
          <p:cNvPr id="3" name="Content Placeholder 2"/>
          <p:cNvSpPr>
            <a:spLocks noGrp="1"/>
          </p:cNvSpPr>
          <p:nvPr>
            <p:ph idx="1"/>
          </p:nvPr>
        </p:nvSpPr>
        <p:spPr/>
        <p:txBody>
          <a:bodyPr/>
          <a:lstStyle/>
          <a:p>
            <a:r>
              <a:rPr lang="en-US" dirty="0" smtClean="0"/>
              <a:t>lambda x: x*2 </a:t>
            </a:r>
          </a:p>
          <a:p>
            <a:endParaRPr lang="en-US" dirty="0" smtClean="0"/>
          </a:p>
          <a:p>
            <a:r>
              <a:rPr lang="en-US" dirty="0" smtClean="0"/>
              <a:t>(lambda x: x*2)(3) </a:t>
            </a:r>
          </a:p>
          <a:p>
            <a:endParaRPr lang="en-US" dirty="0" smtClean="0"/>
          </a:p>
          <a:p>
            <a:pPr>
              <a:buNone/>
            </a:pPr>
            <a:r>
              <a:rPr lang="en-US" dirty="0" smtClean="0"/>
              <a:t>Note</a:t>
            </a:r>
          </a:p>
          <a:p>
            <a:pPr>
              <a:buNone/>
            </a:pPr>
            <a:r>
              <a:rPr lang="en-US" dirty="0" smtClean="0"/>
              <a:t>	A lambda function cannot contain commands and cannot contain more than one expression.</a:t>
            </a:r>
          </a:p>
          <a:p>
            <a:pPr>
              <a:buNone/>
            </a:pPr>
            <a:r>
              <a:rPr lang="en-US" dirty="0" smtClean="0"/>
              <a:t/>
            </a:r>
            <a:br>
              <a:rPr lang="en-US" dirty="0" smtClean="0"/>
            </a:br>
            <a:endParaRPr lang="en-US" dirty="0"/>
          </a:p>
        </p:txBody>
      </p:sp>
    </p:spTree>
    <p:extLst>
      <p:ext uri="{BB962C8B-B14F-4D97-AF65-F5344CB8AC3E}">
        <p14:creationId xmlns:p14="http://schemas.microsoft.com/office/powerpoint/2010/main" val="420293309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Building lists in an efficient way. While map maps a function over a sequence, list comprehension maps an expression over a sequence.</a:t>
            </a:r>
          </a:p>
          <a:p>
            <a:pPr marL="109728" indent="0">
              <a:buNone/>
            </a:pPr>
            <a:endParaRPr lang="en-US" dirty="0"/>
          </a:p>
          <a:p>
            <a:pPr marL="109728" indent="0">
              <a:buNone/>
            </a:pPr>
            <a:r>
              <a:rPr lang="en-US" dirty="0" smtClean="0"/>
              <a:t>[x*3 for x in range(5)] returns [0,3,6,9,12]</a:t>
            </a:r>
          </a:p>
          <a:p>
            <a:pPr marL="109728" indent="0">
              <a:buNone/>
            </a:pPr>
            <a:endParaRPr lang="en-US" dirty="0"/>
          </a:p>
          <a:p>
            <a:pPr marL="109728" indent="0">
              <a:buNone/>
            </a:pPr>
            <a:r>
              <a:rPr lang="en-US" dirty="0" smtClean="0"/>
              <a:t>{</a:t>
            </a:r>
            <a:r>
              <a:rPr lang="en-US" dirty="0" err="1" smtClean="0"/>
              <a:t>k:v</a:t>
            </a:r>
            <a:r>
              <a:rPr lang="en-US" dirty="0" smtClean="0"/>
              <a:t> for </a:t>
            </a:r>
            <a:r>
              <a:rPr lang="en-US" dirty="0" err="1" smtClean="0"/>
              <a:t>k,v</a:t>
            </a:r>
            <a:r>
              <a:rPr lang="en-US" dirty="0" smtClean="0"/>
              <a:t> in [(‘a’,1), (‘b’, 2)]} returns </a:t>
            </a:r>
          </a:p>
          <a:p>
            <a:pPr marL="109728" indent="0">
              <a:buNone/>
            </a:pPr>
            <a:r>
              <a:rPr lang="en-US" dirty="0" smtClean="0"/>
              <a:t>			{‘a’:1,’b’:2}</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List and Dictionary Comprehension</a:t>
            </a:r>
            <a:endParaRPr lang="en-US" dirty="0"/>
          </a:p>
        </p:txBody>
      </p:sp>
    </p:spTree>
    <p:extLst>
      <p:ext uri="{BB962C8B-B14F-4D97-AF65-F5344CB8AC3E}">
        <p14:creationId xmlns:p14="http://schemas.microsoft.com/office/powerpoint/2010/main" val="364773213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Iterators</a:t>
            </a:r>
            <a:endParaRPr lang="en-US" dirty="0"/>
          </a:p>
        </p:txBody>
      </p:sp>
      <p:sp>
        <p:nvSpPr>
          <p:cNvPr id="3" name="Content Placeholder 2"/>
          <p:cNvSpPr>
            <a:spLocks noGrp="1"/>
          </p:cNvSpPr>
          <p:nvPr>
            <p:ph idx="1"/>
          </p:nvPr>
        </p:nvSpPr>
        <p:spPr/>
        <p:txBody>
          <a:bodyPr>
            <a:noAutofit/>
          </a:bodyPr>
          <a:lstStyle/>
          <a:p>
            <a:r>
              <a:rPr lang="en-US" sz="2400" dirty="0" err="1" smtClean="0"/>
              <a:t>iter</a:t>
            </a:r>
            <a:r>
              <a:rPr lang="en-US" sz="2400" dirty="0" smtClean="0"/>
              <a:t>(object)</a:t>
            </a:r>
          </a:p>
          <a:p>
            <a:pPr>
              <a:buNone/>
            </a:pPr>
            <a:endParaRPr lang="en-US" sz="2400" dirty="0" smtClean="0"/>
          </a:p>
          <a:p>
            <a:pPr>
              <a:buNone/>
            </a:pPr>
            <a:r>
              <a:rPr lang="en-US" sz="2400" dirty="0" smtClean="0"/>
              <a:t>names=['John', 'Kelly', 'Caroline', 'Paula']</a:t>
            </a:r>
          </a:p>
          <a:p>
            <a:pPr>
              <a:buNone/>
            </a:pPr>
            <a:endParaRPr lang="en-US" sz="2400" dirty="0" smtClean="0"/>
          </a:p>
          <a:p>
            <a:pPr>
              <a:buNone/>
            </a:pPr>
            <a:r>
              <a:rPr lang="en-US" sz="2400" dirty="0" err="1" smtClean="0"/>
              <a:t>i</a:t>
            </a:r>
            <a:r>
              <a:rPr lang="en-US" sz="2400" dirty="0" smtClean="0"/>
              <a:t> = </a:t>
            </a:r>
            <a:r>
              <a:rPr lang="en-US" sz="2400" dirty="0" err="1" smtClean="0"/>
              <a:t>iter</a:t>
            </a:r>
            <a:r>
              <a:rPr lang="en-US" sz="2400" dirty="0" smtClean="0"/>
              <a:t>(names)</a:t>
            </a:r>
          </a:p>
          <a:p>
            <a:pPr>
              <a:buNone/>
            </a:pPr>
            <a:r>
              <a:rPr lang="en-US" sz="2400" dirty="0" smtClean="0"/>
              <a:t>print </a:t>
            </a:r>
            <a:r>
              <a:rPr lang="en-US" sz="2400" dirty="0" err="1" smtClean="0"/>
              <a:t>i.next</a:t>
            </a:r>
            <a:r>
              <a:rPr lang="en-US" sz="2400" dirty="0" smtClean="0"/>
              <a:t>()</a:t>
            </a:r>
          </a:p>
          <a:p>
            <a:pPr>
              <a:buNone/>
            </a:pPr>
            <a:r>
              <a:rPr lang="en-US" sz="2400" dirty="0"/>
              <a:t>print </a:t>
            </a:r>
            <a:r>
              <a:rPr lang="en-US" sz="2400" dirty="0" err="1"/>
              <a:t>i.next</a:t>
            </a:r>
            <a:r>
              <a:rPr lang="en-US" sz="2400" dirty="0"/>
              <a:t>()</a:t>
            </a:r>
          </a:p>
          <a:p>
            <a:pPr>
              <a:buNone/>
            </a:pPr>
            <a:r>
              <a:rPr lang="en-US" sz="2400" dirty="0"/>
              <a:t>print </a:t>
            </a:r>
            <a:r>
              <a:rPr lang="en-US" sz="2400" dirty="0" err="1"/>
              <a:t>i.next</a:t>
            </a:r>
            <a:r>
              <a:rPr lang="en-US" sz="2400" dirty="0"/>
              <a:t>()</a:t>
            </a:r>
          </a:p>
          <a:p>
            <a:pPr>
              <a:buNone/>
            </a:pPr>
            <a:r>
              <a:rPr lang="en-US" sz="2400" dirty="0"/>
              <a:t>print </a:t>
            </a:r>
            <a:r>
              <a:rPr lang="en-US" sz="2400" dirty="0" err="1"/>
              <a:t>i.next</a:t>
            </a:r>
            <a:r>
              <a:rPr lang="en-US" sz="2400" dirty="0"/>
              <a:t>()</a:t>
            </a:r>
          </a:p>
          <a:p>
            <a:pPr>
              <a:buNone/>
            </a:pPr>
            <a:r>
              <a:rPr lang="en-US" sz="2400" dirty="0"/>
              <a:t>p</a:t>
            </a:r>
            <a:r>
              <a:rPr lang="en-US" sz="2400" dirty="0" smtClean="0"/>
              <a:t>rint </a:t>
            </a:r>
            <a:r>
              <a:rPr lang="en-US" sz="2400" dirty="0" err="1" smtClean="0"/>
              <a:t>i.next</a:t>
            </a:r>
            <a:r>
              <a:rPr lang="en-US" sz="2400" dirty="0" smtClean="0"/>
              <a:t>()</a:t>
            </a:r>
            <a:endParaRPr lang="en-US" sz="2400" dirty="0"/>
          </a:p>
          <a:p>
            <a:pPr>
              <a:buNone/>
            </a:pPr>
            <a:endParaRPr lang="en-US" sz="2400" dirty="0" smtClean="0"/>
          </a:p>
          <a:p>
            <a:pPr>
              <a:buNone/>
            </a:pPr>
            <a:endParaRPr lang="en-US" sz="2400" dirty="0" smtClean="0"/>
          </a:p>
        </p:txBody>
      </p:sp>
    </p:spTree>
    <p:extLst>
      <p:ext uri="{BB962C8B-B14F-4D97-AF65-F5344CB8AC3E}">
        <p14:creationId xmlns:p14="http://schemas.microsoft.com/office/powerpoint/2010/main" val="148461364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Generators are functions that behave like iterators.</a:t>
            </a:r>
          </a:p>
          <a:p>
            <a:pPr>
              <a:buNone/>
            </a:pPr>
            <a:endParaRPr lang="en-US" dirty="0" smtClean="0"/>
          </a:p>
          <a:p>
            <a:pPr>
              <a:buNone/>
            </a:pPr>
            <a:r>
              <a:rPr lang="en-US" dirty="0" err="1" smtClean="0"/>
              <a:t>Genrators</a:t>
            </a:r>
            <a:r>
              <a:rPr lang="en-US" dirty="0" smtClean="0"/>
              <a:t> yield one value at a time, which requires less memory as opposed to functions which builds the entire list.</a:t>
            </a:r>
          </a:p>
          <a:p>
            <a:pPr>
              <a:buNone/>
            </a:pPr>
            <a:endParaRPr lang="en-US" dirty="0" smtClean="0"/>
          </a:p>
          <a:p>
            <a:pPr>
              <a:buNone/>
            </a:pPr>
            <a:r>
              <a:rPr lang="en-US" dirty="0" err="1" smtClean="0"/>
              <a:t>def</a:t>
            </a:r>
            <a:r>
              <a:rPr lang="en-US" dirty="0" smtClean="0"/>
              <a:t> fruits(</a:t>
            </a:r>
            <a:r>
              <a:rPr lang="en-US" dirty="0" err="1" smtClean="0"/>
              <a:t>seq</a:t>
            </a:r>
            <a:r>
              <a:rPr lang="en-US" dirty="0" smtClean="0"/>
              <a:t>):</a:t>
            </a:r>
          </a:p>
          <a:p>
            <a:pPr>
              <a:buNone/>
            </a:pPr>
            <a:r>
              <a:rPr lang="en-US" dirty="0" smtClean="0"/>
              <a:t>       for fruit in </a:t>
            </a:r>
            <a:r>
              <a:rPr lang="en-US" dirty="0" err="1" smtClean="0"/>
              <a:t>seq</a:t>
            </a:r>
            <a:r>
              <a:rPr lang="en-US" dirty="0" smtClean="0"/>
              <a:t>:</a:t>
            </a:r>
          </a:p>
          <a:p>
            <a:pPr>
              <a:buNone/>
            </a:pPr>
            <a:r>
              <a:rPr lang="en-US" dirty="0" smtClean="0"/>
              <a:t>              yield '%s' % fruit</a:t>
            </a:r>
          </a:p>
          <a:p>
            <a:pPr>
              <a:buNone/>
            </a:pPr>
            <a:endParaRPr lang="en-US" dirty="0" smtClean="0"/>
          </a:p>
          <a:p>
            <a:pPr>
              <a:buNone/>
            </a:pPr>
            <a:r>
              <a:rPr lang="en-US" dirty="0" smtClean="0"/>
              <a:t>f=fruits(['Apple', 'Orange', 'Mango', 'Banana' ])</a:t>
            </a:r>
          </a:p>
          <a:p>
            <a:pPr>
              <a:buNone/>
            </a:pPr>
            <a:r>
              <a:rPr lang="en-US" dirty="0" smtClean="0"/>
              <a:t>print ('The list of fruits is:' )</a:t>
            </a:r>
          </a:p>
          <a:p>
            <a:pPr>
              <a:buNone/>
            </a:pPr>
            <a:r>
              <a:rPr lang="en-US" dirty="0" smtClean="0"/>
              <a:t>print (</a:t>
            </a:r>
            <a:r>
              <a:rPr lang="en-US" dirty="0" err="1" smtClean="0"/>
              <a:t>f.next</a:t>
            </a:r>
            <a:r>
              <a:rPr lang="en-US" dirty="0" smtClean="0"/>
              <a:t>())</a:t>
            </a:r>
          </a:p>
          <a:p>
            <a:pPr>
              <a:buNone/>
            </a:pPr>
            <a:r>
              <a:rPr lang="en-US" dirty="0" smtClean="0"/>
              <a:t>print (</a:t>
            </a:r>
            <a:r>
              <a:rPr lang="en-US" dirty="0" err="1" smtClean="0"/>
              <a:t>f.next</a:t>
            </a:r>
            <a:r>
              <a:rPr lang="en-US" dirty="0" smtClean="0"/>
              <a:t>())</a:t>
            </a:r>
          </a:p>
          <a:p>
            <a:pPr>
              <a:buNone/>
            </a:pPr>
            <a:r>
              <a:rPr lang="en-US" dirty="0" smtClean="0"/>
              <a:t>print (</a:t>
            </a:r>
            <a:r>
              <a:rPr lang="en-US" dirty="0" err="1" smtClean="0"/>
              <a:t>f.next</a:t>
            </a:r>
            <a:r>
              <a:rPr lang="en-US" dirty="0" smtClean="0"/>
              <a:t>())</a:t>
            </a:r>
          </a:p>
          <a:p>
            <a:pPr>
              <a:buNone/>
            </a:pPr>
            <a:r>
              <a:rPr lang="en-US" dirty="0" smtClean="0"/>
              <a:t>print (</a:t>
            </a:r>
            <a:r>
              <a:rPr lang="en-US" dirty="0" err="1" smtClean="0"/>
              <a:t>f.next</a:t>
            </a:r>
            <a:r>
              <a:rPr lang="en-US" dirty="0" smtClean="0"/>
              <a:t>())</a:t>
            </a:r>
          </a:p>
          <a:p>
            <a:pPr>
              <a:buNone/>
            </a:pPr>
            <a:endParaRPr lang="en-US" dirty="0"/>
          </a:p>
        </p:txBody>
      </p:sp>
    </p:spTree>
    <p:extLst>
      <p:ext uri="{BB962C8B-B14F-4D97-AF65-F5344CB8AC3E}">
        <p14:creationId xmlns:p14="http://schemas.microsoft.com/office/powerpoint/2010/main" val="201053089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smtClean="0"/>
              <a:t>Decorators are functions that return another function. They really add more functionality to the function that is passed to them without altering the original function.</a:t>
            </a:r>
          </a:p>
          <a:p>
            <a:pPr marL="109728" indent="0">
              <a:buNone/>
            </a:pPr>
            <a:endParaRPr lang="en-US" dirty="0"/>
          </a:p>
          <a:p>
            <a:pPr marL="109728" indent="0">
              <a:buNone/>
            </a:pPr>
            <a:r>
              <a:rPr lang="en-US" dirty="0" err="1" smtClean="0"/>
              <a:t>def</a:t>
            </a:r>
            <a:r>
              <a:rPr lang="en-US" dirty="0"/>
              <a:t> </a:t>
            </a:r>
            <a:r>
              <a:rPr lang="en-US" dirty="0" err="1" smtClean="0"/>
              <a:t>my_shiny_new_decorator</a:t>
            </a:r>
            <a:r>
              <a:rPr lang="en-US" dirty="0" smtClean="0"/>
              <a:t>(</a:t>
            </a:r>
            <a:r>
              <a:rPr lang="en-US" dirty="0" err="1" smtClean="0"/>
              <a:t>fn_to_decorate</a:t>
            </a:r>
            <a:r>
              <a:rPr lang="en-US" dirty="0" smtClean="0"/>
              <a:t>):</a:t>
            </a:r>
          </a:p>
          <a:p>
            <a:pPr marL="109728" indent="0">
              <a:buNone/>
            </a:pPr>
            <a:r>
              <a:rPr lang="en-US" dirty="0"/>
              <a:t> </a:t>
            </a:r>
            <a:r>
              <a:rPr lang="en-US" dirty="0" smtClean="0"/>
              <a:t>   </a:t>
            </a:r>
            <a:r>
              <a:rPr lang="en-US" dirty="0" err="1" smtClean="0"/>
              <a:t>def</a:t>
            </a:r>
            <a:r>
              <a:rPr lang="en-US" dirty="0" smtClean="0"/>
              <a:t> </a:t>
            </a:r>
            <a:r>
              <a:rPr lang="en-US" dirty="0" err="1" smtClean="0"/>
              <a:t>wrapper_around_fn</a:t>
            </a:r>
            <a:r>
              <a:rPr lang="en-US" dirty="0" smtClean="0"/>
              <a:t>():</a:t>
            </a:r>
          </a:p>
          <a:p>
            <a:pPr marL="109728" indent="0">
              <a:buNone/>
            </a:pPr>
            <a:r>
              <a:rPr lang="en-US" dirty="0"/>
              <a:t> </a:t>
            </a:r>
            <a:r>
              <a:rPr lang="en-US" dirty="0" smtClean="0"/>
              <a:t>       print “Before the function is called”</a:t>
            </a:r>
          </a:p>
          <a:p>
            <a:pPr marL="109728" indent="0">
              <a:buNone/>
            </a:pPr>
            <a:r>
              <a:rPr lang="en-US" dirty="0"/>
              <a:t> </a:t>
            </a:r>
            <a:r>
              <a:rPr lang="en-US" dirty="0" smtClean="0"/>
              <a:t>       </a:t>
            </a:r>
            <a:r>
              <a:rPr lang="en-US" dirty="0" err="1" smtClean="0"/>
              <a:t>fn_to_decorate</a:t>
            </a:r>
            <a:r>
              <a:rPr lang="en-US" dirty="0" smtClean="0"/>
              <a:t>()</a:t>
            </a:r>
          </a:p>
          <a:p>
            <a:pPr marL="109728" indent="0">
              <a:buNone/>
            </a:pPr>
            <a:r>
              <a:rPr lang="en-US" dirty="0"/>
              <a:t> </a:t>
            </a:r>
            <a:r>
              <a:rPr lang="en-US" dirty="0" smtClean="0"/>
              <a:t>       print “After the function is called”</a:t>
            </a:r>
          </a:p>
          <a:p>
            <a:pPr marL="109728" indent="0">
              <a:buNone/>
            </a:pPr>
            <a:r>
              <a:rPr lang="en-US" dirty="0"/>
              <a:t> </a:t>
            </a:r>
            <a:r>
              <a:rPr lang="en-US" dirty="0" smtClean="0"/>
              <a:t>   return </a:t>
            </a:r>
            <a:r>
              <a:rPr lang="en-US" dirty="0" err="1" smtClean="0"/>
              <a:t>wrapper_around_fn</a:t>
            </a:r>
            <a:endParaRPr lang="en-US" dirty="0" smtClean="0"/>
          </a:p>
          <a:p>
            <a:pPr marL="109728" indent="0">
              <a:buNone/>
            </a:pPr>
            <a:endParaRPr lang="en-US" dirty="0"/>
          </a:p>
        </p:txBody>
      </p:sp>
      <p:sp>
        <p:nvSpPr>
          <p:cNvPr id="3" name="Title 2"/>
          <p:cNvSpPr>
            <a:spLocks noGrp="1"/>
          </p:cNvSpPr>
          <p:nvPr>
            <p:ph type="title"/>
          </p:nvPr>
        </p:nvSpPr>
        <p:spPr/>
        <p:txBody>
          <a:bodyPr/>
          <a:lstStyle/>
          <a:p>
            <a:r>
              <a:rPr lang="en-US" dirty="0" smtClean="0"/>
              <a:t>Decorators</a:t>
            </a:r>
            <a:endParaRPr lang="en-US" dirty="0"/>
          </a:p>
        </p:txBody>
      </p:sp>
    </p:spTree>
    <p:extLst>
      <p:ext uri="{BB962C8B-B14F-4D97-AF65-F5344CB8AC3E}">
        <p14:creationId xmlns:p14="http://schemas.microsoft.com/office/powerpoint/2010/main" val="225331475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dirty="0" smtClean="0"/>
              <a:t>@</a:t>
            </a:r>
            <a:r>
              <a:rPr lang="en-US" dirty="0" err="1" smtClean="0"/>
              <a:t>my_shiny_new_decorator</a:t>
            </a:r>
            <a:endParaRPr lang="en-US" dirty="0" smtClean="0"/>
          </a:p>
          <a:p>
            <a:pPr marL="109728" indent="0">
              <a:buNone/>
            </a:pPr>
            <a:r>
              <a:rPr lang="en-US" dirty="0" err="1" smtClean="0"/>
              <a:t>def</a:t>
            </a:r>
            <a:r>
              <a:rPr lang="en-US" dirty="0" smtClean="0"/>
              <a:t> </a:t>
            </a:r>
            <a:r>
              <a:rPr lang="en-US" dirty="0" err="1" smtClean="0"/>
              <a:t>a_standalone_fn</a:t>
            </a:r>
            <a:r>
              <a:rPr lang="en-US" dirty="0" smtClean="0"/>
              <a:t>():</a:t>
            </a:r>
          </a:p>
          <a:p>
            <a:pPr marL="109728" indent="0">
              <a:buNone/>
            </a:pPr>
            <a:r>
              <a:rPr lang="en-US" dirty="0"/>
              <a:t> </a:t>
            </a:r>
            <a:r>
              <a:rPr lang="en-US" dirty="0" smtClean="0"/>
              <a:t>   print “I am a standalone </a:t>
            </a:r>
            <a:r>
              <a:rPr lang="en-US" dirty="0" err="1" smtClean="0"/>
              <a:t>fn</a:t>
            </a:r>
            <a:r>
              <a:rPr lang="en-US" dirty="0" smtClean="0"/>
              <a:t>”</a:t>
            </a:r>
          </a:p>
          <a:p>
            <a:pPr marL="109728" indent="0">
              <a:buNone/>
            </a:pPr>
            <a:endParaRPr lang="en-US" dirty="0" smtClean="0"/>
          </a:p>
          <a:p>
            <a:pPr marL="109728" indent="0">
              <a:buNone/>
            </a:pPr>
            <a:r>
              <a:rPr lang="en-US" dirty="0" smtClean="0"/>
              <a:t>When you call </a:t>
            </a:r>
            <a:r>
              <a:rPr lang="en-US" dirty="0" err="1" smtClean="0"/>
              <a:t>a_standalone_fn</a:t>
            </a:r>
            <a:r>
              <a:rPr lang="en-US" dirty="0" smtClean="0"/>
              <a:t>, this function is passed to you’re </a:t>
            </a:r>
            <a:r>
              <a:rPr lang="en-US" dirty="0" err="1" smtClean="0"/>
              <a:t>my_shiny_new_decorator</a:t>
            </a:r>
            <a:r>
              <a:rPr lang="en-US" dirty="0" smtClean="0"/>
              <a:t>.</a:t>
            </a:r>
          </a:p>
          <a:p>
            <a:pPr marL="109728" indent="0">
              <a:buNone/>
            </a:pPr>
            <a:r>
              <a:rPr lang="en-US" dirty="0" smtClean="0"/>
              <a:t>The result is</a:t>
            </a:r>
          </a:p>
          <a:p>
            <a:pPr marL="109728" indent="0">
              <a:buNone/>
            </a:pPr>
            <a:endParaRPr lang="en-US" dirty="0" smtClean="0"/>
          </a:p>
          <a:p>
            <a:pPr marL="109728" indent="0">
              <a:buNone/>
            </a:pPr>
            <a:r>
              <a:rPr lang="en-US" dirty="0" smtClean="0"/>
              <a:t>Before the function is called</a:t>
            </a:r>
          </a:p>
          <a:p>
            <a:pPr marL="109728" indent="0">
              <a:buNone/>
            </a:pPr>
            <a:r>
              <a:rPr lang="en-US" dirty="0" smtClean="0"/>
              <a:t>I am a standalone </a:t>
            </a:r>
            <a:r>
              <a:rPr lang="en-US" dirty="0" err="1" smtClean="0"/>
              <a:t>fn</a:t>
            </a:r>
            <a:endParaRPr lang="en-US" dirty="0" smtClean="0"/>
          </a:p>
          <a:p>
            <a:pPr marL="109728" indent="0">
              <a:buNone/>
            </a:pPr>
            <a:r>
              <a:rPr lang="en-US" dirty="0" smtClean="0"/>
              <a:t>After the function is called</a:t>
            </a:r>
            <a:endParaRPr lang="en-US"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Decorators</a:t>
            </a:r>
            <a:endParaRPr lang="en-US" dirty="0"/>
          </a:p>
        </p:txBody>
      </p:sp>
    </p:spTree>
    <p:extLst>
      <p:ext uri="{BB962C8B-B14F-4D97-AF65-F5344CB8AC3E}">
        <p14:creationId xmlns:p14="http://schemas.microsoft.com/office/powerpoint/2010/main" val="21178033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marL="109728" indent="0">
              <a:buNone/>
            </a:pPr>
            <a:r>
              <a:rPr lang="en-US" dirty="0"/>
              <a:t>i</a:t>
            </a:r>
            <a:r>
              <a:rPr lang="en-US" dirty="0" smtClean="0"/>
              <a:t>mport </a:t>
            </a:r>
            <a:r>
              <a:rPr lang="en-US" dirty="0" err="1" smtClean="0"/>
              <a:t>module_name</a:t>
            </a:r>
            <a:endParaRPr lang="en-US" dirty="0" smtClean="0"/>
          </a:p>
          <a:p>
            <a:pPr marL="109728" indent="0">
              <a:buNone/>
            </a:pPr>
            <a:r>
              <a:rPr lang="en-US" dirty="0"/>
              <a:t>f</a:t>
            </a:r>
            <a:r>
              <a:rPr lang="en-US" dirty="0" smtClean="0"/>
              <a:t>rom </a:t>
            </a:r>
            <a:r>
              <a:rPr lang="en-US" dirty="0" err="1" smtClean="0"/>
              <a:t>module_name</a:t>
            </a:r>
            <a:r>
              <a:rPr lang="en-US" dirty="0" smtClean="0"/>
              <a:t> import *</a:t>
            </a:r>
          </a:p>
          <a:p>
            <a:pPr marL="109728" indent="0">
              <a:buNone/>
            </a:pPr>
            <a:r>
              <a:rPr lang="en-US" dirty="0"/>
              <a:t>f</a:t>
            </a:r>
            <a:r>
              <a:rPr lang="en-US" dirty="0" smtClean="0"/>
              <a:t>rom </a:t>
            </a:r>
            <a:r>
              <a:rPr lang="en-US" dirty="0" err="1" smtClean="0"/>
              <a:t>module_name</a:t>
            </a:r>
            <a:r>
              <a:rPr lang="en-US" dirty="0" smtClean="0"/>
              <a:t> import a</a:t>
            </a:r>
          </a:p>
          <a:p>
            <a:pPr marL="109728" indent="0">
              <a:buNone/>
            </a:pPr>
            <a:r>
              <a:rPr lang="en-US" dirty="0"/>
              <a:t>i</a:t>
            </a:r>
            <a:r>
              <a:rPr lang="en-US" dirty="0" smtClean="0"/>
              <a:t>mport </a:t>
            </a:r>
            <a:r>
              <a:rPr lang="en-US" dirty="0" err="1" smtClean="0"/>
              <a:t>module_name</a:t>
            </a:r>
            <a:r>
              <a:rPr lang="en-US" dirty="0" smtClean="0"/>
              <a:t> as x</a:t>
            </a:r>
          </a:p>
          <a:p>
            <a:pPr marL="109728" indent="0">
              <a:buNone/>
            </a:pPr>
            <a:r>
              <a:rPr lang="en-US" dirty="0" smtClean="0"/>
              <a:t>from </a:t>
            </a:r>
            <a:r>
              <a:rPr lang="en-US" dirty="0" err="1" smtClean="0"/>
              <a:t>module_name</a:t>
            </a:r>
            <a:r>
              <a:rPr lang="en-US" dirty="0" smtClean="0"/>
              <a:t> import a as b</a:t>
            </a:r>
          </a:p>
          <a:p>
            <a:pPr marL="109728" indent="0">
              <a:buNone/>
            </a:pPr>
            <a:endParaRPr lang="en-US" dirty="0"/>
          </a:p>
          <a:p>
            <a:pPr marL="109728" indent="0">
              <a:buNone/>
            </a:pPr>
            <a:r>
              <a:rPr lang="en-US" dirty="0" smtClean="0"/>
              <a:t>Python interpreter assigns the name of the module to the __name__ attribute. </a:t>
            </a:r>
          </a:p>
          <a:p>
            <a:pPr marL="109728" indent="0">
              <a:buNone/>
            </a:pPr>
            <a:r>
              <a:rPr lang="en-US" dirty="0" smtClean="0"/>
              <a:t>If the module is imported in a file, the __name__ will get the name of the module.</a:t>
            </a:r>
          </a:p>
          <a:p>
            <a:pPr marL="109728" indent="0">
              <a:buNone/>
            </a:pPr>
            <a:r>
              <a:rPr lang="en-US" dirty="0" smtClean="0"/>
              <a:t>If the module is run from the command prompt, then ‘__main__’ is assigned to the __name__.</a:t>
            </a:r>
          </a:p>
          <a:p>
            <a:pPr marL="109728" indent="0">
              <a:buNone/>
            </a:pPr>
            <a:endParaRPr lang="en-US" dirty="0"/>
          </a:p>
          <a:p>
            <a:pPr marL="109728" indent="0">
              <a:buNone/>
            </a:pPr>
            <a:r>
              <a:rPr lang="en-US" dirty="0" smtClean="0"/>
              <a:t>So we can do something like this in the module that is run from the command prompt.</a:t>
            </a:r>
          </a:p>
          <a:p>
            <a:pPr marL="109728" indent="0">
              <a:buNone/>
            </a:pPr>
            <a:r>
              <a:rPr lang="en-US" dirty="0"/>
              <a:t>i</a:t>
            </a:r>
            <a:r>
              <a:rPr lang="en-US" dirty="0" smtClean="0"/>
              <a:t>f __name__ == ‘__main__’:</a:t>
            </a:r>
          </a:p>
          <a:p>
            <a:pPr marL="109728" indent="0">
              <a:buNone/>
            </a:pPr>
            <a:r>
              <a:rPr lang="en-US" dirty="0"/>
              <a:t> </a:t>
            </a:r>
            <a:r>
              <a:rPr lang="en-US" dirty="0" smtClean="0"/>
              <a:t>   fn1()</a:t>
            </a:r>
          </a:p>
          <a:p>
            <a:pPr marL="109728" indent="0">
              <a:buNone/>
            </a:pPr>
            <a:r>
              <a:rPr lang="en-US" dirty="0"/>
              <a:t> </a:t>
            </a:r>
            <a:r>
              <a:rPr lang="en-US" dirty="0" smtClean="0"/>
              <a:t>   fn2()</a:t>
            </a:r>
          </a:p>
          <a:p>
            <a:pPr marL="109728" indent="0">
              <a:buNone/>
            </a:pPr>
            <a:r>
              <a:rPr lang="en-US" dirty="0"/>
              <a:t> </a:t>
            </a:r>
            <a:r>
              <a:rPr lang="en-US" dirty="0" smtClean="0"/>
              <a:t>   fn3()</a:t>
            </a:r>
          </a:p>
          <a:p>
            <a:pPr marL="109728" indent="0">
              <a:buNone/>
            </a:pPr>
            <a:r>
              <a:rPr lang="en-US" dirty="0"/>
              <a:t> </a:t>
            </a:r>
            <a:r>
              <a:rPr lang="en-US" dirty="0" smtClean="0"/>
              <a:t>   </a:t>
            </a:r>
          </a:p>
          <a:p>
            <a:pPr marL="109728" indent="0">
              <a:buNone/>
            </a:pPr>
            <a:r>
              <a:rPr lang="en-US" dirty="0"/>
              <a:t> </a:t>
            </a:r>
            <a:r>
              <a:rPr lang="en-US" dirty="0" smtClean="0"/>
              <a:t>   </a:t>
            </a:r>
            <a:endParaRPr lang="en-US" dirty="0"/>
          </a:p>
        </p:txBody>
      </p:sp>
      <p:sp>
        <p:nvSpPr>
          <p:cNvPr id="3" name="Title 2"/>
          <p:cNvSpPr>
            <a:spLocks noGrp="1"/>
          </p:cNvSpPr>
          <p:nvPr>
            <p:ph type="title"/>
          </p:nvPr>
        </p:nvSpPr>
        <p:spPr/>
        <p:txBody>
          <a:bodyPr/>
          <a:lstStyle/>
          <a:p>
            <a:r>
              <a:rPr lang="en-US" dirty="0" smtClean="0"/>
              <a:t>Modules</a:t>
            </a:r>
            <a:endParaRPr lang="en-US" dirty="0"/>
          </a:p>
        </p:txBody>
      </p:sp>
    </p:spTree>
    <p:extLst>
      <p:ext uri="{BB962C8B-B14F-4D97-AF65-F5344CB8AC3E}">
        <p14:creationId xmlns:p14="http://schemas.microsoft.com/office/powerpoint/2010/main" val="285023626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a:bodyPr>
          <a:lstStyle/>
          <a:p>
            <a:r>
              <a:rPr lang="en-US" dirty="0" smtClean="0"/>
              <a:t>Python supports object-oriented programming and provides reusable code in the form of classes.</a:t>
            </a:r>
          </a:p>
          <a:p>
            <a:r>
              <a:rPr lang="en-US" dirty="0" smtClean="0"/>
              <a:t>Class has a number of attributes that include class variables, instance variables and methods.</a:t>
            </a:r>
          </a:p>
          <a:p>
            <a:r>
              <a:rPr lang="en-US" dirty="0" smtClean="0"/>
              <a:t>From classes, you create instances, also known as objects. The instances automatically get access to variables and methods of the class.</a:t>
            </a:r>
          </a:p>
          <a:p>
            <a:endParaRPr lang="en-US" dirty="0"/>
          </a:p>
        </p:txBody>
      </p:sp>
    </p:spTree>
    <p:extLst>
      <p:ext uri="{BB962C8B-B14F-4D97-AF65-F5344CB8AC3E}">
        <p14:creationId xmlns:p14="http://schemas.microsoft.com/office/powerpoint/2010/main" val="297120931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Syntax</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Syntax: </a:t>
            </a:r>
          </a:p>
          <a:p>
            <a:pPr>
              <a:buNone/>
            </a:pPr>
            <a:r>
              <a:rPr lang="en-US" dirty="0" smtClean="0"/>
              <a:t>class </a:t>
            </a:r>
            <a:r>
              <a:rPr lang="en-US" dirty="0" err="1" smtClean="0"/>
              <a:t>classname</a:t>
            </a:r>
            <a:r>
              <a:rPr lang="en-US" dirty="0" smtClean="0"/>
              <a:t>(base-classes): </a:t>
            </a:r>
          </a:p>
          <a:p>
            <a:pPr>
              <a:buNone/>
            </a:pPr>
            <a:r>
              <a:rPr lang="en-US" dirty="0" smtClean="0"/>
              <a:t>statement(s)</a:t>
            </a:r>
          </a:p>
          <a:p>
            <a:pPr>
              <a:buNone/>
            </a:pPr>
            <a:endParaRPr lang="en-US" dirty="0" smtClean="0"/>
          </a:p>
          <a:p>
            <a:pPr>
              <a:buNone/>
            </a:pPr>
            <a:r>
              <a:rPr lang="en-US" dirty="0" smtClean="0"/>
              <a:t>class </a:t>
            </a:r>
            <a:r>
              <a:rPr lang="en-US" dirty="0" err="1" smtClean="0"/>
              <a:t>rect</a:t>
            </a:r>
            <a:r>
              <a:rPr lang="en-US" dirty="0" smtClean="0"/>
              <a:t>:</a:t>
            </a:r>
          </a:p>
          <a:p>
            <a:pPr>
              <a:buNone/>
            </a:pPr>
            <a:r>
              <a:rPr lang="en-US" dirty="0" smtClean="0"/>
              <a:t>     l = 8</a:t>
            </a:r>
          </a:p>
          <a:p>
            <a:pPr>
              <a:buNone/>
            </a:pPr>
            <a:endParaRPr lang="en-US" dirty="0" smtClean="0"/>
          </a:p>
          <a:p>
            <a:pPr>
              <a:buNone/>
            </a:pPr>
            <a:r>
              <a:rPr lang="en-US" dirty="0" smtClean="0"/>
              <a:t>print (</a:t>
            </a:r>
            <a:r>
              <a:rPr lang="en-US" dirty="0" err="1" smtClean="0"/>
              <a:t>rect.l</a:t>
            </a:r>
            <a:r>
              <a:rPr lang="en-US" dirty="0" smtClean="0"/>
              <a:t>)</a:t>
            </a:r>
          </a:p>
          <a:p>
            <a:pPr>
              <a:buNone/>
            </a:pPr>
            <a:endParaRPr lang="en-US" dirty="0" smtClean="0"/>
          </a:p>
          <a:p>
            <a:pPr>
              <a:buNone/>
            </a:pPr>
            <a:r>
              <a:rPr lang="en-US" dirty="0" smtClean="0"/>
              <a:t>class </a:t>
            </a:r>
            <a:r>
              <a:rPr lang="en-US" dirty="0" err="1" smtClean="0"/>
              <a:t>rect</a:t>
            </a:r>
            <a:r>
              <a:rPr lang="en-US" dirty="0" smtClean="0"/>
              <a:t>:</a:t>
            </a:r>
          </a:p>
          <a:p>
            <a:pPr>
              <a:buNone/>
            </a:pPr>
            <a:r>
              <a:rPr lang="en-US" dirty="0" smtClean="0"/>
              <a:t>  l=8</a:t>
            </a:r>
          </a:p>
          <a:p>
            <a:pPr>
              <a:buNone/>
            </a:pPr>
            <a:r>
              <a:rPr lang="en-US" dirty="0" smtClean="0"/>
              <a:t>  b=5</a:t>
            </a:r>
          </a:p>
          <a:p>
            <a:pPr>
              <a:buNone/>
            </a:pPr>
            <a:endParaRPr lang="en-US" dirty="0" smtClean="0"/>
          </a:p>
          <a:p>
            <a:pPr>
              <a:buNone/>
            </a:pPr>
            <a:r>
              <a:rPr lang="en-US" dirty="0" smtClean="0"/>
              <a:t>print ("Length is %d, Breadth is %d" %(</a:t>
            </a:r>
            <a:r>
              <a:rPr lang="en-US" dirty="0" err="1" smtClean="0"/>
              <a:t>rect.l</a:t>
            </a:r>
            <a:r>
              <a:rPr lang="en-US" dirty="0" smtClean="0"/>
              <a:t>, </a:t>
            </a:r>
            <a:r>
              <a:rPr lang="en-US" dirty="0" err="1" smtClean="0"/>
              <a:t>rect.b</a:t>
            </a:r>
            <a:r>
              <a:rPr lang="en-US" dirty="0" smtClean="0"/>
              <a:t>))</a:t>
            </a:r>
          </a:p>
          <a:p>
            <a:pPr>
              <a:buNone/>
            </a:pPr>
            <a:r>
              <a:rPr lang="en-US" dirty="0" smtClean="0"/>
              <a:t>Output:</a:t>
            </a:r>
          </a:p>
          <a:p>
            <a:pPr>
              <a:buNone/>
            </a:pPr>
            <a:r>
              <a:rPr lang="en-US" dirty="0" smtClean="0"/>
              <a:t>Length is 8, Breadth is 5</a:t>
            </a:r>
          </a:p>
          <a:p>
            <a:pPr>
              <a:buNone/>
            </a:pPr>
            <a:endParaRPr lang="en-US" dirty="0" smtClean="0"/>
          </a:p>
          <a:p>
            <a:pPr>
              <a:buNone/>
            </a:pPr>
            <a:endParaRPr lang="en-US" dirty="0" smtClean="0"/>
          </a:p>
          <a:p>
            <a:pPr>
              <a:buNone/>
            </a:pPr>
            <a:endParaRPr lang="en-US" dirty="0" smtClean="0"/>
          </a:p>
          <a:p>
            <a:pPr>
              <a:buNone/>
            </a:pPr>
            <a:endParaRPr lang="en-US" dirty="0"/>
          </a:p>
        </p:txBody>
      </p:sp>
    </p:spTree>
    <p:extLst>
      <p:ext uri="{BB962C8B-B14F-4D97-AF65-F5344CB8AC3E}">
        <p14:creationId xmlns:p14="http://schemas.microsoft.com/office/powerpoint/2010/main" val="20786346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Python Interpreter – Interpreter and Library</a:t>
            </a:r>
          </a:p>
          <a:p>
            <a:r>
              <a:rPr lang="en-US" dirty="0" smtClean="0"/>
              <a:t>Python Execution – Byte Code and PVM</a:t>
            </a:r>
          </a:p>
          <a:p>
            <a:r>
              <a:rPr lang="en-US" dirty="0" smtClean="0"/>
              <a:t>Byte Code – Compilation is a translation step. Python byte code is not binary machine code.</a:t>
            </a:r>
          </a:p>
          <a:p>
            <a:r>
              <a:rPr lang="en-US" dirty="0" smtClean="0"/>
              <a:t>PVM – Byte Code is shipped to the PVM. It is the component that truly runs our scripts. </a:t>
            </a:r>
          </a:p>
          <a:p>
            <a:r>
              <a:rPr lang="en-US" dirty="0" smtClean="0"/>
              <a:t>Frozen Binaries – Turn python program into true </a:t>
            </a:r>
            <a:r>
              <a:rPr lang="en-US" dirty="0" err="1" smtClean="0"/>
              <a:t>executables</a:t>
            </a:r>
            <a:r>
              <a:rPr lang="en-US" dirty="0" smtClean="0"/>
              <a:t>. Bundle byte code with PVM into a single package like .exe on windows.</a:t>
            </a:r>
          </a:p>
        </p:txBody>
      </p:sp>
      <p:sp>
        <p:nvSpPr>
          <p:cNvPr id="3" name="Title 2"/>
          <p:cNvSpPr>
            <a:spLocks noGrp="1"/>
          </p:cNvSpPr>
          <p:nvPr>
            <p:ph type="title"/>
          </p:nvPr>
        </p:nvSpPr>
        <p:spPr/>
        <p:txBody>
          <a:bodyPr/>
          <a:lstStyle/>
          <a:p>
            <a:r>
              <a:rPr lang="en-US" dirty="0" smtClean="0"/>
              <a:t>Running Python </a:t>
            </a:r>
            <a:r>
              <a:rPr lang="en-US" dirty="0" err="1" smtClean="0"/>
              <a:t>Prgrams</a:t>
            </a:r>
            <a:endParaRPr lang="en-US" dirty="0"/>
          </a:p>
        </p:txBody>
      </p:sp>
    </p:spTree>
    <p:extLst>
      <p:ext uri="{BB962C8B-B14F-4D97-AF65-F5344CB8AC3E}">
        <p14:creationId xmlns:p14="http://schemas.microsoft.com/office/powerpoint/2010/main" val="2836273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attributes</a:t>
            </a:r>
            <a:endParaRPr lang="en-US" dirty="0"/>
          </a:p>
        </p:txBody>
      </p:sp>
      <p:sp>
        <p:nvSpPr>
          <p:cNvPr id="3" name="Content Placeholder 2"/>
          <p:cNvSpPr>
            <a:spLocks noGrp="1"/>
          </p:cNvSpPr>
          <p:nvPr>
            <p:ph idx="1"/>
          </p:nvPr>
        </p:nvSpPr>
        <p:spPr/>
        <p:txBody>
          <a:bodyPr>
            <a:normAutofit/>
          </a:bodyPr>
          <a:lstStyle/>
          <a:p>
            <a:pPr>
              <a:buNone/>
            </a:pPr>
            <a:r>
              <a:rPr lang="en-US" dirty="0" smtClean="0"/>
              <a:t>__name__ The class name identifier used in the class statement. </a:t>
            </a:r>
          </a:p>
          <a:p>
            <a:pPr>
              <a:buNone/>
            </a:pPr>
            <a:r>
              <a:rPr lang="en-US" dirty="0" smtClean="0"/>
              <a:t>__bases__ The </a:t>
            </a:r>
            <a:r>
              <a:rPr lang="en-US" dirty="0" err="1" smtClean="0"/>
              <a:t>tuple</a:t>
            </a:r>
            <a:r>
              <a:rPr lang="en-US" dirty="0" smtClean="0"/>
              <a:t> of class objects specified as the base classes in the class statement. </a:t>
            </a:r>
          </a:p>
          <a:p>
            <a:pPr>
              <a:buNone/>
            </a:pPr>
            <a:r>
              <a:rPr lang="en-US" dirty="0" smtClean="0"/>
              <a:t>__</a:t>
            </a:r>
            <a:r>
              <a:rPr lang="en-US" dirty="0" err="1" smtClean="0"/>
              <a:t>dict</a:t>
            </a:r>
            <a:r>
              <a:rPr lang="en-US" dirty="0" smtClean="0"/>
              <a:t>__ The dictionary object that the class uses to hold its other attributes. </a:t>
            </a:r>
          </a:p>
          <a:p>
            <a:pPr>
              <a:buNone/>
            </a:pPr>
            <a:r>
              <a:rPr lang="en-US" dirty="0" smtClean="0"/>
              <a:t>__doc__ The class documentation string. </a:t>
            </a:r>
          </a:p>
          <a:p>
            <a:pPr>
              <a:buNone/>
            </a:pPr>
            <a:r>
              <a:rPr lang="en-US" dirty="0" smtClean="0"/>
              <a:t>__module__ The name of the module in which the class is defined.</a:t>
            </a:r>
            <a:endParaRPr lang="en-US" dirty="0"/>
          </a:p>
        </p:txBody>
      </p:sp>
    </p:spTree>
    <p:extLst>
      <p:ext uri="{BB962C8B-B14F-4D97-AF65-F5344CB8AC3E}">
        <p14:creationId xmlns:p14="http://schemas.microsoft.com/office/powerpoint/2010/main" val="37383152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functions inside a class</a:t>
            </a:r>
            <a:endParaRPr lang="en-US" dirty="0"/>
          </a:p>
        </p:txBody>
      </p:sp>
      <p:sp>
        <p:nvSpPr>
          <p:cNvPr id="3" name="Content Placeholder 2"/>
          <p:cNvSpPr>
            <a:spLocks noGrp="1"/>
          </p:cNvSpPr>
          <p:nvPr>
            <p:ph idx="1"/>
          </p:nvPr>
        </p:nvSpPr>
        <p:spPr/>
        <p:txBody>
          <a:bodyPr/>
          <a:lstStyle/>
          <a:p>
            <a:pPr>
              <a:buNone/>
            </a:pPr>
            <a:r>
              <a:rPr lang="en-US" dirty="0" smtClean="0"/>
              <a:t>class </a:t>
            </a:r>
            <a:r>
              <a:rPr lang="en-US" dirty="0" err="1" smtClean="0"/>
              <a:t>classname</a:t>
            </a:r>
            <a:r>
              <a:rPr lang="en-US" dirty="0" smtClean="0"/>
              <a:t>(base-classes):</a:t>
            </a:r>
          </a:p>
          <a:p>
            <a:pPr>
              <a:buNone/>
            </a:pPr>
            <a:r>
              <a:rPr lang="en-US" dirty="0" smtClean="0"/>
              <a:t>  class variable(s)</a:t>
            </a:r>
          </a:p>
          <a:p>
            <a:pPr>
              <a:buNone/>
            </a:pPr>
            <a:r>
              <a:rPr lang="en-US" dirty="0" smtClean="0"/>
              <a:t>  def method 1(self):</a:t>
            </a:r>
          </a:p>
          <a:p>
            <a:pPr>
              <a:buNone/>
            </a:pPr>
            <a:r>
              <a:rPr lang="en-US" dirty="0" smtClean="0"/>
              <a:t>     instance variable(s)</a:t>
            </a:r>
          </a:p>
          <a:p>
            <a:pPr>
              <a:buNone/>
            </a:pPr>
            <a:r>
              <a:rPr lang="en-US" dirty="0" smtClean="0"/>
              <a:t>     statement(s)</a:t>
            </a:r>
          </a:p>
          <a:p>
            <a:pPr>
              <a:buNone/>
            </a:pPr>
            <a:endParaRPr lang="en-US" dirty="0" smtClean="0"/>
          </a:p>
          <a:p>
            <a:pPr>
              <a:buNone/>
            </a:pPr>
            <a:r>
              <a:rPr lang="en-US" dirty="0" smtClean="0"/>
              <a:t>Class variables</a:t>
            </a:r>
          </a:p>
          <a:p>
            <a:pPr>
              <a:buNone/>
            </a:pPr>
            <a:r>
              <a:rPr lang="en-US" dirty="0" smtClean="0"/>
              <a:t>Instance variables</a:t>
            </a:r>
          </a:p>
          <a:p>
            <a:pPr>
              <a:buNone/>
            </a:pPr>
            <a:r>
              <a:rPr lang="en-US" dirty="0" smtClean="0"/>
              <a:t>differences</a:t>
            </a:r>
            <a:endParaRPr lang="en-US" dirty="0"/>
          </a:p>
        </p:txBody>
      </p:sp>
    </p:spTree>
    <p:extLst>
      <p:ext uri="{BB962C8B-B14F-4D97-AF65-F5344CB8AC3E}">
        <p14:creationId xmlns:p14="http://schemas.microsoft.com/office/powerpoint/2010/main" val="14903387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instances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class </a:t>
            </a:r>
            <a:r>
              <a:rPr lang="en-US" dirty="0" err="1" smtClean="0"/>
              <a:t>rect</a:t>
            </a:r>
            <a:r>
              <a:rPr lang="en-US" dirty="0" smtClean="0"/>
              <a:t>:</a:t>
            </a:r>
          </a:p>
          <a:p>
            <a:pPr>
              <a:buNone/>
            </a:pPr>
            <a:r>
              <a:rPr lang="en-US" dirty="0" smtClean="0"/>
              <a:t> l=8</a:t>
            </a:r>
          </a:p>
          <a:p>
            <a:pPr>
              <a:buNone/>
            </a:pPr>
            <a:r>
              <a:rPr lang="en-US" dirty="0" smtClean="0"/>
              <a:t> b=5</a:t>
            </a:r>
          </a:p>
          <a:p>
            <a:pPr>
              <a:buNone/>
            </a:pPr>
            <a:r>
              <a:rPr lang="en-US" dirty="0" smtClean="0"/>
              <a:t> def </a:t>
            </a:r>
            <a:r>
              <a:rPr lang="en-US" dirty="0" err="1" smtClean="0"/>
              <a:t>rectarea</a:t>
            </a:r>
            <a:r>
              <a:rPr lang="en-US" dirty="0" smtClean="0"/>
              <a:t>(self):</a:t>
            </a:r>
          </a:p>
          <a:p>
            <a:pPr>
              <a:buNone/>
            </a:pPr>
            <a:r>
              <a:rPr lang="en-US" dirty="0" smtClean="0"/>
              <a:t> 	return </a:t>
            </a:r>
            <a:r>
              <a:rPr lang="en-US" dirty="0" err="1" smtClean="0"/>
              <a:t>rect.l</a:t>
            </a:r>
            <a:r>
              <a:rPr lang="en-US" dirty="0" smtClean="0"/>
              <a:t>*</a:t>
            </a:r>
            <a:r>
              <a:rPr lang="en-US" dirty="0" err="1" smtClean="0"/>
              <a:t>rect.b</a:t>
            </a:r>
            <a:endParaRPr lang="en-US" dirty="0" smtClean="0"/>
          </a:p>
          <a:p>
            <a:pPr>
              <a:buNone/>
            </a:pPr>
            <a:endParaRPr lang="en-US" dirty="0" smtClean="0"/>
          </a:p>
          <a:p>
            <a:pPr>
              <a:buNone/>
            </a:pPr>
            <a:r>
              <a:rPr lang="en-US" dirty="0" smtClean="0"/>
              <a:t>r=</a:t>
            </a:r>
            <a:r>
              <a:rPr lang="en-US" dirty="0" err="1" smtClean="0"/>
              <a:t>rect</a:t>
            </a:r>
            <a:r>
              <a:rPr lang="en-US" dirty="0" smtClean="0"/>
              <a:t>()</a:t>
            </a:r>
          </a:p>
          <a:p>
            <a:pPr>
              <a:buNone/>
            </a:pPr>
            <a:r>
              <a:rPr lang="en-US" dirty="0" smtClean="0"/>
              <a:t>print("Area of rectangle </a:t>
            </a:r>
            <a:r>
              <a:rPr lang="en-US" dirty="0" err="1" smtClean="0"/>
              <a:t>is",r.rectarea</a:t>
            </a:r>
            <a:r>
              <a:rPr lang="en-US" dirty="0" smtClean="0"/>
              <a:t>())</a:t>
            </a:r>
          </a:p>
          <a:p>
            <a:pPr>
              <a:buNone/>
            </a:pPr>
            <a:r>
              <a:rPr lang="en-US" dirty="0" smtClean="0"/>
              <a:t>Output:</a:t>
            </a:r>
          </a:p>
          <a:p>
            <a:pPr>
              <a:buNone/>
            </a:pPr>
            <a:r>
              <a:rPr lang="en-US" dirty="0" smtClean="0"/>
              <a:t>Area of rectangle is 40</a:t>
            </a:r>
            <a:endParaRPr lang="en-US" dirty="0"/>
          </a:p>
        </p:txBody>
      </p:sp>
    </p:spTree>
    <p:extLst>
      <p:ext uri="{BB962C8B-B14F-4D97-AF65-F5344CB8AC3E}">
        <p14:creationId xmlns:p14="http://schemas.microsoft.com/office/powerpoint/2010/main" val="302724491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 method</a:t>
            </a:r>
            <a:endParaRPr lang="en-US" dirty="0"/>
          </a:p>
        </p:txBody>
      </p:sp>
      <p:sp>
        <p:nvSpPr>
          <p:cNvPr id="3" name="Content Placeholder 2"/>
          <p:cNvSpPr>
            <a:spLocks noGrp="1"/>
          </p:cNvSpPr>
          <p:nvPr>
            <p:ph idx="1"/>
          </p:nvPr>
        </p:nvSpPr>
        <p:spPr/>
        <p:txBody>
          <a:bodyPr/>
          <a:lstStyle/>
          <a:p>
            <a:r>
              <a:rPr lang="en-US" dirty="0" err="1" smtClean="0"/>
              <a:t>The__init__method</a:t>
            </a:r>
            <a:r>
              <a:rPr lang="en-US" dirty="0" smtClean="0"/>
              <a:t> is the first method to be executed after creation of an instance.</a:t>
            </a:r>
          </a:p>
          <a:p>
            <a:endParaRPr lang="en-US" dirty="0" smtClean="0"/>
          </a:p>
          <a:p>
            <a:r>
              <a:rPr lang="en-US" dirty="0" smtClean="0"/>
              <a:t>This method is like a constructor in C++ and Java languages and is used to perform initialization.</a:t>
            </a:r>
          </a:p>
          <a:p>
            <a:endParaRPr lang="en-US" dirty="0" smtClean="0"/>
          </a:p>
          <a:p>
            <a:r>
              <a:rPr lang="en-US" dirty="0" smtClean="0"/>
              <a:t>Arguments may or may not be passed to </a:t>
            </a:r>
            <a:r>
              <a:rPr lang="en-US" dirty="0" err="1" smtClean="0"/>
              <a:t>the__init__method</a:t>
            </a:r>
            <a:r>
              <a:rPr lang="en-US" dirty="0" smtClean="0"/>
              <a:t>.</a:t>
            </a:r>
            <a:endParaRPr lang="en-US" dirty="0"/>
          </a:p>
        </p:txBody>
      </p:sp>
    </p:spTree>
    <p:extLst>
      <p:ext uri="{BB962C8B-B14F-4D97-AF65-F5344CB8AC3E}">
        <p14:creationId xmlns:p14="http://schemas.microsoft.com/office/powerpoint/2010/main" val="296373280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 method</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class </a:t>
            </a:r>
            <a:r>
              <a:rPr lang="en-US" dirty="0" err="1" smtClean="0"/>
              <a:t>rect</a:t>
            </a:r>
            <a:r>
              <a:rPr lang="en-US" dirty="0" smtClean="0"/>
              <a:t>:</a:t>
            </a:r>
          </a:p>
          <a:p>
            <a:pPr>
              <a:buNone/>
            </a:pPr>
            <a:r>
              <a:rPr lang="en-US" dirty="0" smtClean="0"/>
              <a:t>	</a:t>
            </a:r>
            <a:r>
              <a:rPr lang="en-US" dirty="0" err="1" smtClean="0"/>
              <a:t>def__init</a:t>
            </a:r>
            <a:r>
              <a:rPr lang="en-US" dirty="0" smtClean="0"/>
              <a:t>__(self):</a:t>
            </a:r>
          </a:p>
          <a:p>
            <a:pPr>
              <a:buNone/>
            </a:pPr>
            <a:r>
              <a:rPr lang="en-US" dirty="0" smtClean="0"/>
              <a:t>		</a:t>
            </a:r>
            <a:r>
              <a:rPr lang="en-US" dirty="0" err="1" smtClean="0"/>
              <a:t>self.l</a:t>
            </a:r>
            <a:r>
              <a:rPr lang="en-US" dirty="0" smtClean="0"/>
              <a:t>=8</a:t>
            </a:r>
          </a:p>
          <a:p>
            <a:pPr>
              <a:buNone/>
            </a:pPr>
            <a:r>
              <a:rPr lang="en-US" dirty="0" smtClean="0"/>
              <a:t>		</a:t>
            </a:r>
            <a:r>
              <a:rPr lang="en-US" dirty="0" err="1" smtClean="0"/>
              <a:t>self.b</a:t>
            </a:r>
            <a:r>
              <a:rPr lang="en-US" dirty="0" smtClean="0"/>
              <a:t>=5</a:t>
            </a:r>
          </a:p>
          <a:p>
            <a:pPr>
              <a:buNone/>
            </a:pPr>
            <a:endParaRPr lang="en-US" dirty="0" smtClean="0"/>
          </a:p>
          <a:p>
            <a:pPr>
              <a:buNone/>
            </a:pPr>
            <a:r>
              <a:rPr lang="en-US" dirty="0" smtClean="0"/>
              <a:t>r = </a:t>
            </a:r>
            <a:r>
              <a:rPr lang="en-US" dirty="0" err="1" smtClean="0"/>
              <a:t>rect</a:t>
            </a:r>
            <a:r>
              <a:rPr lang="en-US" dirty="0" smtClean="0"/>
              <a:t>()</a:t>
            </a:r>
          </a:p>
          <a:p>
            <a:pPr>
              <a:buNone/>
            </a:pPr>
            <a:endParaRPr lang="en-US" dirty="0" smtClean="0"/>
          </a:p>
          <a:p>
            <a:pPr>
              <a:buNone/>
            </a:pPr>
            <a:endParaRPr lang="en-US" dirty="0" smtClean="0"/>
          </a:p>
          <a:p>
            <a:pPr>
              <a:buNone/>
            </a:pPr>
            <a:r>
              <a:rPr lang="en-US" dirty="0" smtClean="0"/>
              <a:t>The __</a:t>
            </a:r>
            <a:r>
              <a:rPr lang="en-US" dirty="0" err="1" smtClean="0"/>
              <a:t>init__method</a:t>
            </a:r>
            <a:r>
              <a:rPr lang="en-US" dirty="0" smtClean="0"/>
              <a:t> must not return a value, or a Type Error exception is raised.</a:t>
            </a:r>
            <a:endParaRPr lang="en-US" dirty="0"/>
          </a:p>
        </p:txBody>
      </p:sp>
    </p:spTree>
    <p:extLst>
      <p:ext uri="{BB962C8B-B14F-4D97-AF65-F5344CB8AC3E}">
        <p14:creationId xmlns:p14="http://schemas.microsoft.com/office/powerpoint/2010/main" val="12645797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 method</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class </a:t>
            </a:r>
            <a:r>
              <a:rPr lang="en-US" dirty="0" err="1" smtClean="0"/>
              <a:t>rect</a:t>
            </a:r>
            <a:r>
              <a:rPr lang="en-US" dirty="0" smtClean="0"/>
              <a:t>:</a:t>
            </a:r>
          </a:p>
          <a:p>
            <a:pPr>
              <a:buNone/>
            </a:pPr>
            <a:r>
              <a:rPr lang="en-US" dirty="0" smtClean="0"/>
              <a:t>	</a:t>
            </a:r>
            <a:r>
              <a:rPr lang="en-US" dirty="0" err="1" smtClean="0"/>
              <a:t>def__init</a:t>
            </a:r>
            <a:r>
              <a:rPr lang="en-US" dirty="0" smtClean="0"/>
              <a:t>__(self):</a:t>
            </a:r>
          </a:p>
          <a:p>
            <a:pPr>
              <a:buNone/>
            </a:pPr>
            <a:r>
              <a:rPr lang="en-US" dirty="0" smtClean="0"/>
              <a:t>		</a:t>
            </a:r>
            <a:r>
              <a:rPr lang="en-US" dirty="0" err="1" smtClean="0"/>
              <a:t>self.l</a:t>
            </a:r>
            <a:r>
              <a:rPr lang="en-US" dirty="0" smtClean="0"/>
              <a:t>=8</a:t>
            </a:r>
          </a:p>
          <a:p>
            <a:pPr>
              <a:buNone/>
            </a:pPr>
            <a:r>
              <a:rPr lang="en-US" dirty="0" smtClean="0"/>
              <a:t>		</a:t>
            </a:r>
            <a:r>
              <a:rPr lang="en-US" dirty="0" err="1" smtClean="0"/>
              <a:t>self.b</a:t>
            </a:r>
            <a:r>
              <a:rPr lang="en-US" dirty="0" smtClean="0"/>
              <a:t>=5</a:t>
            </a:r>
          </a:p>
          <a:p>
            <a:pPr>
              <a:buNone/>
            </a:pPr>
            <a:r>
              <a:rPr lang="en-US" dirty="0" smtClean="0"/>
              <a:t>	def	</a:t>
            </a:r>
            <a:r>
              <a:rPr lang="en-US" dirty="0" err="1" smtClean="0"/>
              <a:t>rectarea</a:t>
            </a:r>
            <a:r>
              <a:rPr lang="en-US" dirty="0" smtClean="0"/>
              <a:t>(self):</a:t>
            </a:r>
          </a:p>
          <a:p>
            <a:pPr>
              <a:buNone/>
            </a:pPr>
            <a:r>
              <a:rPr lang="en-US" dirty="0" smtClean="0"/>
              <a:t>		return </a:t>
            </a:r>
            <a:r>
              <a:rPr lang="en-US" dirty="0" err="1" smtClean="0"/>
              <a:t>self.l</a:t>
            </a:r>
            <a:r>
              <a:rPr lang="en-US" dirty="0" smtClean="0"/>
              <a:t>*</a:t>
            </a:r>
            <a:r>
              <a:rPr lang="en-US" dirty="0" err="1" smtClean="0"/>
              <a:t>self.b</a:t>
            </a:r>
            <a:endParaRPr lang="en-US" dirty="0" smtClean="0"/>
          </a:p>
          <a:p>
            <a:pPr>
              <a:buNone/>
            </a:pPr>
            <a:endParaRPr lang="en-US" dirty="0" smtClean="0"/>
          </a:p>
          <a:p>
            <a:pPr>
              <a:buNone/>
            </a:pPr>
            <a:r>
              <a:rPr lang="pt-BR" dirty="0" smtClean="0"/>
              <a:t>r=rect()</a:t>
            </a:r>
          </a:p>
          <a:p>
            <a:pPr>
              <a:buNone/>
            </a:pPr>
            <a:r>
              <a:rPr lang="pt-BR" dirty="0" smtClean="0"/>
              <a:t>print("Area of rectangle is",r.rectarea())</a:t>
            </a:r>
          </a:p>
          <a:p>
            <a:pPr>
              <a:buNone/>
            </a:pPr>
            <a:r>
              <a:rPr lang="pt-BR" dirty="0" smtClean="0"/>
              <a:t>Output:</a:t>
            </a:r>
          </a:p>
          <a:p>
            <a:pPr>
              <a:buNone/>
            </a:pPr>
            <a:r>
              <a:rPr lang="pt-BR" dirty="0" smtClean="0"/>
              <a:t>Area of rectangle is 40</a:t>
            </a:r>
            <a:endParaRPr lang="en-US" dirty="0"/>
          </a:p>
        </p:txBody>
      </p:sp>
    </p:spTree>
    <p:extLst>
      <p:ext uri="{BB962C8B-B14F-4D97-AF65-F5344CB8AC3E}">
        <p14:creationId xmlns:p14="http://schemas.microsoft.com/office/powerpoint/2010/main" val="405371567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to </a:t>
            </a:r>
            <a:r>
              <a:rPr lang="en-US" dirty="0" err="1" smtClean="0"/>
              <a:t>init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class </a:t>
            </a:r>
            <a:r>
              <a:rPr lang="en-US" dirty="0" err="1" smtClean="0"/>
              <a:t>rect</a:t>
            </a:r>
            <a:r>
              <a:rPr lang="en-US" dirty="0" smtClean="0"/>
              <a:t>:</a:t>
            </a:r>
          </a:p>
          <a:p>
            <a:pPr>
              <a:buNone/>
            </a:pPr>
            <a:r>
              <a:rPr lang="en-US" dirty="0" smtClean="0"/>
              <a:t>	</a:t>
            </a:r>
            <a:r>
              <a:rPr lang="en-US" dirty="0" err="1" smtClean="0"/>
              <a:t>def__init</a:t>
            </a:r>
            <a:r>
              <a:rPr lang="en-US" dirty="0" smtClean="0"/>
              <a:t>__(</a:t>
            </a:r>
            <a:r>
              <a:rPr lang="en-US" dirty="0" err="1" smtClean="0"/>
              <a:t>self,x,y</a:t>
            </a:r>
            <a:r>
              <a:rPr lang="en-US" dirty="0" smtClean="0"/>
              <a:t>):</a:t>
            </a:r>
          </a:p>
          <a:p>
            <a:pPr>
              <a:buNone/>
            </a:pPr>
            <a:r>
              <a:rPr lang="en-US" dirty="0" smtClean="0"/>
              <a:t>		</a:t>
            </a:r>
            <a:r>
              <a:rPr lang="en-US" dirty="0" err="1" smtClean="0"/>
              <a:t>self.l</a:t>
            </a:r>
            <a:r>
              <a:rPr lang="en-US" dirty="0" smtClean="0"/>
              <a:t>=x</a:t>
            </a:r>
          </a:p>
          <a:p>
            <a:pPr>
              <a:buNone/>
            </a:pPr>
            <a:r>
              <a:rPr lang="en-US" dirty="0" smtClean="0"/>
              <a:t>		</a:t>
            </a:r>
            <a:r>
              <a:rPr lang="en-US" dirty="0" err="1" smtClean="0"/>
              <a:t>self.b</a:t>
            </a:r>
            <a:r>
              <a:rPr lang="en-US" dirty="0" smtClean="0"/>
              <a:t>=y</a:t>
            </a:r>
          </a:p>
          <a:p>
            <a:pPr>
              <a:buNone/>
            </a:pPr>
            <a:r>
              <a:rPr lang="en-US" dirty="0" smtClean="0"/>
              <a:t>	def	</a:t>
            </a:r>
            <a:r>
              <a:rPr lang="en-US" dirty="0" err="1" smtClean="0"/>
              <a:t>rectarea</a:t>
            </a:r>
            <a:r>
              <a:rPr lang="en-US" dirty="0" smtClean="0"/>
              <a:t>(self):</a:t>
            </a:r>
          </a:p>
          <a:p>
            <a:pPr>
              <a:buNone/>
            </a:pPr>
            <a:r>
              <a:rPr lang="en-US" dirty="0" smtClean="0"/>
              <a:t>		return </a:t>
            </a:r>
            <a:r>
              <a:rPr lang="en-US" dirty="0" err="1" smtClean="0"/>
              <a:t>self.l</a:t>
            </a:r>
            <a:r>
              <a:rPr lang="en-US" dirty="0" smtClean="0"/>
              <a:t>*</a:t>
            </a:r>
            <a:r>
              <a:rPr lang="en-US" dirty="0" err="1" smtClean="0"/>
              <a:t>self.b</a:t>
            </a:r>
            <a:endParaRPr lang="en-US" dirty="0" smtClean="0"/>
          </a:p>
          <a:p>
            <a:pPr>
              <a:buNone/>
            </a:pPr>
            <a:endParaRPr lang="en-US" dirty="0" smtClean="0"/>
          </a:p>
          <a:p>
            <a:pPr>
              <a:buNone/>
            </a:pPr>
            <a:r>
              <a:rPr lang="pt-BR" dirty="0" smtClean="0"/>
              <a:t>r=rect(5,8)</a:t>
            </a:r>
          </a:p>
          <a:p>
            <a:pPr>
              <a:buNone/>
            </a:pPr>
            <a:r>
              <a:rPr lang="pt-BR" dirty="0" smtClean="0"/>
              <a:t>print("Area of rectangle is",r.rectarea())</a:t>
            </a:r>
          </a:p>
          <a:p>
            <a:pPr>
              <a:buNone/>
            </a:pPr>
            <a:r>
              <a:rPr lang="pt-BR" dirty="0" smtClean="0"/>
              <a:t>Output:</a:t>
            </a:r>
          </a:p>
          <a:p>
            <a:pPr>
              <a:buNone/>
            </a:pPr>
            <a:r>
              <a:rPr lang="pt-BR" dirty="0" smtClean="0"/>
              <a:t>Area of rectangle is 40</a:t>
            </a:r>
          </a:p>
          <a:p>
            <a:pPr>
              <a:buNone/>
            </a:pPr>
            <a:endParaRPr lang="pt-BR" dirty="0" smtClean="0"/>
          </a:p>
          <a:p>
            <a:pPr>
              <a:buNone/>
            </a:pPr>
            <a:r>
              <a:rPr lang="pt-BR" dirty="0" smtClean="0"/>
              <a:t>Default arguments in INIT method</a:t>
            </a:r>
            <a:endParaRPr lang="en-US" dirty="0"/>
          </a:p>
        </p:txBody>
      </p:sp>
    </p:spTree>
    <p:extLst>
      <p:ext uri="{BB962C8B-B14F-4D97-AF65-F5344CB8AC3E}">
        <p14:creationId xmlns:p14="http://schemas.microsoft.com/office/powerpoint/2010/main" val="397762202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 representation of an instance</a:t>
            </a:r>
            <a:endParaRPr lang="en-US" dirty="0"/>
          </a:p>
        </p:txBody>
      </p:sp>
      <p:sp>
        <p:nvSpPr>
          <p:cNvPr id="3" name="Content Placeholder 2"/>
          <p:cNvSpPr>
            <a:spLocks noGrp="1"/>
          </p:cNvSpPr>
          <p:nvPr>
            <p:ph idx="1"/>
          </p:nvPr>
        </p:nvSpPr>
        <p:spPr/>
        <p:txBody>
          <a:bodyPr>
            <a:normAutofit lnSpcReduction="10000"/>
          </a:bodyPr>
          <a:lstStyle/>
          <a:p>
            <a:pPr>
              <a:buNone/>
            </a:pPr>
            <a:r>
              <a:rPr lang="en-US" sz="2000" dirty="0" err="1" smtClean="0"/>
              <a:t>def__str</a:t>
            </a:r>
            <a:r>
              <a:rPr lang="en-US" sz="2000" dirty="0" smtClean="0"/>
              <a:t>__(self):</a:t>
            </a:r>
          </a:p>
          <a:p>
            <a:pPr>
              <a:buNone/>
            </a:pPr>
            <a:r>
              <a:rPr lang="en-US" sz="2000" dirty="0" smtClean="0"/>
              <a:t>	return ’Length is %d, Breadth is %d’ %(</a:t>
            </a:r>
            <a:r>
              <a:rPr lang="en-US" sz="2000" dirty="0" err="1" smtClean="0"/>
              <a:t>self.l,self.b</a:t>
            </a:r>
            <a:r>
              <a:rPr lang="en-US" sz="2000" dirty="0" smtClean="0"/>
              <a:t>)</a:t>
            </a:r>
            <a:endParaRPr lang="en-US" sz="2000" dirty="0"/>
          </a:p>
          <a:p>
            <a:pPr>
              <a:buNone/>
            </a:pPr>
            <a:endParaRPr lang="en-US" sz="2000" dirty="0" smtClean="0"/>
          </a:p>
          <a:p>
            <a:pPr>
              <a:buNone/>
            </a:pPr>
            <a:r>
              <a:rPr lang="en-US" sz="2000" dirty="0" err="1"/>
              <a:t>def</a:t>
            </a:r>
            <a:r>
              <a:rPr lang="en-US" sz="2000" dirty="0"/>
              <a:t> __</a:t>
            </a:r>
            <a:r>
              <a:rPr lang="en-US" sz="2000" dirty="0" err="1"/>
              <a:t>repr</a:t>
            </a:r>
            <a:r>
              <a:rPr lang="en-US" sz="2000" dirty="0"/>
              <a:t>__(self):</a:t>
            </a:r>
          </a:p>
          <a:p>
            <a:pPr>
              <a:buNone/>
            </a:pPr>
            <a:r>
              <a:rPr lang="en-US" sz="2000" dirty="0"/>
              <a:t>     </a:t>
            </a:r>
            <a:r>
              <a:rPr lang="en-US" sz="2000" dirty="0" smtClean="0"/>
              <a:t>return </a:t>
            </a:r>
            <a:r>
              <a:rPr lang="en-US" sz="2000" dirty="0"/>
              <a:t>'Rectangle(%s, %s)' %(</a:t>
            </a:r>
            <a:r>
              <a:rPr lang="en-US" sz="2000" dirty="0" err="1"/>
              <a:t>self.length</a:t>
            </a:r>
            <a:r>
              <a:rPr lang="en-US" sz="2000" dirty="0"/>
              <a:t>, </a:t>
            </a:r>
            <a:r>
              <a:rPr lang="en-US" sz="2000" dirty="0" err="1"/>
              <a:t>self.breadth</a:t>
            </a:r>
            <a:r>
              <a:rPr lang="en-US" sz="2000" dirty="0"/>
              <a:t>)</a:t>
            </a:r>
            <a:endParaRPr lang="en-US" sz="2000" dirty="0" smtClean="0"/>
          </a:p>
          <a:p>
            <a:pPr>
              <a:buNone/>
            </a:pPr>
            <a:endParaRPr lang="en-US" sz="2000" dirty="0" smtClean="0"/>
          </a:p>
          <a:p>
            <a:pPr>
              <a:buNone/>
            </a:pPr>
            <a:r>
              <a:rPr lang="en-US" sz="2000" dirty="0" smtClean="0"/>
              <a:t>r1=</a:t>
            </a:r>
            <a:r>
              <a:rPr lang="en-US" sz="2000" dirty="0" err="1" smtClean="0"/>
              <a:t>rect</a:t>
            </a:r>
            <a:r>
              <a:rPr lang="en-US" sz="2000" dirty="0" smtClean="0"/>
              <a:t>(5,8)</a:t>
            </a:r>
          </a:p>
          <a:p>
            <a:pPr>
              <a:buNone/>
            </a:pPr>
            <a:endParaRPr lang="en-US" sz="2000" dirty="0" smtClean="0"/>
          </a:p>
          <a:p>
            <a:pPr>
              <a:buNone/>
            </a:pPr>
            <a:r>
              <a:rPr lang="en-US" sz="2000" dirty="0"/>
              <a:t>p</a:t>
            </a:r>
            <a:r>
              <a:rPr lang="en-US" sz="2000" dirty="0" smtClean="0"/>
              <a:t>rint r</a:t>
            </a:r>
          </a:p>
          <a:p>
            <a:pPr>
              <a:buNone/>
            </a:pPr>
            <a:r>
              <a:rPr lang="en-US" sz="2000" dirty="0" smtClean="0"/>
              <a:t>Length is 5, Breadth is 8</a:t>
            </a:r>
          </a:p>
          <a:p>
            <a:pPr>
              <a:buNone/>
            </a:pPr>
            <a:endParaRPr lang="en-US" sz="2000" dirty="0" smtClean="0"/>
          </a:p>
          <a:p>
            <a:pPr>
              <a:buNone/>
            </a:pPr>
            <a:r>
              <a:rPr lang="en-US" sz="2000" dirty="0" smtClean="0"/>
              <a:t>r2 = </a:t>
            </a:r>
            <a:r>
              <a:rPr lang="en-US" sz="2000" dirty="0" err="1" smtClean="0"/>
              <a:t>eval</a:t>
            </a:r>
            <a:r>
              <a:rPr lang="en-US" sz="2000" dirty="0" smtClean="0"/>
              <a:t>(</a:t>
            </a:r>
            <a:r>
              <a:rPr lang="en-US" sz="2000" dirty="0" err="1" smtClean="0"/>
              <a:t>repr</a:t>
            </a:r>
            <a:r>
              <a:rPr lang="en-US" sz="2000" dirty="0" smtClean="0"/>
              <a:t>(r1))</a:t>
            </a:r>
          </a:p>
          <a:p>
            <a:pPr>
              <a:buNone/>
            </a:pPr>
            <a:r>
              <a:rPr lang="en-US" sz="2000" dirty="0"/>
              <a:t>p</a:t>
            </a:r>
            <a:r>
              <a:rPr lang="en-US" sz="2000" dirty="0" smtClean="0"/>
              <a:t>rint r2</a:t>
            </a:r>
          </a:p>
        </p:txBody>
      </p:sp>
    </p:spTree>
    <p:extLst>
      <p:ext uri="{BB962C8B-B14F-4D97-AF65-F5344CB8AC3E}">
        <p14:creationId xmlns:p14="http://schemas.microsoft.com/office/powerpoint/2010/main" val="316622400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Old style classes are unrelated to the concept of type. If a is an instance of old-style class, type(x) is always &lt;type ‘instance’&gt;.</a:t>
            </a:r>
          </a:p>
          <a:p>
            <a:endParaRPr lang="en-US" dirty="0"/>
          </a:p>
          <a:p>
            <a:r>
              <a:rPr lang="en-US" dirty="0" smtClean="0"/>
              <a:t>New style classes have the type(x) to be the same as </a:t>
            </a:r>
            <a:r>
              <a:rPr lang="en-US" dirty="0" err="1" smtClean="0"/>
              <a:t>x.__class</a:t>
            </a:r>
            <a:r>
              <a:rPr lang="en-US" dirty="0" smtClean="0"/>
              <a:t>__</a:t>
            </a:r>
          </a:p>
          <a:p>
            <a:endParaRPr lang="en-US" dirty="0"/>
          </a:p>
          <a:p>
            <a:r>
              <a:rPr lang="en-US" dirty="0" smtClean="0"/>
              <a:t>The major motivation for introducing new style classes is to provide a unified object model with a full meta-model.</a:t>
            </a:r>
            <a:endParaRPr lang="en-US" dirty="0"/>
          </a:p>
        </p:txBody>
      </p:sp>
      <p:sp>
        <p:nvSpPr>
          <p:cNvPr id="3" name="Title 2"/>
          <p:cNvSpPr>
            <a:spLocks noGrp="1"/>
          </p:cNvSpPr>
          <p:nvPr>
            <p:ph type="title"/>
          </p:nvPr>
        </p:nvSpPr>
        <p:spPr/>
        <p:txBody>
          <a:bodyPr/>
          <a:lstStyle/>
          <a:p>
            <a:r>
              <a:rPr lang="en-US" dirty="0" smtClean="0"/>
              <a:t>Old Style and New Style classes</a:t>
            </a:r>
            <a:endParaRPr lang="en-US" dirty="0"/>
          </a:p>
        </p:txBody>
      </p:sp>
    </p:spTree>
    <p:extLst>
      <p:ext uri="{BB962C8B-B14F-4D97-AF65-F5344CB8AC3E}">
        <p14:creationId xmlns:p14="http://schemas.microsoft.com/office/powerpoint/2010/main" val="179854420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Class methods are methods that operate on the class as opposed to the instance. Class methods take class as the first argument as opposed to instance methods which take instance as the first argument.</a:t>
            </a:r>
          </a:p>
          <a:p>
            <a:pPr marL="109728" indent="0">
              <a:buNone/>
            </a:pPr>
            <a:r>
              <a:rPr lang="en-US" dirty="0" smtClean="0"/>
              <a:t>Lets assume an example of a class dealing with date information.</a:t>
            </a:r>
          </a:p>
          <a:p>
            <a:pPr marL="109728" indent="0">
              <a:buNone/>
            </a:pPr>
            <a:r>
              <a:rPr lang="en-US" dirty="0" smtClean="0"/>
              <a:t>Class Date(object):</a:t>
            </a:r>
          </a:p>
          <a:p>
            <a:pPr marL="109728" indent="0">
              <a:buNone/>
            </a:pPr>
            <a:r>
              <a:rPr lang="en-US" dirty="0"/>
              <a:t> </a:t>
            </a:r>
            <a:r>
              <a:rPr lang="en-US" dirty="0" smtClean="0"/>
              <a:t>   </a:t>
            </a:r>
            <a:r>
              <a:rPr lang="en-US" dirty="0" err="1" smtClean="0"/>
              <a:t>def</a:t>
            </a:r>
            <a:r>
              <a:rPr lang="en-US" dirty="0" smtClean="0"/>
              <a:t> __</a:t>
            </a:r>
            <a:r>
              <a:rPr lang="en-US" dirty="0" err="1" smtClean="0"/>
              <a:t>init</a:t>
            </a:r>
            <a:r>
              <a:rPr lang="en-US" dirty="0" smtClean="0"/>
              <a:t>__(self, day=0, month=0, year=0):</a:t>
            </a:r>
          </a:p>
          <a:p>
            <a:pPr marL="109728" indent="0">
              <a:buNone/>
            </a:pPr>
            <a:r>
              <a:rPr lang="en-US" dirty="0"/>
              <a:t> </a:t>
            </a:r>
            <a:r>
              <a:rPr lang="en-US" dirty="0" smtClean="0"/>
              <a:t>       </a:t>
            </a:r>
            <a:r>
              <a:rPr lang="en-US" dirty="0" err="1" smtClean="0"/>
              <a:t>self.day</a:t>
            </a:r>
            <a:r>
              <a:rPr lang="en-US" dirty="0" smtClean="0"/>
              <a:t> = day</a:t>
            </a:r>
          </a:p>
          <a:p>
            <a:pPr marL="109728" indent="0">
              <a:buNone/>
            </a:pPr>
            <a:r>
              <a:rPr lang="en-US" dirty="0"/>
              <a:t> </a:t>
            </a:r>
            <a:r>
              <a:rPr lang="en-US" dirty="0" smtClean="0"/>
              <a:t>       </a:t>
            </a:r>
            <a:r>
              <a:rPr lang="en-US" dirty="0" err="1" smtClean="0"/>
              <a:t>self.month</a:t>
            </a:r>
            <a:r>
              <a:rPr lang="en-US" dirty="0" smtClean="0"/>
              <a:t> = month</a:t>
            </a:r>
          </a:p>
          <a:p>
            <a:pPr marL="109728" indent="0">
              <a:buNone/>
            </a:pPr>
            <a:r>
              <a:rPr lang="en-US" dirty="0"/>
              <a:t> </a:t>
            </a:r>
            <a:r>
              <a:rPr lang="en-US" dirty="0" smtClean="0"/>
              <a:t>       </a:t>
            </a:r>
            <a:r>
              <a:rPr lang="en-US" dirty="0" err="1" smtClean="0"/>
              <a:t>self.year</a:t>
            </a:r>
            <a:r>
              <a:rPr lang="en-US" dirty="0" smtClean="0"/>
              <a:t> = year</a:t>
            </a:r>
            <a:endParaRPr lang="en-US" dirty="0"/>
          </a:p>
        </p:txBody>
      </p:sp>
      <p:sp>
        <p:nvSpPr>
          <p:cNvPr id="3" name="Title 2"/>
          <p:cNvSpPr>
            <a:spLocks noGrp="1"/>
          </p:cNvSpPr>
          <p:nvPr>
            <p:ph type="title"/>
          </p:nvPr>
        </p:nvSpPr>
        <p:spPr/>
        <p:txBody>
          <a:bodyPr/>
          <a:lstStyle/>
          <a:p>
            <a:r>
              <a:rPr lang="en-US" dirty="0" smtClean="0"/>
              <a:t>Class Method</a:t>
            </a:r>
            <a:endParaRPr lang="en-US" dirty="0"/>
          </a:p>
        </p:txBody>
      </p:sp>
    </p:spTree>
    <p:extLst>
      <p:ext uri="{BB962C8B-B14F-4D97-AF65-F5344CB8AC3E}">
        <p14:creationId xmlns:p14="http://schemas.microsoft.com/office/powerpoint/2010/main" val="2110268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 to create and execute Python programs. You can use any text editor to write the python code but IDLE is preferred.</a:t>
            </a:r>
          </a:p>
          <a:p>
            <a:pPr>
              <a:buNone/>
            </a:pPr>
            <a:endParaRPr lang="en-US" dirty="0" smtClean="0"/>
          </a:p>
          <a:p>
            <a:r>
              <a:rPr lang="en-US" dirty="0" smtClean="0"/>
              <a:t>Eight key pieces of Python that is sufficient to write useful programs.</a:t>
            </a:r>
            <a:endParaRPr lang="en-US" dirty="0"/>
          </a:p>
        </p:txBody>
      </p:sp>
      <p:sp>
        <p:nvSpPr>
          <p:cNvPr id="2" name="Title 1"/>
          <p:cNvSpPr>
            <a:spLocks noGrp="1"/>
          </p:cNvSpPr>
          <p:nvPr>
            <p:ph type="title"/>
          </p:nvPr>
        </p:nvSpPr>
        <p:spPr/>
        <p:txBody>
          <a:bodyPr>
            <a:normAutofit/>
          </a:bodyPr>
          <a:lstStyle/>
          <a:p>
            <a:r>
              <a:rPr lang="en-US" dirty="0" smtClean="0"/>
              <a:t>Eight key pieces of Python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US" dirty="0" smtClean="0"/>
              <a:t>@</a:t>
            </a:r>
            <a:r>
              <a:rPr lang="en-US" dirty="0" err="1" smtClean="0"/>
              <a:t>classmethod</a:t>
            </a:r>
            <a:endParaRPr lang="en-US" dirty="0" smtClean="0"/>
          </a:p>
          <a:p>
            <a:pPr marL="109728" indent="0">
              <a:buNone/>
            </a:pPr>
            <a:r>
              <a:rPr lang="en-US" dirty="0" err="1" smtClean="0"/>
              <a:t>def</a:t>
            </a:r>
            <a:r>
              <a:rPr lang="en-US" dirty="0" smtClean="0"/>
              <a:t> </a:t>
            </a:r>
            <a:r>
              <a:rPr lang="en-US" dirty="0" err="1" smtClean="0"/>
              <a:t>from_string</a:t>
            </a:r>
            <a:r>
              <a:rPr lang="en-US" dirty="0" smtClean="0"/>
              <a:t>(</a:t>
            </a:r>
            <a:r>
              <a:rPr lang="en-US" dirty="0" err="1" smtClean="0"/>
              <a:t>cls</a:t>
            </a:r>
            <a:r>
              <a:rPr lang="en-US" dirty="0" smtClean="0"/>
              <a:t>, </a:t>
            </a:r>
            <a:r>
              <a:rPr lang="en-US" dirty="0" err="1" smtClean="0"/>
              <a:t>date_s</a:t>
            </a:r>
            <a:r>
              <a:rPr lang="en-US" dirty="0" smtClean="0"/>
              <a:t>):</a:t>
            </a:r>
          </a:p>
          <a:p>
            <a:pPr marL="109728" indent="0">
              <a:buNone/>
            </a:pPr>
            <a:r>
              <a:rPr lang="en-US" dirty="0"/>
              <a:t> </a:t>
            </a:r>
            <a:r>
              <a:rPr lang="en-US" dirty="0" smtClean="0"/>
              <a:t>   day, month, year = map(</a:t>
            </a:r>
            <a:r>
              <a:rPr lang="en-US" dirty="0" err="1" smtClean="0"/>
              <a:t>int</a:t>
            </a:r>
            <a:r>
              <a:rPr lang="en-US" dirty="0" smtClean="0"/>
              <a:t>, </a:t>
            </a:r>
            <a:r>
              <a:rPr lang="en-US" dirty="0" err="1" smtClean="0"/>
              <a:t>date_s.split</a:t>
            </a:r>
            <a:r>
              <a:rPr lang="en-US" dirty="0" smtClean="0"/>
              <a:t>(‘-’))</a:t>
            </a:r>
          </a:p>
          <a:p>
            <a:pPr marL="109728" indent="0">
              <a:buNone/>
            </a:pPr>
            <a:r>
              <a:rPr lang="en-US" dirty="0"/>
              <a:t> </a:t>
            </a:r>
            <a:r>
              <a:rPr lang="en-US" dirty="0" smtClean="0"/>
              <a:t>   </a:t>
            </a:r>
            <a:r>
              <a:rPr lang="en-US" dirty="0" err="1" smtClean="0"/>
              <a:t>new_date</a:t>
            </a:r>
            <a:r>
              <a:rPr lang="en-US" dirty="0" smtClean="0"/>
              <a:t> = </a:t>
            </a:r>
            <a:r>
              <a:rPr lang="en-US" dirty="0" err="1" smtClean="0"/>
              <a:t>cls</a:t>
            </a:r>
            <a:r>
              <a:rPr lang="en-US" dirty="0" smtClean="0"/>
              <a:t>(day, month, year)</a:t>
            </a:r>
          </a:p>
          <a:p>
            <a:pPr marL="109728" indent="0">
              <a:buNone/>
            </a:pPr>
            <a:r>
              <a:rPr lang="en-US" dirty="0"/>
              <a:t> </a:t>
            </a:r>
            <a:r>
              <a:rPr lang="en-US" dirty="0" smtClean="0"/>
              <a:t>   return </a:t>
            </a:r>
            <a:r>
              <a:rPr lang="en-US" dirty="0" err="1" smtClean="0"/>
              <a:t>new_date</a:t>
            </a:r>
            <a:endParaRPr lang="en-US" dirty="0" smtClean="0"/>
          </a:p>
          <a:p>
            <a:pPr marL="109728" indent="0">
              <a:buNone/>
            </a:pPr>
            <a:endParaRPr lang="en-US" dirty="0"/>
          </a:p>
          <a:p>
            <a:pPr marL="109728" indent="0">
              <a:buNone/>
            </a:pPr>
            <a:r>
              <a:rPr lang="en-US" dirty="0" smtClean="0"/>
              <a:t>date1 = </a:t>
            </a:r>
            <a:r>
              <a:rPr lang="en-US" dirty="0" err="1" smtClean="0"/>
              <a:t>Date.from_string</a:t>
            </a:r>
            <a:r>
              <a:rPr lang="en-US" dirty="0" smtClean="0"/>
              <a:t>(‘11-09-2012’)</a:t>
            </a:r>
          </a:p>
          <a:p>
            <a:pPr marL="109728" indent="0">
              <a:buNone/>
            </a:pPr>
            <a:r>
              <a:rPr lang="en-US" dirty="0"/>
              <a:t>d</a:t>
            </a:r>
            <a:r>
              <a:rPr lang="en-US" dirty="0" smtClean="0"/>
              <a:t>ate2 = </a:t>
            </a:r>
            <a:r>
              <a:rPr lang="en-US" dirty="0" err="1" smtClean="0"/>
              <a:t>Date.from_string</a:t>
            </a:r>
            <a:r>
              <a:rPr lang="en-US" dirty="0" smtClean="0"/>
              <a:t>(‘12-08-2013’) </a:t>
            </a:r>
          </a:p>
          <a:p>
            <a:pPr marL="109728" indent="0">
              <a:buNone/>
            </a:pPr>
            <a:endParaRPr lang="en-US" dirty="0" smtClean="0"/>
          </a:p>
          <a:p>
            <a:pPr marL="109728" indent="0">
              <a:buNone/>
            </a:pPr>
            <a:r>
              <a:rPr lang="en-US" dirty="0" smtClean="0"/>
              <a:t>We have implemented date parsing in one place and it is reusable.</a:t>
            </a:r>
          </a:p>
          <a:p>
            <a:pPr marL="109728" indent="0">
              <a:buNone/>
            </a:pPr>
            <a:r>
              <a:rPr lang="en-US" dirty="0" err="1" smtClean="0"/>
              <a:t>cls</a:t>
            </a:r>
            <a:r>
              <a:rPr lang="en-US" dirty="0" smtClean="0"/>
              <a:t> is an object that holds the class itself, not an instance. So all children classes will have </a:t>
            </a:r>
            <a:r>
              <a:rPr lang="en-US" dirty="0" err="1" smtClean="0"/>
              <a:t>from_string</a:t>
            </a:r>
            <a:r>
              <a:rPr lang="en-US" dirty="0" smtClean="0"/>
              <a:t> defined.</a:t>
            </a:r>
            <a:endParaRPr lang="en-US" dirty="0"/>
          </a:p>
        </p:txBody>
      </p:sp>
      <p:sp>
        <p:nvSpPr>
          <p:cNvPr id="3" name="Title 2"/>
          <p:cNvSpPr>
            <a:spLocks noGrp="1"/>
          </p:cNvSpPr>
          <p:nvPr>
            <p:ph type="title"/>
          </p:nvPr>
        </p:nvSpPr>
        <p:spPr/>
        <p:txBody>
          <a:bodyPr/>
          <a:lstStyle/>
          <a:p>
            <a:r>
              <a:rPr lang="en-US" dirty="0" smtClean="0"/>
              <a:t>Class Method</a:t>
            </a:r>
            <a:endParaRPr lang="en-US" dirty="0"/>
          </a:p>
        </p:txBody>
      </p:sp>
    </p:spTree>
    <p:extLst>
      <p:ext uri="{BB962C8B-B14F-4D97-AF65-F5344CB8AC3E}">
        <p14:creationId xmlns:p14="http://schemas.microsoft.com/office/powerpoint/2010/main" val="186516124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Similar to class method but doesn’t take any mandatory parameters.</a:t>
            </a:r>
          </a:p>
          <a:p>
            <a:endParaRPr lang="en-US" dirty="0"/>
          </a:p>
          <a:p>
            <a:pPr marL="109728" indent="0">
              <a:buNone/>
            </a:pPr>
            <a:r>
              <a:rPr lang="en-US" dirty="0" smtClean="0"/>
              <a:t>Lets look at a use case. We have a date string we want to validate somehow. This task is also logically bound to Date class but doesn’t require instantiation.</a:t>
            </a:r>
          </a:p>
          <a:p>
            <a:pPr marL="109728" indent="0">
              <a:buNone/>
            </a:pPr>
            <a:endParaRPr lang="en-US" dirty="0"/>
          </a:p>
          <a:p>
            <a:pPr marL="109728" indent="0">
              <a:buNone/>
            </a:pPr>
            <a:r>
              <a:rPr lang="en-US" dirty="0" smtClean="0"/>
              <a:t>@</a:t>
            </a:r>
            <a:r>
              <a:rPr lang="en-US" dirty="0" err="1" smtClean="0"/>
              <a:t>staticmethod</a:t>
            </a:r>
            <a:endParaRPr lang="en-US" dirty="0" smtClean="0"/>
          </a:p>
          <a:p>
            <a:pPr marL="109728" indent="0">
              <a:buNone/>
            </a:pPr>
            <a:r>
              <a:rPr lang="en-US" dirty="0" err="1"/>
              <a:t>d</a:t>
            </a:r>
            <a:r>
              <a:rPr lang="en-US" dirty="0" err="1" smtClean="0"/>
              <a:t>ef</a:t>
            </a:r>
            <a:r>
              <a:rPr lang="en-US" dirty="0" smtClean="0"/>
              <a:t> </a:t>
            </a:r>
            <a:r>
              <a:rPr lang="en-US" dirty="0" err="1" smtClean="0"/>
              <a:t>is_date_valid</a:t>
            </a:r>
            <a:r>
              <a:rPr lang="en-US" dirty="0" smtClean="0"/>
              <a:t>(</a:t>
            </a:r>
            <a:r>
              <a:rPr lang="en-US" dirty="0" err="1" smtClean="0"/>
              <a:t>dat_s</a:t>
            </a:r>
            <a:r>
              <a:rPr lang="en-US" dirty="0" smtClean="0"/>
              <a:t>):</a:t>
            </a:r>
          </a:p>
          <a:p>
            <a:pPr marL="109728" indent="0">
              <a:buNone/>
            </a:pPr>
            <a:r>
              <a:rPr lang="en-US" dirty="0"/>
              <a:t> </a:t>
            </a:r>
            <a:r>
              <a:rPr lang="en-US" dirty="0" smtClean="0"/>
              <a:t>   d, m, y = map(</a:t>
            </a:r>
            <a:r>
              <a:rPr lang="en-US" dirty="0" err="1" smtClean="0"/>
              <a:t>int</a:t>
            </a:r>
            <a:r>
              <a:rPr lang="en-US" dirty="0" smtClean="0"/>
              <a:t>, </a:t>
            </a:r>
            <a:r>
              <a:rPr lang="en-US" dirty="0" err="1" smtClean="0"/>
              <a:t>dat_s.split</a:t>
            </a:r>
            <a:r>
              <a:rPr lang="en-US" dirty="0" smtClean="0"/>
              <a:t>(‘-’))</a:t>
            </a:r>
          </a:p>
          <a:p>
            <a:pPr marL="109728" indent="0">
              <a:buNone/>
            </a:pPr>
            <a:r>
              <a:rPr lang="en-US" dirty="0"/>
              <a:t> </a:t>
            </a:r>
            <a:r>
              <a:rPr lang="en-US" dirty="0" smtClean="0"/>
              <a:t>   return d&lt;=31 and m&lt;=12 and y&lt;=3000</a:t>
            </a:r>
          </a:p>
          <a:p>
            <a:pPr marL="109728" indent="0">
              <a:buNone/>
            </a:pPr>
            <a:endParaRPr lang="en-US" dirty="0"/>
          </a:p>
          <a:p>
            <a:pPr marL="109728" indent="0">
              <a:buNone/>
            </a:pPr>
            <a:r>
              <a:rPr lang="en-US" dirty="0" smtClean="0"/>
              <a:t>It is basically a function, called syntactically as a method, but without access to the instance, while </a:t>
            </a:r>
            <a:r>
              <a:rPr lang="en-US" dirty="0" err="1" smtClean="0"/>
              <a:t>classmethod</a:t>
            </a:r>
            <a:r>
              <a:rPr lang="en-US" dirty="0" smtClean="0"/>
              <a:t> does.</a:t>
            </a:r>
            <a:endParaRPr lang="en-US" dirty="0"/>
          </a:p>
        </p:txBody>
      </p:sp>
      <p:sp>
        <p:nvSpPr>
          <p:cNvPr id="3" name="Title 2"/>
          <p:cNvSpPr>
            <a:spLocks noGrp="1"/>
          </p:cNvSpPr>
          <p:nvPr>
            <p:ph type="title"/>
          </p:nvPr>
        </p:nvSpPr>
        <p:spPr/>
        <p:txBody>
          <a:bodyPr/>
          <a:lstStyle/>
          <a:p>
            <a:r>
              <a:rPr lang="en-US" dirty="0" smtClean="0"/>
              <a:t>Static Method</a:t>
            </a:r>
            <a:endParaRPr lang="en-US" dirty="0"/>
          </a:p>
        </p:txBody>
      </p:sp>
    </p:spTree>
    <p:extLst>
      <p:ext uri="{BB962C8B-B14F-4D97-AF65-F5344CB8AC3E}">
        <p14:creationId xmlns:p14="http://schemas.microsoft.com/office/powerpoint/2010/main" val="271700688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attribute or a function with a single leading underscore just politely asks the developers that it should not be used in a direct manner.</a:t>
            </a:r>
          </a:p>
          <a:p>
            <a:r>
              <a:rPr lang="en-US" dirty="0" smtClean="0"/>
              <a:t>An attribute or a function with two leading underscores cannot be accessed outside the scope. It is name mangled.</a:t>
            </a:r>
          </a:p>
          <a:p>
            <a:r>
              <a:rPr lang="en-US" dirty="0" smtClean="0"/>
              <a:t>Two underscores leading and trailing are magic methods which can be overloaded.</a:t>
            </a:r>
            <a:endParaRPr lang="en-US" dirty="0"/>
          </a:p>
        </p:txBody>
      </p:sp>
      <p:sp>
        <p:nvSpPr>
          <p:cNvPr id="3" name="Title 2"/>
          <p:cNvSpPr>
            <a:spLocks noGrp="1"/>
          </p:cNvSpPr>
          <p:nvPr>
            <p:ph type="title"/>
          </p:nvPr>
        </p:nvSpPr>
        <p:spPr/>
        <p:txBody>
          <a:bodyPr/>
          <a:lstStyle/>
          <a:p>
            <a:r>
              <a:rPr lang="en-US" dirty="0" smtClean="0"/>
              <a:t>Access Control </a:t>
            </a:r>
            <a:r>
              <a:rPr lang="en-US" dirty="0" err="1" smtClean="0"/>
              <a:t>Specifiers</a:t>
            </a:r>
            <a:endParaRPr lang="en-US" dirty="0"/>
          </a:p>
        </p:txBody>
      </p:sp>
    </p:spTree>
    <p:extLst>
      <p:ext uri="{BB962C8B-B14F-4D97-AF65-F5344CB8AC3E}">
        <p14:creationId xmlns:p14="http://schemas.microsoft.com/office/powerpoint/2010/main" val="236221801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r>
              <a:rPr lang="en-US" dirty="0"/>
              <a:t>c</a:t>
            </a:r>
            <a:r>
              <a:rPr lang="en-US" dirty="0" smtClean="0"/>
              <a:t>lass A(object):</a:t>
            </a:r>
          </a:p>
          <a:p>
            <a:pPr marL="109728" indent="0">
              <a:buNone/>
            </a:pPr>
            <a:r>
              <a:rPr lang="en-US" dirty="0"/>
              <a:t> </a:t>
            </a:r>
            <a:r>
              <a:rPr lang="en-US" dirty="0" smtClean="0"/>
              <a:t>   </a:t>
            </a:r>
            <a:r>
              <a:rPr lang="en-US" dirty="0" err="1" smtClean="0"/>
              <a:t>def</a:t>
            </a:r>
            <a:r>
              <a:rPr lang="en-US" dirty="0" smtClean="0"/>
              <a:t> _</a:t>
            </a:r>
            <a:r>
              <a:rPr lang="en-US" dirty="0" err="1" smtClean="0"/>
              <a:t>dont_access</a:t>
            </a:r>
            <a:r>
              <a:rPr lang="en-US" dirty="0" smtClean="0"/>
              <a:t>(self):</a:t>
            </a:r>
          </a:p>
          <a:p>
            <a:pPr marL="109728" indent="0">
              <a:buNone/>
            </a:pPr>
            <a:r>
              <a:rPr lang="en-US" dirty="0"/>
              <a:t> </a:t>
            </a:r>
            <a:r>
              <a:rPr lang="en-US" dirty="0" smtClean="0"/>
              <a:t>       print “Don</a:t>
            </a:r>
            <a:r>
              <a:rPr lang="fr-FR" dirty="0" smtClean="0"/>
              <a:t>’</a:t>
            </a:r>
            <a:r>
              <a:rPr lang="en-US" dirty="0" smtClean="0"/>
              <a:t>t access me outside this class”</a:t>
            </a:r>
          </a:p>
          <a:p>
            <a:pPr marL="109728" indent="0">
              <a:buNone/>
            </a:pPr>
            <a:endParaRPr lang="en-US" dirty="0"/>
          </a:p>
          <a:p>
            <a:pPr marL="109728" indent="0">
              <a:buNone/>
            </a:pPr>
            <a:r>
              <a:rPr lang="en-US" dirty="0" smtClean="0"/>
              <a:t>    </a:t>
            </a:r>
            <a:r>
              <a:rPr lang="en-US" dirty="0" err="1" smtClean="0"/>
              <a:t>def</a:t>
            </a:r>
            <a:r>
              <a:rPr lang="en-US" dirty="0" smtClean="0"/>
              <a:t> __</a:t>
            </a:r>
            <a:r>
              <a:rPr lang="en-US" dirty="0" err="1" smtClean="0"/>
              <a:t>name_mangle</a:t>
            </a:r>
            <a:r>
              <a:rPr lang="en-US" dirty="0" smtClean="0"/>
              <a:t>(self):</a:t>
            </a:r>
          </a:p>
          <a:p>
            <a:pPr marL="109728" indent="0">
              <a:buNone/>
            </a:pPr>
            <a:r>
              <a:rPr lang="en-US" dirty="0"/>
              <a:t> </a:t>
            </a:r>
            <a:r>
              <a:rPr lang="en-US" dirty="0" smtClean="0"/>
              <a:t>       print “I am a name </a:t>
            </a:r>
            <a:r>
              <a:rPr lang="en-US" dirty="0" err="1" smtClean="0"/>
              <a:t>mangler</a:t>
            </a:r>
            <a:r>
              <a:rPr lang="en-US" dirty="0" smtClean="0"/>
              <a:t> in class A”</a:t>
            </a:r>
          </a:p>
          <a:p>
            <a:pPr marL="109728" indent="0">
              <a:buNone/>
            </a:pPr>
            <a:endParaRPr lang="en-US" dirty="0"/>
          </a:p>
          <a:p>
            <a:pPr marL="109728" indent="0">
              <a:buNone/>
            </a:pPr>
            <a:r>
              <a:rPr lang="en-US" dirty="0" smtClean="0"/>
              <a:t>    </a:t>
            </a:r>
            <a:r>
              <a:rPr lang="en-US" dirty="0" err="1" smtClean="0"/>
              <a:t>def</a:t>
            </a:r>
            <a:r>
              <a:rPr lang="en-US" dirty="0" smtClean="0"/>
              <a:t> </a:t>
            </a:r>
            <a:r>
              <a:rPr lang="en-US" dirty="0" err="1" smtClean="0"/>
              <a:t>test_name_mangling</a:t>
            </a:r>
            <a:r>
              <a:rPr lang="en-US" dirty="0" smtClean="0"/>
              <a:t>(self):</a:t>
            </a:r>
          </a:p>
          <a:p>
            <a:pPr marL="109728" indent="0">
              <a:buNone/>
            </a:pPr>
            <a:r>
              <a:rPr lang="en-US" dirty="0"/>
              <a:t> </a:t>
            </a:r>
            <a:r>
              <a:rPr lang="en-US" dirty="0" smtClean="0"/>
              <a:t>       self.__</a:t>
            </a:r>
            <a:r>
              <a:rPr lang="en-US" dirty="0" err="1" smtClean="0"/>
              <a:t>name_mangle</a:t>
            </a:r>
            <a:r>
              <a:rPr lang="en-US" dirty="0" smtClean="0"/>
              <a:t>()</a:t>
            </a:r>
          </a:p>
          <a:p>
            <a:pPr marL="109728" indent="0">
              <a:buNone/>
            </a:pPr>
            <a:endParaRPr lang="en-US" dirty="0"/>
          </a:p>
          <a:p>
            <a:pPr marL="109728" indent="0">
              <a:buNone/>
            </a:pPr>
            <a:r>
              <a:rPr lang="en-US" dirty="0"/>
              <a:t>c</a:t>
            </a:r>
            <a:r>
              <a:rPr lang="en-US" dirty="0" smtClean="0"/>
              <a:t>lass B(A):</a:t>
            </a:r>
          </a:p>
          <a:p>
            <a:pPr marL="109728" indent="0">
              <a:buNone/>
            </a:pPr>
            <a:r>
              <a:rPr lang="en-US" dirty="0"/>
              <a:t> </a:t>
            </a:r>
            <a:r>
              <a:rPr lang="en-US" dirty="0" smtClean="0"/>
              <a:t>   </a:t>
            </a:r>
            <a:r>
              <a:rPr lang="en-US" dirty="0" err="1" smtClean="0"/>
              <a:t>def</a:t>
            </a:r>
            <a:r>
              <a:rPr lang="en-US" dirty="0" smtClean="0"/>
              <a:t> __</a:t>
            </a:r>
            <a:r>
              <a:rPr lang="en-US" dirty="0" err="1" smtClean="0"/>
              <a:t>name_mangle</a:t>
            </a:r>
            <a:r>
              <a:rPr lang="en-US" dirty="0" smtClean="0"/>
              <a:t>(self):</a:t>
            </a:r>
          </a:p>
          <a:p>
            <a:pPr marL="109728" indent="0">
              <a:buNone/>
            </a:pPr>
            <a:r>
              <a:rPr lang="en-US" dirty="0"/>
              <a:t> </a:t>
            </a:r>
            <a:r>
              <a:rPr lang="en-US" dirty="0" smtClean="0"/>
              <a:t>       print “I am a name </a:t>
            </a:r>
            <a:r>
              <a:rPr lang="en-US" dirty="0" err="1" smtClean="0"/>
              <a:t>mangler</a:t>
            </a:r>
            <a:r>
              <a:rPr lang="en-US" dirty="0" smtClean="0"/>
              <a:t> in class B”</a:t>
            </a:r>
          </a:p>
          <a:p>
            <a:pPr marL="109728" indent="0">
              <a:buNone/>
            </a:pPr>
            <a:endParaRPr lang="en-US" dirty="0"/>
          </a:p>
          <a:p>
            <a:pPr marL="109728" indent="0">
              <a:buNone/>
            </a:pPr>
            <a:r>
              <a:rPr lang="en-US" dirty="0" smtClean="0"/>
              <a:t>a = A(), </a:t>
            </a:r>
            <a:r>
              <a:rPr lang="en-US" dirty="0" err="1" smtClean="0"/>
              <a:t>a.test_name_mangling</a:t>
            </a:r>
            <a:r>
              <a:rPr lang="en-US" dirty="0" smtClean="0"/>
              <a:t>()</a:t>
            </a:r>
          </a:p>
          <a:p>
            <a:pPr marL="109728" indent="0">
              <a:buNone/>
            </a:pPr>
            <a:r>
              <a:rPr lang="en-US" dirty="0" smtClean="0"/>
              <a:t>b = B(), </a:t>
            </a:r>
            <a:r>
              <a:rPr lang="en-US" dirty="0" err="1" smtClean="0"/>
              <a:t>b.test_name_mangling</a:t>
            </a:r>
            <a:r>
              <a:rPr lang="en-US" dirty="0" smtClean="0"/>
              <a:t>()</a:t>
            </a:r>
            <a:endParaRPr lang="en-US" dirty="0"/>
          </a:p>
        </p:txBody>
      </p:sp>
      <p:sp>
        <p:nvSpPr>
          <p:cNvPr id="3" name="Title 2"/>
          <p:cNvSpPr>
            <a:spLocks noGrp="1"/>
          </p:cNvSpPr>
          <p:nvPr>
            <p:ph type="title"/>
          </p:nvPr>
        </p:nvSpPr>
        <p:spPr/>
        <p:txBody>
          <a:bodyPr>
            <a:normAutofit fontScale="90000"/>
          </a:bodyPr>
          <a:lstStyle/>
          <a:p>
            <a:r>
              <a:rPr lang="en-US" dirty="0" smtClean="0"/>
              <a:t>Name Mangling in Access Control </a:t>
            </a:r>
            <a:r>
              <a:rPr lang="en-US" dirty="0" err="1" smtClean="0"/>
              <a:t>Specifiers</a:t>
            </a:r>
            <a:endParaRPr lang="en-US" dirty="0"/>
          </a:p>
        </p:txBody>
      </p:sp>
    </p:spTree>
    <p:extLst>
      <p:ext uri="{BB962C8B-B14F-4D97-AF65-F5344CB8AC3E}">
        <p14:creationId xmlns:p14="http://schemas.microsoft.com/office/powerpoint/2010/main" val="1367492873"/>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nheritance</a:t>
            </a:r>
            <a:endParaRPr lang="en-US" dirty="0"/>
          </a:p>
        </p:txBody>
      </p:sp>
      <p:sp>
        <p:nvSpPr>
          <p:cNvPr id="3" name="Content Placeholder 2"/>
          <p:cNvSpPr>
            <a:spLocks noGrp="1"/>
          </p:cNvSpPr>
          <p:nvPr>
            <p:ph idx="1"/>
          </p:nvPr>
        </p:nvSpPr>
        <p:spPr/>
        <p:txBody>
          <a:bodyPr/>
          <a:lstStyle/>
          <a:p>
            <a:r>
              <a:rPr lang="en-US" dirty="0" smtClean="0"/>
              <a:t>Inheritance is a technique of copying the class variables and methods of an existing class into another class.</a:t>
            </a:r>
          </a:p>
          <a:p>
            <a:r>
              <a:rPr lang="en-US" dirty="0" smtClean="0"/>
              <a:t>The class that is being inherited is called the base class or the super class, and the inheriting class is called the derived class or sub-class.</a:t>
            </a:r>
          </a:p>
          <a:p>
            <a:r>
              <a:rPr lang="en-US" dirty="0" smtClean="0"/>
              <a:t>The sub-class inherits all the properties of the base class and hence results in saving time and effort.</a:t>
            </a:r>
            <a:endParaRPr lang="en-US" dirty="0"/>
          </a:p>
        </p:txBody>
      </p:sp>
    </p:spTree>
    <p:extLst>
      <p:ext uri="{BB962C8B-B14F-4D97-AF65-F5344CB8AC3E}">
        <p14:creationId xmlns:p14="http://schemas.microsoft.com/office/powerpoint/2010/main" val="338503163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err="1" smtClean="0"/>
              <a:t>from__future__importdivision</a:t>
            </a:r>
            <a:endParaRPr lang="en-US" dirty="0" smtClean="0"/>
          </a:p>
          <a:p>
            <a:pPr>
              <a:buNone/>
            </a:pPr>
            <a:r>
              <a:rPr lang="en-US" dirty="0" smtClean="0"/>
              <a:t>class </a:t>
            </a:r>
            <a:r>
              <a:rPr lang="en-US" dirty="0" err="1" smtClean="0"/>
              <a:t>rect</a:t>
            </a:r>
            <a:r>
              <a:rPr lang="en-US" dirty="0" smtClean="0"/>
              <a:t>:</a:t>
            </a:r>
          </a:p>
          <a:p>
            <a:pPr>
              <a:buNone/>
            </a:pPr>
            <a:r>
              <a:rPr lang="en-US" dirty="0" smtClean="0"/>
              <a:t>	</a:t>
            </a:r>
            <a:r>
              <a:rPr lang="en-US" dirty="0" err="1" smtClean="0"/>
              <a:t>def__init</a:t>
            </a:r>
            <a:r>
              <a:rPr lang="en-US" dirty="0" smtClean="0"/>
              <a:t>__(self):</a:t>
            </a:r>
          </a:p>
          <a:p>
            <a:pPr>
              <a:buNone/>
            </a:pPr>
            <a:r>
              <a:rPr lang="en-US" dirty="0" smtClean="0"/>
              <a:t>		</a:t>
            </a:r>
            <a:r>
              <a:rPr lang="en-US" dirty="0" err="1" smtClean="0"/>
              <a:t>self.l</a:t>
            </a:r>
            <a:r>
              <a:rPr lang="en-US" dirty="0" smtClean="0"/>
              <a:t>=8</a:t>
            </a:r>
          </a:p>
          <a:p>
            <a:pPr>
              <a:buNone/>
            </a:pPr>
            <a:r>
              <a:rPr lang="en-US" dirty="0" smtClean="0"/>
              <a:t>		</a:t>
            </a:r>
            <a:r>
              <a:rPr lang="en-US" dirty="0" err="1" smtClean="0"/>
              <a:t>self.b</a:t>
            </a:r>
            <a:r>
              <a:rPr lang="en-US" dirty="0" smtClean="0"/>
              <a:t>=5</a:t>
            </a:r>
          </a:p>
          <a:p>
            <a:pPr>
              <a:buNone/>
            </a:pPr>
            <a:r>
              <a:rPr lang="en-US" dirty="0" smtClean="0"/>
              <a:t>	def </a:t>
            </a:r>
            <a:r>
              <a:rPr lang="en-US" dirty="0" err="1" smtClean="0"/>
              <a:t>rectarea</a:t>
            </a:r>
            <a:r>
              <a:rPr lang="en-US" dirty="0" smtClean="0"/>
              <a:t>(self):</a:t>
            </a:r>
          </a:p>
          <a:p>
            <a:pPr>
              <a:buNone/>
            </a:pPr>
            <a:r>
              <a:rPr lang="en-US" dirty="0" smtClean="0"/>
              <a:t>		return </a:t>
            </a:r>
            <a:r>
              <a:rPr lang="en-US" dirty="0" err="1" smtClean="0"/>
              <a:t>self.l</a:t>
            </a:r>
            <a:r>
              <a:rPr lang="en-US" dirty="0" smtClean="0"/>
              <a:t> * </a:t>
            </a:r>
            <a:r>
              <a:rPr lang="en-US" dirty="0" err="1" smtClean="0"/>
              <a:t>self.b</a:t>
            </a:r>
            <a:endParaRPr lang="en-US" dirty="0" smtClean="0"/>
          </a:p>
          <a:p>
            <a:pPr>
              <a:buNone/>
            </a:pPr>
            <a:endParaRPr lang="en-US" dirty="0" smtClean="0"/>
          </a:p>
          <a:p>
            <a:pPr>
              <a:buNone/>
            </a:pPr>
            <a:r>
              <a:rPr lang="en-US" dirty="0" smtClean="0"/>
              <a:t>class triangle(</a:t>
            </a:r>
            <a:r>
              <a:rPr lang="en-US" dirty="0" err="1" smtClean="0"/>
              <a:t>rect</a:t>
            </a:r>
            <a:r>
              <a:rPr lang="en-US" dirty="0" smtClean="0"/>
              <a:t>):</a:t>
            </a:r>
          </a:p>
          <a:p>
            <a:pPr>
              <a:buNone/>
            </a:pPr>
            <a:r>
              <a:rPr lang="en-US" dirty="0" smtClean="0"/>
              <a:t>	</a:t>
            </a:r>
            <a:r>
              <a:rPr lang="en-US" dirty="0" err="1" smtClean="0"/>
              <a:t>def__init</a:t>
            </a:r>
            <a:r>
              <a:rPr lang="en-US" dirty="0" smtClean="0"/>
              <a:t>__(self):</a:t>
            </a:r>
          </a:p>
          <a:p>
            <a:pPr>
              <a:buNone/>
            </a:pPr>
            <a:r>
              <a:rPr lang="en-US" dirty="0" smtClean="0"/>
              <a:t>		</a:t>
            </a:r>
            <a:r>
              <a:rPr lang="en-US" dirty="0" err="1" smtClean="0"/>
              <a:t>rect.__init</a:t>
            </a:r>
            <a:r>
              <a:rPr lang="en-US" dirty="0" smtClean="0"/>
              <a:t>__(self)</a:t>
            </a:r>
          </a:p>
          <a:p>
            <a:pPr>
              <a:buNone/>
            </a:pPr>
            <a:r>
              <a:rPr lang="en-US" dirty="0" smtClean="0"/>
              <a:t>		</a:t>
            </a:r>
            <a:r>
              <a:rPr lang="en-US" dirty="0" err="1" smtClean="0"/>
              <a:t>self.x</a:t>
            </a:r>
            <a:r>
              <a:rPr lang="en-US" dirty="0" smtClean="0"/>
              <a:t>=17</a:t>
            </a:r>
          </a:p>
          <a:p>
            <a:pPr>
              <a:buNone/>
            </a:pPr>
            <a:r>
              <a:rPr lang="en-US" dirty="0" smtClean="0"/>
              <a:t>		</a:t>
            </a:r>
            <a:r>
              <a:rPr lang="en-US" dirty="0" err="1" smtClean="0"/>
              <a:t>self.y</a:t>
            </a:r>
            <a:r>
              <a:rPr lang="en-US" dirty="0" smtClean="0"/>
              <a:t>=13</a:t>
            </a:r>
          </a:p>
          <a:p>
            <a:pPr>
              <a:buNone/>
            </a:pPr>
            <a:r>
              <a:rPr lang="en-US" dirty="0" smtClean="0"/>
              <a:t>	def </a:t>
            </a:r>
            <a:r>
              <a:rPr lang="en-US" dirty="0" err="1" smtClean="0"/>
              <a:t>trigarea</a:t>
            </a:r>
            <a:r>
              <a:rPr lang="en-US" dirty="0" smtClean="0"/>
              <a:t>(self):</a:t>
            </a:r>
          </a:p>
          <a:p>
            <a:pPr>
              <a:buNone/>
            </a:pPr>
            <a:r>
              <a:rPr lang="en-US" dirty="0" smtClean="0"/>
              <a:t>		return 1/2*</a:t>
            </a:r>
            <a:r>
              <a:rPr lang="en-US" dirty="0" err="1" smtClean="0"/>
              <a:t>self.x</a:t>
            </a:r>
            <a:r>
              <a:rPr lang="en-US" dirty="0" smtClean="0"/>
              <a:t> * </a:t>
            </a:r>
            <a:r>
              <a:rPr lang="en-US" dirty="0" err="1" smtClean="0"/>
              <a:t>self.y</a:t>
            </a:r>
            <a:endParaRPr lang="en-US" dirty="0"/>
          </a:p>
        </p:txBody>
      </p:sp>
    </p:spTree>
    <p:extLst>
      <p:ext uri="{BB962C8B-B14F-4D97-AF65-F5344CB8AC3E}">
        <p14:creationId xmlns:p14="http://schemas.microsoft.com/office/powerpoint/2010/main" val="2846980061"/>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inheritance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class worker:</a:t>
            </a:r>
          </a:p>
          <a:p>
            <a:pPr>
              <a:buNone/>
            </a:pPr>
            <a:r>
              <a:rPr lang="en-US" dirty="0" smtClean="0"/>
              <a:t>	</a:t>
            </a:r>
            <a:r>
              <a:rPr lang="en-US" dirty="0" err="1" smtClean="0"/>
              <a:t>def__init</a:t>
            </a:r>
            <a:r>
              <a:rPr lang="en-US" dirty="0" smtClean="0"/>
              <a:t>__(</a:t>
            </a:r>
            <a:r>
              <a:rPr lang="en-US" dirty="0" err="1" smtClean="0"/>
              <a:t>self,c,n,s</a:t>
            </a:r>
            <a:r>
              <a:rPr lang="en-US" dirty="0" smtClean="0"/>
              <a:t>):</a:t>
            </a:r>
          </a:p>
          <a:p>
            <a:pPr>
              <a:buNone/>
            </a:pPr>
            <a:r>
              <a:rPr lang="en-US" dirty="0" smtClean="0"/>
              <a:t>		</a:t>
            </a:r>
            <a:r>
              <a:rPr lang="en-US" dirty="0" err="1" smtClean="0"/>
              <a:t>self.code</a:t>
            </a:r>
            <a:r>
              <a:rPr lang="en-US" dirty="0" smtClean="0"/>
              <a:t>=c</a:t>
            </a:r>
          </a:p>
          <a:p>
            <a:pPr>
              <a:buNone/>
            </a:pPr>
            <a:r>
              <a:rPr lang="en-US" dirty="0" smtClean="0"/>
              <a:t>		self.name=n</a:t>
            </a:r>
          </a:p>
          <a:p>
            <a:pPr>
              <a:buNone/>
            </a:pPr>
            <a:r>
              <a:rPr lang="en-US" dirty="0" smtClean="0"/>
              <a:t>		</a:t>
            </a:r>
            <a:r>
              <a:rPr lang="en-US" dirty="0" err="1" smtClean="0"/>
              <a:t>self.salary</a:t>
            </a:r>
            <a:r>
              <a:rPr lang="en-US" dirty="0" smtClean="0"/>
              <a:t>=s</a:t>
            </a:r>
          </a:p>
          <a:p>
            <a:pPr>
              <a:buNone/>
            </a:pPr>
            <a:r>
              <a:rPr lang="en-US" dirty="0" smtClean="0"/>
              <a:t>	def </a:t>
            </a:r>
            <a:r>
              <a:rPr lang="en-US" dirty="0" err="1" smtClean="0"/>
              <a:t>showworker</a:t>
            </a:r>
            <a:r>
              <a:rPr lang="en-US" dirty="0" smtClean="0"/>
              <a:t>(self):</a:t>
            </a:r>
          </a:p>
          <a:p>
            <a:pPr>
              <a:buNone/>
            </a:pPr>
            <a:r>
              <a:rPr lang="en-US" dirty="0" smtClean="0"/>
              <a:t>		print("Code </a:t>
            </a:r>
            <a:r>
              <a:rPr lang="en-US" dirty="0" err="1" smtClean="0"/>
              <a:t>is",self.code</a:t>
            </a:r>
            <a:r>
              <a:rPr lang="en-US" dirty="0" smtClean="0"/>
              <a:t>)</a:t>
            </a:r>
          </a:p>
          <a:p>
            <a:pPr>
              <a:buNone/>
            </a:pPr>
            <a:r>
              <a:rPr lang="en-US" dirty="0" smtClean="0"/>
              <a:t>		print("Name </a:t>
            </a:r>
            <a:r>
              <a:rPr lang="en-US" dirty="0" err="1" smtClean="0"/>
              <a:t>is",self.name</a:t>
            </a:r>
            <a:r>
              <a:rPr lang="en-US" dirty="0" smtClean="0"/>
              <a:t>)</a:t>
            </a:r>
          </a:p>
          <a:p>
            <a:pPr>
              <a:buNone/>
            </a:pPr>
            <a:r>
              <a:rPr lang="en-US" dirty="0" smtClean="0"/>
              <a:t>		print("Salary </a:t>
            </a:r>
            <a:r>
              <a:rPr lang="en-US" dirty="0" err="1" smtClean="0"/>
              <a:t>is",self.salary</a:t>
            </a:r>
            <a:r>
              <a:rPr lang="en-US" dirty="0" smtClean="0"/>
              <a:t>)</a:t>
            </a:r>
          </a:p>
          <a:p>
            <a:pPr>
              <a:buNone/>
            </a:pPr>
            <a:endParaRPr lang="en-US" dirty="0" smtClean="0"/>
          </a:p>
          <a:p>
            <a:pPr>
              <a:buNone/>
            </a:pPr>
            <a:r>
              <a:rPr lang="en-US" dirty="0" smtClean="0"/>
              <a:t>class officer(worker):</a:t>
            </a:r>
          </a:p>
          <a:p>
            <a:pPr>
              <a:buNone/>
            </a:pPr>
            <a:r>
              <a:rPr lang="en-US" dirty="0" smtClean="0"/>
              <a:t>	</a:t>
            </a:r>
            <a:r>
              <a:rPr lang="en-US" dirty="0" err="1" smtClean="0"/>
              <a:t>def__init</a:t>
            </a:r>
            <a:r>
              <a:rPr lang="en-US" dirty="0" smtClean="0"/>
              <a:t>__(</a:t>
            </a:r>
            <a:r>
              <a:rPr lang="en-US" dirty="0" err="1" smtClean="0"/>
              <a:t>self,c,n,s</a:t>
            </a:r>
            <a:r>
              <a:rPr lang="en-US" dirty="0" smtClean="0"/>
              <a:t>):</a:t>
            </a:r>
          </a:p>
          <a:p>
            <a:pPr>
              <a:buNone/>
            </a:pPr>
            <a:r>
              <a:rPr lang="en-US" dirty="0" smtClean="0"/>
              <a:t>		</a:t>
            </a:r>
            <a:r>
              <a:rPr lang="en-US" dirty="0" err="1" smtClean="0"/>
              <a:t>worker.__init</a:t>
            </a:r>
            <a:r>
              <a:rPr lang="en-US" dirty="0" smtClean="0"/>
              <a:t>__(</a:t>
            </a:r>
            <a:r>
              <a:rPr lang="en-US" dirty="0" err="1" smtClean="0"/>
              <a:t>self,c,n,s</a:t>
            </a:r>
            <a:r>
              <a:rPr lang="en-US" dirty="0" smtClean="0"/>
              <a:t>)</a:t>
            </a:r>
          </a:p>
          <a:p>
            <a:pPr>
              <a:buNone/>
            </a:pPr>
            <a:r>
              <a:rPr lang="en-US" dirty="0" smtClean="0"/>
              <a:t>		self.hra=s*60/100</a:t>
            </a:r>
          </a:p>
          <a:p>
            <a:pPr>
              <a:buNone/>
            </a:pPr>
            <a:r>
              <a:rPr lang="en-US" dirty="0" smtClean="0"/>
              <a:t>	def </a:t>
            </a:r>
            <a:r>
              <a:rPr lang="en-US" dirty="0" err="1" smtClean="0"/>
              <a:t>showofficer</a:t>
            </a:r>
            <a:r>
              <a:rPr lang="en-US" dirty="0" smtClean="0"/>
              <a:t>(self):</a:t>
            </a:r>
          </a:p>
          <a:p>
            <a:pPr>
              <a:buNone/>
            </a:pPr>
            <a:r>
              <a:rPr lang="en-US" dirty="0" smtClean="0"/>
              <a:t>		</a:t>
            </a:r>
            <a:r>
              <a:rPr lang="en-US" dirty="0" err="1" smtClean="0"/>
              <a:t>worker.showworker</a:t>
            </a:r>
            <a:r>
              <a:rPr lang="en-US" dirty="0" smtClean="0"/>
              <a:t>(self)</a:t>
            </a:r>
          </a:p>
          <a:p>
            <a:pPr>
              <a:buNone/>
            </a:pPr>
            <a:r>
              <a:rPr lang="en-US" dirty="0" smtClean="0"/>
              <a:t>		print("HRA-House Rent </a:t>
            </a:r>
            <a:r>
              <a:rPr lang="en-US" dirty="0" err="1" smtClean="0"/>
              <a:t>Allowancei</a:t>
            </a:r>
            <a:r>
              <a:rPr lang="en-US" dirty="0" smtClean="0"/>
              <a:t> s", self.hra)</a:t>
            </a:r>
          </a:p>
          <a:p>
            <a:pPr>
              <a:buNone/>
            </a:pPr>
            <a:endParaRPr lang="en-US" dirty="0" smtClean="0"/>
          </a:p>
          <a:p>
            <a:pPr>
              <a:buNone/>
            </a:pPr>
            <a:endParaRPr lang="en-US" dirty="0"/>
          </a:p>
        </p:txBody>
      </p:sp>
    </p:spTree>
    <p:extLst>
      <p:ext uri="{BB962C8B-B14F-4D97-AF65-F5344CB8AC3E}">
        <p14:creationId xmlns:p14="http://schemas.microsoft.com/office/powerpoint/2010/main" val="3686582562"/>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inheritance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class manager(officer):</a:t>
            </a:r>
          </a:p>
          <a:p>
            <a:pPr>
              <a:buNone/>
            </a:pPr>
            <a:r>
              <a:rPr lang="en-US" dirty="0" smtClean="0"/>
              <a:t>	</a:t>
            </a:r>
            <a:r>
              <a:rPr lang="en-US" dirty="0" err="1" smtClean="0"/>
              <a:t>def__init</a:t>
            </a:r>
            <a:r>
              <a:rPr lang="en-US" dirty="0" smtClean="0"/>
              <a:t>__(</a:t>
            </a:r>
            <a:r>
              <a:rPr lang="en-US" dirty="0" err="1" smtClean="0"/>
              <a:t>self,c,n,s</a:t>
            </a:r>
            <a:r>
              <a:rPr lang="en-US" dirty="0" smtClean="0"/>
              <a:t>):</a:t>
            </a:r>
          </a:p>
          <a:p>
            <a:pPr>
              <a:buNone/>
            </a:pPr>
            <a:r>
              <a:rPr lang="en-US" dirty="0" smtClean="0"/>
              <a:t>		</a:t>
            </a:r>
            <a:r>
              <a:rPr lang="en-US" dirty="0" err="1" smtClean="0"/>
              <a:t>officer.__init</a:t>
            </a:r>
            <a:r>
              <a:rPr lang="en-US" dirty="0" smtClean="0"/>
              <a:t>__(</a:t>
            </a:r>
            <a:r>
              <a:rPr lang="en-US" dirty="0" err="1" smtClean="0"/>
              <a:t>self,c,n,s</a:t>
            </a:r>
            <a:r>
              <a:rPr lang="en-US" dirty="0" smtClean="0"/>
              <a:t>)</a:t>
            </a:r>
          </a:p>
          <a:p>
            <a:pPr>
              <a:buNone/>
            </a:pPr>
            <a:r>
              <a:rPr lang="en-US" dirty="0" smtClean="0"/>
              <a:t>		</a:t>
            </a:r>
            <a:r>
              <a:rPr lang="en-US" dirty="0" err="1" smtClean="0"/>
              <a:t>self.da</a:t>
            </a:r>
            <a:r>
              <a:rPr lang="en-US" dirty="0" smtClean="0"/>
              <a:t>=s*98/100</a:t>
            </a:r>
          </a:p>
          <a:p>
            <a:pPr>
              <a:buNone/>
            </a:pPr>
            <a:r>
              <a:rPr lang="en-US" dirty="0" smtClean="0"/>
              <a:t>	def </a:t>
            </a:r>
            <a:r>
              <a:rPr lang="en-US" dirty="0" err="1" smtClean="0"/>
              <a:t>showmanager</a:t>
            </a:r>
            <a:r>
              <a:rPr lang="en-US" dirty="0" smtClean="0"/>
              <a:t>(self):</a:t>
            </a:r>
          </a:p>
          <a:p>
            <a:pPr>
              <a:buNone/>
            </a:pPr>
            <a:r>
              <a:rPr lang="en-US" dirty="0" smtClean="0"/>
              <a:t>		</a:t>
            </a:r>
            <a:r>
              <a:rPr lang="en-US" dirty="0" err="1" smtClean="0"/>
              <a:t>officer.showofficer</a:t>
            </a:r>
            <a:r>
              <a:rPr lang="en-US" dirty="0" smtClean="0"/>
              <a:t>(self)</a:t>
            </a:r>
          </a:p>
          <a:p>
            <a:pPr>
              <a:buNone/>
            </a:pPr>
            <a:r>
              <a:rPr lang="en-US" dirty="0" smtClean="0"/>
              <a:t>		print("DA-Dearness Allowance </a:t>
            </a:r>
            <a:r>
              <a:rPr lang="en-US" dirty="0" err="1" smtClean="0"/>
              <a:t>is",self.da</a:t>
            </a:r>
            <a:r>
              <a:rPr lang="en-US" dirty="0" smtClean="0"/>
              <a:t>)</a:t>
            </a:r>
          </a:p>
          <a:p>
            <a:pPr>
              <a:buNone/>
            </a:pPr>
            <a:endParaRPr lang="en-US" dirty="0" smtClean="0"/>
          </a:p>
          <a:p>
            <a:pPr>
              <a:buNone/>
            </a:pPr>
            <a:r>
              <a:rPr lang="en-US" dirty="0" smtClean="0"/>
              <a:t>w=worker(101, ’John’,2000)</a:t>
            </a:r>
          </a:p>
          <a:p>
            <a:pPr>
              <a:buNone/>
            </a:pPr>
            <a:r>
              <a:rPr lang="en-US" dirty="0" smtClean="0"/>
              <a:t>o=officer(102, ’David’,4000)</a:t>
            </a:r>
          </a:p>
          <a:p>
            <a:pPr>
              <a:buNone/>
            </a:pPr>
            <a:r>
              <a:rPr lang="en-US" dirty="0" smtClean="0"/>
              <a:t>m=manager(103, ’Ben’,5000)</a:t>
            </a:r>
          </a:p>
          <a:p>
            <a:pPr>
              <a:buNone/>
            </a:pPr>
            <a:r>
              <a:rPr lang="en-US" dirty="0" smtClean="0"/>
              <a:t>print("Information of worker is")</a:t>
            </a:r>
          </a:p>
          <a:p>
            <a:pPr>
              <a:buNone/>
            </a:pPr>
            <a:r>
              <a:rPr lang="en-US" dirty="0" err="1" smtClean="0"/>
              <a:t>w.showworker</a:t>
            </a:r>
            <a:r>
              <a:rPr lang="en-US" dirty="0" smtClean="0"/>
              <a:t>()</a:t>
            </a:r>
          </a:p>
          <a:p>
            <a:pPr>
              <a:buNone/>
            </a:pPr>
            <a:r>
              <a:rPr lang="en-US" dirty="0" smtClean="0"/>
              <a:t>print("\</a:t>
            </a:r>
            <a:r>
              <a:rPr lang="en-US" dirty="0" err="1" smtClean="0"/>
              <a:t>nInformation</a:t>
            </a:r>
            <a:r>
              <a:rPr lang="en-US" dirty="0" smtClean="0"/>
              <a:t> of officer is")</a:t>
            </a:r>
          </a:p>
          <a:p>
            <a:pPr>
              <a:buNone/>
            </a:pPr>
            <a:r>
              <a:rPr lang="en-US" dirty="0" err="1" smtClean="0"/>
              <a:t>o.showofficer</a:t>
            </a:r>
            <a:r>
              <a:rPr lang="en-US" dirty="0" smtClean="0"/>
              <a:t>()</a:t>
            </a:r>
          </a:p>
          <a:p>
            <a:pPr>
              <a:buNone/>
            </a:pPr>
            <a:r>
              <a:rPr lang="en-US" dirty="0" smtClean="0"/>
              <a:t>print("\</a:t>
            </a:r>
            <a:r>
              <a:rPr lang="en-US" dirty="0" err="1" smtClean="0"/>
              <a:t>nInformation</a:t>
            </a:r>
            <a:r>
              <a:rPr lang="en-US" dirty="0" smtClean="0"/>
              <a:t> of manager is")</a:t>
            </a:r>
          </a:p>
          <a:p>
            <a:pPr>
              <a:buNone/>
            </a:pPr>
            <a:r>
              <a:rPr lang="en-US" dirty="0" err="1" smtClean="0"/>
              <a:t>m.showmanager</a:t>
            </a:r>
            <a:r>
              <a:rPr lang="en-US" dirty="0" smtClean="0"/>
              <a:t>( )</a:t>
            </a:r>
            <a:endParaRPr lang="en-US" dirty="0"/>
          </a:p>
        </p:txBody>
      </p:sp>
    </p:spTree>
    <p:extLst>
      <p:ext uri="{BB962C8B-B14F-4D97-AF65-F5344CB8AC3E}">
        <p14:creationId xmlns:p14="http://schemas.microsoft.com/office/powerpoint/2010/main" val="309811400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One class inheriting one or more classes.</a:t>
            </a:r>
          </a:p>
          <a:p>
            <a:pPr>
              <a:buNone/>
            </a:pPr>
            <a:r>
              <a:rPr lang="en-US" dirty="0" smtClean="0"/>
              <a:t>class student:</a:t>
            </a:r>
          </a:p>
          <a:p>
            <a:pPr>
              <a:buNone/>
            </a:pPr>
            <a:r>
              <a:rPr lang="en-US" dirty="0" smtClean="0"/>
              <a:t>	</a:t>
            </a:r>
            <a:r>
              <a:rPr lang="en-US" dirty="0" err="1" smtClean="0"/>
              <a:t>def__init</a:t>
            </a:r>
            <a:r>
              <a:rPr lang="en-US" dirty="0" smtClean="0"/>
              <a:t>__(</a:t>
            </a:r>
            <a:r>
              <a:rPr lang="en-US" dirty="0" err="1" smtClean="0"/>
              <a:t>self,r,n</a:t>
            </a:r>
            <a:r>
              <a:rPr lang="en-US" dirty="0" smtClean="0"/>
              <a:t>):</a:t>
            </a:r>
          </a:p>
          <a:p>
            <a:pPr>
              <a:buNone/>
            </a:pPr>
            <a:r>
              <a:rPr lang="en-US" dirty="0" smtClean="0"/>
              <a:t>		</a:t>
            </a:r>
            <a:r>
              <a:rPr lang="en-US" dirty="0" err="1" smtClean="0"/>
              <a:t>self.roll</a:t>
            </a:r>
            <a:r>
              <a:rPr lang="en-US" dirty="0" smtClean="0"/>
              <a:t>=r</a:t>
            </a:r>
          </a:p>
          <a:p>
            <a:pPr>
              <a:buNone/>
            </a:pPr>
            <a:r>
              <a:rPr lang="en-US" dirty="0" smtClean="0"/>
              <a:t>		self.name=n</a:t>
            </a:r>
          </a:p>
          <a:p>
            <a:pPr>
              <a:buNone/>
            </a:pPr>
            <a:r>
              <a:rPr lang="en-US" dirty="0" smtClean="0"/>
              <a:t>	def </a:t>
            </a:r>
            <a:r>
              <a:rPr lang="en-US" dirty="0" err="1" smtClean="0"/>
              <a:t>showstudent</a:t>
            </a:r>
            <a:r>
              <a:rPr lang="en-US" dirty="0" smtClean="0"/>
              <a:t>(self):</a:t>
            </a:r>
          </a:p>
          <a:p>
            <a:pPr>
              <a:buNone/>
            </a:pPr>
            <a:r>
              <a:rPr lang="en-US" dirty="0" smtClean="0"/>
              <a:t>		print("Roll :",</a:t>
            </a:r>
            <a:r>
              <a:rPr lang="en-US" dirty="0" err="1" smtClean="0"/>
              <a:t>self.roll</a:t>
            </a:r>
            <a:r>
              <a:rPr lang="en-US" dirty="0" smtClean="0"/>
              <a:t>)</a:t>
            </a:r>
          </a:p>
          <a:p>
            <a:pPr>
              <a:buNone/>
            </a:pPr>
            <a:r>
              <a:rPr lang="en-US" dirty="0" smtClean="0"/>
              <a:t>		print("Name </a:t>
            </a:r>
            <a:r>
              <a:rPr lang="en-US" dirty="0" err="1" smtClean="0"/>
              <a:t>is",self.name</a:t>
            </a:r>
            <a:r>
              <a:rPr lang="en-US" dirty="0" smtClean="0"/>
              <a:t>)</a:t>
            </a:r>
          </a:p>
          <a:p>
            <a:pPr>
              <a:buNone/>
            </a:pPr>
            <a:endParaRPr lang="en-US" dirty="0" smtClean="0"/>
          </a:p>
          <a:p>
            <a:pPr>
              <a:buNone/>
            </a:pPr>
            <a:r>
              <a:rPr lang="en-US" dirty="0" smtClean="0"/>
              <a:t>class science:</a:t>
            </a:r>
          </a:p>
          <a:p>
            <a:pPr>
              <a:buNone/>
            </a:pPr>
            <a:r>
              <a:rPr lang="en-US" dirty="0" smtClean="0"/>
              <a:t>	</a:t>
            </a:r>
            <a:r>
              <a:rPr lang="en-US" dirty="0" err="1" smtClean="0"/>
              <a:t>def__init</a:t>
            </a:r>
            <a:r>
              <a:rPr lang="en-US" dirty="0" smtClean="0"/>
              <a:t>__(</a:t>
            </a:r>
            <a:r>
              <a:rPr lang="en-US" dirty="0" err="1" smtClean="0"/>
              <a:t>self,p,c</a:t>
            </a:r>
            <a:r>
              <a:rPr lang="en-US" dirty="0" smtClean="0"/>
              <a:t>):</a:t>
            </a:r>
          </a:p>
          <a:p>
            <a:pPr>
              <a:buNone/>
            </a:pPr>
            <a:r>
              <a:rPr lang="en-US" dirty="0" smtClean="0"/>
              <a:t>		</a:t>
            </a:r>
            <a:r>
              <a:rPr lang="en-US" dirty="0" err="1" smtClean="0"/>
              <a:t>self.physics</a:t>
            </a:r>
            <a:r>
              <a:rPr lang="en-US" dirty="0" smtClean="0"/>
              <a:t>=p</a:t>
            </a:r>
          </a:p>
          <a:p>
            <a:pPr>
              <a:buNone/>
            </a:pPr>
            <a:r>
              <a:rPr lang="en-US" dirty="0" smtClean="0"/>
              <a:t>		</a:t>
            </a:r>
            <a:r>
              <a:rPr lang="en-US" dirty="0" err="1" smtClean="0"/>
              <a:t>self.chemistry</a:t>
            </a:r>
            <a:r>
              <a:rPr lang="en-US" dirty="0" smtClean="0"/>
              <a:t>=c</a:t>
            </a:r>
          </a:p>
          <a:p>
            <a:pPr>
              <a:buNone/>
            </a:pPr>
            <a:r>
              <a:rPr lang="en-US" dirty="0" smtClean="0"/>
              <a:t>	def </a:t>
            </a:r>
            <a:r>
              <a:rPr lang="en-US" dirty="0" err="1" smtClean="0"/>
              <a:t>showscience</a:t>
            </a:r>
            <a:r>
              <a:rPr lang="en-US" dirty="0" smtClean="0"/>
              <a:t>(self):</a:t>
            </a:r>
          </a:p>
          <a:p>
            <a:pPr>
              <a:buNone/>
            </a:pPr>
            <a:r>
              <a:rPr lang="en-US" dirty="0" smtClean="0"/>
              <a:t>		print("Physics marks:",</a:t>
            </a:r>
            <a:r>
              <a:rPr lang="en-US" dirty="0" err="1" smtClean="0"/>
              <a:t>self.physics</a:t>
            </a:r>
            <a:r>
              <a:rPr lang="en-US" dirty="0" smtClean="0"/>
              <a:t>)</a:t>
            </a:r>
          </a:p>
          <a:p>
            <a:pPr>
              <a:buNone/>
            </a:pPr>
            <a:r>
              <a:rPr lang="en-US" dirty="0" smtClean="0"/>
              <a:t>		print("Chemistry marks:",</a:t>
            </a:r>
            <a:r>
              <a:rPr lang="en-US" dirty="0" err="1" smtClean="0"/>
              <a:t>self.chemistry</a:t>
            </a:r>
            <a:r>
              <a:rPr lang="en-US" dirty="0" smtClean="0"/>
              <a:t>)</a:t>
            </a:r>
          </a:p>
          <a:p>
            <a:endParaRPr lang="en-US" dirty="0"/>
          </a:p>
        </p:txBody>
      </p:sp>
    </p:spTree>
    <p:extLst>
      <p:ext uri="{BB962C8B-B14F-4D97-AF65-F5344CB8AC3E}">
        <p14:creationId xmlns:p14="http://schemas.microsoft.com/office/powerpoint/2010/main" val="300767274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class results(</a:t>
            </a:r>
            <a:r>
              <a:rPr lang="en-US" dirty="0" err="1" smtClean="0"/>
              <a:t>student,science</a:t>
            </a:r>
            <a:r>
              <a:rPr lang="en-US" dirty="0" smtClean="0"/>
              <a:t>):</a:t>
            </a:r>
          </a:p>
          <a:p>
            <a:pPr>
              <a:buNone/>
            </a:pPr>
            <a:r>
              <a:rPr lang="en-US" dirty="0" smtClean="0"/>
              <a:t>	</a:t>
            </a:r>
            <a:r>
              <a:rPr lang="en-US" dirty="0" err="1" smtClean="0"/>
              <a:t>def__init</a:t>
            </a:r>
            <a:r>
              <a:rPr lang="en-US" dirty="0" smtClean="0"/>
              <a:t>__(</a:t>
            </a:r>
            <a:r>
              <a:rPr lang="en-US" dirty="0" err="1" smtClean="0"/>
              <a:t>self,r,n,p,c</a:t>
            </a:r>
            <a:r>
              <a:rPr lang="en-US" dirty="0" smtClean="0"/>
              <a:t>):</a:t>
            </a:r>
          </a:p>
          <a:p>
            <a:pPr>
              <a:buNone/>
            </a:pPr>
            <a:r>
              <a:rPr lang="en-US" dirty="0" smtClean="0"/>
              <a:t>		</a:t>
            </a:r>
            <a:r>
              <a:rPr lang="en-US" dirty="0" err="1" smtClean="0"/>
              <a:t>student.__init</a:t>
            </a:r>
            <a:r>
              <a:rPr lang="en-US" dirty="0" smtClean="0"/>
              <a:t>__(</a:t>
            </a:r>
            <a:r>
              <a:rPr lang="en-US" dirty="0" err="1" smtClean="0"/>
              <a:t>self,r,n</a:t>
            </a:r>
            <a:r>
              <a:rPr lang="en-US" dirty="0" smtClean="0"/>
              <a:t>)</a:t>
            </a:r>
          </a:p>
          <a:p>
            <a:pPr>
              <a:buNone/>
            </a:pPr>
            <a:r>
              <a:rPr lang="en-US" dirty="0" smtClean="0"/>
              <a:t>		</a:t>
            </a:r>
            <a:r>
              <a:rPr lang="en-US" dirty="0" err="1" smtClean="0"/>
              <a:t>science.__init</a:t>
            </a:r>
            <a:r>
              <a:rPr lang="en-US" dirty="0" smtClean="0"/>
              <a:t>__(</a:t>
            </a:r>
            <a:r>
              <a:rPr lang="en-US" dirty="0" err="1" smtClean="0"/>
              <a:t>self,p,c</a:t>
            </a:r>
            <a:r>
              <a:rPr lang="en-US" dirty="0" smtClean="0"/>
              <a:t>)</a:t>
            </a:r>
          </a:p>
          <a:p>
            <a:pPr>
              <a:buNone/>
            </a:pPr>
            <a:r>
              <a:rPr lang="en-US" dirty="0" smtClean="0"/>
              <a:t>		</a:t>
            </a:r>
            <a:r>
              <a:rPr lang="en-US" dirty="0" err="1" smtClean="0"/>
              <a:t>self.total</a:t>
            </a:r>
            <a:r>
              <a:rPr lang="en-US" dirty="0" smtClean="0"/>
              <a:t>=</a:t>
            </a:r>
            <a:r>
              <a:rPr lang="en-US" dirty="0" err="1" smtClean="0"/>
              <a:t>self.physics+self.chemistry</a:t>
            </a:r>
            <a:endParaRPr lang="en-US" dirty="0" smtClean="0"/>
          </a:p>
          <a:p>
            <a:pPr>
              <a:buNone/>
            </a:pPr>
            <a:r>
              <a:rPr lang="en-US" dirty="0" smtClean="0"/>
              <a:t>		</a:t>
            </a:r>
            <a:r>
              <a:rPr lang="en-US" dirty="0" err="1" smtClean="0"/>
              <a:t>self.percentage</a:t>
            </a:r>
            <a:r>
              <a:rPr lang="en-US" dirty="0" smtClean="0"/>
              <a:t>=</a:t>
            </a:r>
            <a:r>
              <a:rPr lang="en-US" dirty="0" err="1" smtClean="0"/>
              <a:t>self.total</a:t>
            </a:r>
            <a:r>
              <a:rPr lang="en-US" dirty="0" smtClean="0"/>
              <a:t>/200*100</a:t>
            </a:r>
          </a:p>
          <a:p>
            <a:pPr>
              <a:buNone/>
            </a:pPr>
            <a:endParaRPr lang="en-US" dirty="0" smtClean="0"/>
          </a:p>
          <a:p>
            <a:pPr>
              <a:buNone/>
            </a:pPr>
            <a:r>
              <a:rPr lang="en-US" dirty="0" smtClean="0"/>
              <a:t>	def </a:t>
            </a:r>
            <a:r>
              <a:rPr lang="en-US" dirty="0" err="1" smtClean="0"/>
              <a:t>showresults</a:t>
            </a:r>
            <a:r>
              <a:rPr lang="en-US" dirty="0" smtClean="0"/>
              <a:t>(self):</a:t>
            </a:r>
          </a:p>
          <a:p>
            <a:pPr>
              <a:buNone/>
            </a:pPr>
            <a:r>
              <a:rPr lang="en-US" dirty="0" smtClean="0"/>
              <a:t>		</a:t>
            </a:r>
            <a:r>
              <a:rPr lang="en-US" dirty="0" err="1" smtClean="0"/>
              <a:t>student.showstudent</a:t>
            </a:r>
            <a:r>
              <a:rPr lang="en-US" dirty="0" smtClean="0"/>
              <a:t>(self)</a:t>
            </a:r>
          </a:p>
          <a:p>
            <a:pPr>
              <a:buNone/>
            </a:pPr>
            <a:r>
              <a:rPr lang="en-US" dirty="0" smtClean="0"/>
              <a:t>		</a:t>
            </a:r>
            <a:r>
              <a:rPr lang="en-US" dirty="0" err="1" smtClean="0"/>
              <a:t>science.showscience</a:t>
            </a:r>
            <a:r>
              <a:rPr lang="en-US" dirty="0" smtClean="0"/>
              <a:t>(self)</a:t>
            </a:r>
          </a:p>
          <a:p>
            <a:pPr>
              <a:buNone/>
            </a:pPr>
            <a:r>
              <a:rPr lang="en-US" dirty="0" smtClean="0"/>
              <a:t>		print("</a:t>
            </a:r>
            <a:r>
              <a:rPr lang="en-US" dirty="0" err="1" smtClean="0"/>
              <a:t>Totalmarks</a:t>
            </a:r>
            <a:r>
              <a:rPr lang="en-US" dirty="0" smtClean="0"/>
              <a:t>:",</a:t>
            </a:r>
            <a:r>
              <a:rPr lang="en-US" dirty="0" err="1" smtClean="0"/>
              <a:t>self.total</a:t>
            </a:r>
            <a:r>
              <a:rPr lang="en-US" dirty="0" smtClean="0"/>
              <a:t>)</a:t>
            </a:r>
          </a:p>
          <a:p>
            <a:pPr>
              <a:buNone/>
            </a:pPr>
            <a:r>
              <a:rPr lang="en-US" dirty="0" smtClean="0"/>
              <a:t>		print("</a:t>
            </a:r>
            <a:r>
              <a:rPr lang="en-US" dirty="0" err="1" smtClean="0"/>
              <a:t>Percentagemarks</a:t>
            </a:r>
            <a:r>
              <a:rPr lang="en-US" dirty="0" smtClean="0"/>
              <a:t>:",</a:t>
            </a:r>
            <a:r>
              <a:rPr lang="en-US" dirty="0" err="1" smtClean="0"/>
              <a:t>self.percentage</a:t>
            </a:r>
            <a:r>
              <a:rPr lang="en-US" dirty="0" smtClean="0"/>
              <a:t>)</a:t>
            </a:r>
          </a:p>
          <a:p>
            <a:pPr>
              <a:buNone/>
            </a:pPr>
            <a:endParaRPr lang="en-US" dirty="0" smtClean="0"/>
          </a:p>
          <a:p>
            <a:pPr>
              <a:buNone/>
            </a:pPr>
            <a:endParaRPr lang="en-US" dirty="0"/>
          </a:p>
        </p:txBody>
      </p:sp>
    </p:spTree>
    <p:extLst>
      <p:ext uri="{BB962C8B-B14F-4D97-AF65-F5344CB8AC3E}">
        <p14:creationId xmlns:p14="http://schemas.microsoft.com/office/powerpoint/2010/main" val="33724833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Represent items of data.</a:t>
            </a:r>
          </a:p>
          <a:p>
            <a:r>
              <a:rPr lang="en-US" dirty="0" smtClean="0"/>
              <a:t>Python provides several built-in data types. (</a:t>
            </a:r>
            <a:r>
              <a:rPr lang="en-US" dirty="0" err="1" smtClean="0"/>
              <a:t>int</a:t>
            </a:r>
            <a:r>
              <a:rPr lang="en-US" dirty="0" smtClean="0"/>
              <a:t>, string)</a:t>
            </a:r>
          </a:p>
          <a:p>
            <a:r>
              <a:rPr lang="en-US" dirty="0" err="1" smtClean="0"/>
              <a:t>int</a:t>
            </a:r>
            <a:r>
              <a:rPr lang="en-US" dirty="0" smtClean="0"/>
              <a:t> and string are immutable but convertible.</a:t>
            </a:r>
          </a:p>
          <a:p>
            <a:pPr>
              <a:buNone/>
            </a:pPr>
            <a:r>
              <a:rPr lang="en-US" dirty="0" smtClean="0"/>
              <a:t>	</a:t>
            </a:r>
            <a:r>
              <a:rPr lang="en-US" dirty="0" err="1" smtClean="0"/>
              <a:t>int</a:t>
            </a:r>
            <a:r>
              <a:rPr lang="en-US" dirty="0" smtClean="0"/>
              <a:t>(“34”)</a:t>
            </a:r>
          </a:p>
          <a:p>
            <a:pPr>
              <a:buNone/>
            </a:pPr>
            <a:r>
              <a:rPr lang="en-US" dirty="0" smtClean="0"/>
              <a:t>	</a:t>
            </a:r>
            <a:r>
              <a:rPr lang="en-US" dirty="0" err="1" smtClean="0"/>
              <a:t>str</a:t>
            </a:r>
            <a:r>
              <a:rPr lang="en-US" dirty="0" smtClean="0"/>
              <a:t>(45)</a:t>
            </a:r>
          </a:p>
          <a:p>
            <a:pPr>
              <a:buNone/>
            </a:pPr>
            <a:r>
              <a:rPr lang="en-US" dirty="0" smtClean="0"/>
              <a:t>	“Hello World”</a:t>
            </a:r>
            <a:endParaRPr lang="en-US" dirty="0"/>
          </a:p>
        </p:txBody>
      </p:sp>
      <p:sp>
        <p:nvSpPr>
          <p:cNvPr id="2" name="Title 1"/>
          <p:cNvSpPr>
            <a:spLocks noGrp="1"/>
          </p:cNvSpPr>
          <p:nvPr>
            <p:ph type="title"/>
          </p:nvPr>
        </p:nvSpPr>
        <p:spPr/>
        <p:txBody>
          <a:bodyPr>
            <a:normAutofit fontScale="90000"/>
          </a:bodyPr>
          <a:lstStyle/>
          <a:p>
            <a:r>
              <a:rPr lang="en-US" dirty="0" smtClean="0"/>
              <a:t>Python’s beautiful heart</a:t>
            </a:r>
            <a:br>
              <a:rPr lang="en-US" dirty="0" smtClean="0"/>
            </a:br>
            <a:r>
              <a:rPr lang="en-US" dirty="0" smtClean="0"/>
              <a:t>Piece # 1 Data Types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a:t>
            </a:r>
            <a:endParaRPr lang="en-US" dirty="0"/>
          </a:p>
        </p:txBody>
      </p:sp>
      <p:sp>
        <p:nvSpPr>
          <p:cNvPr id="3" name="Content Placeholder 2"/>
          <p:cNvSpPr>
            <a:spLocks noGrp="1"/>
          </p:cNvSpPr>
          <p:nvPr>
            <p:ph idx="1"/>
          </p:nvPr>
        </p:nvSpPr>
        <p:spPr/>
        <p:txBody>
          <a:bodyPr/>
          <a:lstStyle/>
          <a:p>
            <a:r>
              <a:rPr lang="en-US" dirty="0" smtClean="0"/>
              <a:t>A file is a container for a sequence of data, represented as sequences of bytes.</a:t>
            </a:r>
          </a:p>
          <a:p>
            <a:endParaRPr lang="en-US" dirty="0" smtClean="0"/>
          </a:p>
          <a:p>
            <a:r>
              <a:rPr lang="en-US" dirty="0" smtClean="0"/>
              <a:t> File handling is a technique by which you can store data and can retrieve it later.</a:t>
            </a:r>
          </a:p>
          <a:p>
            <a:endParaRPr lang="en-US" dirty="0" smtClean="0"/>
          </a:p>
          <a:p>
            <a:r>
              <a:rPr lang="en-US" dirty="0" smtClean="0"/>
              <a:t>Three types of files</a:t>
            </a:r>
          </a:p>
          <a:p>
            <a:pPr lvl="1"/>
            <a:r>
              <a:rPr lang="en-US" dirty="0" smtClean="0"/>
              <a:t>Text files</a:t>
            </a:r>
          </a:p>
          <a:p>
            <a:pPr lvl="1"/>
            <a:r>
              <a:rPr lang="en-US" dirty="0" smtClean="0"/>
              <a:t>Binary files</a:t>
            </a:r>
          </a:p>
          <a:p>
            <a:pPr lvl="1"/>
            <a:r>
              <a:rPr lang="en-US" dirty="0" smtClean="0"/>
              <a:t>Pickled files</a:t>
            </a:r>
            <a:endParaRPr lang="en-US" dirty="0"/>
          </a:p>
        </p:txBody>
      </p:sp>
    </p:spTree>
    <p:extLst>
      <p:ext uri="{BB962C8B-B14F-4D97-AF65-F5344CB8AC3E}">
        <p14:creationId xmlns:p14="http://schemas.microsoft.com/office/powerpoint/2010/main" val="3260657609"/>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 file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open(</a:t>
            </a:r>
            <a:r>
              <a:rPr lang="en-US" dirty="0" err="1" smtClean="0"/>
              <a:t>file_name</a:t>
            </a:r>
            <a:r>
              <a:rPr lang="en-US" dirty="0" smtClean="0"/>
              <a:t>, mode)</a:t>
            </a:r>
          </a:p>
          <a:p>
            <a:pPr>
              <a:buNone/>
            </a:pPr>
            <a:endParaRPr lang="en-US" dirty="0" smtClean="0"/>
          </a:p>
          <a:p>
            <a:pPr>
              <a:buNone/>
            </a:pPr>
            <a:r>
              <a:rPr lang="en-US" dirty="0"/>
              <a:t>r</a:t>
            </a:r>
            <a:r>
              <a:rPr lang="en-US" dirty="0" smtClean="0"/>
              <a:t> 		Opens the file for reading. This is the default. </a:t>
            </a:r>
          </a:p>
          <a:p>
            <a:pPr>
              <a:buNone/>
            </a:pPr>
            <a:r>
              <a:rPr lang="en-US" dirty="0"/>
              <a:t>w</a:t>
            </a:r>
            <a:r>
              <a:rPr lang="en-US" dirty="0" smtClean="0"/>
              <a:t>		 Creates a file for writing. It overwrites the earlier 	contents if a file already exists with the same name. </a:t>
            </a:r>
          </a:p>
          <a:p>
            <a:pPr>
              <a:buNone/>
            </a:pPr>
            <a:r>
              <a:rPr lang="en-US" dirty="0"/>
              <a:t>a</a:t>
            </a:r>
            <a:r>
              <a:rPr lang="en-US" dirty="0" smtClean="0"/>
              <a:t>		 Opens the file for appending contents. It creates a 	new 	file if it does not already exist. </a:t>
            </a:r>
          </a:p>
          <a:p>
            <a:pPr>
              <a:buNone/>
            </a:pPr>
            <a:r>
              <a:rPr lang="en-US" dirty="0" smtClean="0"/>
              <a:t>r+ 	Opens the file for reading and writing. The file must 	already exist. </a:t>
            </a:r>
          </a:p>
          <a:p>
            <a:pPr>
              <a:buNone/>
            </a:pPr>
            <a:r>
              <a:rPr lang="en-US" dirty="0" smtClean="0"/>
              <a:t>w+ 	Creates a new file for reading and writing. It 	overwrites the contents if a file already exists with 	the 	same name. </a:t>
            </a:r>
          </a:p>
          <a:p>
            <a:pPr>
              <a:buNone/>
            </a:pPr>
            <a:r>
              <a:rPr lang="en-US" dirty="0" smtClean="0"/>
              <a:t>a+ 	Opens the file for reading and for appending the 	contents to the end of the file. It creates a new file 	if it 	does not already exist. </a:t>
            </a:r>
          </a:p>
          <a:p>
            <a:pPr>
              <a:buNone/>
            </a:pPr>
            <a:endParaRPr lang="en-US" dirty="0" smtClean="0"/>
          </a:p>
          <a:p>
            <a:pPr>
              <a:buNone/>
            </a:pPr>
            <a:r>
              <a:rPr lang="en-US" dirty="0" smtClean="0"/>
              <a:t>f = open('xyz.txt', 'w‘)</a:t>
            </a:r>
          </a:p>
          <a:p>
            <a:pPr>
              <a:buNone/>
            </a:pPr>
            <a:endParaRPr lang="en-US" dirty="0" smtClean="0"/>
          </a:p>
        </p:txBody>
      </p:sp>
    </p:spTree>
    <p:extLst>
      <p:ext uri="{BB962C8B-B14F-4D97-AF65-F5344CB8AC3E}">
        <p14:creationId xmlns:p14="http://schemas.microsoft.com/office/powerpoint/2010/main" val="1154291611"/>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Performing actions on a file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err="1" smtClean="0"/>
              <a:t>f.close</a:t>
            </a:r>
            <a:r>
              <a:rPr lang="en-US" dirty="0" smtClean="0"/>
              <a:t>()</a:t>
            </a:r>
          </a:p>
          <a:p>
            <a:pPr>
              <a:buNone/>
            </a:pPr>
            <a:endParaRPr lang="en-US" dirty="0" smtClean="0"/>
          </a:p>
          <a:p>
            <a:pPr>
              <a:buNone/>
            </a:pPr>
            <a:r>
              <a:rPr lang="en-US" dirty="0" err="1" smtClean="0"/>
              <a:t>f.read</a:t>
            </a:r>
            <a:r>
              <a:rPr lang="en-US" dirty="0" smtClean="0"/>
              <a:t>(n)</a:t>
            </a:r>
          </a:p>
          <a:p>
            <a:pPr>
              <a:buNone/>
            </a:pPr>
            <a:endParaRPr lang="en-US" dirty="0" smtClean="0"/>
          </a:p>
          <a:p>
            <a:pPr>
              <a:buNone/>
            </a:pPr>
            <a:r>
              <a:rPr lang="en-US" dirty="0" err="1" smtClean="0"/>
              <a:t>f.readline</a:t>
            </a:r>
            <a:r>
              <a:rPr lang="en-US" dirty="0" smtClean="0"/>
              <a:t>()</a:t>
            </a:r>
          </a:p>
          <a:p>
            <a:pPr>
              <a:buNone/>
            </a:pPr>
            <a:endParaRPr lang="en-US" dirty="0" smtClean="0"/>
          </a:p>
          <a:p>
            <a:pPr>
              <a:buNone/>
            </a:pPr>
            <a:r>
              <a:rPr lang="en-US" dirty="0" err="1" smtClean="0"/>
              <a:t>f.readlines</a:t>
            </a:r>
            <a:r>
              <a:rPr lang="en-US" dirty="0" smtClean="0"/>
              <a:t>()</a:t>
            </a:r>
          </a:p>
          <a:p>
            <a:pPr>
              <a:buNone/>
            </a:pPr>
            <a:endParaRPr lang="en-US" dirty="0" smtClean="0"/>
          </a:p>
          <a:p>
            <a:pPr>
              <a:buNone/>
            </a:pPr>
            <a:r>
              <a:rPr lang="en-US" dirty="0" err="1" smtClean="0"/>
              <a:t>f.write</a:t>
            </a:r>
            <a:r>
              <a:rPr lang="en-US" dirty="0" smtClean="0"/>
              <a:t>(string)</a:t>
            </a:r>
          </a:p>
          <a:p>
            <a:pPr>
              <a:buNone/>
            </a:pPr>
            <a:endParaRPr lang="en-US" dirty="0" smtClean="0"/>
          </a:p>
          <a:p>
            <a:pPr>
              <a:buNone/>
            </a:pPr>
            <a:r>
              <a:rPr lang="en-US" dirty="0" err="1" smtClean="0"/>
              <a:t>f.writelines</a:t>
            </a:r>
            <a:r>
              <a:rPr lang="en-US" dirty="0" smtClean="0"/>
              <a:t>(list)</a:t>
            </a:r>
          </a:p>
          <a:p>
            <a:pPr>
              <a:buNone/>
            </a:pPr>
            <a:endParaRPr lang="en-US" dirty="0" smtClean="0"/>
          </a:p>
          <a:p>
            <a:pPr>
              <a:buNone/>
            </a:pPr>
            <a:r>
              <a:rPr lang="en-US" dirty="0" err="1" smtClean="0"/>
              <a:t>f.seek</a:t>
            </a:r>
            <a:r>
              <a:rPr lang="en-US" dirty="0" smtClean="0"/>
              <a:t>(offset, location)</a:t>
            </a:r>
          </a:p>
          <a:p>
            <a:pPr>
              <a:buNone/>
            </a:pPr>
            <a:endParaRPr lang="en-US" dirty="0" smtClean="0"/>
          </a:p>
          <a:p>
            <a:pPr>
              <a:buNone/>
            </a:pPr>
            <a:r>
              <a:rPr lang="en-US" dirty="0" err="1" smtClean="0"/>
              <a:t>f.tell</a:t>
            </a:r>
            <a:r>
              <a:rPr lang="en-US" dirty="0" smtClean="0"/>
              <a:t>()</a:t>
            </a:r>
          </a:p>
          <a:p>
            <a:endParaRPr lang="en-US" dirty="0"/>
          </a:p>
        </p:txBody>
      </p:sp>
    </p:spTree>
    <p:extLst>
      <p:ext uri="{BB962C8B-B14F-4D97-AF65-F5344CB8AC3E}">
        <p14:creationId xmlns:p14="http://schemas.microsoft.com/office/powerpoint/2010/main" val="2173813450"/>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file handling</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matter = '''Python is a great language</a:t>
            </a:r>
          </a:p>
          <a:p>
            <a:pPr>
              <a:buNone/>
            </a:pPr>
            <a:r>
              <a:rPr lang="en-US" dirty="0" smtClean="0"/>
              <a:t>Easy to understand and learn</a:t>
            </a:r>
          </a:p>
          <a:p>
            <a:pPr>
              <a:buNone/>
            </a:pPr>
            <a:r>
              <a:rPr lang="en-US" dirty="0" smtClean="0"/>
              <a:t>Supports Object Oriented Programming</a:t>
            </a:r>
          </a:p>
          <a:p>
            <a:pPr>
              <a:buNone/>
            </a:pPr>
            <a:r>
              <a:rPr lang="en-US" dirty="0" smtClean="0"/>
              <a:t>Also used in web development '''</a:t>
            </a:r>
          </a:p>
          <a:p>
            <a:pPr>
              <a:buNone/>
            </a:pPr>
            <a:endParaRPr lang="en-US" dirty="0" smtClean="0"/>
          </a:p>
          <a:p>
            <a:pPr>
              <a:buNone/>
            </a:pPr>
            <a:r>
              <a:rPr lang="en-US" dirty="0" smtClean="0"/>
              <a:t>f = open('aboutbook.txt', 'w')</a:t>
            </a:r>
          </a:p>
          <a:p>
            <a:pPr>
              <a:buNone/>
            </a:pPr>
            <a:r>
              <a:rPr lang="en-US" dirty="0" err="1" smtClean="0"/>
              <a:t>f.write</a:t>
            </a:r>
            <a:r>
              <a:rPr lang="en-US" dirty="0" smtClean="0"/>
              <a:t>(matter)</a:t>
            </a:r>
          </a:p>
          <a:p>
            <a:pPr>
              <a:buNone/>
            </a:pPr>
            <a:r>
              <a:rPr lang="en-US" dirty="0" err="1" smtClean="0"/>
              <a:t>f.close</a:t>
            </a:r>
            <a:r>
              <a:rPr lang="en-US" dirty="0" smtClean="0"/>
              <a:t>()</a:t>
            </a:r>
          </a:p>
          <a:p>
            <a:pPr>
              <a:buNone/>
            </a:pPr>
            <a:endParaRPr lang="en-US" dirty="0" smtClean="0"/>
          </a:p>
          <a:p>
            <a:pPr>
              <a:buNone/>
            </a:pPr>
            <a:r>
              <a:rPr lang="en-US" dirty="0" smtClean="0"/>
              <a:t>f = open('aboutbook.txt')</a:t>
            </a:r>
          </a:p>
          <a:p>
            <a:pPr>
              <a:buNone/>
            </a:pPr>
            <a:r>
              <a:rPr lang="en-US" dirty="0" smtClean="0"/>
              <a:t>while True:</a:t>
            </a:r>
          </a:p>
          <a:p>
            <a:pPr>
              <a:buNone/>
            </a:pPr>
            <a:r>
              <a:rPr lang="en-US" dirty="0" smtClean="0"/>
              <a:t>     line = </a:t>
            </a:r>
            <a:r>
              <a:rPr lang="en-US" dirty="0" err="1" smtClean="0"/>
              <a:t>f.readline</a:t>
            </a:r>
            <a:r>
              <a:rPr lang="en-US" dirty="0" smtClean="0"/>
              <a:t>()</a:t>
            </a:r>
          </a:p>
          <a:p>
            <a:pPr>
              <a:buNone/>
            </a:pPr>
            <a:r>
              <a:rPr lang="en-US" dirty="0" smtClean="0"/>
              <a:t>     if </a:t>
            </a:r>
            <a:r>
              <a:rPr lang="en-US" dirty="0" err="1" smtClean="0"/>
              <a:t>len</a:t>
            </a:r>
            <a:r>
              <a:rPr lang="en-US" dirty="0" smtClean="0"/>
              <a:t>(line) == 0:</a:t>
            </a:r>
          </a:p>
          <a:p>
            <a:pPr>
              <a:buNone/>
            </a:pPr>
            <a:r>
              <a:rPr lang="en-US" dirty="0" smtClean="0"/>
              <a:t>          break</a:t>
            </a:r>
          </a:p>
          <a:p>
            <a:pPr>
              <a:buNone/>
            </a:pPr>
            <a:r>
              <a:rPr lang="en-US" dirty="0" smtClean="0"/>
              <a:t>     print (line,)</a:t>
            </a:r>
          </a:p>
          <a:p>
            <a:pPr>
              <a:buNone/>
            </a:pPr>
            <a:r>
              <a:rPr lang="en-US" dirty="0" err="1" smtClean="0"/>
              <a:t>f.close</a:t>
            </a:r>
            <a:r>
              <a:rPr lang="en-US" dirty="0" smtClean="0"/>
              <a:t>()</a:t>
            </a:r>
          </a:p>
          <a:p>
            <a:pPr>
              <a:buNone/>
            </a:pPr>
            <a:endParaRPr lang="en-US" dirty="0"/>
          </a:p>
        </p:txBody>
      </p:sp>
    </p:spTree>
    <p:extLst>
      <p:ext uri="{BB962C8B-B14F-4D97-AF65-F5344CB8AC3E}">
        <p14:creationId xmlns:p14="http://schemas.microsoft.com/office/powerpoint/2010/main" val="4156461250"/>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 an entire file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f = open('aboutbook.txt', 'r')</a:t>
            </a:r>
          </a:p>
          <a:p>
            <a:pPr>
              <a:buNone/>
            </a:pPr>
            <a:r>
              <a:rPr lang="en-US" dirty="0" smtClean="0"/>
              <a:t>lines = </a:t>
            </a:r>
            <a:r>
              <a:rPr lang="en-US" dirty="0" err="1" smtClean="0"/>
              <a:t>f.read</a:t>
            </a:r>
            <a:r>
              <a:rPr lang="en-US" dirty="0" smtClean="0"/>
              <a:t>()</a:t>
            </a:r>
          </a:p>
          <a:p>
            <a:pPr>
              <a:buNone/>
            </a:pPr>
            <a:r>
              <a:rPr lang="en-US" dirty="0" smtClean="0"/>
              <a:t>print (lines)</a:t>
            </a:r>
          </a:p>
          <a:p>
            <a:pPr>
              <a:buNone/>
            </a:pPr>
            <a:r>
              <a:rPr lang="en-US" dirty="0" err="1" smtClean="0"/>
              <a:t>f.close</a:t>
            </a:r>
            <a:r>
              <a:rPr lang="en-US" dirty="0" smtClean="0"/>
              <a:t>()</a:t>
            </a:r>
          </a:p>
          <a:p>
            <a:pPr>
              <a:buNone/>
            </a:pPr>
            <a:endParaRPr lang="en-US" dirty="0" smtClean="0"/>
          </a:p>
          <a:p>
            <a:pPr>
              <a:buNone/>
            </a:pPr>
            <a:endParaRPr lang="en-US" dirty="0" smtClean="0"/>
          </a:p>
          <a:p>
            <a:pPr>
              <a:buNone/>
            </a:pPr>
            <a:r>
              <a:rPr lang="en-US" dirty="0" smtClean="0"/>
              <a:t>Output:</a:t>
            </a:r>
          </a:p>
          <a:p>
            <a:pPr>
              <a:buNone/>
            </a:pPr>
            <a:r>
              <a:rPr lang="en-US" dirty="0" smtClean="0"/>
              <a:t> Python is a great language </a:t>
            </a:r>
          </a:p>
          <a:p>
            <a:pPr>
              <a:buNone/>
            </a:pPr>
            <a:r>
              <a:rPr lang="en-US" dirty="0" smtClean="0"/>
              <a:t>Easy to understand and learn </a:t>
            </a:r>
          </a:p>
          <a:p>
            <a:pPr>
              <a:buNone/>
            </a:pPr>
            <a:r>
              <a:rPr lang="en-US" dirty="0" smtClean="0"/>
              <a:t>Supports Object Oriented Programming </a:t>
            </a:r>
          </a:p>
          <a:p>
            <a:pPr>
              <a:buNone/>
            </a:pPr>
            <a:r>
              <a:rPr lang="en-US" dirty="0" smtClean="0"/>
              <a:t>Also used in web development </a:t>
            </a:r>
            <a:endParaRPr lang="en-US" dirty="0"/>
          </a:p>
        </p:txBody>
      </p:sp>
    </p:spTree>
    <p:extLst>
      <p:ext uri="{BB962C8B-B14F-4D97-AF65-F5344CB8AC3E}">
        <p14:creationId xmlns:p14="http://schemas.microsoft.com/office/powerpoint/2010/main" val="709479880"/>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Appending content to a file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import sys</a:t>
            </a:r>
          </a:p>
          <a:p>
            <a:pPr>
              <a:buNone/>
            </a:pPr>
            <a:r>
              <a:rPr lang="en-US" dirty="0" smtClean="0"/>
              <a:t>matter2=‘‘‘Its very hot today</a:t>
            </a:r>
          </a:p>
          <a:p>
            <a:pPr>
              <a:buNone/>
            </a:pPr>
            <a:r>
              <a:rPr lang="en-US" dirty="0" smtClean="0"/>
              <a:t>Lets have a Cold drink‘‘‘</a:t>
            </a:r>
          </a:p>
          <a:p>
            <a:pPr>
              <a:buNone/>
            </a:pPr>
            <a:endParaRPr lang="en-US" dirty="0" smtClean="0"/>
          </a:p>
          <a:p>
            <a:pPr>
              <a:buNone/>
            </a:pPr>
            <a:r>
              <a:rPr lang="en-US" dirty="0" smtClean="0"/>
              <a:t>f=open(‘aboutbook.txt’, ‘a’)</a:t>
            </a:r>
          </a:p>
          <a:p>
            <a:pPr>
              <a:buNone/>
            </a:pPr>
            <a:r>
              <a:rPr lang="en-US" dirty="0" err="1" smtClean="0"/>
              <a:t>f.write</a:t>
            </a:r>
            <a:r>
              <a:rPr lang="en-US" dirty="0" smtClean="0"/>
              <a:t>(“\</a:t>
            </a:r>
            <a:r>
              <a:rPr lang="en-US" dirty="0" err="1" smtClean="0"/>
              <a:t>n%s</a:t>
            </a:r>
            <a:r>
              <a:rPr lang="en-US" dirty="0" smtClean="0"/>
              <a:t>” %matter2)</a:t>
            </a:r>
          </a:p>
          <a:p>
            <a:pPr>
              <a:buNone/>
            </a:pPr>
            <a:r>
              <a:rPr lang="en-US" dirty="0" err="1" smtClean="0"/>
              <a:t>f.close</a:t>
            </a:r>
            <a:r>
              <a:rPr lang="en-US" dirty="0" smtClean="0"/>
              <a:t>()</a:t>
            </a:r>
          </a:p>
          <a:p>
            <a:pPr>
              <a:buNone/>
            </a:pPr>
            <a:r>
              <a:rPr lang="en-US" dirty="0" smtClean="0"/>
              <a:t>f=open(‘aboutbook.txt’, ‘r’)</a:t>
            </a:r>
          </a:p>
          <a:p>
            <a:pPr>
              <a:buNone/>
            </a:pPr>
            <a:r>
              <a:rPr lang="en-US" dirty="0" smtClean="0"/>
              <a:t>lines=</a:t>
            </a:r>
            <a:r>
              <a:rPr lang="en-US" dirty="0" err="1" smtClean="0"/>
              <a:t>f.readlines</a:t>
            </a:r>
            <a:r>
              <a:rPr lang="en-US" dirty="0" smtClean="0"/>
              <a:t>()</a:t>
            </a:r>
          </a:p>
          <a:p>
            <a:pPr>
              <a:buNone/>
            </a:pPr>
            <a:r>
              <a:rPr lang="en-US" dirty="0" err="1" smtClean="0"/>
              <a:t>f.close</a:t>
            </a:r>
            <a:r>
              <a:rPr lang="en-US" dirty="0" smtClean="0"/>
              <a:t>()</a:t>
            </a:r>
          </a:p>
          <a:p>
            <a:pPr>
              <a:buNone/>
            </a:pPr>
            <a:r>
              <a:rPr lang="en-US" dirty="0" smtClean="0"/>
              <a:t>print(‘The contents in the file are:’)</a:t>
            </a:r>
          </a:p>
          <a:p>
            <a:pPr>
              <a:buNone/>
            </a:pPr>
            <a:r>
              <a:rPr lang="en-US" dirty="0" smtClean="0"/>
              <a:t>for line in lines:</a:t>
            </a:r>
          </a:p>
          <a:p>
            <a:pPr>
              <a:buNone/>
            </a:pPr>
            <a:r>
              <a:rPr lang="en-US" dirty="0" smtClean="0"/>
              <a:t>	</a:t>
            </a:r>
            <a:r>
              <a:rPr lang="en-US" dirty="0" err="1" smtClean="0"/>
              <a:t>sys.stdout.write</a:t>
            </a:r>
            <a:r>
              <a:rPr lang="en-US" dirty="0" smtClean="0"/>
              <a:t>(line)</a:t>
            </a:r>
            <a:endParaRPr lang="en-US" dirty="0"/>
          </a:p>
        </p:txBody>
      </p:sp>
    </p:spTree>
    <p:extLst>
      <p:ext uri="{BB962C8B-B14F-4D97-AF65-F5344CB8AC3E}">
        <p14:creationId xmlns:p14="http://schemas.microsoft.com/office/powerpoint/2010/main" val="3069675721"/>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Deleting content from a file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import sys</a:t>
            </a:r>
          </a:p>
          <a:p>
            <a:pPr>
              <a:buNone/>
            </a:pPr>
            <a:r>
              <a:rPr lang="en-US" dirty="0" smtClean="0"/>
              <a:t>f=open(‘aboutbook.txt’, ‘r’)</a:t>
            </a:r>
          </a:p>
          <a:p>
            <a:pPr>
              <a:buNone/>
            </a:pPr>
            <a:r>
              <a:rPr lang="en-US" dirty="0" smtClean="0"/>
              <a:t>lines=</a:t>
            </a:r>
            <a:r>
              <a:rPr lang="en-US" dirty="0" err="1" smtClean="0"/>
              <a:t>f.readlines</a:t>
            </a:r>
            <a:r>
              <a:rPr lang="en-US" dirty="0" smtClean="0"/>
              <a:t>()</a:t>
            </a:r>
          </a:p>
          <a:p>
            <a:pPr>
              <a:buNone/>
            </a:pPr>
            <a:r>
              <a:rPr lang="en-US" dirty="0" smtClean="0"/>
              <a:t>print(‘Original content of the file:’)</a:t>
            </a:r>
          </a:p>
          <a:p>
            <a:pPr>
              <a:buNone/>
            </a:pPr>
            <a:r>
              <a:rPr lang="en-US" dirty="0" smtClean="0"/>
              <a:t>for line in lines:</a:t>
            </a:r>
          </a:p>
          <a:p>
            <a:pPr>
              <a:buNone/>
            </a:pPr>
            <a:r>
              <a:rPr lang="en-US" dirty="0" smtClean="0"/>
              <a:t>	</a:t>
            </a:r>
            <a:r>
              <a:rPr lang="en-US" dirty="0" err="1" smtClean="0"/>
              <a:t>sys.stdout.write</a:t>
            </a:r>
            <a:r>
              <a:rPr lang="en-US" dirty="0" smtClean="0"/>
              <a:t>(line)</a:t>
            </a:r>
          </a:p>
          <a:p>
            <a:pPr>
              <a:buNone/>
            </a:pPr>
            <a:r>
              <a:rPr lang="en-US" dirty="0" err="1" smtClean="0"/>
              <a:t>f.close</a:t>
            </a:r>
            <a:r>
              <a:rPr lang="en-US" dirty="0" smtClean="0"/>
              <a:t>()</a:t>
            </a:r>
          </a:p>
          <a:p>
            <a:pPr>
              <a:buNone/>
            </a:pPr>
            <a:r>
              <a:rPr lang="en-US" dirty="0" smtClean="0"/>
              <a:t>del lines[1:3]</a:t>
            </a:r>
          </a:p>
          <a:p>
            <a:pPr>
              <a:buNone/>
            </a:pPr>
            <a:r>
              <a:rPr lang="en-US" dirty="0" smtClean="0"/>
              <a:t>f=open(‘aboutbook.txt’, ‘w’)</a:t>
            </a:r>
          </a:p>
          <a:p>
            <a:pPr>
              <a:buNone/>
            </a:pPr>
            <a:r>
              <a:rPr lang="en-US" dirty="0" err="1" smtClean="0"/>
              <a:t>f.writelines</a:t>
            </a:r>
            <a:r>
              <a:rPr lang="en-US" dirty="0" smtClean="0"/>
              <a:t>(lines)</a:t>
            </a:r>
          </a:p>
          <a:p>
            <a:pPr>
              <a:buNone/>
            </a:pPr>
            <a:r>
              <a:rPr lang="en-US" dirty="0" err="1" smtClean="0"/>
              <a:t>f.close</a:t>
            </a:r>
            <a:r>
              <a:rPr lang="en-US" dirty="0" smtClean="0"/>
              <a:t>()</a:t>
            </a:r>
          </a:p>
          <a:p>
            <a:pPr>
              <a:buNone/>
            </a:pPr>
            <a:r>
              <a:rPr lang="en-US" dirty="0" smtClean="0"/>
              <a:t>print(‘\</a:t>
            </a:r>
            <a:r>
              <a:rPr lang="en-US" dirty="0" err="1" smtClean="0"/>
              <a:t>nThe</a:t>
            </a:r>
            <a:r>
              <a:rPr lang="en-US" dirty="0" smtClean="0"/>
              <a:t> content of the file after deleting second and third line:’)</a:t>
            </a:r>
          </a:p>
          <a:p>
            <a:pPr>
              <a:buNone/>
            </a:pPr>
            <a:r>
              <a:rPr lang="en-US" dirty="0" smtClean="0"/>
              <a:t>f=open(‘aboutbook.txt’, ‘r’)</a:t>
            </a:r>
          </a:p>
          <a:p>
            <a:pPr>
              <a:buNone/>
            </a:pPr>
            <a:r>
              <a:rPr lang="en-US" dirty="0" smtClean="0"/>
              <a:t>lines=</a:t>
            </a:r>
            <a:r>
              <a:rPr lang="en-US" dirty="0" err="1" smtClean="0"/>
              <a:t>f.read</a:t>
            </a:r>
            <a:r>
              <a:rPr lang="en-US" dirty="0" smtClean="0"/>
              <a:t>()</a:t>
            </a:r>
          </a:p>
          <a:p>
            <a:pPr>
              <a:buNone/>
            </a:pPr>
            <a:r>
              <a:rPr lang="en-US" dirty="0" smtClean="0"/>
              <a:t>print(lines)</a:t>
            </a:r>
          </a:p>
          <a:p>
            <a:pPr>
              <a:buNone/>
            </a:pPr>
            <a:r>
              <a:rPr lang="en-US" dirty="0" err="1" smtClean="0"/>
              <a:t>f.close</a:t>
            </a:r>
            <a:r>
              <a:rPr lang="en-US" dirty="0" smtClean="0"/>
              <a:t>()</a:t>
            </a:r>
            <a:endParaRPr lang="en-US" dirty="0"/>
          </a:p>
        </p:txBody>
      </p:sp>
    </p:spTree>
    <p:extLst>
      <p:ext uri="{BB962C8B-B14F-4D97-AF65-F5344CB8AC3E}">
        <p14:creationId xmlns:p14="http://schemas.microsoft.com/office/powerpoint/2010/main" val="2635922640"/>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contents of a file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import sys</a:t>
            </a:r>
          </a:p>
          <a:p>
            <a:pPr>
              <a:buNone/>
            </a:pPr>
            <a:r>
              <a:rPr lang="en-US" dirty="0" smtClean="0"/>
              <a:t>f=open(‘aboutbook.txt’, ‘r’)</a:t>
            </a:r>
          </a:p>
          <a:p>
            <a:pPr>
              <a:buNone/>
            </a:pPr>
            <a:r>
              <a:rPr lang="en-US" dirty="0" smtClean="0"/>
              <a:t>lines=</a:t>
            </a:r>
            <a:r>
              <a:rPr lang="en-US" dirty="0" err="1" smtClean="0"/>
              <a:t>f.readlines</a:t>
            </a:r>
            <a:r>
              <a:rPr lang="en-US" dirty="0" smtClean="0"/>
              <a:t>()</a:t>
            </a:r>
          </a:p>
          <a:p>
            <a:pPr>
              <a:buNone/>
            </a:pPr>
            <a:r>
              <a:rPr lang="en-US" dirty="0" smtClean="0"/>
              <a:t>print(‘Original content of the file:’)</a:t>
            </a:r>
          </a:p>
          <a:p>
            <a:pPr>
              <a:buNone/>
            </a:pPr>
            <a:r>
              <a:rPr lang="en-US" dirty="0" smtClean="0"/>
              <a:t>for line in lines:</a:t>
            </a:r>
          </a:p>
          <a:p>
            <a:pPr>
              <a:buNone/>
            </a:pPr>
            <a:r>
              <a:rPr lang="en-US" dirty="0" smtClean="0"/>
              <a:t>	</a:t>
            </a:r>
            <a:r>
              <a:rPr lang="en-US" dirty="0" err="1" smtClean="0"/>
              <a:t>sys.stdout.write</a:t>
            </a:r>
            <a:r>
              <a:rPr lang="en-US" dirty="0" smtClean="0"/>
              <a:t>(line)</a:t>
            </a:r>
          </a:p>
          <a:p>
            <a:pPr>
              <a:buNone/>
            </a:pPr>
            <a:r>
              <a:rPr lang="en-US" dirty="0" err="1" smtClean="0"/>
              <a:t>f.close</a:t>
            </a:r>
            <a:r>
              <a:rPr lang="en-US" dirty="0" smtClean="0"/>
              <a:t>()</a:t>
            </a:r>
          </a:p>
          <a:p>
            <a:pPr>
              <a:buNone/>
            </a:pPr>
            <a:r>
              <a:rPr lang="en-US" dirty="0" smtClean="0"/>
              <a:t>n=</a:t>
            </a:r>
            <a:r>
              <a:rPr lang="en-US" dirty="0" err="1" smtClean="0"/>
              <a:t>int</a:t>
            </a:r>
            <a:r>
              <a:rPr lang="en-US" dirty="0" smtClean="0"/>
              <a:t>(input(“\n\</a:t>
            </a:r>
            <a:r>
              <a:rPr lang="en-US" dirty="0" err="1" smtClean="0"/>
              <a:t>nEnter</a:t>
            </a:r>
            <a:r>
              <a:rPr lang="en-US" dirty="0" smtClean="0"/>
              <a:t> the line number to change:”))</a:t>
            </a:r>
          </a:p>
          <a:p>
            <a:pPr>
              <a:buNone/>
            </a:pPr>
            <a:r>
              <a:rPr lang="en-US" dirty="0" smtClean="0"/>
              <a:t>if n&lt;=</a:t>
            </a:r>
            <a:r>
              <a:rPr lang="en-US" dirty="0" err="1" smtClean="0"/>
              <a:t>len</a:t>
            </a:r>
            <a:r>
              <a:rPr lang="en-US" dirty="0" smtClean="0"/>
              <a:t>(lines):</a:t>
            </a:r>
          </a:p>
          <a:p>
            <a:pPr>
              <a:buNone/>
            </a:pPr>
            <a:r>
              <a:rPr lang="en-US" dirty="0" smtClean="0"/>
              <a:t>	r=input(“Enter the new content:”)</a:t>
            </a:r>
          </a:p>
          <a:p>
            <a:pPr>
              <a:buNone/>
            </a:pPr>
            <a:r>
              <a:rPr lang="en-US" dirty="0" smtClean="0"/>
              <a:t>	lines[n-1]=r+”\n”</a:t>
            </a:r>
          </a:p>
          <a:p>
            <a:pPr>
              <a:buNone/>
            </a:pPr>
            <a:r>
              <a:rPr lang="en-US" dirty="0" smtClean="0"/>
              <a:t>	f=open(‘aboutbook.txt’, ‘w’)</a:t>
            </a:r>
          </a:p>
          <a:p>
            <a:pPr>
              <a:buNone/>
            </a:pPr>
            <a:r>
              <a:rPr lang="en-US" dirty="0" smtClean="0"/>
              <a:t>	</a:t>
            </a:r>
            <a:r>
              <a:rPr lang="en-US" dirty="0" err="1" smtClean="0"/>
              <a:t>f.writelines</a:t>
            </a:r>
            <a:r>
              <a:rPr lang="en-US" dirty="0" smtClean="0"/>
              <a:t>(lines)</a:t>
            </a:r>
          </a:p>
          <a:p>
            <a:pPr>
              <a:buNone/>
            </a:pPr>
            <a:r>
              <a:rPr lang="en-US" dirty="0" smtClean="0"/>
              <a:t>	</a:t>
            </a:r>
            <a:r>
              <a:rPr lang="en-US" dirty="0" err="1" smtClean="0"/>
              <a:t>f.close</a:t>
            </a:r>
            <a:r>
              <a:rPr lang="en-US" dirty="0" smtClean="0"/>
              <a:t>()</a:t>
            </a:r>
          </a:p>
          <a:p>
            <a:pPr>
              <a:buNone/>
            </a:pPr>
            <a:r>
              <a:rPr lang="en-US" dirty="0" smtClean="0"/>
              <a:t>	print(‘The content of the file after updating </a:t>
            </a:r>
            <a:r>
              <a:rPr lang="en-US" dirty="0" err="1" smtClean="0"/>
              <a:t>line’,n</a:t>
            </a:r>
            <a:r>
              <a:rPr lang="en-US" dirty="0" smtClean="0"/>
              <a:t>)</a:t>
            </a:r>
          </a:p>
          <a:p>
            <a:pPr>
              <a:buNone/>
            </a:pPr>
            <a:r>
              <a:rPr lang="en-US" dirty="0" smtClean="0"/>
              <a:t>	f=open(‘aboutbook.txt’, ‘r’)</a:t>
            </a:r>
          </a:p>
          <a:p>
            <a:pPr>
              <a:buNone/>
            </a:pPr>
            <a:r>
              <a:rPr lang="en-US" dirty="0" smtClean="0"/>
              <a:t>	lines=</a:t>
            </a:r>
            <a:r>
              <a:rPr lang="en-US" dirty="0" err="1" smtClean="0"/>
              <a:t>f.read</a:t>
            </a:r>
            <a:r>
              <a:rPr lang="en-US" dirty="0" smtClean="0"/>
              <a:t>()</a:t>
            </a:r>
          </a:p>
          <a:p>
            <a:pPr>
              <a:buNone/>
            </a:pPr>
            <a:r>
              <a:rPr lang="en-US" dirty="0" smtClean="0"/>
              <a:t>	print(lines)</a:t>
            </a:r>
          </a:p>
          <a:p>
            <a:pPr>
              <a:buNone/>
            </a:pPr>
            <a:r>
              <a:rPr lang="en-US" dirty="0" smtClean="0"/>
              <a:t>	</a:t>
            </a:r>
            <a:r>
              <a:rPr lang="en-US" dirty="0" err="1" smtClean="0"/>
              <a:t>f.close</a:t>
            </a:r>
            <a:r>
              <a:rPr lang="en-US" dirty="0" smtClean="0"/>
              <a:t>()</a:t>
            </a:r>
          </a:p>
          <a:p>
            <a:pPr>
              <a:buNone/>
            </a:pPr>
            <a:r>
              <a:rPr lang="en-US" dirty="0" smtClean="0"/>
              <a:t>else:</a:t>
            </a:r>
          </a:p>
          <a:p>
            <a:pPr>
              <a:buNone/>
            </a:pPr>
            <a:r>
              <a:rPr lang="en-US" dirty="0" smtClean="0"/>
              <a:t>print(“The line </a:t>
            </a:r>
            <a:r>
              <a:rPr lang="en-US" dirty="0" err="1" smtClean="0"/>
              <a:t>number”,n,“is</a:t>
            </a:r>
            <a:r>
              <a:rPr lang="en-US" dirty="0" smtClean="0"/>
              <a:t> not found in the file”)</a:t>
            </a:r>
            <a:endParaRPr lang="en-US" dirty="0"/>
          </a:p>
        </p:txBody>
      </p:sp>
    </p:spTree>
    <p:extLst>
      <p:ext uri="{BB962C8B-B14F-4D97-AF65-F5344CB8AC3E}">
        <p14:creationId xmlns:p14="http://schemas.microsoft.com/office/powerpoint/2010/main" val="621941474"/>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access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f=open(‘aboutbook.txt’, ‘r’)</a:t>
            </a:r>
          </a:p>
          <a:p>
            <a:pPr>
              <a:buNone/>
            </a:pPr>
            <a:r>
              <a:rPr lang="en-US" dirty="0" smtClean="0"/>
              <a:t>line=</a:t>
            </a:r>
            <a:r>
              <a:rPr lang="en-US" dirty="0" err="1" smtClean="0"/>
              <a:t>f.readline</a:t>
            </a:r>
            <a:r>
              <a:rPr lang="en-US" dirty="0" smtClean="0"/>
              <a:t>()</a:t>
            </a:r>
          </a:p>
          <a:p>
            <a:pPr>
              <a:buNone/>
            </a:pPr>
            <a:r>
              <a:rPr lang="en-US" dirty="0" smtClean="0"/>
              <a:t>print(‘A line from file is:’, line)</a:t>
            </a:r>
          </a:p>
          <a:p>
            <a:pPr>
              <a:buNone/>
            </a:pPr>
            <a:r>
              <a:rPr lang="en-US" dirty="0" err="1" smtClean="0"/>
              <a:t>f.seek</a:t>
            </a:r>
            <a:r>
              <a:rPr lang="en-US" dirty="0" smtClean="0"/>
              <a:t>(5)</a:t>
            </a:r>
          </a:p>
          <a:p>
            <a:pPr>
              <a:buNone/>
            </a:pPr>
            <a:r>
              <a:rPr lang="en-US" dirty="0" smtClean="0"/>
              <a:t>line=</a:t>
            </a:r>
            <a:r>
              <a:rPr lang="en-US" dirty="0" err="1" smtClean="0"/>
              <a:t>f.readline</a:t>
            </a:r>
            <a:r>
              <a:rPr lang="en-US" dirty="0" smtClean="0"/>
              <a:t>()</a:t>
            </a:r>
          </a:p>
          <a:p>
            <a:pPr>
              <a:buNone/>
            </a:pPr>
            <a:r>
              <a:rPr lang="en-US" dirty="0" smtClean="0"/>
              <a:t>print(‘The line from character 6 till end of line is:’, line)</a:t>
            </a:r>
          </a:p>
          <a:p>
            <a:pPr>
              <a:buNone/>
            </a:pPr>
            <a:r>
              <a:rPr lang="en-US" dirty="0" smtClean="0"/>
              <a:t>print(‘The pointer is at </a:t>
            </a:r>
            <a:r>
              <a:rPr lang="en-US" dirty="0" err="1" smtClean="0"/>
              <a:t>location’,f.tell</a:t>
            </a:r>
            <a:r>
              <a:rPr lang="en-US" dirty="0" smtClean="0"/>
              <a:t>())</a:t>
            </a:r>
          </a:p>
          <a:p>
            <a:pPr>
              <a:buNone/>
            </a:pPr>
            <a:r>
              <a:rPr lang="en-US" dirty="0" err="1" smtClean="0"/>
              <a:t>f.seek</a:t>
            </a:r>
            <a:r>
              <a:rPr lang="en-US" dirty="0" smtClean="0"/>
              <a:t>(10)</a:t>
            </a:r>
          </a:p>
          <a:p>
            <a:pPr>
              <a:buNone/>
            </a:pPr>
            <a:r>
              <a:rPr lang="en-US" dirty="0" smtClean="0"/>
              <a:t>line=</a:t>
            </a:r>
            <a:r>
              <a:rPr lang="en-US" dirty="0" err="1" smtClean="0"/>
              <a:t>f.read</a:t>
            </a:r>
            <a:r>
              <a:rPr lang="en-US" dirty="0" smtClean="0"/>
              <a:t>(15)</a:t>
            </a:r>
          </a:p>
          <a:p>
            <a:pPr>
              <a:buNone/>
            </a:pPr>
            <a:r>
              <a:rPr lang="en-US" dirty="0" smtClean="0"/>
              <a:t>print(‘The fifteen characters starting at location 11 are as:’, line)</a:t>
            </a:r>
          </a:p>
          <a:p>
            <a:pPr>
              <a:buNone/>
            </a:pPr>
            <a:r>
              <a:rPr lang="en-US" dirty="0" smtClean="0"/>
              <a:t>Output:</a:t>
            </a:r>
          </a:p>
          <a:p>
            <a:pPr>
              <a:buNone/>
            </a:pPr>
            <a:r>
              <a:rPr lang="en-US" dirty="0" smtClean="0"/>
              <a:t>A line from file is: Python is a great language</a:t>
            </a:r>
          </a:p>
          <a:p>
            <a:pPr>
              <a:buNone/>
            </a:pPr>
            <a:r>
              <a:rPr lang="en-US" dirty="0" smtClean="0"/>
              <a:t>The line from character 6 till end of line is: n is a great language</a:t>
            </a:r>
          </a:p>
          <a:p>
            <a:pPr>
              <a:buNone/>
            </a:pPr>
            <a:r>
              <a:rPr lang="en-US" dirty="0" smtClean="0"/>
              <a:t>The pointer is at location 28</a:t>
            </a:r>
          </a:p>
          <a:p>
            <a:pPr>
              <a:buNone/>
            </a:pPr>
            <a:r>
              <a:rPr lang="en-US" dirty="0" smtClean="0"/>
              <a:t>The fifteen characters starting at location 11 are as: a great 							language</a:t>
            </a:r>
            <a:endParaRPr lang="en-US" dirty="0"/>
          </a:p>
        </p:txBody>
      </p:sp>
    </p:spTree>
    <p:extLst>
      <p:ext uri="{BB962C8B-B14F-4D97-AF65-F5344CB8AC3E}">
        <p14:creationId xmlns:p14="http://schemas.microsoft.com/office/powerpoint/2010/main" val="2583776027"/>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 specific content in a file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import </a:t>
            </a:r>
            <a:r>
              <a:rPr lang="en-US" dirty="0" err="1" smtClean="0"/>
              <a:t>linecache</a:t>
            </a:r>
            <a:endParaRPr lang="en-US" dirty="0" smtClean="0"/>
          </a:p>
          <a:p>
            <a:pPr>
              <a:buNone/>
            </a:pPr>
            <a:r>
              <a:rPr lang="en-US" dirty="0" smtClean="0"/>
              <a:t>line=</a:t>
            </a:r>
            <a:r>
              <a:rPr lang="en-US" dirty="0" err="1" smtClean="0"/>
              <a:t>linecache.getline</a:t>
            </a:r>
            <a:r>
              <a:rPr lang="en-US" dirty="0" smtClean="0"/>
              <a:t>(‘aboutbook.txt’,3)</a:t>
            </a:r>
          </a:p>
          <a:p>
            <a:pPr>
              <a:buNone/>
            </a:pPr>
            <a:r>
              <a:rPr lang="en-US" dirty="0" smtClean="0"/>
              <a:t>print(‘The content of the third line is:’, line)</a:t>
            </a:r>
          </a:p>
          <a:p>
            <a:pPr>
              <a:buNone/>
            </a:pPr>
            <a:endParaRPr lang="en-US" dirty="0" smtClean="0"/>
          </a:p>
          <a:p>
            <a:pPr>
              <a:buNone/>
            </a:pPr>
            <a:r>
              <a:rPr lang="en-US" dirty="0" smtClean="0"/>
              <a:t>Output:</a:t>
            </a:r>
          </a:p>
          <a:p>
            <a:pPr>
              <a:buNone/>
            </a:pPr>
            <a:r>
              <a:rPr lang="en-US" dirty="0" smtClean="0"/>
              <a:t>The content of the third line is:</a:t>
            </a:r>
          </a:p>
          <a:p>
            <a:pPr>
              <a:buNone/>
            </a:pPr>
            <a:r>
              <a:rPr lang="en-US" dirty="0" smtClean="0"/>
              <a:t>Supports Object Oriented Programming</a:t>
            </a:r>
          </a:p>
          <a:p>
            <a:pPr>
              <a:buNone/>
            </a:pPr>
            <a:endParaRPr lang="en-US" dirty="0" smtClean="0"/>
          </a:p>
          <a:p>
            <a:pPr>
              <a:buNone/>
            </a:pPr>
            <a:r>
              <a:rPr lang="en-US" dirty="0" smtClean="0"/>
              <a:t>This assumes that aboutbook.txt has the following contents:</a:t>
            </a:r>
          </a:p>
          <a:p>
            <a:pPr>
              <a:buNone/>
            </a:pPr>
            <a:r>
              <a:rPr lang="en-US" dirty="0" smtClean="0"/>
              <a:t>Python is a great language</a:t>
            </a:r>
          </a:p>
          <a:p>
            <a:pPr>
              <a:buNone/>
            </a:pPr>
            <a:r>
              <a:rPr lang="en-US" dirty="0" smtClean="0"/>
              <a:t>Easy to understand and learn</a:t>
            </a:r>
          </a:p>
          <a:p>
            <a:pPr>
              <a:buNone/>
            </a:pPr>
            <a:r>
              <a:rPr lang="en-US" dirty="0" smtClean="0"/>
              <a:t>Supports Object Oriented Programming</a:t>
            </a:r>
          </a:p>
          <a:p>
            <a:pPr>
              <a:buNone/>
            </a:pPr>
            <a:r>
              <a:rPr lang="en-US" dirty="0" smtClean="0"/>
              <a:t>Also used in web development</a:t>
            </a:r>
            <a:endParaRPr lang="en-US" dirty="0"/>
          </a:p>
        </p:txBody>
      </p:sp>
    </p:spTree>
    <p:extLst>
      <p:ext uri="{BB962C8B-B14F-4D97-AF65-F5344CB8AC3E}">
        <p14:creationId xmlns:p14="http://schemas.microsoft.com/office/powerpoint/2010/main" val="12623197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Python uses [ ] to access an item from a sequence.</a:t>
            </a:r>
          </a:p>
          <a:p>
            <a:r>
              <a:rPr lang="en-US" dirty="0" smtClean="0"/>
              <a:t>“</a:t>
            </a:r>
            <a:r>
              <a:rPr lang="en-US" dirty="0" err="1" smtClean="0"/>
              <a:t>HelloWorld</a:t>
            </a:r>
            <a:r>
              <a:rPr lang="en-US" dirty="0" smtClean="0"/>
              <a:t>”[0]</a:t>
            </a:r>
          </a:p>
          <a:p>
            <a:pPr>
              <a:buNone/>
            </a:pPr>
            <a:r>
              <a:rPr lang="en-US" dirty="0" smtClean="0"/>
              <a:t>	“H”</a:t>
            </a:r>
          </a:p>
          <a:p>
            <a:r>
              <a:rPr lang="en-US" dirty="0" smtClean="0"/>
              <a:t>“giraffe”[1]</a:t>
            </a:r>
          </a:p>
          <a:p>
            <a:pPr>
              <a:buNone/>
            </a:pPr>
            <a:r>
              <a:rPr lang="en-US" dirty="0" smtClean="0"/>
              <a:t>	“</a:t>
            </a:r>
            <a:r>
              <a:rPr lang="en-US" dirty="0" err="1" smtClean="0"/>
              <a:t>i</a:t>
            </a:r>
            <a:r>
              <a:rPr lang="en-US" dirty="0" smtClean="0"/>
              <a:t>”</a:t>
            </a:r>
            <a:endParaRPr lang="en-US" dirty="0"/>
          </a:p>
        </p:txBody>
      </p:sp>
      <p:sp>
        <p:nvSpPr>
          <p:cNvPr id="2" name="Title 1"/>
          <p:cNvSpPr>
            <a:spLocks noGrp="1"/>
          </p:cNvSpPr>
          <p:nvPr>
            <p:ph type="title"/>
          </p:nvPr>
        </p:nvSpPr>
        <p:spPr/>
        <p:txBody>
          <a:bodyPr/>
          <a:lstStyle/>
          <a:p>
            <a:r>
              <a:rPr lang="en-US" dirty="0" smtClean="0"/>
              <a:t>Data Types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binary file</a:t>
            </a:r>
            <a:endParaRPr lang="en-US" dirty="0"/>
          </a:p>
        </p:txBody>
      </p:sp>
      <p:sp>
        <p:nvSpPr>
          <p:cNvPr id="3" name="Content Placeholder 2"/>
          <p:cNvSpPr>
            <a:spLocks noGrp="1"/>
          </p:cNvSpPr>
          <p:nvPr>
            <p:ph idx="1"/>
          </p:nvPr>
        </p:nvSpPr>
        <p:spPr>
          <a:xfrm>
            <a:off x="457200" y="1524000"/>
            <a:ext cx="7239000" cy="4846320"/>
          </a:xfrm>
        </p:spPr>
        <p:txBody>
          <a:bodyPr>
            <a:normAutofit fontScale="92500" lnSpcReduction="10000"/>
          </a:bodyPr>
          <a:lstStyle/>
          <a:p>
            <a:pPr>
              <a:buNone/>
            </a:pPr>
            <a:r>
              <a:rPr lang="en-US" dirty="0" err="1" smtClean="0"/>
              <a:t>str</a:t>
            </a:r>
            <a:r>
              <a:rPr lang="en-US" dirty="0" smtClean="0"/>
              <a:t>=‘Hello World!’</a:t>
            </a:r>
          </a:p>
          <a:p>
            <a:pPr>
              <a:buNone/>
            </a:pPr>
            <a:r>
              <a:rPr lang="en-US" dirty="0" smtClean="0"/>
              <a:t>f=open(“</a:t>
            </a:r>
            <a:r>
              <a:rPr lang="en-US" dirty="0" err="1" smtClean="0"/>
              <a:t>filebinary.bin”,”wb</a:t>
            </a:r>
            <a:r>
              <a:rPr lang="en-US" dirty="0" smtClean="0"/>
              <a:t>”)</a:t>
            </a:r>
          </a:p>
          <a:p>
            <a:pPr>
              <a:buNone/>
            </a:pPr>
            <a:r>
              <a:rPr lang="en-US" dirty="0" err="1" smtClean="0"/>
              <a:t>f.write</a:t>
            </a:r>
            <a:r>
              <a:rPr lang="en-US" dirty="0" smtClean="0"/>
              <a:t>(</a:t>
            </a:r>
            <a:r>
              <a:rPr lang="en-US" dirty="0" err="1" smtClean="0"/>
              <a:t>str.encode</a:t>
            </a:r>
            <a:r>
              <a:rPr lang="en-US" dirty="0" smtClean="0"/>
              <a:t>(‘utf-8’))</a:t>
            </a:r>
          </a:p>
          <a:p>
            <a:pPr>
              <a:buNone/>
            </a:pPr>
            <a:r>
              <a:rPr lang="en-US" dirty="0" err="1" smtClean="0"/>
              <a:t>f.close</a:t>
            </a:r>
            <a:r>
              <a:rPr lang="en-US" dirty="0" smtClean="0"/>
              <a:t>()</a:t>
            </a:r>
          </a:p>
          <a:p>
            <a:pPr>
              <a:buNone/>
            </a:pPr>
            <a:r>
              <a:rPr lang="en-US" dirty="0" smtClean="0"/>
              <a:t>f=open(“</a:t>
            </a:r>
            <a:r>
              <a:rPr lang="en-US" dirty="0" err="1" smtClean="0"/>
              <a:t>filebinary.bin”,”rb</a:t>
            </a:r>
            <a:r>
              <a:rPr lang="en-US" dirty="0" smtClean="0"/>
              <a:t>”)</a:t>
            </a:r>
          </a:p>
          <a:p>
            <a:pPr>
              <a:buNone/>
            </a:pPr>
            <a:r>
              <a:rPr lang="en-US" dirty="0" err="1" smtClean="0"/>
              <a:t>fcontent</a:t>
            </a:r>
            <a:r>
              <a:rPr lang="en-US" dirty="0" smtClean="0"/>
              <a:t>=</a:t>
            </a:r>
            <a:r>
              <a:rPr lang="en-US" dirty="0" err="1" smtClean="0"/>
              <a:t>f.read</a:t>
            </a:r>
            <a:r>
              <a:rPr lang="en-US" dirty="0" smtClean="0"/>
              <a:t>()</a:t>
            </a:r>
          </a:p>
          <a:p>
            <a:pPr>
              <a:buNone/>
            </a:pPr>
            <a:r>
              <a:rPr lang="en-US" dirty="0" err="1" smtClean="0"/>
              <a:t>f.close</a:t>
            </a:r>
            <a:r>
              <a:rPr lang="en-US" dirty="0" smtClean="0"/>
              <a:t>()</a:t>
            </a:r>
          </a:p>
          <a:p>
            <a:pPr>
              <a:buNone/>
            </a:pPr>
            <a:r>
              <a:rPr lang="en-US" dirty="0" smtClean="0"/>
              <a:t>print(‘The content in the file is:’)</a:t>
            </a:r>
          </a:p>
          <a:p>
            <a:pPr>
              <a:buNone/>
            </a:pPr>
            <a:r>
              <a:rPr lang="en-US" dirty="0" smtClean="0"/>
              <a:t>print(</a:t>
            </a:r>
            <a:r>
              <a:rPr lang="en-US" dirty="0" err="1" smtClean="0"/>
              <a:t>fcontent.decode</a:t>
            </a:r>
            <a:r>
              <a:rPr lang="en-US" dirty="0" smtClean="0"/>
              <a:t>(‘utf-8’))</a:t>
            </a:r>
          </a:p>
          <a:p>
            <a:pPr>
              <a:buNone/>
            </a:pPr>
            <a:r>
              <a:rPr lang="en-US" dirty="0" smtClean="0"/>
              <a:t>Output:</a:t>
            </a:r>
          </a:p>
          <a:p>
            <a:pPr>
              <a:buNone/>
            </a:pPr>
            <a:r>
              <a:rPr lang="en-US" dirty="0" smtClean="0"/>
              <a:t>The content in the file is:</a:t>
            </a:r>
          </a:p>
          <a:p>
            <a:pPr>
              <a:buNone/>
            </a:pPr>
            <a:r>
              <a:rPr lang="en-US" dirty="0" smtClean="0"/>
              <a:t>Hello World!</a:t>
            </a:r>
            <a:endParaRPr lang="en-US" dirty="0"/>
          </a:p>
        </p:txBody>
      </p:sp>
    </p:spTree>
    <p:extLst>
      <p:ext uri="{BB962C8B-B14F-4D97-AF65-F5344CB8AC3E}">
        <p14:creationId xmlns:p14="http://schemas.microsoft.com/office/powerpoint/2010/main" val="2258282309"/>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 (pickling)</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Serialization(also known as pickling) is a process of converting structured data into data stream</a:t>
            </a:r>
          </a:p>
          <a:p>
            <a:pPr>
              <a:buNone/>
            </a:pPr>
            <a:r>
              <a:rPr lang="en-US" dirty="0" smtClean="0"/>
              <a:t>format.</a:t>
            </a:r>
          </a:p>
          <a:p>
            <a:pPr>
              <a:buNone/>
            </a:pPr>
            <a:endParaRPr lang="en-US" dirty="0" smtClean="0"/>
          </a:p>
          <a:p>
            <a:pPr>
              <a:buNone/>
            </a:pPr>
            <a:r>
              <a:rPr lang="en-US" dirty="0" smtClean="0"/>
              <a:t>import pickle</a:t>
            </a:r>
          </a:p>
          <a:p>
            <a:pPr>
              <a:buNone/>
            </a:pPr>
            <a:r>
              <a:rPr lang="en-US" dirty="0" smtClean="0"/>
              <a:t>class </a:t>
            </a:r>
            <a:r>
              <a:rPr lang="en-US" dirty="0" err="1" smtClean="0"/>
              <a:t>rect</a:t>
            </a:r>
            <a:r>
              <a:rPr lang="en-US" dirty="0" smtClean="0"/>
              <a:t>:</a:t>
            </a:r>
          </a:p>
          <a:p>
            <a:pPr>
              <a:buNone/>
            </a:pPr>
            <a:r>
              <a:rPr lang="en-US" dirty="0" smtClean="0"/>
              <a:t>	</a:t>
            </a:r>
            <a:r>
              <a:rPr lang="en-US" dirty="0" err="1" smtClean="0"/>
              <a:t>def__init</a:t>
            </a:r>
            <a:r>
              <a:rPr lang="en-US" dirty="0" smtClean="0"/>
              <a:t>__(</a:t>
            </a:r>
            <a:r>
              <a:rPr lang="en-US" dirty="0" err="1" smtClean="0"/>
              <a:t>self,x,y</a:t>
            </a:r>
            <a:r>
              <a:rPr lang="en-US" dirty="0" smtClean="0"/>
              <a:t>):</a:t>
            </a:r>
          </a:p>
          <a:p>
            <a:pPr>
              <a:buNone/>
            </a:pPr>
            <a:r>
              <a:rPr lang="en-US" dirty="0" smtClean="0"/>
              <a:t>		</a:t>
            </a:r>
            <a:r>
              <a:rPr lang="en-US" dirty="0" err="1" smtClean="0"/>
              <a:t>self.l</a:t>
            </a:r>
            <a:r>
              <a:rPr lang="en-US" dirty="0" smtClean="0"/>
              <a:t>=x</a:t>
            </a:r>
          </a:p>
          <a:p>
            <a:pPr>
              <a:buNone/>
            </a:pPr>
            <a:r>
              <a:rPr lang="en-US" dirty="0" smtClean="0"/>
              <a:t>		</a:t>
            </a:r>
            <a:r>
              <a:rPr lang="en-US" dirty="0" err="1" smtClean="0"/>
              <a:t>self.b</a:t>
            </a:r>
            <a:r>
              <a:rPr lang="en-US" dirty="0" smtClean="0"/>
              <a:t>=y</a:t>
            </a:r>
          </a:p>
          <a:p>
            <a:pPr>
              <a:buNone/>
            </a:pPr>
            <a:r>
              <a:rPr lang="en-US" dirty="0" smtClean="0"/>
              <a:t>	def </a:t>
            </a:r>
            <a:r>
              <a:rPr lang="en-US" dirty="0" err="1" smtClean="0"/>
              <a:t>rectarea</a:t>
            </a:r>
            <a:r>
              <a:rPr lang="en-US" dirty="0" smtClean="0"/>
              <a:t>(self):</a:t>
            </a:r>
          </a:p>
          <a:p>
            <a:pPr>
              <a:buNone/>
            </a:pPr>
            <a:r>
              <a:rPr lang="en-US" dirty="0" smtClean="0"/>
              <a:t>		</a:t>
            </a:r>
            <a:r>
              <a:rPr lang="en-US" dirty="0" err="1" smtClean="0"/>
              <a:t>return“Area</a:t>
            </a:r>
            <a:r>
              <a:rPr lang="en-US" dirty="0" smtClean="0"/>
              <a:t> of rectangle </a:t>
            </a:r>
            <a:r>
              <a:rPr lang="en-US" dirty="0" err="1" smtClean="0"/>
              <a:t>is”,self.l</a:t>
            </a:r>
            <a:r>
              <a:rPr lang="en-US" dirty="0" smtClean="0"/>
              <a:t>*</a:t>
            </a:r>
            <a:r>
              <a:rPr lang="en-US" dirty="0" err="1" smtClean="0"/>
              <a:t>self.b</a:t>
            </a:r>
            <a:endParaRPr lang="en-US" dirty="0" smtClean="0"/>
          </a:p>
          <a:p>
            <a:pPr>
              <a:buNone/>
            </a:pPr>
            <a:r>
              <a:rPr lang="en-US" dirty="0" smtClean="0"/>
              <a:t>r=</a:t>
            </a:r>
            <a:r>
              <a:rPr lang="en-US" dirty="0" err="1" smtClean="0"/>
              <a:t>rect</a:t>
            </a:r>
            <a:r>
              <a:rPr lang="en-US" dirty="0" smtClean="0"/>
              <a:t>(5,8)</a:t>
            </a:r>
          </a:p>
          <a:p>
            <a:pPr>
              <a:buNone/>
            </a:pPr>
            <a:r>
              <a:rPr lang="en-US" dirty="0" smtClean="0"/>
              <a:t>f=open(‘studentinfo.bin’, ‘</a:t>
            </a:r>
            <a:r>
              <a:rPr lang="en-US" dirty="0" err="1" smtClean="0"/>
              <a:t>wb</a:t>
            </a:r>
            <a:r>
              <a:rPr lang="en-US" dirty="0" smtClean="0"/>
              <a:t>’)</a:t>
            </a:r>
          </a:p>
          <a:p>
            <a:pPr>
              <a:buNone/>
            </a:pPr>
            <a:r>
              <a:rPr lang="en-US" dirty="0" err="1" smtClean="0"/>
              <a:t>pickle.dump</a:t>
            </a:r>
            <a:r>
              <a:rPr lang="en-US" dirty="0" smtClean="0"/>
              <a:t>(</a:t>
            </a:r>
            <a:r>
              <a:rPr lang="en-US" dirty="0" err="1" smtClean="0"/>
              <a:t>r,f</a:t>
            </a:r>
            <a:r>
              <a:rPr lang="en-US" dirty="0" smtClean="0"/>
              <a:t>)</a:t>
            </a:r>
          </a:p>
          <a:p>
            <a:pPr>
              <a:buNone/>
            </a:pPr>
            <a:r>
              <a:rPr lang="en-US" dirty="0" err="1" smtClean="0"/>
              <a:t>f.close</a:t>
            </a:r>
            <a:r>
              <a:rPr lang="en-US" dirty="0" smtClean="0"/>
              <a:t>()</a:t>
            </a:r>
          </a:p>
          <a:p>
            <a:pPr>
              <a:buNone/>
            </a:pPr>
            <a:r>
              <a:rPr lang="en-US" dirty="0" smtClean="0"/>
              <a:t>del r</a:t>
            </a:r>
          </a:p>
          <a:p>
            <a:pPr>
              <a:buNone/>
            </a:pPr>
            <a:r>
              <a:rPr lang="en-US" dirty="0" smtClean="0"/>
              <a:t>f=open(‘</a:t>
            </a:r>
            <a:r>
              <a:rPr lang="en-US" dirty="0" err="1" smtClean="0"/>
              <a:t>studentinfo.bin’,’rb</a:t>
            </a:r>
            <a:r>
              <a:rPr lang="en-US" dirty="0" smtClean="0"/>
              <a:t>’)</a:t>
            </a:r>
          </a:p>
          <a:p>
            <a:pPr>
              <a:buNone/>
            </a:pPr>
            <a:r>
              <a:rPr lang="en-US" dirty="0" err="1" smtClean="0"/>
              <a:t>storedobj</a:t>
            </a:r>
            <a:r>
              <a:rPr lang="en-US" dirty="0" smtClean="0"/>
              <a:t>=</a:t>
            </a:r>
            <a:r>
              <a:rPr lang="en-US" dirty="0" err="1" smtClean="0"/>
              <a:t>pickle.load</a:t>
            </a:r>
            <a:r>
              <a:rPr lang="en-US" dirty="0" smtClean="0"/>
              <a:t>(f)</a:t>
            </a:r>
          </a:p>
          <a:p>
            <a:pPr>
              <a:buNone/>
            </a:pPr>
            <a:r>
              <a:rPr lang="en-US" dirty="0" smtClean="0"/>
              <a:t>print(</a:t>
            </a:r>
            <a:r>
              <a:rPr lang="en-US" dirty="0" err="1" smtClean="0"/>
              <a:t>storedobj.rectarea</a:t>
            </a:r>
            <a:r>
              <a:rPr lang="en-US" dirty="0" smtClean="0"/>
              <a:t>())</a:t>
            </a:r>
          </a:p>
          <a:p>
            <a:pPr>
              <a:buNone/>
            </a:pPr>
            <a:r>
              <a:rPr lang="en-US" dirty="0" smtClean="0"/>
              <a:t>Output:</a:t>
            </a:r>
          </a:p>
          <a:p>
            <a:pPr>
              <a:buNone/>
            </a:pPr>
            <a:r>
              <a:rPr lang="en-US" dirty="0" smtClean="0"/>
              <a:t>(‘Area of rectangle is’,40)</a:t>
            </a:r>
            <a:endParaRPr lang="en-US" dirty="0"/>
          </a:p>
        </p:txBody>
      </p:sp>
    </p:spTree>
    <p:extLst>
      <p:ext uri="{BB962C8B-B14F-4D97-AF65-F5344CB8AC3E}">
        <p14:creationId xmlns:p14="http://schemas.microsoft.com/office/powerpoint/2010/main" val="1087782519"/>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Pickling more than one instances</a:t>
            </a:r>
            <a:endParaRPr lang="en-US" dirty="0"/>
          </a:p>
        </p:txBody>
      </p:sp>
      <p:sp>
        <p:nvSpPr>
          <p:cNvPr id="3" name="Content Placeholder 2"/>
          <p:cNvSpPr>
            <a:spLocks noGrp="1"/>
          </p:cNvSpPr>
          <p:nvPr>
            <p:ph idx="1"/>
          </p:nvPr>
        </p:nvSpPr>
        <p:spPr/>
        <p:txBody>
          <a:bodyPr/>
          <a:lstStyle/>
          <a:p>
            <a:pPr>
              <a:buNone/>
            </a:pPr>
            <a:r>
              <a:rPr lang="en-US" dirty="0" smtClean="0"/>
              <a:t>class user:</a:t>
            </a:r>
          </a:p>
          <a:p>
            <a:pPr>
              <a:buNone/>
            </a:pPr>
            <a:r>
              <a:rPr lang="en-US" dirty="0" smtClean="0"/>
              <a:t>	</a:t>
            </a:r>
            <a:r>
              <a:rPr lang="en-US" dirty="0" err="1" smtClean="0"/>
              <a:t>def__init</a:t>
            </a:r>
            <a:r>
              <a:rPr lang="en-US" dirty="0" smtClean="0"/>
              <a:t>__(</a:t>
            </a:r>
            <a:r>
              <a:rPr lang="en-US" dirty="0" err="1" smtClean="0"/>
              <a:t>self,x,y,z</a:t>
            </a:r>
            <a:r>
              <a:rPr lang="en-US" dirty="0" smtClean="0"/>
              <a:t>):</a:t>
            </a:r>
          </a:p>
          <a:p>
            <a:pPr>
              <a:buNone/>
            </a:pPr>
            <a:r>
              <a:rPr lang="en-US" dirty="0" smtClean="0"/>
              <a:t>		self.id=x</a:t>
            </a:r>
          </a:p>
          <a:p>
            <a:pPr>
              <a:buNone/>
            </a:pPr>
            <a:r>
              <a:rPr lang="en-US" dirty="0" smtClean="0"/>
              <a:t>		self.name=y</a:t>
            </a:r>
          </a:p>
          <a:p>
            <a:pPr>
              <a:buNone/>
            </a:pPr>
            <a:r>
              <a:rPr lang="en-US" dirty="0" smtClean="0"/>
              <a:t>		</a:t>
            </a:r>
            <a:r>
              <a:rPr lang="en-US" dirty="0" err="1" smtClean="0"/>
              <a:t>self.emailadd</a:t>
            </a:r>
            <a:r>
              <a:rPr lang="en-US" dirty="0" smtClean="0"/>
              <a:t>=z</a:t>
            </a:r>
          </a:p>
          <a:p>
            <a:pPr>
              <a:buNone/>
            </a:pPr>
            <a:r>
              <a:rPr lang="en-US" dirty="0" smtClean="0"/>
              <a:t>	def </a:t>
            </a:r>
            <a:r>
              <a:rPr lang="en-US" dirty="0" err="1" smtClean="0"/>
              <a:t>dispuser</a:t>
            </a:r>
            <a:r>
              <a:rPr lang="en-US" dirty="0" smtClean="0"/>
              <a:t>(self):</a:t>
            </a:r>
          </a:p>
          <a:p>
            <a:pPr>
              <a:buNone/>
            </a:pPr>
            <a:r>
              <a:rPr lang="en-US" dirty="0" smtClean="0"/>
              <a:t>		print(‘</a:t>
            </a:r>
            <a:r>
              <a:rPr lang="en-US" dirty="0" err="1" smtClean="0"/>
              <a:t>UserID:’,self.id</a:t>
            </a:r>
            <a:r>
              <a:rPr lang="en-US" dirty="0" smtClean="0"/>
              <a:t>)</a:t>
            </a:r>
          </a:p>
          <a:p>
            <a:pPr>
              <a:buNone/>
            </a:pPr>
            <a:r>
              <a:rPr lang="en-US" dirty="0" smtClean="0"/>
              <a:t>		print(‘</a:t>
            </a:r>
            <a:r>
              <a:rPr lang="en-US" dirty="0" err="1" smtClean="0"/>
              <a:t>UserName:’,self.name</a:t>
            </a:r>
            <a:r>
              <a:rPr lang="en-US" dirty="0" smtClean="0"/>
              <a:t>)</a:t>
            </a:r>
          </a:p>
          <a:p>
            <a:pPr>
              <a:buNone/>
            </a:pPr>
            <a:r>
              <a:rPr lang="en-US" dirty="0" smtClean="0"/>
              <a:t>		print(‘</a:t>
            </a:r>
            <a:r>
              <a:rPr lang="en-US" dirty="0" err="1" smtClean="0"/>
              <a:t>EmailAddress:’,self.emailadd</a:t>
            </a:r>
            <a:r>
              <a:rPr lang="en-US" dirty="0" smtClean="0"/>
              <a:t>)</a:t>
            </a:r>
            <a:endParaRPr lang="en-US" dirty="0"/>
          </a:p>
        </p:txBody>
      </p:sp>
    </p:spTree>
    <p:extLst>
      <p:ext uri="{BB962C8B-B14F-4D97-AF65-F5344CB8AC3E}">
        <p14:creationId xmlns:p14="http://schemas.microsoft.com/office/powerpoint/2010/main" val="4138930444"/>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Pickling more than one instance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f=open(‘UsersInfo.bin’, ‘</a:t>
            </a:r>
            <a:r>
              <a:rPr lang="en-US" dirty="0" err="1" smtClean="0"/>
              <a:t>wb</a:t>
            </a:r>
            <a:r>
              <a:rPr lang="en-US" dirty="0" smtClean="0"/>
              <a:t>’)</a:t>
            </a:r>
          </a:p>
          <a:p>
            <a:pPr>
              <a:buNone/>
            </a:pPr>
            <a:r>
              <a:rPr lang="en-US" dirty="0" smtClean="0"/>
              <a:t>n=</a:t>
            </a:r>
            <a:r>
              <a:rPr lang="en-US" dirty="0" err="1" smtClean="0"/>
              <a:t>int</a:t>
            </a:r>
            <a:r>
              <a:rPr lang="en-US" dirty="0" smtClean="0"/>
              <a:t>(input(‘</a:t>
            </a:r>
            <a:r>
              <a:rPr lang="en-US" dirty="0" err="1" smtClean="0"/>
              <a:t>Howmanyusers</a:t>
            </a:r>
            <a:r>
              <a:rPr lang="en-US" dirty="0" smtClean="0"/>
              <a:t>?’))</a:t>
            </a:r>
          </a:p>
          <a:p>
            <a:pPr>
              <a:buNone/>
            </a:pPr>
            <a:r>
              <a:rPr lang="en-US" dirty="0" smtClean="0"/>
              <a:t>print(‘</a:t>
            </a:r>
            <a:r>
              <a:rPr lang="en-US" dirty="0" err="1" smtClean="0"/>
              <a:t>Enter’,n</a:t>
            </a:r>
            <a:r>
              <a:rPr lang="en-US" dirty="0" smtClean="0"/>
              <a:t>, ‘numbers’)</a:t>
            </a:r>
          </a:p>
          <a:p>
            <a:pPr>
              <a:buNone/>
            </a:pPr>
            <a:r>
              <a:rPr lang="en-US" dirty="0" smtClean="0"/>
              <a:t>for </a:t>
            </a:r>
            <a:r>
              <a:rPr lang="en-US" dirty="0" err="1" smtClean="0"/>
              <a:t>i</a:t>
            </a:r>
            <a:r>
              <a:rPr lang="en-US" dirty="0" smtClean="0"/>
              <a:t> in range(0,n):</a:t>
            </a:r>
          </a:p>
          <a:p>
            <a:pPr>
              <a:buNone/>
            </a:pPr>
            <a:r>
              <a:rPr lang="en-US" dirty="0" smtClean="0"/>
              <a:t>	u=input(‘</a:t>
            </a:r>
            <a:r>
              <a:rPr lang="en-US" dirty="0" err="1" smtClean="0"/>
              <a:t>UserID</a:t>
            </a:r>
            <a:r>
              <a:rPr lang="en-US" dirty="0" smtClean="0"/>
              <a:t>: ’)</a:t>
            </a:r>
          </a:p>
          <a:p>
            <a:pPr>
              <a:buNone/>
            </a:pPr>
            <a:r>
              <a:rPr lang="en-US" dirty="0" smtClean="0"/>
              <a:t>	n=input(‘</a:t>
            </a:r>
            <a:r>
              <a:rPr lang="en-US" dirty="0" err="1" smtClean="0"/>
              <a:t>UserName</a:t>
            </a:r>
            <a:r>
              <a:rPr lang="en-US" dirty="0" smtClean="0"/>
              <a:t>: ’)</a:t>
            </a:r>
          </a:p>
          <a:p>
            <a:pPr>
              <a:buNone/>
            </a:pPr>
            <a:r>
              <a:rPr lang="en-US" dirty="0" smtClean="0"/>
              <a:t>	e=input(‘</a:t>
            </a:r>
            <a:r>
              <a:rPr lang="en-US" dirty="0" err="1" smtClean="0"/>
              <a:t>EmailAddress</a:t>
            </a:r>
            <a:r>
              <a:rPr lang="en-US" dirty="0" smtClean="0"/>
              <a:t>: ’)</a:t>
            </a:r>
          </a:p>
          <a:p>
            <a:pPr>
              <a:buNone/>
            </a:pPr>
            <a:r>
              <a:rPr lang="en-US" dirty="0" smtClean="0"/>
              <a:t>	</a:t>
            </a:r>
            <a:r>
              <a:rPr lang="en-US" dirty="0" err="1" smtClean="0"/>
              <a:t>usrobj</a:t>
            </a:r>
            <a:r>
              <a:rPr lang="en-US" dirty="0" smtClean="0"/>
              <a:t>=user(</a:t>
            </a:r>
            <a:r>
              <a:rPr lang="en-US" dirty="0" err="1" smtClean="0"/>
              <a:t>u,n,e</a:t>
            </a:r>
            <a:r>
              <a:rPr lang="en-US" dirty="0" smtClean="0"/>
              <a:t>)</a:t>
            </a:r>
          </a:p>
          <a:p>
            <a:pPr>
              <a:buNone/>
            </a:pPr>
            <a:r>
              <a:rPr lang="en-US" dirty="0" smtClean="0"/>
              <a:t>	</a:t>
            </a:r>
            <a:r>
              <a:rPr lang="en-US" dirty="0" err="1" smtClean="0"/>
              <a:t>pickle.dump</a:t>
            </a:r>
            <a:r>
              <a:rPr lang="en-US" dirty="0" smtClean="0"/>
              <a:t>(</a:t>
            </a:r>
            <a:r>
              <a:rPr lang="en-US" dirty="0" err="1" smtClean="0"/>
              <a:t>usrobj,f</a:t>
            </a:r>
            <a:r>
              <a:rPr lang="en-US" dirty="0" smtClean="0"/>
              <a:t>)</a:t>
            </a:r>
          </a:p>
          <a:p>
            <a:pPr>
              <a:buNone/>
            </a:pPr>
            <a:r>
              <a:rPr lang="en-US" dirty="0" err="1" smtClean="0"/>
              <a:t>f.close</a:t>
            </a:r>
            <a:r>
              <a:rPr lang="en-US" dirty="0" smtClean="0"/>
              <a:t>()</a:t>
            </a:r>
          </a:p>
          <a:p>
            <a:pPr>
              <a:buNone/>
            </a:pPr>
            <a:r>
              <a:rPr lang="en-US" dirty="0" smtClean="0"/>
              <a:t>print(‘\</a:t>
            </a:r>
            <a:r>
              <a:rPr lang="en-US" dirty="0" err="1" smtClean="0"/>
              <a:t>nInformationoftheusersis</a:t>
            </a:r>
            <a:r>
              <a:rPr lang="en-US" dirty="0" smtClean="0"/>
              <a:t>:’)</a:t>
            </a:r>
          </a:p>
          <a:p>
            <a:pPr>
              <a:buNone/>
            </a:pPr>
            <a:r>
              <a:rPr lang="en-US" dirty="0" smtClean="0"/>
              <a:t>f=open(‘</a:t>
            </a:r>
            <a:r>
              <a:rPr lang="en-US" dirty="0" err="1" smtClean="0"/>
              <a:t>UsersInfo.bin’,’rb</a:t>
            </a:r>
            <a:r>
              <a:rPr lang="en-US" dirty="0" smtClean="0"/>
              <a:t>’)</a:t>
            </a:r>
          </a:p>
          <a:p>
            <a:pPr>
              <a:buNone/>
            </a:pPr>
            <a:r>
              <a:rPr lang="en-US" dirty="0" err="1" smtClean="0"/>
              <a:t>whileTrue</a:t>
            </a:r>
            <a:r>
              <a:rPr lang="en-US" dirty="0" smtClean="0"/>
              <a:t>:</a:t>
            </a:r>
          </a:p>
          <a:p>
            <a:pPr>
              <a:buNone/>
            </a:pPr>
            <a:r>
              <a:rPr lang="en-US" dirty="0" smtClean="0"/>
              <a:t>	try:</a:t>
            </a:r>
          </a:p>
          <a:p>
            <a:pPr>
              <a:buNone/>
            </a:pPr>
            <a:r>
              <a:rPr lang="en-US" dirty="0" smtClean="0"/>
              <a:t>		</a:t>
            </a:r>
            <a:r>
              <a:rPr lang="en-US" dirty="0" err="1" smtClean="0"/>
              <a:t>usrobj</a:t>
            </a:r>
            <a:r>
              <a:rPr lang="en-US" dirty="0" smtClean="0"/>
              <a:t>=</a:t>
            </a:r>
            <a:r>
              <a:rPr lang="en-US" dirty="0" err="1" smtClean="0"/>
              <a:t>pickle.load</a:t>
            </a:r>
            <a:r>
              <a:rPr lang="en-US" dirty="0" smtClean="0"/>
              <a:t>(f)</a:t>
            </a:r>
          </a:p>
          <a:p>
            <a:pPr>
              <a:buNone/>
            </a:pPr>
            <a:r>
              <a:rPr lang="en-US" dirty="0" smtClean="0"/>
              <a:t>	</a:t>
            </a:r>
            <a:r>
              <a:rPr lang="en-US" dirty="0" err="1" smtClean="0"/>
              <a:t>exceptEOFError</a:t>
            </a:r>
            <a:r>
              <a:rPr lang="en-US" dirty="0" smtClean="0"/>
              <a:t>:</a:t>
            </a:r>
          </a:p>
          <a:p>
            <a:pPr>
              <a:buNone/>
            </a:pPr>
            <a:r>
              <a:rPr lang="en-US" dirty="0" smtClean="0"/>
              <a:t>		break</a:t>
            </a:r>
          </a:p>
          <a:p>
            <a:pPr>
              <a:buNone/>
            </a:pPr>
            <a:r>
              <a:rPr lang="en-US" dirty="0" smtClean="0"/>
              <a:t>	else:</a:t>
            </a:r>
          </a:p>
          <a:p>
            <a:pPr>
              <a:buNone/>
            </a:pPr>
            <a:r>
              <a:rPr lang="en-US" dirty="0" smtClean="0"/>
              <a:t>		</a:t>
            </a:r>
            <a:r>
              <a:rPr lang="en-US" dirty="0" err="1" smtClean="0"/>
              <a:t>usrobj.dispuser</a:t>
            </a:r>
            <a:r>
              <a:rPr lang="en-US" dirty="0" smtClean="0"/>
              <a:t>()</a:t>
            </a:r>
          </a:p>
          <a:p>
            <a:pPr>
              <a:buNone/>
            </a:pPr>
            <a:r>
              <a:rPr lang="en-US" dirty="0" err="1" smtClean="0"/>
              <a:t>f.close</a:t>
            </a:r>
            <a:r>
              <a:rPr lang="en-US" dirty="0" smtClean="0"/>
              <a:t>()</a:t>
            </a:r>
            <a:endParaRPr lang="en-US" dirty="0"/>
          </a:p>
        </p:txBody>
      </p:sp>
    </p:spTree>
    <p:extLst>
      <p:ext uri="{BB962C8B-B14F-4D97-AF65-F5344CB8AC3E}">
        <p14:creationId xmlns:p14="http://schemas.microsoft.com/office/powerpoint/2010/main" val="1941382802"/>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Exceptions occur when certain situations arise in a program. </a:t>
            </a:r>
          </a:p>
          <a:p>
            <a:endParaRPr lang="en-US" dirty="0" smtClean="0"/>
          </a:p>
          <a:p>
            <a:endParaRPr lang="en-US" dirty="0" smtClean="0"/>
          </a:p>
          <a:p>
            <a:r>
              <a:rPr lang="en-US" dirty="0" smtClean="0"/>
              <a:t>Examples</a:t>
            </a:r>
          </a:p>
          <a:p>
            <a:pPr lvl="1"/>
            <a:r>
              <a:rPr lang="en-US" dirty="0" smtClean="0"/>
              <a:t>Dividing a value by 0</a:t>
            </a:r>
          </a:p>
          <a:p>
            <a:pPr lvl="1"/>
            <a:r>
              <a:rPr lang="en-US" dirty="0" smtClean="0"/>
              <a:t>accessing a list element out of its index range</a:t>
            </a:r>
          </a:p>
          <a:p>
            <a:pPr lvl="1"/>
            <a:r>
              <a:rPr lang="en-US" dirty="0" smtClean="0"/>
              <a:t> reading a file that does not exist </a:t>
            </a:r>
            <a:endParaRPr lang="en-US" dirty="0"/>
          </a:p>
        </p:txBody>
      </p:sp>
    </p:spTree>
    <p:extLst>
      <p:ext uri="{BB962C8B-B14F-4D97-AF65-F5344CB8AC3E}">
        <p14:creationId xmlns:p14="http://schemas.microsoft.com/office/powerpoint/2010/main" val="3977061845"/>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handle exceptions, you write the code in a block that begins with the word try. </a:t>
            </a:r>
          </a:p>
          <a:p>
            <a:r>
              <a:rPr lang="en-US" dirty="0" smtClean="0"/>
              <a:t>There are two kinds of try blocks:</a:t>
            </a:r>
          </a:p>
          <a:p>
            <a:pPr lvl="1"/>
            <a:r>
              <a:rPr lang="en-US" dirty="0" smtClean="0"/>
              <a:t>try/except: </a:t>
            </a:r>
          </a:p>
          <a:p>
            <a:pPr lvl="1">
              <a:buNone/>
            </a:pPr>
            <a:r>
              <a:rPr lang="en-US" dirty="0" smtClean="0"/>
              <a:t>	The code that might raise an error is written in the try block, and all the errors and exceptions are handled through the except clause.</a:t>
            </a:r>
          </a:p>
          <a:p>
            <a:pPr lvl="1">
              <a:buNone/>
            </a:pPr>
            <a:endParaRPr lang="en-US" dirty="0" smtClean="0"/>
          </a:p>
          <a:p>
            <a:pPr lvl="1"/>
            <a:r>
              <a:rPr lang="en-US" dirty="0" smtClean="0"/>
              <a:t>try/finally: </a:t>
            </a:r>
          </a:p>
          <a:p>
            <a:pPr lvl="1">
              <a:buNone/>
            </a:pPr>
            <a:r>
              <a:rPr lang="en-US" dirty="0" smtClean="0"/>
              <a:t>	The code written in the finally block always executes whether an exception occurs or not. Most commonly, the statements for closing open files, releasing memory, and such are written in a finally block.</a:t>
            </a:r>
          </a:p>
          <a:p>
            <a:pPr lvl="1"/>
            <a:endParaRPr lang="en-US" dirty="0" smtClean="0"/>
          </a:p>
          <a:p>
            <a:endParaRPr lang="en-US" dirty="0"/>
          </a:p>
        </p:txBody>
      </p:sp>
    </p:spTree>
    <p:extLst>
      <p:ext uri="{BB962C8B-B14F-4D97-AF65-F5344CB8AC3E}">
        <p14:creationId xmlns:p14="http://schemas.microsoft.com/office/powerpoint/2010/main" val="778636460"/>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TRY/EXCEPT</a:t>
            </a:r>
            <a:endParaRPr lang="en-US" dirty="0"/>
          </a:p>
        </p:txBody>
      </p:sp>
      <p:sp>
        <p:nvSpPr>
          <p:cNvPr id="3" name="Content Placeholder 2"/>
          <p:cNvSpPr>
            <a:spLocks noGrp="1"/>
          </p:cNvSpPr>
          <p:nvPr>
            <p:ph idx="1"/>
          </p:nvPr>
        </p:nvSpPr>
        <p:spPr/>
        <p:txBody>
          <a:bodyPr/>
          <a:lstStyle/>
          <a:p>
            <a:pPr>
              <a:buNone/>
            </a:pPr>
            <a:r>
              <a:rPr lang="en-US" dirty="0" smtClean="0"/>
              <a:t>Syntax: </a:t>
            </a:r>
          </a:p>
          <a:p>
            <a:pPr>
              <a:buNone/>
            </a:pPr>
            <a:r>
              <a:rPr lang="en-US" dirty="0" smtClean="0"/>
              <a:t>try: </a:t>
            </a:r>
          </a:p>
          <a:p>
            <a:pPr>
              <a:buNone/>
            </a:pPr>
            <a:r>
              <a:rPr lang="en-US" dirty="0" smtClean="0"/>
              <a:t>	statement(s) </a:t>
            </a:r>
          </a:p>
          <a:p>
            <a:pPr>
              <a:buNone/>
            </a:pPr>
            <a:r>
              <a:rPr lang="en-US" dirty="0" smtClean="0"/>
              <a:t>except </a:t>
            </a:r>
            <a:r>
              <a:rPr lang="en-US" dirty="0" err="1" smtClean="0"/>
              <a:t>SomeException</a:t>
            </a:r>
            <a:r>
              <a:rPr lang="en-US" dirty="0" smtClean="0"/>
              <a:t>: </a:t>
            </a:r>
          </a:p>
          <a:p>
            <a:pPr>
              <a:buNone/>
            </a:pPr>
            <a:r>
              <a:rPr lang="en-US" dirty="0" smtClean="0"/>
              <a:t>	code for handling exception </a:t>
            </a:r>
          </a:p>
          <a:p>
            <a:pPr>
              <a:buNone/>
            </a:pPr>
            <a:r>
              <a:rPr lang="en-US" dirty="0" smtClean="0"/>
              <a:t>[else: </a:t>
            </a:r>
          </a:p>
          <a:p>
            <a:pPr>
              <a:buNone/>
            </a:pPr>
            <a:r>
              <a:rPr lang="en-US" dirty="0" smtClean="0"/>
              <a:t>	statement(s)] </a:t>
            </a:r>
          </a:p>
          <a:p>
            <a:pPr>
              <a:buNone/>
            </a:pPr>
            <a:r>
              <a:rPr lang="en-US" dirty="0" smtClean="0"/>
              <a:t/>
            </a:r>
            <a:br>
              <a:rPr lang="en-US" dirty="0" smtClean="0"/>
            </a:br>
            <a:endParaRPr lang="en-US" dirty="0"/>
          </a:p>
        </p:txBody>
      </p:sp>
    </p:spTree>
    <p:extLst>
      <p:ext uri="{BB962C8B-B14F-4D97-AF65-F5344CB8AC3E}">
        <p14:creationId xmlns:p14="http://schemas.microsoft.com/office/powerpoint/2010/main" val="3312036184"/>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THE TRY/EXCEPT</a:t>
            </a:r>
            <a:endParaRPr lang="en-US" dirty="0"/>
          </a:p>
        </p:txBody>
      </p:sp>
      <p:sp>
        <p:nvSpPr>
          <p:cNvPr id="3" name="Content Placeholder 2"/>
          <p:cNvSpPr>
            <a:spLocks noGrp="1"/>
          </p:cNvSpPr>
          <p:nvPr>
            <p:ph idx="1"/>
          </p:nvPr>
        </p:nvSpPr>
        <p:spPr/>
        <p:txBody>
          <a:bodyPr>
            <a:normAutofit/>
          </a:bodyPr>
          <a:lstStyle/>
          <a:p>
            <a:r>
              <a:rPr lang="en-US" dirty="0" smtClean="0"/>
              <a:t>Python runs the statements in the try block.</a:t>
            </a:r>
          </a:p>
          <a:p>
            <a:r>
              <a:rPr lang="en-US" dirty="0" smtClean="0"/>
              <a:t>No exception, except clauses ignored.</a:t>
            </a:r>
          </a:p>
          <a:p>
            <a:r>
              <a:rPr lang="en-US" dirty="0" smtClean="0"/>
              <a:t>If exception is raised, except clause is executed.(for the appropriate exception)</a:t>
            </a:r>
          </a:p>
          <a:p>
            <a:r>
              <a:rPr lang="en-US" dirty="0" smtClean="0"/>
              <a:t>If no except clause is defined, nested try is executed and if still no clause, python’s error handler is called.</a:t>
            </a:r>
          </a:p>
          <a:p>
            <a:r>
              <a:rPr lang="en-US" dirty="0" smtClean="0"/>
              <a:t> Else clause is run if no exception raised whatsoever.</a:t>
            </a:r>
            <a:endParaRPr lang="en-US" dirty="0"/>
          </a:p>
        </p:txBody>
      </p:sp>
    </p:spTree>
    <p:extLst>
      <p:ext uri="{BB962C8B-B14F-4D97-AF65-F5344CB8AC3E}">
        <p14:creationId xmlns:p14="http://schemas.microsoft.com/office/powerpoint/2010/main" val="897941796"/>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handled</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err="1" smtClean="0"/>
              <a:t>EOFError</a:t>
            </a:r>
            <a:r>
              <a:rPr lang="en-US" dirty="0" smtClean="0"/>
              <a:t> 		Raised when you try to read 			beyond the end of a file. </a:t>
            </a:r>
          </a:p>
          <a:p>
            <a:pPr>
              <a:buNone/>
            </a:pPr>
            <a:r>
              <a:rPr lang="en-US" dirty="0" err="1" smtClean="0"/>
              <a:t>IOError</a:t>
            </a:r>
            <a:r>
              <a:rPr lang="en-US" dirty="0" smtClean="0"/>
              <a:t> 		Raised when an I/O 				operation fails. </a:t>
            </a:r>
          </a:p>
          <a:p>
            <a:pPr>
              <a:buNone/>
            </a:pPr>
            <a:r>
              <a:rPr lang="en-US" dirty="0" err="1" smtClean="0"/>
              <a:t>IndexError</a:t>
            </a:r>
            <a:r>
              <a:rPr lang="en-US" dirty="0" smtClean="0"/>
              <a:t> 		Raised when you use an 				index value that is out of 				range.  </a:t>
            </a:r>
          </a:p>
          <a:p>
            <a:pPr>
              <a:buNone/>
            </a:pPr>
            <a:r>
              <a:rPr lang="en-US" dirty="0" err="1" smtClean="0"/>
              <a:t>TypeError</a:t>
            </a:r>
            <a:r>
              <a:rPr lang="en-US" dirty="0" smtClean="0"/>
              <a:t> 		Raised when an argument of 			inappropriate type is supplied. </a:t>
            </a:r>
          </a:p>
          <a:p>
            <a:pPr>
              <a:buNone/>
            </a:pPr>
            <a:r>
              <a:rPr lang="en-US" dirty="0" err="1" smtClean="0"/>
              <a:t>ValueError</a:t>
            </a:r>
            <a:r>
              <a:rPr lang="en-US" dirty="0" smtClean="0"/>
              <a:t> 		Raised when an inappropriate 			argument value is supplied. </a:t>
            </a:r>
          </a:p>
          <a:p>
            <a:pPr>
              <a:buNone/>
            </a:pPr>
            <a:r>
              <a:rPr lang="en-US" dirty="0" err="1" smtClean="0"/>
              <a:t>ZeroDivisionError</a:t>
            </a:r>
            <a:r>
              <a:rPr lang="en-US" dirty="0" smtClean="0"/>
              <a:t> </a:t>
            </a:r>
            <a:endParaRPr lang="en-US" dirty="0"/>
          </a:p>
        </p:txBody>
      </p:sp>
    </p:spTree>
    <p:extLst>
      <p:ext uri="{BB962C8B-B14F-4D97-AF65-F5344CB8AC3E}">
        <p14:creationId xmlns:p14="http://schemas.microsoft.com/office/powerpoint/2010/main" val="1189644007"/>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try/except</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import sys</a:t>
            </a:r>
          </a:p>
          <a:p>
            <a:pPr>
              <a:buNone/>
            </a:pPr>
            <a:r>
              <a:rPr lang="en-US" dirty="0" smtClean="0"/>
              <a:t>try:</a:t>
            </a:r>
          </a:p>
          <a:p>
            <a:pPr>
              <a:buNone/>
            </a:pPr>
            <a:r>
              <a:rPr lang="en-US" dirty="0" smtClean="0"/>
              <a:t>     n = input('Enter your name ')</a:t>
            </a:r>
          </a:p>
          <a:p>
            <a:pPr>
              <a:buNone/>
            </a:pPr>
            <a:r>
              <a:rPr lang="en-US" dirty="0" smtClean="0"/>
              <a:t>except </a:t>
            </a:r>
            <a:r>
              <a:rPr lang="en-US" dirty="0" err="1" smtClean="0"/>
              <a:t>EOFError</a:t>
            </a:r>
            <a:r>
              <a:rPr lang="en-US" dirty="0" smtClean="0"/>
              <a:t>:</a:t>
            </a:r>
          </a:p>
          <a:p>
            <a:pPr>
              <a:buNone/>
            </a:pPr>
            <a:r>
              <a:rPr lang="en-US" dirty="0" smtClean="0"/>
              <a:t>     print ('EOF error has occurred' )</a:t>
            </a:r>
          </a:p>
          <a:p>
            <a:pPr>
              <a:buNone/>
            </a:pPr>
            <a:r>
              <a:rPr lang="en-US" dirty="0" smtClean="0"/>
              <a:t>     </a:t>
            </a:r>
            <a:r>
              <a:rPr lang="en-US" dirty="0" err="1" smtClean="0"/>
              <a:t>sys.exit</a:t>
            </a:r>
            <a:r>
              <a:rPr lang="en-US" dirty="0" smtClean="0"/>
              <a:t>(1)</a:t>
            </a:r>
          </a:p>
          <a:p>
            <a:pPr>
              <a:buNone/>
            </a:pPr>
            <a:r>
              <a:rPr lang="en-US" dirty="0" smtClean="0"/>
              <a:t>except:</a:t>
            </a:r>
          </a:p>
          <a:p>
            <a:pPr>
              <a:buNone/>
            </a:pPr>
            <a:r>
              <a:rPr lang="en-US" dirty="0" smtClean="0"/>
              <a:t>     print ('Some error has occurred' )</a:t>
            </a:r>
          </a:p>
          <a:p>
            <a:pPr>
              <a:buNone/>
            </a:pPr>
            <a:r>
              <a:rPr lang="en-US" dirty="0" smtClean="0"/>
              <a:t>print ('The name entered is', n)</a:t>
            </a:r>
          </a:p>
          <a:p>
            <a:pPr>
              <a:buNone/>
            </a:pPr>
            <a:endParaRPr lang="en-US" dirty="0" smtClean="0"/>
          </a:p>
          <a:p>
            <a:pPr>
              <a:buNone/>
            </a:pPr>
            <a:r>
              <a:rPr lang="en-US" dirty="0" smtClean="0"/>
              <a:t>Output:</a:t>
            </a:r>
          </a:p>
          <a:p>
            <a:pPr>
              <a:buNone/>
            </a:pPr>
            <a:r>
              <a:rPr lang="en-US" dirty="0" smtClean="0"/>
              <a:t>Enter your name</a:t>
            </a:r>
          </a:p>
          <a:p>
            <a:pPr>
              <a:buNone/>
            </a:pPr>
            <a:r>
              <a:rPr lang="en-US" dirty="0" smtClean="0"/>
              <a:t>EOF error has occurred</a:t>
            </a:r>
          </a:p>
          <a:p>
            <a:pPr>
              <a:buNone/>
            </a:pPr>
            <a:r>
              <a:rPr lang="en-US" dirty="0" err="1" smtClean="0"/>
              <a:t>Traceback</a:t>
            </a:r>
            <a:r>
              <a:rPr lang="en-US" dirty="0" smtClean="0"/>
              <a:t> (most recent call last):</a:t>
            </a:r>
          </a:p>
          <a:p>
            <a:pPr>
              <a:buNone/>
            </a:pPr>
            <a:r>
              <a:rPr lang="en-US" dirty="0" smtClean="0"/>
              <a:t> File "C:\pythonprograms\try1.py", line 6, in &lt;module&gt;</a:t>
            </a:r>
          </a:p>
          <a:p>
            <a:pPr>
              <a:buNone/>
            </a:pPr>
            <a:r>
              <a:rPr lang="en-US" dirty="0" smtClean="0"/>
              <a:t>  </a:t>
            </a:r>
            <a:r>
              <a:rPr lang="en-US" dirty="0" err="1" smtClean="0"/>
              <a:t>sys.exit</a:t>
            </a:r>
            <a:r>
              <a:rPr lang="en-US" dirty="0" smtClean="0"/>
              <a:t>(1)</a:t>
            </a:r>
          </a:p>
          <a:p>
            <a:pPr>
              <a:buNone/>
            </a:pPr>
            <a:r>
              <a:rPr lang="en-US" dirty="0" smtClean="0"/>
              <a:t>SystemExit:1</a:t>
            </a:r>
          </a:p>
          <a:p>
            <a:pPr>
              <a:buNone/>
            </a:pPr>
            <a:endParaRPr lang="en-US" dirty="0"/>
          </a:p>
        </p:txBody>
      </p:sp>
    </p:spTree>
    <p:extLst>
      <p:ext uri="{BB962C8B-B14F-4D97-AF65-F5344CB8AC3E}">
        <p14:creationId xmlns:p14="http://schemas.microsoft.com/office/powerpoint/2010/main" val="32200365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Variables and object references are used interchangeably.</a:t>
            </a:r>
          </a:p>
          <a:p>
            <a:r>
              <a:rPr lang="en-US" dirty="0" smtClean="0"/>
              <a:t> x = “blue”</a:t>
            </a:r>
          </a:p>
          <a:p>
            <a:r>
              <a:rPr lang="en-US" dirty="0" smtClean="0"/>
              <a:t> y = “green”</a:t>
            </a:r>
          </a:p>
          <a:p>
            <a:r>
              <a:rPr lang="en-US" dirty="0" smtClean="0"/>
              <a:t> z = x</a:t>
            </a:r>
          </a:p>
          <a:p>
            <a:r>
              <a:rPr lang="en-US" dirty="0" smtClean="0"/>
              <a:t> print </a:t>
            </a:r>
            <a:r>
              <a:rPr lang="en-US" dirty="0" err="1" smtClean="0"/>
              <a:t>x,y,z</a:t>
            </a:r>
            <a:r>
              <a:rPr lang="en-US" dirty="0" smtClean="0"/>
              <a:t> # prints blue green blue</a:t>
            </a:r>
          </a:p>
          <a:p>
            <a:r>
              <a:rPr lang="en-US" dirty="0" smtClean="0"/>
              <a:t> z = y</a:t>
            </a:r>
          </a:p>
          <a:p>
            <a:r>
              <a:rPr lang="en-US" dirty="0" smtClean="0"/>
              <a:t> print </a:t>
            </a:r>
            <a:r>
              <a:rPr lang="en-US" dirty="0" err="1" smtClean="0"/>
              <a:t>x,y,z</a:t>
            </a:r>
            <a:r>
              <a:rPr lang="en-US" dirty="0" smtClean="0"/>
              <a:t> # prints blue green green</a:t>
            </a:r>
          </a:p>
          <a:p>
            <a:r>
              <a:rPr lang="en-US" dirty="0" smtClean="0"/>
              <a:t> x = z</a:t>
            </a:r>
          </a:p>
          <a:p>
            <a:r>
              <a:rPr lang="en-US" dirty="0" smtClean="0"/>
              <a:t> print </a:t>
            </a:r>
            <a:r>
              <a:rPr lang="en-US" dirty="0" err="1" smtClean="0"/>
              <a:t>x,y,z</a:t>
            </a:r>
            <a:r>
              <a:rPr lang="en-US" dirty="0" smtClean="0"/>
              <a:t> # prints green green green</a:t>
            </a:r>
          </a:p>
          <a:p>
            <a:r>
              <a:rPr lang="en-US" dirty="0" smtClean="0"/>
              <a:t>Garbage collection</a:t>
            </a:r>
          </a:p>
        </p:txBody>
      </p:sp>
      <p:sp>
        <p:nvSpPr>
          <p:cNvPr id="2" name="Title 1"/>
          <p:cNvSpPr>
            <a:spLocks noGrp="1"/>
          </p:cNvSpPr>
          <p:nvPr>
            <p:ph type="title"/>
          </p:nvPr>
        </p:nvSpPr>
        <p:spPr/>
        <p:txBody>
          <a:bodyPr/>
          <a:lstStyle/>
          <a:p>
            <a:r>
              <a:rPr lang="en-US" dirty="0" smtClean="0"/>
              <a:t>Piece # 2 Object References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example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from __future__ import division</a:t>
            </a:r>
          </a:p>
          <a:p>
            <a:pPr>
              <a:buNone/>
            </a:pPr>
            <a:r>
              <a:rPr lang="en-US" dirty="0" smtClean="0"/>
              <a:t>import sys</a:t>
            </a:r>
          </a:p>
          <a:p>
            <a:pPr>
              <a:buNone/>
            </a:pPr>
            <a:r>
              <a:rPr lang="en-US" dirty="0" smtClean="0"/>
              <a:t>n = input('Enter a number ')</a:t>
            </a:r>
          </a:p>
          <a:p>
            <a:pPr>
              <a:buNone/>
            </a:pPr>
            <a:r>
              <a:rPr lang="en-US" dirty="0" smtClean="0"/>
              <a:t>if </a:t>
            </a:r>
            <a:r>
              <a:rPr lang="en-US" dirty="0" err="1" smtClean="0"/>
              <a:t>n.isdigit</a:t>
            </a:r>
            <a:r>
              <a:rPr lang="en-US" dirty="0" smtClean="0"/>
              <a:t>():</a:t>
            </a:r>
          </a:p>
          <a:p>
            <a:pPr>
              <a:buNone/>
            </a:pPr>
            <a:r>
              <a:rPr lang="en-US" dirty="0" smtClean="0"/>
              <a:t>     n=</a:t>
            </a:r>
            <a:r>
              <a:rPr lang="en-US" dirty="0" err="1" smtClean="0"/>
              <a:t>int</a:t>
            </a:r>
            <a:r>
              <a:rPr lang="en-US" dirty="0" smtClean="0"/>
              <a:t>(n)</a:t>
            </a:r>
          </a:p>
          <a:p>
            <a:pPr>
              <a:buNone/>
            </a:pPr>
            <a:r>
              <a:rPr lang="en-US" dirty="0" smtClean="0"/>
              <a:t>try:</a:t>
            </a:r>
          </a:p>
          <a:p>
            <a:pPr>
              <a:buNone/>
            </a:pPr>
            <a:r>
              <a:rPr lang="en-US" dirty="0" smtClean="0"/>
              <a:t>     m=15/n</a:t>
            </a:r>
          </a:p>
          <a:p>
            <a:pPr>
              <a:buNone/>
            </a:pPr>
            <a:r>
              <a:rPr lang="en-US" dirty="0" smtClean="0"/>
              <a:t>except </a:t>
            </a:r>
            <a:r>
              <a:rPr lang="en-US" dirty="0" err="1" smtClean="0"/>
              <a:t>TypeError</a:t>
            </a:r>
            <a:r>
              <a:rPr lang="en-US" dirty="0" smtClean="0"/>
              <a:t> as ex:</a:t>
            </a:r>
          </a:p>
          <a:p>
            <a:pPr>
              <a:buNone/>
            </a:pPr>
            <a:r>
              <a:rPr lang="en-US" dirty="0" smtClean="0"/>
              <a:t>     print ('You have not entered a numeric value:', ex)</a:t>
            </a:r>
          </a:p>
          <a:p>
            <a:pPr>
              <a:buNone/>
            </a:pPr>
            <a:r>
              <a:rPr lang="en-US" dirty="0" smtClean="0"/>
              <a:t>     </a:t>
            </a:r>
            <a:r>
              <a:rPr lang="en-US" dirty="0" err="1" smtClean="0"/>
              <a:t>sys.exit</a:t>
            </a:r>
            <a:r>
              <a:rPr lang="en-US" dirty="0" smtClean="0"/>
              <a:t>(1)</a:t>
            </a:r>
          </a:p>
          <a:p>
            <a:pPr>
              <a:buNone/>
            </a:pPr>
            <a:r>
              <a:rPr lang="en-US" dirty="0" smtClean="0"/>
              <a:t>except </a:t>
            </a:r>
            <a:r>
              <a:rPr lang="en-US" dirty="0" err="1" smtClean="0"/>
              <a:t>ZeroDivisionError</a:t>
            </a:r>
            <a:r>
              <a:rPr lang="en-US" dirty="0" smtClean="0"/>
              <a:t> as ex:</a:t>
            </a:r>
          </a:p>
          <a:p>
            <a:pPr>
              <a:buNone/>
            </a:pPr>
            <a:r>
              <a:rPr lang="en-US" dirty="0" smtClean="0"/>
              <a:t>     print ('You have entered zero value:', ex)</a:t>
            </a:r>
          </a:p>
          <a:p>
            <a:pPr>
              <a:buNone/>
            </a:pPr>
            <a:r>
              <a:rPr lang="en-US" dirty="0" smtClean="0"/>
              <a:t>     </a:t>
            </a:r>
            <a:r>
              <a:rPr lang="en-US" dirty="0" err="1" smtClean="0"/>
              <a:t>sys.exit</a:t>
            </a:r>
            <a:r>
              <a:rPr lang="en-US" dirty="0" smtClean="0"/>
              <a:t>(1)</a:t>
            </a:r>
          </a:p>
          <a:p>
            <a:pPr>
              <a:buNone/>
            </a:pPr>
            <a:r>
              <a:rPr lang="en-US" dirty="0" smtClean="0"/>
              <a:t>print ('The result is', m)</a:t>
            </a:r>
          </a:p>
          <a:p>
            <a:pPr>
              <a:buNone/>
            </a:pPr>
            <a:endParaRPr lang="en-US" dirty="0"/>
          </a:p>
        </p:txBody>
      </p:sp>
    </p:spTree>
    <p:extLst>
      <p:ext uri="{BB962C8B-B14F-4D97-AF65-F5344CB8AC3E}">
        <p14:creationId xmlns:p14="http://schemas.microsoft.com/office/powerpoint/2010/main" val="618987125"/>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Enter a number John</a:t>
            </a:r>
          </a:p>
          <a:p>
            <a:pPr>
              <a:buNone/>
            </a:pPr>
            <a:r>
              <a:rPr lang="en-US" dirty="0" smtClean="0"/>
              <a:t>You have not entered a numeric value unsupported operand type(s) for /: '</a:t>
            </a:r>
            <a:r>
              <a:rPr lang="en-US" dirty="0" err="1" smtClean="0"/>
              <a:t>int</a:t>
            </a:r>
            <a:r>
              <a:rPr lang="en-US" dirty="0" smtClean="0"/>
              <a:t>' and '</a:t>
            </a:r>
            <a:r>
              <a:rPr lang="en-US" dirty="0" err="1" smtClean="0"/>
              <a:t>str</a:t>
            </a:r>
            <a:r>
              <a:rPr lang="en-US" dirty="0" smtClean="0"/>
              <a:t>'</a:t>
            </a:r>
          </a:p>
          <a:p>
            <a:pPr>
              <a:buNone/>
            </a:pPr>
            <a:r>
              <a:rPr lang="en-US" dirty="0" err="1" smtClean="0"/>
              <a:t>Traceback</a:t>
            </a:r>
            <a:r>
              <a:rPr lang="en-US" dirty="0" smtClean="0"/>
              <a:t> (most recent call last):</a:t>
            </a:r>
          </a:p>
          <a:p>
            <a:pPr>
              <a:buNone/>
            </a:pPr>
            <a:r>
              <a:rPr lang="en-US" dirty="0" smtClean="0"/>
              <a:t>  File "D:\pythonprograms\try2.py", line 11, in &gt;module&gt;</a:t>
            </a:r>
          </a:p>
          <a:p>
            <a:pPr>
              <a:buNone/>
            </a:pPr>
            <a:r>
              <a:rPr lang="en-US" dirty="0" smtClean="0"/>
              <a:t>   </a:t>
            </a:r>
            <a:r>
              <a:rPr lang="en-US" dirty="0" err="1" smtClean="0"/>
              <a:t>sys.exit</a:t>
            </a:r>
            <a:r>
              <a:rPr lang="en-US" dirty="0" smtClean="0"/>
              <a:t>(1)</a:t>
            </a:r>
          </a:p>
          <a:p>
            <a:pPr>
              <a:buNone/>
            </a:pPr>
            <a:r>
              <a:rPr lang="en-US" dirty="0" err="1" smtClean="0"/>
              <a:t>SystemExit</a:t>
            </a:r>
            <a:r>
              <a:rPr lang="en-US" dirty="0" smtClean="0"/>
              <a:t>: 1</a:t>
            </a:r>
          </a:p>
          <a:p>
            <a:pPr>
              <a:buNone/>
            </a:pPr>
            <a:endParaRPr lang="en-US" dirty="0" smtClean="0"/>
          </a:p>
          <a:p>
            <a:pPr>
              <a:buNone/>
            </a:pPr>
            <a:r>
              <a:rPr lang="en-US" dirty="0" smtClean="0"/>
              <a:t>Enter a number 0</a:t>
            </a:r>
          </a:p>
          <a:p>
            <a:pPr>
              <a:buNone/>
            </a:pPr>
            <a:r>
              <a:rPr lang="en-US" dirty="0" smtClean="0"/>
              <a:t>You have entered zero value: division by zero</a:t>
            </a:r>
          </a:p>
          <a:p>
            <a:pPr>
              <a:buNone/>
            </a:pPr>
            <a:r>
              <a:rPr lang="en-US" dirty="0" err="1" smtClean="0"/>
              <a:t>Traceback</a:t>
            </a:r>
            <a:r>
              <a:rPr lang="en-US" dirty="0" smtClean="0"/>
              <a:t> (most recent call last):</a:t>
            </a:r>
          </a:p>
          <a:p>
            <a:pPr>
              <a:buNone/>
            </a:pPr>
            <a:r>
              <a:rPr lang="en-US" dirty="0" smtClean="0"/>
              <a:t>  File "C:\pythonprograms\try2.py", line 14, in &gt;module&gt;</a:t>
            </a:r>
          </a:p>
          <a:p>
            <a:pPr>
              <a:buNone/>
            </a:pPr>
            <a:r>
              <a:rPr lang="en-US" dirty="0" smtClean="0"/>
              <a:t>   </a:t>
            </a:r>
            <a:r>
              <a:rPr lang="en-US" dirty="0" err="1" smtClean="0"/>
              <a:t>sys.exit</a:t>
            </a:r>
            <a:r>
              <a:rPr lang="en-US" dirty="0" smtClean="0"/>
              <a:t>(1)</a:t>
            </a:r>
          </a:p>
          <a:p>
            <a:pPr>
              <a:buNone/>
            </a:pPr>
            <a:r>
              <a:rPr lang="en-US" dirty="0" err="1" smtClean="0"/>
              <a:t>SystemExit</a:t>
            </a:r>
            <a:r>
              <a:rPr lang="en-US" dirty="0" smtClean="0"/>
              <a:t>: 1</a:t>
            </a:r>
          </a:p>
          <a:p>
            <a:pPr>
              <a:buNone/>
            </a:pPr>
            <a:endParaRPr lang="en-US" dirty="0" smtClean="0"/>
          </a:p>
          <a:p>
            <a:pPr>
              <a:buNone/>
            </a:pPr>
            <a:r>
              <a:rPr lang="en-US" dirty="0" smtClean="0"/>
              <a:t>Enter a number 5</a:t>
            </a:r>
          </a:p>
          <a:p>
            <a:pPr>
              <a:buNone/>
            </a:pPr>
            <a:r>
              <a:rPr lang="en-US" dirty="0" smtClean="0"/>
              <a:t>The result is 3.0</a:t>
            </a:r>
          </a:p>
        </p:txBody>
      </p:sp>
    </p:spTree>
    <p:extLst>
      <p:ext uri="{BB962C8B-B14F-4D97-AF65-F5344CB8AC3E}">
        <p14:creationId xmlns:p14="http://schemas.microsoft.com/office/powerpoint/2010/main" val="2491162500"/>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Try/finally</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try:</a:t>
            </a:r>
          </a:p>
          <a:p>
            <a:pPr>
              <a:buNone/>
            </a:pPr>
            <a:r>
              <a:rPr lang="en-US" dirty="0" smtClean="0"/>
              <a:t>    f = open('poem.txt')</a:t>
            </a:r>
          </a:p>
          <a:p>
            <a:pPr>
              <a:buNone/>
            </a:pPr>
            <a:r>
              <a:rPr lang="en-US" dirty="0" smtClean="0"/>
              <a:t>    {</a:t>
            </a:r>
          </a:p>
          <a:p>
            <a:pPr>
              <a:buNone/>
            </a:pPr>
            <a:r>
              <a:rPr lang="en-US" dirty="0" smtClean="0"/>
              <a:t>		Some Code......that raises a Keyboard error</a:t>
            </a:r>
          </a:p>
          <a:p>
            <a:pPr>
              <a:buNone/>
            </a:pPr>
            <a:r>
              <a:rPr lang="en-US" dirty="0" smtClean="0"/>
              <a:t>    }</a:t>
            </a:r>
          </a:p>
          <a:p>
            <a:pPr>
              <a:buNone/>
            </a:pPr>
            <a:r>
              <a:rPr lang="en-US" dirty="0" smtClean="0"/>
              <a:t>except </a:t>
            </a:r>
            <a:r>
              <a:rPr lang="en-US" dirty="0" err="1" smtClean="0"/>
              <a:t>KeyboardInterrupt</a:t>
            </a:r>
            <a:r>
              <a:rPr lang="en-US" dirty="0" smtClean="0"/>
              <a:t>:</a:t>
            </a:r>
          </a:p>
          <a:p>
            <a:pPr>
              <a:buNone/>
            </a:pPr>
            <a:r>
              <a:rPr lang="en-US" dirty="0" smtClean="0"/>
              <a:t>    print('!! You cancelled the reading from the file.')</a:t>
            </a:r>
          </a:p>
          <a:p>
            <a:pPr>
              <a:buNone/>
            </a:pPr>
            <a:r>
              <a:rPr lang="en-US" dirty="0" smtClean="0"/>
              <a:t>finally:</a:t>
            </a:r>
          </a:p>
          <a:p>
            <a:pPr>
              <a:buNone/>
            </a:pPr>
            <a:r>
              <a:rPr lang="en-US" dirty="0" smtClean="0"/>
              <a:t>    </a:t>
            </a:r>
            <a:r>
              <a:rPr lang="en-US" dirty="0" err="1" smtClean="0"/>
              <a:t>f.close</a:t>
            </a:r>
            <a:r>
              <a:rPr lang="en-US" dirty="0" smtClean="0"/>
              <a:t>()</a:t>
            </a:r>
          </a:p>
          <a:p>
            <a:pPr>
              <a:buNone/>
            </a:pPr>
            <a:r>
              <a:rPr lang="en-US" dirty="0" smtClean="0"/>
              <a:t>    print('(Cleaning up: Closed the file)')</a:t>
            </a:r>
            <a:endParaRPr lang="en-US" dirty="0"/>
          </a:p>
        </p:txBody>
      </p:sp>
    </p:spTree>
    <p:extLst>
      <p:ext uri="{BB962C8B-B14F-4D97-AF65-F5344CB8AC3E}">
        <p14:creationId xmlns:p14="http://schemas.microsoft.com/office/powerpoint/2010/main" val="542139267"/>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handling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Basic commands for </a:t>
            </a:r>
            <a:r>
              <a:rPr lang="en-US" dirty="0" err="1" smtClean="0"/>
              <a:t>Mysql</a:t>
            </a:r>
            <a:endParaRPr lang="en-US" dirty="0" smtClean="0"/>
          </a:p>
          <a:p>
            <a:pPr lvl="1"/>
            <a:r>
              <a:rPr lang="en-US" dirty="0" smtClean="0"/>
              <a:t>create database </a:t>
            </a:r>
            <a:r>
              <a:rPr lang="en-US" dirty="0" err="1" smtClean="0"/>
              <a:t>database_name</a:t>
            </a:r>
            <a:r>
              <a:rPr lang="en-US" dirty="0" smtClean="0"/>
              <a:t>;</a:t>
            </a:r>
          </a:p>
          <a:p>
            <a:pPr lvl="1">
              <a:buNone/>
            </a:pPr>
            <a:endParaRPr lang="en-US" dirty="0" smtClean="0"/>
          </a:p>
          <a:p>
            <a:pPr lvl="1"/>
            <a:r>
              <a:rPr lang="en-US" dirty="0" smtClean="0"/>
              <a:t>show databases;</a:t>
            </a:r>
          </a:p>
          <a:p>
            <a:pPr lvl="1"/>
            <a:endParaRPr lang="en-US" dirty="0" smtClean="0"/>
          </a:p>
          <a:p>
            <a:pPr lvl="1"/>
            <a:r>
              <a:rPr lang="en-US" dirty="0" smtClean="0"/>
              <a:t>use </a:t>
            </a:r>
            <a:r>
              <a:rPr lang="en-US" dirty="0" err="1" smtClean="0"/>
              <a:t>database_name</a:t>
            </a:r>
            <a:r>
              <a:rPr lang="en-US" dirty="0" smtClean="0"/>
              <a:t>;</a:t>
            </a:r>
          </a:p>
          <a:p>
            <a:pPr lvl="1"/>
            <a:endParaRPr lang="en-US" dirty="0" smtClean="0"/>
          </a:p>
          <a:p>
            <a:pPr lvl="1"/>
            <a:r>
              <a:rPr lang="en-US" dirty="0" smtClean="0"/>
              <a:t>show tables;</a:t>
            </a:r>
          </a:p>
          <a:p>
            <a:pPr lvl="1"/>
            <a:endParaRPr lang="en-US" dirty="0" smtClean="0"/>
          </a:p>
          <a:p>
            <a:pPr lvl="1"/>
            <a:r>
              <a:rPr lang="en-US" dirty="0" smtClean="0"/>
              <a:t>describe tables;</a:t>
            </a:r>
          </a:p>
          <a:p>
            <a:pPr lvl="1"/>
            <a:endParaRPr lang="en-US" dirty="0" smtClean="0"/>
          </a:p>
          <a:p>
            <a:endParaRPr lang="en-US" dirty="0" smtClean="0"/>
          </a:p>
          <a:p>
            <a:pPr>
              <a:buNone/>
            </a:pPr>
            <a:r>
              <a:rPr lang="en-US" dirty="0" smtClean="0"/>
              <a:t>	</a:t>
            </a:r>
            <a:endParaRPr lang="en-US" dirty="0"/>
          </a:p>
        </p:txBody>
      </p:sp>
    </p:spTree>
    <p:extLst>
      <p:ext uri="{BB962C8B-B14F-4D97-AF65-F5344CB8AC3E}">
        <p14:creationId xmlns:p14="http://schemas.microsoft.com/office/powerpoint/2010/main" val="2245791839"/>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0040"/>
            <a:ext cx="7239000" cy="1143000"/>
          </a:xfrm>
        </p:spPr>
        <p:txBody>
          <a:bodyPr/>
          <a:lstStyle/>
          <a:p>
            <a:r>
              <a:rPr lang="en-US" dirty="0" smtClean="0"/>
              <a:t>Create a table</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import sys</a:t>
            </a:r>
          </a:p>
          <a:p>
            <a:pPr>
              <a:buNone/>
            </a:pPr>
            <a:r>
              <a:rPr lang="en-US" dirty="0" smtClean="0"/>
              <a:t>import </a:t>
            </a:r>
            <a:r>
              <a:rPr lang="en-US" dirty="0" err="1" smtClean="0"/>
              <a:t>MySQLdb</a:t>
            </a:r>
            <a:endParaRPr lang="en-US" dirty="0" smtClean="0"/>
          </a:p>
          <a:p>
            <a:pPr>
              <a:buNone/>
            </a:pPr>
            <a:endParaRPr lang="en-US" dirty="0" smtClean="0"/>
          </a:p>
          <a:p>
            <a:pPr>
              <a:buNone/>
            </a:pPr>
            <a:r>
              <a:rPr lang="en-US" dirty="0" err="1" smtClean="0"/>
              <a:t>conn</a:t>
            </a:r>
            <a:r>
              <a:rPr lang="en-US" dirty="0" smtClean="0"/>
              <a:t>=</a:t>
            </a:r>
            <a:r>
              <a:rPr lang="en-US" dirty="0" err="1" smtClean="0"/>
              <a:t>MySQLdb.connect</a:t>
            </a:r>
            <a:r>
              <a:rPr lang="en-US" dirty="0" smtClean="0"/>
              <a:t>(host="</a:t>
            </a:r>
            <a:r>
              <a:rPr lang="en-US" dirty="0" err="1" smtClean="0"/>
              <a:t>localhost",user</a:t>
            </a:r>
            <a:r>
              <a:rPr lang="en-US" dirty="0" smtClean="0"/>
              <a:t>="</a:t>
            </a:r>
            <a:r>
              <a:rPr lang="en-US" dirty="0" err="1" smtClean="0"/>
              <a:t>root",passwd</a:t>
            </a:r>
            <a:r>
              <a:rPr lang="en-US" dirty="0" smtClean="0"/>
              <a:t>="</a:t>
            </a:r>
            <a:r>
              <a:rPr lang="en-US" dirty="0" err="1" smtClean="0"/>
              <a:t>kirupa",db</a:t>
            </a:r>
            <a:r>
              <a:rPr lang="en-US" dirty="0" smtClean="0"/>
              <a:t>="</a:t>
            </a:r>
            <a:r>
              <a:rPr lang="en-US" dirty="0" err="1" smtClean="0"/>
              <a:t>sho</a:t>
            </a:r>
            <a:r>
              <a:rPr lang="en-US" dirty="0" smtClean="0"/>
              <a:t>							</a:t>
            </a:r>
            <a:r>
              <a:rPr lang="en-US" dirty="0" err="1" smtClean="0"/>
              <a:t>pping</a:t>
            </a:r>
            <a:r>
              <a:rPr lang="en-US" dirty="0" smtClean="0"/>
              <a:t>")</a:t>
            </a:r>
          </a:p>
          <a:p>
            <a:pPr>
              <a:buNone/>
            </a:pPr>
            <a:r>
              <a:rPr lang="en-US" dirty="0" smtClean="0"/>
              <a:t>cursor=</a:t>
            </a:r>
            <a:r>
              <a:rPr lang="en-US" dirty="0" err="1" smtClean="0"/>
              <a:t>conn.cursor</a:t>
            </a:r>
            <a:r>
              <a:rPr lang="en-US" dirty="0" smtClean="0"/>
              <a:t>()</a:t>
            </a:r>
          </a:p>
          <a:p>
            <a:pPr>
              <a:buNone/>
            </a:pPr>
            <a:r>
              <a:rPr lang="en-US" dirty="0" smtClean="0"/>
              <a:t>try:</a:t>
            </a:r>
          </a:p>
          <a:p>
            <a:pPr>
              <a:buNone/>
            </a:pPr>
            <a:r>
              <a:rPr lang="en-US" dirty="0" smtClean="0"/>
              <a:t>	</a:t>
            </a:r>
            <a:r>
              <a:rPr lang="en-US" dirty="0" err="1" smtClean="0"/>
              <a:t>cursor.execute</a:t>
            </a:r>
            <a:r>
              <a:rPr lang="en-US" dirty="0" smtClean="0"/>
              <a:t>("""</a:t>
            </a:r>
          </a:p>
          <a:p>
            <a:pPr>
              <a:buNone/>
            </a:pPr>
            <a:r>
              <a:rPr lang="en-US" dirty="0" smtClean="0"/>
              <a:t>	create table products(</a:t>
            </a:r>
            <a:r>
              <a:rPr lang="en-US" dirty="0" err="1" smtClean="0"/>
              <a:t>prod_id</a:t>
            </a:r>
            <a:r>
              <a:rPr lang="en-US" dirty="0" smtClean="0"/>
              <a:t> </a:t>
            </a:r>
            <a:r>
              <a:rPr lang="en-US" dirty="0" err="1" smtClean="0"/>
              <a:t>smallint</a:t>
            </a:r>
            <a:r>
              <a:rPr lang="en-US" dirty="0" smtClean="0"/>
              <a:t> NOT NULL,</a:t>
            </a:r>
          </a:p>
          <a:p>
            <a:pPr>
              <a:buNone/>
            </a:pPr>
            <a:r>
              <a:rPr lang="en-US" dirty="0" smtClean="0"/>
              <a:t>	</a:t>
            </a:r>
            <a:r>
              <a:rPr lang="en-US" dirty="0" err="1" smtClean="0"/>
              <a:t>prod_name</a:t>
            </a:r>
            <a:r>
              <a:rPr lang="en-US" dirty="0" smtClean="0"/>
              <a:t> char(50),</a:t>
            </a:r>
          </a:p>
          <a:p>
            <a:pPr>
              <a:buNone/>
            </a:pPr>
            <a:r>
              <a:rPr lang="en-US" dirty="0" smtClean="0"/>
              <a:t>	quantity </a:t>
            </a:r>
            <a:r>
              <a:rPr lang="en-US" dirty="0" err="1" smtClean="0"/>
              <a:t>smallint</a:t>
            </a:r>
            <a:r>
              <a:rPr lang="en-US" dirty="0" smtClean="0"/>
              <a:t>,</a:t>
            </a:r>
          </a:p>
          <a:p>
            <a:pPr>
              <a:buNone/>
            </a:pPr>
            <a:r>
              <a:rPr lang="en-US" dirty="0" smtClean="0"/>
              <a:t>	price float)</a:t>
            </a:r>
          </a:p>
          <a:p>
            <a:pPr>
              <a:buNone/>
            </a:pPr>
            <a:r>
              <a:rPr lang="en-US" dirty="0" smtClean="0"/>
              <a:t>	""")</a:t>
            </a:r>
          </a:p>
          <a:p>
            <a:pPr>
              <a:buNone/>
            </a:pPr>
            <a:r>
              <a:rPr lang="en-US" dirty="0" smtClean="0"/>
              <a:t>except </a:t>
            </a:r>
            <a:r>
              <a:rPr lang="en-US" dirty="0" err="1" smtClean="0"/>
              <a:t>MySQLdb.Error</a:t>
            </a:r>
            <a:r>
              <a:rPr lang="en-US" dirty="0" smtClean="0"/>
              <a:t>:</a:t>
            </a:r>
          </a:p>
          <a:p>
            <a:pPr>
              <a:buNone/>
            </a:pPr>
            <a:r>
              <a:rPr lang="en-US" dirty="0" smtClean="0"/>
              <a:t>	print("Error in creating products table")</a:t>
            </a:r>
          </a:p>
          <a:p>
            <a:pPr>
              <a:buNone/>
            </a:pPr>
            <a:r>
              <a:rPr lang="en-US" dirty="0" smtClean="0"/>
              <a:t>	</a:t>
            </a:r>
            <a:r>
              <a:rPr lang="en-US" dirty="0" err="1" smtClean="0"/>
              <a:t>sys.exit</a:t>
            </a:r>
            <a:r>
              <a:rPr lang="en-US" dirty="0" smtClean="0"/>
              <a:t>(1)</a:t>
            </a:r>
          </a:p>
          <a:p>
            <a:pPr>
              <a:buNone/>
            </a:pPr>
            <a:r>
              <a:rPr lang="en-US" dirty="0" err="1" smtClean="0"/>
              <a:t>cursor.close</a:t>
            </a:r>
            <a:r>
              <a:rPr lang="en-US" dirty="0" smtClean="0"/>
              <a:t>()</a:t>
            </a:r>
          </a:p>
          <a:p>
            <a:pPr>
              <a:buNone/>
            </a:pPr>
            <a:r>
              <a:rPr lang="en-US" dirty="0" err="1" smtClean="0"/>
              <a:t>conn.close</a:t>
            </a:r>
            <a:r>
              <a:rPr lang="en-US" dirty="0" smtClean="0"/>
              <a:t>()</a:t>
            </a:r>
          </a:p>
          <a:p>
            <a:pPr>
              <a:buNone/>
            </a:pPr>
            <a:endParaRPr lang="en-US" dirty="0"/>
          </a:p>
        </p:txBody>
      </p:sp>
    </p:spTree>
    <p:extLst>
      <p:ext uri="{BB962C8B-B14F-4D97-AF65-F5344CB8AC3E}">
        <p14:creationId xmlns:p14="http://schemas.microsoft.com/office/powerpoint/2010/main" val="1036671701"/>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into a table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import </a:t>
            </a:r>
            <a:r>
              <a:rPr lang="en-US" dirty="0" err="1" smtClean="0"/>
              <a:t>MySQLdb</a:t>
            </a:r>
            <a:endParaRPr lang="en-US" dirty="0" smtClean="0"/>
          </a:p>
          <a:p>
            <a:pPr>
              <a:buNone/>
            </a:pPr>
            <a:endParaRPr lang="en-US" dirty="0" smtClean="0"/>
          </a:p>
          <a:p>
            <a:pPr>
              <a:buNone/>
            </a:pPr>
            <a:r>
              <a:rPr lang="en-US" dirty="0" err="1" smtClean="0"/>
              <a:t>conn</a:t>
            </a:r>
            <a:r>
              <a:rPr lang="en-US" dirty="0" smtClean="0"/>
              <a:t>=    </a:t>
            </a:r>
            <a:r>
              <a:rPr lang="en-US" dirty="0" err="1" smtClean="0"/>
              <a:t>MySQLdb.connect</a:t>
            </a:r>
            <a:r>
              <a:rPr lang="en-US" dirty="0" smtClean="0"/>
              <a:t>(host="</a:t>
            </a:r>
            <a:r>
              <a:rPr lang="en-US" dirty="0" err="1" smtClean="0"/>
              <a:t>localhost",user</a:t>
            </a:r>
            <a:r>
              <a:rPr lang="en-US" dirty="0" smtClean="0"/>
              <a:t>="</a:t>
            </a:r>
            <a:r>
              <a:rPr lang="en-US" dirty="0" err="1" smtClean="0"/>
              <a:t>root",pas</a:t>
            </a:r>
            <a:r>
              <a:rPr lang="en-US" dirty="0" smtClean="0"/>
              <a:t>	</a:t>
            </a:r>
            <a:r>
              <a:rPr lang="en-US" dirty="0" err="1" smtClean="0"/>
              <a:t>swd</a:t>
            </a:r>
            <a:r>
              <a:rPr lang="en-US" dirty="0" smtClean="0"/>
              <a:t>="</a:t>
            </a:r>
            <a:r>
              <a:rPr lang="en-US" dirty="0" err="1" smtClean="0"/>
              <a:t>kirupa",db</a:t>
            </a:r>
            <a:r>
              <a:rPr lang="en-US" dirty="0" smtClean="0"/>
              <a:t>="shopping")</a:t>
            </a:r>
          </a:p>
          <a:p>
            <a:pPr>
              <a:buNone/>
            </a:pPr>
            <a:r>
              <a:rPr lang="en-US" dirty="0" smtClean="0"/>
              <a:t>cursor=</a:t>
            </a:r>
            <a:r>
              <a:rPr lang="en-US" dirty="0" err="1" smtClean="0"/>
              <a:t>conn.cursor</a:t>
            </a:r>
            <a:r>
              <a:rPr lang="en-US" dirty="0" smtClean="0"/>
              <a:t>()</a:t>
            </a:r>
          </a:p>
          <a:p>
            <a:pPr>
              <a:buNone/>
            </a:pPr>
            <a:r>
              <a:rPr lang="en-US" dirty="0" err="1" smtClean="0"/>
              <a:t>cursor.execute</a:t>
            </a:r>
            <a:r>
              <a:rPr lang="en-US" dirty="0" smtClean="0"/>
              <a:t>("""</a:t>
            </a:r>
          </a:p>
          <a:p>
            <a:pPr>
              <a:buNone/>
            </a:pPr>
            <a:r>
              <a:rPr lang="en-US" dirty="0" smtClean="0"/>
              <a:t>INSERT INTO products							(</a:t>
            </a:r>
            <a:r>
              <a:rPr lang="en-US" dirty="0" err="1" smtClean="0"/>
              <a:t>prod_id,prod_name,quantity,price</a:t>
            </a:r>
            <a:r>
              <a:rPr lang="en-US" dirty="0" smtClean="0"/>
              <a:t>)</a:t>
            </a:r>
          </a:p>
          <a:p>
            <a:pPr>
              <a:buNone/>
            </a:pPr>
            <a:r>
              <a:rPr lang="en-US" dirty="0" smtClean="0"/>
              <a:t>			VALUES(101, "Camera",100,15)</a:t>
            </a:r>
          </a:p>
          <a:p>
            <a:pPr>
              <a:buNone/>
            </a:pPr>
            <a:r>
              <a:rPr lang="en-US" dirty="0" smtClean="0"/>
              <a:t>			""")</a:t>
            </a:r>
          </a:p>
          <a:p>
            <a:pPr>
              <a:buNone/>
            </a:pPr>
            <a:r>
              <a:rPr lang="en-US" dirty="0" smtClean="0"/>
              <a:t>print('One value inserted into the products table')</a:t>
            </a:r>
          </a:p>
          <a:p>
            <a:pPr>
              <a:buNone/>
            </a:pPr>
            <a:r>
              <a:rPr lang="en-US" dirty="0" err="1" smtClean="0"/>
              <a:t>cursor.close</a:t>
            </a:r>
            <a:r>
              <a:rPr lang="en-US" dirty="0" smtClean="0"/>
              <a:t>()</a:t>
            </a:r>
          </a:p>
          <a:p>
            <a:pPr>
              <a:buNone/>
            </a:pPr>
            <a:r>
              <a:rPr lang="en-US" dirty="0" err="1" smtClean="0"/>
              <a:t>conn.commit</a:t>
            </a:r>
            <a:r>
              <a:rPr lang="en-US" dirty="0" smtClean="0"/>
              <a:t>()</a:t>
            </a:r>
          </a:p>
          <a:p>
            <a:pPr>
              <a:buNone/>
            </a:pPr>
            <a:r>
              <a:rPr lang="en-US" dirty="0" err="1" smtClean="0"/>
              <a:t>conn.close</a:t>
            </a:r>
            <a:r>
              <a:rPr lang="en-US" dirty="0" smtClean="0"/>
              <a:t>()</a:t>
            </a:r>
          </a:p>
          <a:p>
            <a:pPr>
              <a:buNone/>
            </a:pPr>
            <a:endParaRPr lang="en-US" dirty="0"/>
          </a:p>
        </p:txBody>
      </p:sp>
    </p:spTree>
    <p:extLst>
      <p:ext uri="{BB962C8B-B14F-4D97-AF65-F5344CB8AC3E}">
        <p14:creationId xmlns:p14="http://schemas.microsoft.com/office/powerpoint/2010/main" val="1605660386"/>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Django</a:t>
            </a:r>
            <a:endParaRPr lang="en-US" dirty="0"/>
          </a:p>
        </p:txBody>
      </p:sp>
      <p:sp>
        <p:nvSpPr>
          <p:cNvPr id="3" name="Content Placeholder 2"/>
          <p:cNvSpPr>
            <a:spLocks noGrp="1"/>
          </p:cNvSpPr>
          <p:nvPr>
            <p:ph idx="1"/>
          </p:nvPr>
        </p:nvSpPr>
        <p:spPr/>
        <p:txBody>
          <a:bodyPr/>
          <a:lstStyle/>
          <a:p>
            <a:r>
              <a:rPr lang="en-US" sz="2400" dirty="0" smtClean="0"/>
              <a:t>What is </a:t>
            </a:r>
            <a:r>
              <a:rPr lang="en-US" sz="2400" dirty="0" err="1" smtClean="0"/>
              <a:t>Django</a:t>
            </a:r>
            <a:r>
              <a:rPr lang="en-US" sz="2400" dirty="0" smtClean="0"/>
              <a:t>?</a:t>
            </a:r>
          </a:p>
          <a:p>
            <a:pPr>
              <a:buNone/>
            </a:pPr>
            <a:r>
              <a:rPr lang="en-US" sz="2400" dirty="0" smtClean="0"/>
              <a:t>	High-level Python Web framework that encourages rapid web development and thus helps in developing web applications at faster pace.</a:t>
            </a:r>
          </a:p>
          <a:p>
            <a:pPr>
              <a:buNone/>
            </a:pPr>
            <a:endParaRPr lang="en-US" sz="2400" dirty="0" smtClean="0"/>
          </a:p>
          <a:p>
            <a:r>
              <a:rPr lang="en-US" sz="2400" dirty="0" smtClean="0"/>
              <a:t>Official website : </a:t>
            </a:r>
            <a:r>
              <a:rPr lang="en-US" sz="2400" dirty="0" smtClean="0">
                <a:hlinkClick r:id="rId2"/>
              </a:rPr>
              <a:t>http://www.djangoproject.com/</a:t>
            </a:r>
            <a:endParaRPr lang="en-US" sz="2400" dirty="0" smtClean="0"/>
          </a:p>
          <a:p>
            <a:r>
              <a:rPr lang="en-US" sz="2400" dirty="0" smtClean="0"/>
              <a:t>Latest Version  </a:t>
            </a:r>
            <a:r>
              <a:rPr lang="en-US" sz="2400" smtClean="0"/>
              <a:t>: 1.7</a:t>
            </a:r>
            <a:endParaRPr lang="en-US" sz="2400" dirty="0" smtClean="0"/>
          </a:p>
          <a:p>
            <a:r>
              <a:rPr lang="en-US" sz="2400" dirty="0" smtClean="0"/>
              <a:t>Tutorials and Documentation</a:t>
            </a:r>
          </a:p>
          <a:p>
            <a:r>
              <a:rPr lang="en-US" sz="2400" dirty="0" smtClean="0"/>
              <a:t>Open Source BSD License </a:t>
            </a:r>
          </a:p>
          <a:p>
            <a:pPr>
              <a:buNone/>
            </a:pPr>
            <a:endParaRPr lang="en-US" dirty="0"/>
          </a:p>
        </p:txBody>
      </p:sp>
    </p:spTree>
    <p:extLst>
      <p:ext uri="{BB962C8B-B14F-4D97-AF65-F5344CB8AC3E}">
        <p14:creationId xmlns:p14="http://schemas.microsoft.com/office/powerpoint/2010/main" val="2115735490"/>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Django</a:t>
            </a:r>
            <a:endParaRPr lang="en-US" dirty="0"/>
          </a:p>
        </p:txBody>
      </p:sp>
      <p:sp>
        <p:nvSpPr>
          <p:cNvPr id="3" name="Content Placeholder 2"/>
          <p:cNvSpPr>
            <a:spLocks noGrp="1"/>
          </p:cNvSpPr>
          <p:nvPr>
            <p:ph idx="1"/>
          </p:nvPr>
        </p:nvSpPr>
        <p:spPr/>
        <p:txBody>
          <a:bodyPr/>
          <a:lstStyle/>
          <a:p>
            <a:r>
              <a:rPr lang="en-US" dirty="0" smtClean="0"/>
              <a:t>Object Relational </a:t>
            </a:r>
            <a:r>
              <a:rPr lang="en-US" dirty="0" err="1" smtClean="0"/>
              <a:t>Mapper</a:t>
            </a:r>
            <a:r>
              <a:rPr lang="en-US" dirty="0" smtClean="0"/>
              <a:t>  (data models)</a:t>
            </a:r>
          </a:p>
          <a:p>
            <a:endParaRPr lang="en-US" dirty="0" smtClean="0"/>
          </a:p>
          <a:p>
            <a:r>
              <a:rPr lang="en-US" dirty="0" smtClean="0"/>
              <a:t>Automatic Admin Interface</a:t>
            </a:r>
          </a:p>
          <a:p>
            <a:endParaRPr lang="en-US" dirty="0" smtClean="0"/>
          </a:p>
          <a:p>
            <a:r>
              <a:rPr lang="en-US" dirty="0" smtClean="0"/>
              <a:t>Elegant URL Design</a:t>
            </a:r>
          </a:p>
          <a:p>
            <a:endParaRPr lang="en-US" dirty="0" smtClean="0"/>
          </a:p>
          <a:p>
            <a:r>
              <a:rPr lang="en-US" dirty="0" smtClean="0"/>
              <a:t>Template Design</a:t>
            </a:r>
          </a:p>
          <a:p>
            <a:endParaRPr lang="en-US" dirty="0" smtClean="0"/>
          </a:p>
          <a:p>
            <a:r>
              <a:rPr lang="en-US" dirty="0" smtClean="0"/>
              <a:t>Cache System</a:t>
            </a:r>
          </a:p>
          <a:p>
            <a:pPr>
              <a:buNone/>
            </a:pPr>
            <a:endParaRPr lang="en-US" dirty="0" smtClean="0"/>
          </a:p>
          <a:p>
            <a:pPr>
              <a:buNone/>
            </a:pPr>
            <a:endParaRPr lang="en-US" dirty="0" smtClean="0"/>
          </a:p>
          <a:p>
            <a:endParaRPr lang="en-US" dirty="0" smtClean="0"/>
          </a:p>
          <a:p>
            <a:endParaRPr lang="en-US" dirty="0"/>
          </a:p>
        </p:txBody>
      </p:sp>
    </p:spTree>
    <p:extLst>
      <p:ext uri="{BB962C8B-B14F-4D97-AF65-F5344CB8AC3E}">
        <p14:creationId xmlns:p14="http://schemas.microsoft.com/office/powerpoint/2010/main" val="622121656"/>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interpretation of </a:t>
            </a:r>
            <a:r>
              <a:rPr lang="en-US" dirty="0" err="1" smtClean="0"/>
              <a:t>Django</a:t>
            </a:r>
            <a:endParaRPr lang="en-US" dirty="0"/>
          </a:p>
        </p:txBody>
      </p:sp>
      <p:pic>
        <p:nvPicPr>
          <p:cNvPr id="4" name="Content Placeholder 3" descr="C:\Users\kirupashankar\Pictures\master project\Mama.jpg"/>
          <p:cNvPicPr>
            <a:picLocks noGrp="1"/>
          </p:cNvPicPr>
          <p:nvPr>
            <p:ph idx="1"/>
          </p:nvPr>
        </p:nvPicPr>
        <p:blipFill>
          <a:blip r:embed="rId2" cstate="print"/>
          <a:srcRect/>
          <a:stretch>
            <a:fillRect/>
          </a:stretch>
        </p:blipFill>
        <p:spPr bwMode="auto">
          <a:xfrm>
            <a:off x="228600" y="1600200"/>
            <a:ext cx="7058025" cy="4381500"/>
          </a:xfrm>
          <a:prstGeom prst="rect">
            <a:avLst/>
          </a:prstGeom>
          <a:noFill/>
          <a:ln w="9525">
            <a:noFill/>
            <a:miter lim="800000"/>
            <a:headEnd/>
            <a:tailEnd/>
          </a:ln>
        </p:spPr>
      </p:pic>
    </p:spTree>
    <p:extLst>
      <p:ext uri="{BB962C8B-B14F-4D97-AF65-F5344CB8AC3E}">
        <p14:creationId xmlns:p14="http://schemas.microsoft.com/office/powerpoint/2010/main" val="3257792767"/>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533400" y="457200"/>
            <a:ext cx="8077200" cy="1074738"/>
          </a:xfrm>
        </p:spPr>
        <p:txBody>
          <a:bodyPr/>
          <a:lstStyle/>
          <a:p>
            <a:r>
              <a:rPr lang="en-US" dirty="0" smtClean="0"/>
              <a:t>Setting up Django</a:t>
            </a:r>
            <a:endParaRPr lang="en-US" dirty="0"/>
          </a:p>
        </p:txBody>
      </p:sp>
      <p:sp>
        <p:nvSpPr>
          <p:cNvPr id="5" name="Rectangle 4"/>
          <p:cNvSpPr>
            <a:spLocks noGrp="1"/>
          </p:cNvSpPr>
          <p:nvPr>
            <p:ph idx="1"/>
          </p:nvPr>
        </p:nvSpPr>
        <p:spPr>
          <a:xfrm>
            <a:off x="533400" y="1600200"/>
            <a:ext cx="8077200" cy="5029200"/>
          </a:xfrm>
        </p:spPr>
        <p:txBody>
          <a:bodyPr>
            <a:normAutofit fontScale="92500"/>
          </a:bodyPr>
          <a:lstStyle/>
          <a:p>
            <a:pPr lvl="1">
              <a:buNone/>
            </a:pPr>
            <a:r>
              <a:rPr lang="en-US" sz="2800" dirty="0" smtClean="0"/>
              <a:t>django-admin.py </a:t>
            </a:r>
            <a:r>
              <a:rPr lang="en-US" sz="2800" dirty="0" err="1" smtClean="0"/>
              <a:t>startproject</a:t>
            </a:r>
            <a:r>
              <a:rPr lang="en-US" sz="2800" dirty="0" smtClean="0"/>
              <a:t> </a:t>
            </a:r>
            <a:r>
              <a:rPr lang="en-US" sz="2800" i="1" dirty="0" err="1" smtClean="0">
                <a:solidFill>
                  <a:srgbClr val="C00000"/>
                </a:solidFill>
              </a:rPr>
              <a:t>project_name</a:t>
            </a:r>
            <a:endParaRPr lang="en-US" sz="2800" i="1" dirty="0" smtClean="0">
              <a:solidFill>
                <a:srgbClr val="C00000"/>
              </a:solidFill>
            </a:endParaRPr>
          </a:p>
          <a:p>
            <a:pPr lvl="1">
              <a:buNone/>
            </a:pPr>
            <a:endParaRPr lang="en-US" sz="2800" i="1" dirty="0" smtClean="0">
              <a:solidFill>
                <a:srgbClr val="C00000"/>
              </a:solidFill>
            </a:endParaRPr>
          </a:p>
          <a:p>
            <a:pPr lvl="1">
              <a:buNone/>
            </a:pPr>
            <a:r>
              <a:rPr lang="en-US" sz="2800" i="1" dirty="0" err="1" smtClean="0">
                <a:solidFill>
                  <a:srgbClr val="C00000"/>
                </a:solidFill>
              </a:rPr>
              <a:t>Project_name</a:t>
            </a:r>
            <a:r>
              <a:rPr lang="en-US" sz="2800" i="1" dirty="0" smtClean="0">
                <a:solidFill>
                  <a:srgbClr val="C00000"/>
                </a:solidFill>
              </a:rPr>
              <a:t>/</a:t>
            </a:r>
          </a:p>
          <a:p>
            <a:pPr lvl="1">
              <a:buNone/>
            </a:pPr>
            <a:r>
              <a:rPr lang="en-US" sz="2800" i="1" dirty="0" smtClean="0">
                <a:solidFill>
                  <a:srgbClr val="C00000"/>
                </a:solidFill>
              </a:rPr>
              <a:t>			</a:t>
            </a:r>
            <a:r>
              <a:rPr lang="en-US" sz="2800" dirty="0" smtClean="0"/>
              <a:t>__</a:t>
            </a:r>
            <a:r>
              <a:rPr lang="en-US" sz="2800" dirty="0" err="1" smtClean="0"/>
              <a:t>init__.py</a:t>
            </a:r>
            <a:r>
              <a:rPr lang="en-US" sz="2800" dirty="0" smtClean="0"/>
              <a:t> </a:t>
            </a:r>
          </a:p>
          <a:p>
            <a:pPr lvl="1">
              <a:buNone/>
            </a:pPr>
            <a:r>
              <a:rPr lang="en-US" sz="2800" dirty="0" smtClean="0"/>
              <a:t>			manage.py</a:t>
            </a:r>
          </a:p>
          <a:p>
            <a:pPr lvl="1">
              <a:buNone/>
            </a:pPr>
            <a:r>
              <a:rPr lang="en-US" sz="2800" dirty="0" smtClean="0"/>
              <a:t>			settings.py</a:t>
            </a:r>
          </a:p>
          <a:p>
            <a:pPr lvl="1">
              <a:buNone/>
            </a:pPr>
            <a:r>
              <a:rPr lang="en-US" sz="2800" dirty="0" smtClean="0"/>
              <a:t>			urls.py</a:t>
            </a:r>
          </a:p>
          <a:p>
            <a:pPr lvl="1">
              <a:buNone/>
            </a:pPr>
            <a:endParaRPr lang="en-US" sz="2800" i="1" dirty="0" smtClean="0">
              <a:solidFill>
                <a:srgbClr val="C00000"/>
              </a:solidFill>
            </a:endParaRPr>
          </a:p>
          <a:p>
            <a:pPr lvl="1">
              <a:buNone/>
            </a:pPr>
            <a:r>
              <a:rPr lang="en-US" sz="2900" dirty="0" smtClean="0"/>
              <a:t>python manage.py </a:t>
            </a:r>
            <a:r>
              <a:rPr lang="en-US" sz="2900" dirty="0" err="1" smtClean="0">
                <a:solidFill>
                  <a:srgbClr val="C00000"/>
                </a:solidFill>
              </a:rPr>
              <a:t>runserver</a:t>
            </a:r>
            <a:endParaRPr lang="en-US" sz="2900" dirty="0" smtClean="0">
              <a:solidFill>
                <a:srgbClr val="C00000"/>
              </a:solidFill>
            </a:endParaRPr>
          </a:p>
          <a:p>
            <a:pPr lvl="1">
              <a:buNone/>
            </a:pPr>
            <a:r>
              <a:rPr lang="en-US" sz="2900" dirty="0" smtClean="0"/>
              <a:t>	</a:t>
            </a:r>
            <a:r>
              <a:rPr lang="en-US" dirty="0" smtClean="0"/>
              <a:t>Development server is running at </a:t>
            </a:r>
            <a:r>
              <a:rPr lang="en-US" dirty="0" smtClean="0">
                <a:solidFill>
                  <a:srgbClr val="C00000"/>
                </a:solidFill>
              </a:rPr>
              <a:t>http://127.0.0.1:8000/</a:t>
            </a:r>
            <a:endParaRPr lang="en-US" sz="2900" dirty="0" smtClean="0">
              <a:solidFill>
                <a:srgbClr val="C00000"/>
              </a:solidFill>
            </a:endParaRPr>
          </a:p>
          <a:p>
            <a:pPr>
              <a:buNone/>
            </a:pPr>
            <a:endParaRPr lang="en-US" sz="2900" dirty="0" smtClean="0">
              <a:solidFill>
                <a:srgbClr val="C00000"/>
              </a:solidFill>
            </a:endParaRPr>
          </a:p>
        </p:txBody>
      </p:sp>
    </p:spTree>
    <p:extLst>
      <p:ext uri="{BB962C8B-B14F-4D97-AF65-F5344CB8AC3E}">
        <p14:creationId xmlns:p14="http://schemas.microsoft.com/office/powerpoint/2010/main" val="34233904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15343</TotalTime>
  <Words>8135</Words>
  <Application>Microsoft Macintosh PowerPoint</Application>
  <PresentationFormat>On-screen Show (4:3)</PresentationFormat>
  <Paragraphs>1867</Paragraphs>
  <Slides>170</Slides>
  <Notes>4</Notes>
  <HiddenSlides>0</HiddenSlides>
  <MMClips>0</MMClips>
  <ScaleCrop>false</ScaleCrop>
  <HeadingPairs>
    <vt:vector size="4" baseType="variant">
      <vt:variant>
        <vt:lpstr>Theme</vt:lpstr>
      </vt:variant>
      <vt:variant>
        <vt:i4>1</vt:i4>
      </vt:variant>
      <vt:variant>
        <vt:lpstr>Slide Titles</vt:lpstr>
      </vt:variant>
      <vt:variant>
        <vt:i4>170</vt:i4>
      </vt:variant>
    </vt:vector>
  </HeadingPairs>
  <TitlesOfParts>
    <vt:vector size="171" baseType="lpstr">
      <vt:lpstr>Concourse</vt:lpstr>
      <vt:lpstr>Python and Django Training</vt:lpstr>
      <vt:lpstr>Class Number 1  OOP</vt:lpstr>
      <vt:lpstr>Python</vt:lpstr>
      <vt:lpstr>What can we do with Python?</vt:lpstr>
      <vt:lpstr>Running Python Prgrams</vt:lpstr>
      <vt:lpstr>Eight key pieces of Python</vt:lpstr>
      <vt:lpstr>Python’s beautiful heart Piece # 1 Data Types</vt:lpstr>
      <vt:lpstr>Data Types</vt:lpstr>
      <vt:lpstr>Piece # 2 Object References</vt:lpstr>
      <vt:lpstr>Object References</vt:lpstr>
      <vt:lpstr>Piece # 3 Collection Data Types</vt:lpstr>
      <vt:lpstr>Collection Data Types</vt:lpstr>
      <vt:lpstr>Piece # 4 Logical Operators</vt:lpstr>
      <vt:lpstr>Logical Operators</vt:lpstr>
      <vt:lpstr>Logical Operators</vt:lpstr>
      <vt:lpstr>Piece # 5 Control Flow Statements</vt:lpstr>
      <vt:lpstr>Piece # 6 Arithmetic Operators</vt:lpstr>
      <vt:lpstr>Piece # 7 Input/Output</vt:lpstr>
      <vt:lpstr>Piece # 8 Creating and Calling Functions</vt:lpstr>
      <vt:lpstr>Class Number 2  Identifiers and Keywords</vt:lpstr>
      <vt:lpstr>Data Types Contd….</vt:lpstr>
      <vt:lpstr>Data Types Contd….</vt:lpstr>
      <vt:lpstr>String Format</vt:lpstr>
      <vt:lpstr>Tuples</vt:lpstr>
      <vt:lpstr>Tuples Contd…</vt:lpstr>
      <vt:lpstr>Named Tuples</vt:lpstr>
      <vt:lpstr>Sets</vt:lpstr>
      <vt:lpstr>Dictionaries</vt:lpstr>
      <vt:lpstr>Positional and Keyword arguments</vt:lpstr>
      <vt:lpstr>Positional and Keyword arguments</vt:lpstr>
      <vt:lpstr>Initializing mutable data types</vt:lpstr>
      <vt:lpstr>Argument packing in function definition</vt:lpstr>
      <vt:lpstr>Argument unpacking in function call</vt:lpstr>
      <vt:lpstr>Class Number 3</vt:lpstr>
      <vt:lpstr>Regular Expressions</vt:lpstr>
      <vt:lpstr>Phone number capture</vt:lpstr>
      <vt:lpstr>Map</vt:lpstr>
      <vt:lpstr>Filter</vt:lpstr>
      <vt:lpstr>Reduce</vt:lpstr>
      <vt:lpstr>Lambda functions</vt:lpstr>
      <vt:lpstr>Lambda examples</vt:lpstr>
      <vt:lpstr>List and Dictionary Comprehension</vt:lpstr>
      <vt:lpstr>Iterators</vt:lpstr>
      <vt:lpstr>GENERATORS</vt:lpstr>
      <vt:lpstr>Decorators</vt:lpstr>
      <vt:lpstr>Decorators</vt:lpstr>
      <vt:lpstr>Modules</vt:lpstr>
      <vt:lpstr>Classes</vt:lpstr>
      <vt:lpstr>Class Syntax</vt:lpstr>
      <vt:lpstr>Class attributes</vt:lpstr>
      <vt:lpstr>Defining functions inside a class</vt:lpstr>
      <vt:lpstr>Class instances</vt:lpstr>
      <vt:lpstr>Init method</vt:lpstr>
      <vt:lpstr>Init method</vt:lpstr>
      <vt:lpstr>Init method</vt:lpstr>
      <vt:lpstr>Passing arguments to init</vt:lpstr>
      <vt:lpstr>String representation of an instance</vt:lpstr>
      <vt:lpstr>Old Style and New Style classes</vt:lpstr>
      <vt:lpstr>Class Method</vt:lpstr>
      <vt:lpstr>Class Method</vt:lpstr>
      <vt:lpstr>Static Method</vt:lpstr>
      <vt:lpstr>Access Control Specifiers</vt:lpstr>
      <vt:lpstr>Name Mangling in Access Control Specifiers</vt:lpstr>
      <vt:lpstr>Inheritance</vt:lpstr>
      <vt:lpstr>Single Inheritance</vt:lpstr>
      <vt:lpstr>Multilevel inheritance</vt:lpstr>
      <vt:lpstr>Multilevel inheritance</vt:lpstr>
      <vt:lpstr>Multiple inheritance</vt:lpstr>
      <vt:lpstr>Multiple inheritance</vt:lpstr>
      <vt:lpstr>File handling</vt:lpstr>
      <vt:lpstr>Opening a file</vt:lpstr>
      <vt:lpstr>Performing actions on a file</vt:lpstr>
      <vt:lpstr>Example of file handling</vt:lpstr>
      <vt:lpstr>How to read an entire file</vt:lpstr>
      <vt:lpstr>Appending content to a file</vt:lpstr>
      <vt:lpstr>Deleting content from a file</vt:lpstr>
      <vt:lpstr>Updating contents of a file</vt:lpstr>
      <vt:lpstr>Random access</vt:lpstr>
      <vt:lpstr>Access specific content in a file</vt:lpstr>
      <vt:lpstr>Creating a binary file</vt:lpstr>
      <vt:lpstr>Serialization (pickling)</vt:lpstr>
      <vt:lpstr>Pickling more than one instances</vt:lpstr>
      <vt:lpstr>Pickling more than one instance</vt:lpstr>
      <vt:lpstr>Exception handling</vt:lpstr>
      <vt:lpstr>Exception handling</vt:lpstr>
      <vt:lpstr>TRY/EXCEPT</vt:lpstr>
      <vt:lpstr>FLOW OF THE TRY/EXCEPT</vt:lpstr>
      <vt:lpstr>Exceptions handled</vt:lpstr>
      <vt:lpstr>Example of try/except</vt:lpstr>
      <vt:lpstr>One more example</vt:lpstr>
      <vt:lpstr>Example Contd….</vt:lpstr>
      <vt:lpstr>Try/finally</vt:lpstr>
      <vt:lpstr>Database handling</vt:lpstr>
      <vt:lpstr>Create a table</vt:lpstr>
      <vt:lpstr>Insert into a table</vt:lpstr>
      <vt:lpstr>Django</vt:lpstr>
      <vt:lpstr>Django</vt:lpstr>
      <vt:lpstr>My interpretation of Django</vt:lpstr>
      <vt:lpstr>Setting up Django</vt:lpstr>
      <vt:lpstr>Setting up Django</vt:lpstr>
      <vt:lpstr>Starting a project</vt:lpstr>
      <vt:lpstr>Project contd…..</vt:lpstr>
      <vt:lpstr>Project contd…</vt:lpstr>
      <vt:lpstr>Playing with the api</vt:lpstr>
      <vt:lpstr>Playing with the api</vt:lpstr>
      <vt:lpstr>Playing with the api</vt:lpstr>
      <vt:lpstr>Playing with the api</vt:lpstr>
      <vt:lpstr>Admin site</vt:lpstr>
      <vt:lpstr>Customizing the Admin site</vt:lpstr>
      <vt:lpstr>Urls.py</vt:lpstr>
      <vt:lpstr>examples</vt:lpstr>
      <vt:lpstr>Examples contd….</vt:lpstr>
      <vt:lpstr>Our polls urls.py</vt:lpstr>
      <vt:lpstr>Explaining the url pattern</vt:lpstr>
      <vt:lpstr>Http request</vt:lpstr>
      <vt:lpstr>Views.py</vt:lpstr>
      <vt:lpstr>template</vt:lpstr>
      <vt:lpstr>Books, Authors and Publishers</vt:lpstr>
      <vt:lpstr>Books Contd….</vt:lpstr>
      <vt:lpstr>Insert into database </vt:lpstr>
      <vt:lpstr>ORM and SQL</vt:lpstr>
      <vt:lpstr>Filter</vt:lpstr>
      <vt:lpstr>Filter Contd….</vt:lpstr>
      <vt:lpstr>FILTER CONTD…</vt:lpstr>
      <vt:lpstr>Retrieving single objects</vt:lpstr>
      <vt:lpstr>Does Not Exist</vt:lpstr>
      <vt:lpstr>Ordering data</vt:lpstr>
      <vt:lpstr>Ordering contd….</vt:lpstr>
      <vt:lpstr>Order_by</vt:lpstr>
      <vt:lpstr>Chaining lookups</vt:lpstr>
      <vt:lpstr>Slicing data</vt:lpstr>
      <vt:lpstr>Slicing data contd…</vt:lpstr>
      <vt:lpstr>UpdatiNg multiple objects</vt:lpstr>
      <vt:lpstr>Updating single value</vt:lpstr>
      <vt:lpstr>Deleting objects</vt:lpstr>
      <vt:lpstr>Forms</vt:lpstr>
      <vt:lpstr>Forms contd…..</vt:lpstr>
      <vt:lpstr>Search_result.html</vt:lpstr>
      <vt:lpstr>Improving form</vt:lpstr>
      <vt:lpstr>Html template</vt:lpstr>
      <vt:lpstr>Remove search_form()</vt:lpstr>
      <vt:lpstr>Errors list</vt:lpstr>
      <vt:lpstr>Contact form</vt:lpstr>
      <vt:lpstr>Views.py</vt:lpstr>
      <vt:lpstr>Prepopulate the correct validations</vt:lpstr>
      <vt:lpstr>Contact_html modified for showing prepopulated data</vt:lpstr>
      <vt:lpstr>First form class</vt:lpstr>
      <vt:lpstr>Hop to the python interprter</vt:lpstr>
      <vt:lpstr>FORm validation</vt:lpstr>
      <vt:lpstr>Form validation</vt:lpstr>
      <vt:lpstr>Form search using form model</vt:lpstr>
      <vt:lpstr>Html for contactform()</vt:lpstr>
      <vt:lpstr>Changing fields</vt:lpstr>
      <vt:lpstr>Url patterns</vt:lpstr>
      <vt:lpstr>url patterns for 2 apps</vt:lpstr>
      <vt:lpstr>Similar view functions</vt:lpstr>
      <vt:lpstr>Similar view functions contd….</vt:lpstr>
      <vt:lpstr>url conf</vt:lpstr>
      <vt:lpstr>url conf contd……</vt:lpstr>
      <vt:lpstr>Url captured parameter </vt:lpstr>
      <vt:lpstr>Url config include</vt:lpstr>
      <vt:lpstr>Advanced template</vt:lpstr>
      <vt:lpstr>Advanced template ……</vt:lpstr>
      <vt:lpstr>Inside poll_extra.py</vt:lpstr>
      <vt:lpstr>Custom filters</vt:lpstr>
      <vt:lpstr>Context Processors</vt:lpstr>
      <vt:lpstr>Middleware</vt:lpstr>
      <vt:lpstr>Middleware contd….</vt:lpstr>
      <vt:lpstr>Middleware contd….</vt:lpstr>
      <vt:lpstr>Deploying Django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kirupashankar</dc:creator>
  <cp:lastModifiedBy>Kirupashankar Sampath</cp:lastModifiedBy>
  <cp:revision>445</cp:revision>
  <dcterms:created xsi:type="dcterms:W3CDTF">2012-08-01T23:48:40Z</dcterms:created>
  <dcterms:modified xsi:type="dcterms:W3CDTF">2015-06-26T03:53:57Z</dcterms:modified>
</cp:coreProperties>
</file>