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1294" r:id="rId3"/>
    <p:sldId id="1296" r:id="rId4"/>
    <p:sldId id="1295" r:id="rId5"/>
    <p:sldId id="1297" r:id="rId6"/>
    <p:sldId id="1299" r:id="rId7"/>
    <p:sldId id="1301" r:id="rId8"/>
    <p:sldId id="1298" r:id="rId9"/>
    <p:sldId id="1300" r:id="rId10"/>
    <p:sldId id="1276" r:id="rId11"/>
    <p:sldId id="1277" r:id="rId12"/>
    <p:sldId id="1273" r:id="rId13"/>
    <p:sldId id="1303" r:id="rId14"/>
    <p:sldId id="1302" r:id="rId15"/>
    <p:sldId id="1304" r:id="rId16"/>
    <p:sldId id="1274" r:id="rId17"/>
    <p:sldId id="1305" r:id="rId18"/>
    <p:sldId id="1306" r:id="rId19"/>
    <p:sldId id="1307" r:id="rId20"/>
    <p:sldId id="1288" r:id="rId21"/>
    <p:sldId id="1275" r:id="rId22"/>
    <p:sldId id="1308" r:id="rId23"/>
    <p:sldId id="1309" r:id="rId24"/>
    <p:sldId id="1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961C26-836F-3A46-AAB9-431CA451CD10}">
          <p14:sldIdLst>
            <p14:sldId id="257"/>
            <p14:sldId id="1294"/>
            <p14:sldId id="1296"/>
            <p14:sldId id="1295"/>
            <p14:sldId id="1297"/>
            <p14:sldId id="1299"/>
            <p14:sldId id="1301"/>
            <p14:sldId id="1298"/>
            <p14:sldId id="1300"/>
            <p14:sldId id="1276"/>
            <p14:sldId id="1277"/>
            <p14:sldId id="1273"/>
            <p14:sldId id="1303"/>
            <p14:sldId id="1302"/>
            <p14:sldId id="1304"/>
            <p14:sldId id="1274"/>
            <p14:sldId id="1305"/>
            <p14:sldId id="1306"/>
            <p14:sldId id="1307"/>
            <p14:sldId id="1288"/>
            <p14:sldId id="1275"/>
            <p14:sldId id="1308"/>
            <p14:sldId id="1309"/>
            <p14:sldId id="1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5" autoAdjust="0"/>
    <p:restoredTop sz="93759"/>
  </p:normalViewPr>
  <p:slideViewPr>
    <p:cSldViewPr snapToGrid="0">
      <p:cViewPr varScale="1">
        <p:scale>
          <a:sx n="94" d="100"/>
          <a:sy n="94" d="100"/>
        </p:scale>
        <p:origin x="20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EDBD1-857D-20C2-C297-ADFF5F4C6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69BB413-340D-236E-FF72-8FD7CF2EB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F8C0087-C6FE-16BD-1EC5-F9F958E2A988}"/>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5" name="Footer Placeholder 4">
            <a:extLst>
              <a:ext uri="{FF2B5EF4-FFF2-40B4-BE49-F238E27FC236}">
                <a16:creationId xmlns:a16="http://schemas.microsoft.com/office/drawing/2014/main" id="{8F30AC15-1AF7-586E-647F-25BA43D9B8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73B757-7A0C-C007-BF9D-6B2AFD3B25EC}"/>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102847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59A6-2708-5A21-C1E9-A3CA2C2E4F4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B1078B-73DF-92DD-2F28-861292442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D41062-758E-9AEA-500E-4573D1166651}"/>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5" name="Footer Placeholder 4">
            <a:extLst>
              <a:ext uri="{FF2B5EF4-FFF2-40B4-BE49-F238E27FC236}">
                <a16:creationId xmlns:a16="http://schemas.microsoft.com/office/drawing/2014/main" id="{F8A8F393-3F6B-D78A-8F76-07BECDE778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F533AB-8F21-016F-94B4-AA61235B97E9}"/>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91307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82742-8994-51A8-004B-016900D327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6F17B0-7C78-2056-CB79-71CC7B51B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DDADBC5-2AE6-0CA9-42B6-386604539F12}"/>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5" name="Footer Placeholder 4">
            <a:extLst>
              <a:ext uri="{FF2B5EF4-FFF2-40B4-BE49-F238E27FC236}">
                <a16:creationId xmlns:a16="http://schemas.microsoft.com/office/drawing/2014/main" id="{A8241DCC-1E63-88AD-5661-7DE3B30143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81C9BD-8D3C-4F5D-B25C-F42886DBA05D}"/>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247597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C885-8083-2A08-21CF-D2617DAC023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D577E66-33A7-AEAD-E797-726E522FE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3F80C0-DCAA-0A57-9182-22D40F780042}"/>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5" name="Footer Placeholder 4">
            <a:extLst>
              <a:ext uri="{FF2B5EF4-FFF2-40B4-BE49-F238E27FC236}">
                <a16:creationId xmlns:a16="http://schemas.microsoft.com/office/drawing/2014/main" id="{79F59FF4-6C8E-2452-C8E4-23B3347C85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0C2F77-C76C-5CAD-BC26-8F05C03DF01D}"/>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20330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D5A1-DD59-E3FD-F2EF-C9644A49DD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5C269B-F820-1123-FAAE-2CF04A842C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9AE810-02E3-970A-C935-400950B3BA27}"/>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5" name="Footer Placeholder 4">
            <a:extLst>
              <a:ext uri="{FF2B5EF4-FFF2-40B4-BE49-F238E27FC236}">
                <a16:creationId xmlns:a16="http://schemas.microsoft.com/office/drawing/2014/main" id="{3B0739C1-BB92-CD57-FA65-3239B18132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CBEE-4A61-C490-97FA-CBD2D810BD88}"/>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161025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F0A2-F5D6-1436-EDF9-BB8EE6DA48D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F6F6BD2-0E32-DF80-056B-F3A1EA862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F78AC14-E943-11B6-9368-FD12BDDA31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9ED057F-CB6E-8AC5-350E-38522BF58F7F}"/>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6" name="Footer Placeholder 5">
            <a:extLst>
              <a:ext uri="{FF2B5EF4-FFF2-40B4-BE49-F238E27FC236}">
                <a16:creationId xmlns:a16="http://schemas.microsoft.com/office/drawing/2014/main" id="{61CF48E2-D213-FE50-9763-E6B829D549F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EC6E9A-6152-EE70-D9B3-68E913DCDD94}"/>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256253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9266-D55B-CDE9-680A-AD666D09BF9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15869E3-4FC0-A3B2-BC27-8F02E18F3A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374EA-082B-97F8-B4AA-D8BF4A60E1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A46E9D-1A17-A2B4-4E6C-8CED305BD0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DB3875-EE2A-BDFC-4F4B-9F62A1DFD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156A010-3F92-ACA7-5FD1-F40A79CF862B}"/>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8" name="Footer Placeholder 7">
            <a:extLst>
              <a:ext uri="{FF2B5EF4-FFF2-40B4-BE49-F238E27FC236}">
                <a16:creationId xmlns:a16="http://schemas.microsoft.com/office/drawing/2014/main" id="{1E76F5E4-038B-2AA1-8B29-7B8D36E42B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F008A4D-8523-2268-4C9A-51328321A144}"/>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63617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43C7-C500-CBF6-70D7-D1769BAB4CA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EF0F92A-3C3C-11EC-C951-A15370B39745}"/>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4" name="Footer Placeholder 3">
            <a:extLst>
              <a:ext uri="{FF2B5EF4-FFF2-40B4-BE49-F238E27FC236}">
                <a16:creationId xmlns:a16="http://schemas.microsoft.com/office/drawing/2014/main" id="{70C5DC64-36E6-813E-F625-B5864795B50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16E8E12-3528-0F56-E523-3AB6654EAD78}"/>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323139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1ED49-03F4-8994-A071-C51F9A7DBFF3}"/>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3" name="Footer Placeholder 2">
            <a:extLst>
              <a:ext uri="{FF2B5EF4-FFF2-40B4-BE49-F238E27FC236}">
                <a16:creationId xmlns:a16="http://schemas.microsoft.com/office/drawing/2014/main" id="{94D54548-4F2D-B299-2FCE-06010107551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93B1F43-15F5-8E4B-C255-E8E03254350E}"/>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299866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B317-5C6F-6CB9-F666-FE9D5D00F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32075C9-3B00-2A37-95B9-9B5A1CF91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0258AE-AB0A-9DB0-3D58-FAE32FC56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E90319-3B70-DAC2-5964-5D04871CF0E8}"/>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6" name="Footer Placeholder 5">
            <a:extLst>
              <a:ext uri="{FF2B5EF4-FFF2-40B4-BE49-F238E27FC236}">
                <a16:creationId xmlns:a16="http://schemas.microsoft.com/office/drawing/2014/main" id="{1453DDCF-74D9-4FE3-4A0E-982415023D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8F1394E-FC80-FE2D-01FA-49370CD1F35C}"/>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325318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6F42-20EF-8117-FE6C-33871D315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54387A4-12DA-CC3C-E95E-23810D47A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09988AF-5E07-37A2-BEDF-A59AFD6DD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1ABBE8-1DB9-264F-B7C6-CE3E8DED9934}"/>
              </a:ext>
            </a:extLst>
          </p:cNvPr>
          <p:cNvSpPr>
            <a:spLocks noGrp="1"/>
          </p:cNvSpPr>
          <p:nvPr>
            <p:ph type="dt" sz="half" idx="10"/>
          </p:nvPr>
        </p:nvSpPr>
        <p:spPr/>
        <p:txBody>
          <a:bodyPr/>
          <a:lstStyle/>
          <a:p>
            <a:fld id="{72A7BF0C-752F-4DA4-9A46-6B87499EE316}" type="datetimeFigureOut">
              <a:rPr lang="en-CA" smtClean="0"/>
              <a:t>2024-09-25</a:t>
            </a:fld>
            <a:endParaRPr lang="en-CA"/>
          </a:p>
        </p:txBody>
      </p:sp>
      <p:sp>
        <p:nvSpPr>
          <p:cNvPr id="6" name="Footer Placeholder 5">
            <a:extLst>
              <a:ext uri="{FF2B5EF4-FFF2-40B4-BE49-F238E27FC236}">
                <a16:creationId xmlns:a16="http://schemas.microsoft.com/office/drawing/2014/main" id="{404C1C33-D35B-D5B6-4980-64C68FB63C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7ABE70C-8555-4286-5C92-E2B65A78FD92}"/>
              </a:ext>
            </a:extLst>
          </p:cNvPr>
          <p:cNvSpPr>
            <a:spLocks noGrp="1"/>
          </p:cNvSpPr>
          <p:nvPr>
            <p:ph type="sldNum" sz="quarter" idx="12"/>
          </p:nvPr>
        </p:nvSpPr>
        <p:spPr/>
        <p:txBody>
          <a:bodyPr/>
          <a:lstStyle/>
          <a:p>
            <a:fld id="{85491DBF-3813-412F-B042-3B3DC25A4FA7}" type="slidenum">
              <a:rPr lang="en-CA" smtClean="0"/>
              <a:t>‹#›</a:t>
            </a:fld>
            <a:endParaRPr lang="en-CA"/>
          </a:p>
        </p:txBody>
      </p:sp>
    </p:spTree>
    <p:extLst>
      <p:ext uri="{BB962C8B-B14F-4D97-AF65-F5344CB8AC3E}">
        <p14:creationId xmlns:p14="http://schemas.microsoft.com/office/powerpoint/2010/main" val="12394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36940-EE0F-C334-791D-1A5A2CAC4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926A5A-E55E-9AFE-D80D-260C29141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16AA5A-6472-8CBA-33C1-7FD38DE6A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7BF0C-752F-4DA4-9A46-6B87499EE316}" type="datetimeFigureOut">
              <a:rPr lang="en-CA" smtClean="0"/>
              <a:t>2024-09-25</a:t>
            </a:fld>
            <a:endParaRPr lang="en-CA"/>
          </a:p>
        </p:txBody>
      </p:sp>
      <p:sp>
        <p:nvSpPr>
          <p:cNvPr id="5" name="Footer Placeholder 4">
            <a:extLst>
              <a:ext uri="{FF2B5EF4-FFF2-40B4-BE49-F238E27FC236}">
                <a16:creationId xmlns:a16="http://schemas.microsoft.com/office/drawing/2014/main" id="{941274F9-C343-7E63-58B4-D71868844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64D7316-E20D-9E68-E044-157A95E10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91DBF-3813-412F-B042-3B3DC25A4FA7}" type="slidenum">
              <a:rPr lang="en-CA" smtClean="0"/>
              <a:t>‹#›</a:t>
            </a:fld>
            <a:endParaRPr lang="en-CA"/>
          </a:p>
        </p:txBody>
      </p:sp>
    </p:spTree>
    <p:extLst>
      <p:ext uri="{BB962C8B-B14F-4D97-AF65-F5344CB8AC3E}">
        <p14:creationId xmlns:p14="http://schemas.microsoft.com/office/powerpoint/2010/main" val="2916479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3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D1E27-7B0D-4BAA-86CD-E995AB13B91F}"/>
              </a:ext>
            </a:extLst>
          </p:cNvPr>
          <p:cNvSpPr>
            <a:spLocks noGrp="1"/>
          </p:cNvSpPr>
          <p:nvPr>
            <p:ph type="ctrTitle"/>
          </p:nvPr>
        </p:nvSpPr>
        <p:spPr>
          <a:xfrm>
            <a:off x="775468" y="2625770"/>
            <a:ext cx="10640754" cy="775845"/>
          </a:xfrm>
        </p:spPr>
        <p:txBody>
          <a:bodyPr anchor="b">
            <a:normAutofit/>
          </a:bodyPr>
          <a:lstStyle/>
          <a:p>
            <a:r>
              <a:rPr lang="en-CA" sz="4000" dirty="0">
                <a:solidFill>
                  <a:schemeClr val="tx2"/>
                </a:solidFill>
              </a:rPr>
              <a:t>Capstone Project: Bank Churn</a:t>
            </a:r>
          </a:p>
        </p:txBody>
      </p:sp>
      <p:sp>
        <p:nvSpPr>
          <p:cNvPr id="3" name="Subtitle 2">
            <a:extLst>
              <a:ext uri="{FF2B5EF4-FFF2-40B4-BE49-F238E27FC236}">
                <a16:creationId xmlns:a16="http://schemas.microsoft.com/office/drawing/2014/main" id="{C5AB1285-2F9F-4E68-B91A-5BEE802F8C83}"/>
              </a:ext>
            </a:extLst>
          </p:cNvPr>
          <p:cNvSpPr>
            <a:spLocks noGrp="1"/>
          </p:cNvSpPr>
          <p:nvPr>
            <p:ph type="subTitle" idx="1"/>
          </p:nvPr>
        </p:nvSpPr>
        <p:spPr>
          <a:xfrm>
            <a:off x="1513966" y="4499339"/>
            <a:ext cx="9163757" cy="450447"/>
          </a:xfrm>
        </p:spPr>
        <p:txBody>
          <a:bodyPr anchor="ctr">
            <a:noAutofit/>
          </a:bodyPr>
          <a:lstStyle/>
          <a:p>
            <a:r>
              <a:rPr lang="en-CA" sz="2000" dirty="0">
                <a:solidFill>
                  <a:schemeClr val="tx2"/>
                </a:solidFill>
              </a:rPr>
              <a:t>Devorah Finer</a:t>
            </a:r>
          </a:p>
          <a:p>
            <a:r>
              <a:rPr lang="en-CA" sz="2000" dirty="0">
                <a:solidFill>
                  <a:schemeClr val="tx2"/>
                </a:solidFill>
              </a:rPr>
              <a:t>September 30</a:t>
            </a:r>
            <a:r>
              <a:rPr lang="en-CA" sz="2000" baseline="30000" dirty="0">
                <a:solidFill>
                  <a:schemeClr val="tx2"/>
                </a:solidFill>
              </a:rPr>
              <a:t>th</a:t>
            </a:r>
            <a:r>
              <a:rPr lang="en-CA" sz="2000" dirty="0">
                <a:solidFill>
                  <a:schemeClr val="tx2"/>
                </a:solidFill>
              </a:rPr>
              <a:t>, 2024</a:t>
            </a:r>
          </a:p>
        </p:txBody>
      </p:sp>
      <p:grpSp>
        <p:nvGrpSpPr>
          <p:cNvPr id="48" name="Group 3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7" name="Freeform: Shape 3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3" name="Freeform: Shape 4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549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E44A-1BAD-D062-376B-BE3A7497BFF8}"/>
              </a:ext>
            </a:extLst>
          </p:cNvPr>
          <p:cNvSpPr>
            <a:spLocks noGrp="1"/>
          </p:cNvSpPr>
          <p:nvPr>
            <p:ph type="title"/>
          </p:nvPr>
        </p:nvSpPr>
        <p:spPr/>
        <p:txBody>
          <a:bodyPr/>
          <a:lstStyle/>
          <a:p>
            <a:r>
              <a:rPr lang="en-CA" b="1" dirty="0">
                <a:latin typeface="Aptos" panose="020B0004020202020204" pitchFamily="34" charset="0"/>
              </a:rPr>
              <a:t>Exploratory data analysis</a:t>
            </a:r>
          </a:p>
        </p:txBody>
      </p:sp>
      <p:pic>
        <p:nvPicPr>
          <p:cNvPr id="6145" name="Picture 1" descr="page7image50782128">
            <a:extLst>
              <a:ext uri="{FF2B5EF4-FFF2-40B4-BE49-F238E27FC236}">
                <a16:creationId xmlns:a16="http://schemas.microsoft.com/office/drawing/2014/main" id="{B5E9F843-99B2-36D6-B160-F554F6613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578" y="4148114"/>
            <a:ext cx="5943600" cy="1498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27A0DD83-2F80-70DC-10A7-B58F8BA0304F}"/>
              </a:ext>
            </a:extLst>
          </p:cNvPr>
          <p:cNvSpPr>
            <a:spLocks noGrp="1"/>
          </p:cNvSpPr>
          <p:nvPr>
            <p:ph idx="1"/>
          </p:nvPr>
        </p:nvSpPr>
        <p:spPr>
          <a:xfrm>
            <a:off x="838200" y="1579966"/>
            <a:ext cx="10515600" cy="4351338"/>
          </a:xfrm>
        </p:spPr>
        <p:txBody>
          <a:bodyPr/>
          <a:lstStyle/>
          <a:p>
            <a:pPr>
              <a:buFont typeface="+mj-lt"/>
              <a:buAutoNum type="arabicPeriod"/>
            </a:pPr>
            <a:r>
              <a:rPr lang="en-US" sz="2400" dirty="0">
                <a:effectLst/>
                <a:latin typeface="Aptos" panose="020B0004020202020204" pitchFamily="34" charset="0"/>
              </a:rPr>
              <a:t> Age Distribution for Existing vs. </a:t>
            </a:r>
            <a:r>
              <a:rPr lang="en-US" sz="2400" dirty="0" err="1">
                <a:effectLst/>
                <a:latin typeface="Aptos" panose="020B0004020202020204" pitchFamily="34" charset="0"/>
              </a:rPr>
              <a:t>Attrited</a:t>
            </a:r>
            <a:r>
              <a:rPr lang="en-US" sz="2400" dirty="0">
                <a:effectLst/>
                <a:latin typeface="Aptos" panose="020B0004020202020204" pitchFamily="34" charset="0"/>
              </a:rPr>
              <a:t> Customers: </a:t>
            </a:r>
            <a:endParaRPr lang="en-US" sz="5400" dirty="0">
              <a:effectLst/>
              <a:latin typeface="Aptos" panose="020B0004020202020204" pitchFamily="34" charset="0"/>
            </a:endParaRPr>
          </a:p>
          <a:p>
            <a:pPr marL="742950" lvl="1" indent="-285750">
              <a:buFont typeface="Arial" panose="020B0604020202020204" pitchFamily="34" charset="0"/>
              <a:buChar char="•"/>
            </a:pPr>
            <a:r>
              <a:rPr lang="en-US" dirty="0">
                <a:effectLst/>
                <a:latin typeface="Aptos" panose="020B0004020202020204" pitchFamily="34" charset="0"/>
              </a:rPr>
              <a:t>Existing customers seem to have a concentrated age group around 40-50 years. </a:t>
            </a:r>
            <a:endParaRPr lang="en-US" sz="1800" dirty="0">
              <a:effectLst/>
              <a:latin typeface="Aptos" panose="020B0004020202020204" pitchFamily="34" charset="0"/>
            </a:endParaRPr>
          </a:p>
          <a:p>
            <a:pPr marL="742950" lvl="1" indent="-285750">
              <a:buFont typeface="Arial" panose="020B0604020202020204" pitchFamily="34" charset="0"/>
              <a:buChar char="•"/>
            </a:pPr>
            <a:r>
              <a:rPr lang="en-US" dirty="0" err="1">
                <a:effectLst/>
                <a:latin typeface="Aptos" panose="020B0004020202020204" pitchFamily="34" charset="0"/>
              </a:rPr>
              <a:t>Attrited</a:t>
            </a:r>
            <a:r>
              <a:rPr lang="en-US" dirty="0">
                <a:effectLst/>
                <a:latin typeface="Aptos" panose="020B0004020202020204" pitchFamily="34" charset="0"/>
              </a:rPr>
              <a:t> customers show a more varied distribution but still center around 40-50 years, with noticeable outliers at higher ages. </a:t>
            </a:r>
            <a:endParaRPr lang="en-US" sz="1800" dirty="0">
              <a:effectLst/>
              <a:latin typeface="Aptos" panose="020B0004020202020204" pitchFamily="34" charset="0"/>
            </a:endParaRPr>
          </a:p>
          <a:p>
            <a:endParaRPr lang="en-US" dirty="0"/>
          </a:p>
        </p:txBody>
      </p:sp>
    </p:spTree>
    <p:extLst>
      <p:ext uri="{BB962C8B-B14F-4D97-AF65-F5344CB8AC3E}">
        <p14:creationId xmlns:p14="http://schemas.microsoft.com/office/powerpoint/2010/main" val="105674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E44A-1BAD-D062-376B-BE3A7497BFF8}"/>
              </a:ext>
            </a:extLst>
          </p:cNvPr>
          <p:cNvSpPr>
            <a:spLocks noGrp="1"/>
          </p:cNvSpPr>
          <p:nvPr>
            <p:ph type="title"/>
          </p:nvPr>
        </p:nvSpPr>
        <p:spPr/>
        <p:txBody>
          <a:bodyPr/>
          <a:lstStyle/>
          <a:p>
            <a:r>
              <a:rPr lang="en-CA" b="1" dirty="0">
                <a:latin typeface="Aptos" panose="020B0004020202020204" pitchFamily="34" charset="0"/>
              </a:rPr>
              <a:t>Exploratory data analysis</a:t>
            </a:r>
          </a:p>
        </p:txBody>
      </p:sp>
      <p:sp>
        <p:nvSpPr>
          <p:cNvPr id="3" name="Content Placeholder 2">
            <a:extLst>
              <a:ext uri="{FF2B5EF4-FFF2-40B4-BE49-F238E27FC236}">
                <a16:creationId xmlns:a16="http://schemas.microsoft.com/office/drawing/2014/main" id="{29DF5A47-C014-AEEC-DC4A-A3C5D2E0F1FD}"/>
              </a:ext>
            </a:extLst>
          </p:cNvPr>
          <p:cNvSpPr>
            <a:spLocks noGrp="1"/>
          </p:cNvSpPr>
          <p:nvPr>
            <p:ph idx="1"/>
          </p:nvPr>
        </p:nvSpPr>
        <p:spPr>
          <a:xfrm>
            <a:off x="838200" y="1485343"/>
            <a:ext cx="10515600" cy="4351338"/>
          </a:xfrm>
        </p:spPr>
        <p:txBody>
          <a:bodyPr/>
          <a:lstStyle/>
          <a:p>
            <a:r>
              <a:rPr lang="en-US" sz="1800" dirty="0">
                <a:effectLst/>
                <a:latin typeface="Aptos" panose="020B0004020202020204" pitchFamily="34" charset="0"/>
              </a:rPr>
              <a:t>The analysis below examines how income level influences customer churn. Both visualizations and the data summary highlight key trends: </a:t>
            </a:r>
          </a:p>
          <a:p>
            <a:endParaRPr lang="en-US" dirty="0"/>
          </a:p>
        </p:txBody>
      </p:sp>
      <p:pic>
        <p:nvPicPr>
          <p:cNvPr id="13" name="Picture 12" descr="A table with numbers and a number of people&#10;&#10;Description automatically generated">
            <a:extLst>
              <a:ext uri="{FF2B5EF4-FFF2-40B4-BE49-F238E27FC236}">
                <a16:creationId xmlns:a16="http://schemas.microsoft.com/office/drawing/2014/main" id="{6450D5BA-0CD6-CC3A-86BC-026F613D6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98666"/>
            <a:ext cx="4533900" cy="2374900"/>
          </a:xfrm>
          <a:prstGeom prst="rect">
            <a:avLst/>
          </a:prstGeom>
        </p:spPr>
      </p:pic>
      <p:pic>
        <p:nvPicPr>
          <p:cNvPr id="7186" name="Picture 18" descr="page8image53895296">
            <a:extLst>
              <a:ext uri="{FF2B5EF4-FFF2-40B4-BE49-F238E27FC236}">
                <a16:creationId xmlns:a16="http://schemas.microsoft.com/office/drawing/2014/main" id="{048CA90C-0572-4411-571B-8129743D5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672" y="1838316"/>
            <a:ext cx="207446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7187" name="Picture 19" descr="page8image53895504">
            <a:extLst>
              <a:ext uri="{FF2B5EF4-FFF2-40B4-BE49-F238E27FC236}">
                <a16:creationId xmlns:a16="http://schemas.microsoft.com/office/drawing/2014/main" id="{2EB6AB91-8AE1-BA69-05A6-3440FC3C2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9257" y="1899924"/>
            <a:ext cx="1665027" cy="284807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1CC81D4-9F3E-F872-3597-5C62D940D94B}"/>
              </a:ext>
            </a:extLst>
          </p:cNvPr>
          <p:cNvSpPr txBox="1"/>
          <p:nvPr/>
        </p:nvSpPr>
        <p:spPr>
          <a:xfrm>
            <a:off x="838200" y="4747997"/>
            <a:ext cx="11708642" cy="1764916"/>
          </a:xfrm>
          <a:prstGeom prst="rect">
            <a:avLst/>
          </a:prstGeom>
          <a:noFill/>
        </p:spPr>
        <p:txBody>
          <a:bodyPr wrap="square" rtlCol="0">
            <a:spAutoFit/>
          </a:bodyPr>
          <a:lstStyle/>
          <a:p>
            <a:r>
              <a:rPr lang="en-US" sz="1800" dirty="0">
                <a:effectLst/>
                <a:latin typeface="Aptos" panose="020B0004020202020204" pitchFamily="34" charset="0"/>
              </a:rPr>
              <a:t>Distribution of Existing vs. Churned Customers: This shows that mid-range incomes retain more customers, while extremes are more prone to churn. </a:t>
            </a:r>
          </a:p>
          <a:p>
            <a:pPr>
              <a:buFont typeface="Arial" panose="020B0604020202020204" pitchFamily="34" charset="0"/>
              <a:buChar char="•"/>
            </a:pPr>
            <a:r>
              <a:rPr lang="en-US" sz="1800" dirty="0">
                <a:effectLst/>
                <a:latin typeface="Aptos" panose="020B0004020202020204" pitchFamily="34" charset="0"/>
              </a:rPr>
              <a:t>Highest churn rates: Seen in "$120K+" (17.33%) and "Less than $40K" (17.19%). </a:t>
            </a:r>
            <a:endParaRPr lang="en-US" sz="1800" dirty="0">
              <a:effectLst/>
              <a:latin typeface="SymbolMT"/>
            </a:endParaRPr>
          </a:p>
          <a:p>
            <a:pPr>
              <a:buFont typeface="Arial" panose="020B0604020202020204" pitchFamily="34" charset="0"/>
              <a:buChar char="•"/>
            </a:pPr>
            <a:r>
              <a:rPr lang="en-US" sz="1800" dirty="0">
                <a:effectLst/>
                <a:latin typeface="Aptos" panose="020B0004020202020204" pitchFamily="34" charset="0"/>
              </a:rPr>
              <a:t>The lowest churn rate is in the $60K—$80K category (13.48%), suggesting better retention in mid-range incomes. </a:t>
            </a:r>
            <a:endParaRPr lang="en-US" sz="1800" dirty="0">
              <a:effectLst/>
              <a:latin typeface="SymbolMT"/>
            </a:endParaRPr>
          </a:p>
          <a:p>
            <a:pPr>
              <a:buFont typeface="Arial" panose="020B0604020202020204" pitchFamily="34" charset="0"/>
              <a:buChar char="•"/>
            </a:pPr>
            <a:r>
              <a:rPr lang="en-US" sz="1800" dirty="0">
                <a:effectLst/>
                <a:latin typeface="Aptos" panose="020B0004020202020204" pitchFamily="34" charset="0"/>
              </a:rPr>
              <a:t>Unknown income also exhibits higher churn (16.82%). Visualization: </a:t>
            </a:r>
            <a:endParaRPr lang="en-US" sz="1800" dirty="0">
              <a:effectLst/>
              <a:latin typeface="SymbolMT"/>
            </a:endParaRPr>
          </a:p>
          <a:p>
            <a:endParaRPr lang="en-US" dirty="0"/>
          </a:p>
        </p:txBody>
      </p:sp>
    </p:spTree>
    <p:extLst>
      <p:ext uri="{BB962C8B-B14F-4D97-AF65-F5344CB8AC3E}">
        <p14:creationId xmlns:p14="http://schemas.microsoft.com/office/powerpoint/2010/main" val="138857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E44A-1BAD-D062-376B-BE3A7497BFF8}"/>
              </a:ext>
            </a:extLst>
          </p:cNvPr>
          <p:cNvSpPr>
            <a:spLocks noGrp="1"/>
          </p:cNvSpPr>
          <p:nvPr>
            <p:ph type="title"/>
          </p:nvPr>
        </p:nvSpPr>
        <p:spPr/>
        <p:txBody>
          <a:bodyPr/>
          <a:lstStyle/>
          <a:p>
            <a:r>
              <a:rPr lang="en-CA" b="1" dirty="0">
                <a:latin typeface="Aptos" panose="020B0004020202020204" pitchFamily="34" charset="0"/>
              </a:rPr>
              <a:t>Exploratory data analysis</a:t>
            </a:r>
          </a:p>
        </p:txBody>
      </p:sp>
      <p:sp>
        <p:nvSpPr>
          <p:cNvPr id="6" name="Content Placeholder 5">
            <a:extLst>
              <a:ext uri="{FF2B5EF4-FFF2-40B4-BE49-F238E27FC236}">
                <a16:creationId xmlns:a16="http://schemas.microsoft.com/office/drawing/2014/main" id="{AF0DD0F9-F8A8-DEE3-618B-CF5A2D6D17EB}"/>
              </a:ext>
            </a:extLst>
          </p:cNvPr>
          <p:cNvSpPr>
            <a:spLocks noGrp="1"/>
          </p:cNvSpPr>
          <p:nvPr>
            <p:ph idx="1"/>
          </p:nvPr>
        </p:nvSpPr>
        <p:spPr>
          <a:xfrm>
            <a:off x="838200" y="1441391"/>
            <a:ext cx="10515600" cy="4351338"/>
          </a:xfrm>
        </p:spPr>
        <p:txBody>
          <a:bodyPr/>
          <a:lstStyle/>
          <a:p>
            <a:pPr marL="0" indent="0">
              <a:buNone/>
            </a:pPr>
            <a:r>
              <a:rPr lang="en-US" sz="1800" b="1" dirty="0">
                <a:effectLst/>
                <a:latin typeface="Aptos" panose="020B0004020202020204" pitchFamily="34" charset="0"/>
              </a:rPr>
              <a:t>Marital Status and Churn Analysis </a:t>
            </a:r>
            <a:endParaRPr lang="en-US" dirty="0"/>
          </a:p>
          <a:p>
            <a:r>
              <a:rPr lang="en-US" sz="1800" dirty="0">
                <a:effectLst/>
                <a:latin typeface="Aptos" panose="020B0004020202020204" pitchFamily="34" charset="0"/>
              </a:rPr>
              <a:t>To further understand how marital status affects customer churn, a cross-tabulation of churn rates across different marital statuses was conducted: </a:t>
            </a:r>
            <a:endParaRPr lang="en-US" dirty="0"/>
          </a:p>
          <a:p>
            <a:endParaRPr lang="en-US" dirty="0"/>
          </a:p>
        </p:txBody>
      </p:sp>
      <p:pic>
        <p:nvPicPr>
          <p:cNvPr id="8" name="Picture 7" descr="A screenshot of a graph&#10;&#10;Description automatically generated">
            <a:extLst>
              <a:ext uri="{FF2B5EF4-FFF2-40B4-BE49-F238E27FC236}">
                <a16:creationId xmlns:a16="http://schemas.microsoft.com/office/drawing/2014/main" id="{784C7542-3C1A-20B8-5375-F2BCC5639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22550"/>
            <a:ext cx="5410200" cy="1612900"/>
          </a:xfrm>
          <a:prstGeom prst="rect">
            <a:avLst/>
          </a:prstGeom>
        </p:spPr>
      </p:pic>
      <p:sp>
        <p:nvSpPr>
          <p:cNvPr id="9" name="TextBox 8">
            <a:extLst>
              <a:ext uri="{FF2B5EF4-FFF2-40B4-BE49-F238E27FC236}">
                <a16:creationId xmlns:a16="http://schemas.microsoft.com/office/drawing/2014/main" id="{4C1B41B9-D41F-A3E3-374C-2F3AE6FC2F29}"/>
              </a:ext>
            </a:extLst>
          </p:cNvPr>
          <p:cNvSpPr txBox="1"/>
          <p:nvPr/>
        </p:nvSpPr>
        <p:spPr>
          <a:xfrm>
            <a:off x="838200" y="4485810"/>
            <a:ext cx="9921922" cy="2308324"/>
          </a:xfrm>
          <a:prstGeom prst="rect">
            <a:avLst/>
          </a:prstGeom>
          <a:noFill/>
        </p:spPr>
        <p:txBody>
          <a:bodyPr wrap="square" rtlCol="0">
            <a:spAutoFit/>
          </a:bodyPr>
          <a:lstStyle/>
          <a:p>
            <a:r>
              <a:rPr lang="en-US" sz="1800" b="1" dirty="0">
                <a:effectLst/>
                <a:latin typeface="Aptos" panose="020B0004020202020204" pitchFamily="34" charset="0"/>
              </a:rPr>
              <a:t>Interpretation: </a:t>
            </a:r>
            <a:endParaRPr lang="en-US" dirty="0"/>
          </a:p>
          <a:p>
            <a:pPr>
              <a:buFont typeface="Arial" panose="020B0604020202020204" pitchFamily="34" charset="0"/>
              <a:buChar char="•"/>
            </a:pPr>
            <a:r>
              <a:rPr lang="en-US" sz="1800" b="1" dirty="0">
                <a:effectLst/>
                <a:latin typeface="Aptos" panose="020B0004020202020204" pitchFamily="34" charset="0"/>
              </a:rPr>
              <a:t>Married </a:t>
            </a:r>
            <a:r>
              <a:rPr lang="en-US" sz="1800" dirty="0">
                <a:effectLst/>
                <a:latin typeface="Aptos" panose="020B0004020202020204" pitchFamily="34" charset="0"/>
              </a:rPr>
              <a:t>customers have the lowest churn rate at </a:t>
            </a:r>
            <a:r>
              <a:rPr lang="en-US" sz="1800" b="1" dirty="0">
                <a:effectLst/>
                <a:latin typeface="Aptos" panose="020B0004020202020204" pitchFamily="34" charset="0"/>
              </a:rPr>
              <a:t>15.13%</a:t>
            </a:r>
            <a:r>
              <a:rPr lang="en-US" sz="1800" dirty="0">
                <a:effectLst/>
                <a:latin typeface="Aptos" panose="020B0004020202020204" pitchFamily="34" charset="0"/>
              </a:rPr>
              <a:t>, indicating a strong customer retention within this group. </a:t>
            </a:r>
            <a:endParaRPr lang="en-US" sz="1800" dirty="0">
              <a:effectLst/>
              <a:latin typeface="SymbolMT"/>
            </a:endParaRPr>
          </a:p>
          <a:p>
            <a:pPr>
              <a:buFont typeface="Arial" panose="020B0604020202020204" pitchFamily="34" charset="0"/>
              <a:buChar char="•"/>
            </a:pPr>
            <a:r>
              <a:rPr lang="en-US" sz="1800" b="1" dirty="0">
                <a:effectLst/>
                <a:latin typeface="Aptos" panose="020B0004020202020204" pitchFamily="34" charset="0"/>
              </a:rPr>
              <a:t>Single </a:t>
            </a:r>
            <a:r>
              <a:rPr lang="en-US" sz="1800" dirty="0">
                <a:effectLst/>
                <a:latin typeface="Aptos" panose="020B0004020202020204" pitchFamily="34" charset="0"/>
              </a:rPr>
              <a:t>customers display a slightly higher churn rate of </a:t>
            </a:r>
            <a:r>
              <a:rPr lang="en-US" sz="1800" b="1" dirty="0">
                <a:effectLst/>
                <a:latin typeface="Aptos" panose="020B0004020202020204" pitchFamily="34" charset="0"/>
              </a:rPr>
              <a:t>16.94%</a:t>
            </a:r>
            <a:r>
              <a:rPr lang="en-US" sz="1800" dirty="0">
                <a:effectLst/>
                <a:latin typeface="Aptos" panose="020B0004020202020204" pitchFamily="34" charset="0"/>
              </a:rPr>
              <a:t>, while </a:t>
            </a:r>
            <a:r>
              <a:rPr lang="en-US" sz="1800" b="1" dirty="0">
                <a:effectLst/>
                <a:latin typeface="Aptos" panose="020B0004020202020204" pitchFamily="34" charset="0"/>
              </a:rPr>
              <a:t>Divorced </a:t>
            </a:r>
            <a:r>
              <a:rPr lang="en-US" sz="1800" dirty="0">
                <a:effectLst/>
                <a:latin typeface="Aptos" panose="020B0004020202020204" pitchFamily="34" charset="0"/>
              </a:rPr>
              <a:t>customers fall in between with </a:t>
            </a:r>
            <a:r>
              <a:rPr lang="en-US" sz="1800" b="1" dirty="0">
                <a:effectLst/>
                <a:latin typeface="Aptos" panose="020B0004020202020204" pitchFamily="34" charset="0"/>
              </a:rPr>
              <a:t>16.18% </a:t>
            </a:r>
            <a:r>
              <a:rPr lang="en-US" sz="1800" dirty="0">
                <a:effectLst/>
                <a:latin typeface="Aptos" panose="020B0004020202020204" pitchFamily="34" charset="0"/>
              </a:rPr>
              <a:t>churn. </a:t>
            </a:r>
            <a:endParaRPr lang="en-US" sz="1800" dirty="0">
              <a:effectLst/>
              <a:latin typeface="SymbolMT"/>
            </a:endParaRPr>
          </a:p>
          <a:p>
            <a:pPr>
              <a:buFont typeface="Arial" panose="020B0604020202020204" pitchFamily="34" charset="0"/>
              <a:buChar char="•"/>
            </a:pPr>
            <a:r>
              <a:rPr lang="en-US" sz="1800" b="1" dirty="0">
                <a:effectLst/>
                <a:latin typeface="Aptos" panose="020B0004020202020204" pitchFamily="34" charset="0"/>
              </a:rPr>
              <a:t>Unknown </a:t>
            </a:r>
            <a:r>
              <a:rPr lang="en-US" sz="1800" dirty="0">
                <a:effectLst/>
                <a:latin typeface="Aptos" panose="020B0004020202020204" pitchFamily="34" charset="0"/>
              </a:rPr>
              <a:t>category has the highest churn rate at </a:t>
            </a:r>
            <a:r>
              <a:rPr lang="en-US" sz="1800" b="1" dirty="0">
                <a:effectLst/>
                <a:latin typeface="Aptos" panose="020B0004020202020204" pitchFamily="34" charset="0"/>
              </a:rPr>
              <a:t>17.22%</a:t>
            </a:r>
            <a:r>
              <a:rPr lang="en-US" sz="1800" dirty="0">
                <a:effectLst/>
                <a:latin typeface="Aptos" panose="020B0004020202020204" pitchFamily="34" charset="0"/>
              </a:rPr>
              <a:t>, although the difference is marginal compared to other categories. </a:t>
            </a:r>
            <a:endParaRPr lang="en-US" sz="1800" dirty="0">
              <a:effectLst/>
              <a:latin typeface="SymbolMT"/>
            </a:endParaRPr>
          </a:p>
          <a:p>
            <a:endParaRPr lang="en-US" dirty="0"/>
          </a:p>
        </p:txBody>
      </p:sp>
      <p:pic>
        <p:nvPicPr>
          <p:cNvPr id="8193" name="Picture 1" descr="page9image50489296">
            <a:extLst>
              <a:ext uri="{FF2B5EF4-FFF2-40B4-BE49-F238E27FC236}">
                <a16:creationId xmlns:a16="http://schemas.microsoft.com/office/drawing/2014/main" id="{BA8F68A8-5979-FECD-C53F-FFE3240AD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175" y="2229805"/>
            <a:ext cx="2920621" cy="239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0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CF51-299E-66F1-0856-80B6A82A4B64}"/>
              </a:ext>
            </a:extLst>
          </p:cNvPr>
          <p:cNvSpPr>
            <a:spLocks noGrp="1"/>
          </p:cNvSpPr>
          <p:nvPr>
            <p:ph type="title"/>
          </p:nvPr>
        </p:nvSpPr>
        <p:spPr/>
        <p:txBody>
          <a:bodyPr/>
          <a:lstStyle/>
          <a:p>
            <a:r>
              <a:rPr lang="en-US" b="1" dirty="0">
                <a:latin typeface="Aptos" panose="020B0004020202020204" pitchFamily="34" charset="0"/>
              </a:rPr>
              <a:t>Data Preprocessing</a:t>
            </a:r>
          </a:p>
        </p:txBody>
      </p:sp>
      <p:sp>
        <p:nvSpPr>
          <p:cNvPr id="5" name="Content Placeholder 4">
            <a:extLst>
              <a:ext uri="{FF2B5EF4-FFF2-40B4-BE49-F238E27FC236}">
                <a16:creationId xmlns:a16="http://schemas.microsoft.com/office/drawing/2014/main" id="{C809BE38-F3B0-4899-6C0E-9D3E8BB6A599}"/>
              </a:ext>
            </a:extLst>
          </p:cNvPr>
          <p:cNvSpPr>
            <a:spLocks noGrp="1"/>
          </p:cNvSpPr>
          <p:nvPr>
            <p:ph idx="1"/>
          </p:nvPr>
        </p:nvSpPr>
        <p:spPr>
          <a:xfrm>
            <a:off x="746646" y="1433015"/>
            <a:ext cx="10698707" cy="4853130"/>
          </a:xfrm>
        </p:spPr>
        <p:txBody>
          <a:bodyPr>
            <a:normAutofit fontScale="92500" lnSpcReduction="1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Preprocessing was a critical part of the analysis, ensuring that the data was ready for machine learning models. The following steps were performed:</a:t>
            </a:r>
          </a:p>
          <a:p>
            <a:pPr marL="342900" marR="0" lvl="0" indent="-342900">
              <a:lnSpc>
                <a:spcPct val="115000"/>
              </a:lnSpc>
              <a:spcBef>
                <a:spcPts val="0"/>
              </a:spcBef>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Handling Missing Values</a:t>
            </a:r>
            <a:r>
              <a:rPr lang="en-US" sz="1800" kern="100" dirty="0">
                <a:effectLst/>
                <a:latin typeface="Aptos" panose="020B0004020202020204" pitchFamily="34" charset="0"/>
                <a:ea typeface="Aptos" panose="020B0004020202020204" pitchFamily="34" charset="0"/>
                <a:cs typeface="Arial" panose="020B0604020202020204" pitchFamily="34" charset="0"/>
              </a:rPr>
              <a:t>: Any missing values were identified and handled through imputation or removal.</a:t>
            </a:r>
          </a:p>
          <a:p>
            <a:pPr marL="342900" marR="0" lvl="0" indent="-342900">
              <a:lnSpc>
                <a:spcPct val="115000"/>
              </a:lnSpc>
              <a:spcBef>
                <a:spcPts val="0"/>
              </a:spcBef>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Encoding Categorical Variables</a:t>
            </a:r>
            <a:r>
              <a:rPr lang="en-US" sz="1800" kern="100" dirty="0">
                <a:effectLst/>
                <a:latin typeface="Aptos" panose="020B0004020202020204" pitchFamily="34" charset="0"/>
                <a:ea typeface="Aptos" panose="020B0004020202020204" pitchFamily="34" charset="0"/>
                <a:cs typeface="Arial" panose="020B0604020202020204" pitchFamily="34" charset="0"/>
              </a:rPr>
              <a:t>: Categorical variables such as gender and geography were transformed into numerical values using one-hot encoding.</a:t>
            </a:r>
          </a:p>
          <a:p>
            <a:pPr marL="342900" marR="0" lvl="0" indent="-342900">
              <a:lnSpc>
                <a:spcPct val="115000"/>
              </a:lnSpc>
              <a:spcBef>
                <a:spcPts val="0"/>
              </a:spcBef>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Scaling Features</a:t>
            </a:r>
            <a:r>
              <a:rPr lang="en-US" sz="1800" kern="100" dirty="0">
                <a:effectLst/>
                <a:latin typeface="Aptos" panose="020B0004020202020204" pitchFamily="34" charset="0"/>
                <a:ea typeface="Aptos" panose="020B0004020202020204" pitchFamily="34" charset="0"/>
                <a:cs typeface="Arial" panose="020B0604020202020204" pitchFamily="34" charset="0"/>
              </a:rPr>
              <a:t>: Continuous variables were scaled using the </a:t>
            </a:r>
            <a:r>
              <a:rPr lang="en-US" sz="1800" kern="100" dirty="0" err="1">
                <a:effectLst/>
                <a:latin typeface="Aptos" panose="020B0004020202020204" pitchFamily="34" charset="0"/>
                <a:ea typeface="Aptos" panose="020B0004020202020204" pitchFamily="34" charset="0"/>
                <a:cs typeface="Arial" panose="020B0604020202020204" pitchFamily="34" charset="0"/>
              </a:rPr>
              <a:t>StandardScaler</a:t>
            </a:r>
            <a:r>
              <a:rPr lang="en-US" sz="1800" kern="100" dirty="0">
                <a:effectLst/>
                <a:latin typeface="Aptos" panose="020B0004020202020204" pitchFamily="34" charset="0"/>
                <a:ea typeface="Aptos" panose="020B0004020202020204" pitchFamily="34" charset="0"/>
                <a:cs typeface="Arial" panose="020B0604020202020204" pitchFamily="34" charset="0"/>
              </a:rPr>
              <a:t> to ensure that features like age, balance, and income were on the same scale.</a:t>
            </a:r>
          </a:p>
          <a:p>
            <a:pPr marL="342900" marR="0" lvl="0" indent="-342900">
              <a:lnSpc>
                <a:spcPct val="115000"/>
              </a:lnSpc>
              <a:spcBef>
                <a:spcPts val="0"/>
              </a:spcBef>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Principal Component Analysis (PCA)</a:t>
            </a:r>
            <a:r>
              <a:rPr lang="en-US" sz="1800" kern="100" dirty="0">
                <a:effectLst/>
                <a:latin typeface="Aptos" panose="020B0004020202020204" pitchFamily="34" charset="0"/>
                <a:ea typeface="Aptos" panose="020B0004020202020204" pitchFamily="34" charset="0"/>
                <a:cs typeface="Arial" panose="020B0604020202020204" pitchFamily="34" charset="0"/>
              </a:rPr>
              <a:t>: PCA was used for dimensionality reduction, reducing multicollinearity and improving model performance. The number of components was selected based on the explained variance, ensuring that 95% of the variance was retained.</a:t>
            </a:r>
          </a:p>
          <a:p>
            <a:pPr marL="342900" marR="0" lvl="0" indent="-342900">
              <a:lnSpc>
                <a:spcPct val="115000"/>
              </a:lnSpc>
              <a:spcBef>
                <a:spcPts val="0"/>
              </a:spcBef>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SMOTE (Synthetic Minority Over-sampling Technique)</a:t>
            </a:r>
            <a:r>
              <a:rPr lang="en-US" sz="1800" kern="100" dirty="0">
                <a:effectLst/>
                <a:latin typeface="Aptos" panose="020B0004020202020204" pitchFamily="34" charset="0"/>
                <a:ea typeface="Aptos" panose="020B0004020202020204" pitchFamily="34" charset="0"/>
                <a:cs typeface="Arial" panose="020B0604020202020204" pitchFamily="34" charset="0"/>
              </a:rPr>
              <a:t>: Since the dataset exhibited class imbalance (more non-churned customers than churned ones), SMOTE was applied to generate synthetic samples for the minority class (churned customers). This technique balanced the dataset and ensured that the models were not biased toward the majority class.</a:t>
            </a:r>
          </a:p>
          <a:p>
            <a:endParaRPr lang="en-US" dirty="0"/>
          </a:p>
        </p:txBody>
      </p:sp>
    </p:spTree>
    <p:extLst>
      <p:ext uri="{BB962C8B-B14F-4D97-AF65-F5344CB8AC3E}">
        <p14:creationId xmlns:p14="http://schemas.microsoft.com/office/powerpoint/2010/main" val="195833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9883-41D0-539D-E02D-8D19538229C1}"/>
              </a:ext>
            </a:extLst>
          </p:cNvPr>
          <p:cNvSpPr>
            <a:spLocks noGrp="1"/>
          </p:cNvSpPr>
          <p:nvPr>
            <p:ph type="title"/>
          </p:nvPr>
        </p:nvSpPr>
        <p:spPr/>
        <p:txBody>
          <a:bodyPr/>
          <a:lstStyle/>
          <a:p>
            <a:r>
              <a:rPr lang="en-US" b="1" dirty="0">
                <a:latin typeface="Aptos" panose="020B0004020202020204" pitchFamily="34" charset="0"/>
              </a:rPr>
              <a:t>Methodology</a:t>
            </a:r>
          </a:p>
        </p:txBody>
      </p:sp>
      <p:sp>
        <p:nvSpPr>
          <p:cNvPr id="3" name="Content Placeholder 2">
            <a:extLst>
              <a:ext uri="{FF2B5EF4-FFF2-40B4-BE49-F238E27FC236}">
                <a16:creationId xmlns:a16="http://schemas.microsoft.com/office/drawing/2014/main" id="{B0AC60AA-05D8-E694-C80D-7E3127B3B037}"/>
              </a:ext>
            </a:extLst>
          </p:cNvPr>
          <p:cNvSpPr>
            <a:spLocks noGrp="1"/>
          </p:cNvSpPr>
          <p:nvPr>
            <p:ph idx="1"/>
          </p:nvPr>
        </p:nvSpPr>
        <p:spPr>
          <a:xfrm>
            <a:off x="715370" y="1416192"/>
            <a:ext cx="10515600" cy="4351338"/>
          </a:xfrm>
        </p:spPr>
        <p:txBody>
          <a:bodyPr>
            <a:normAutofit lnSpcReduction="10000"/>
          </a:bodyPr>
          <a:lstStyle/>
          <a:p>
            <a:r>
              <a:rPr lang="en-US" sz="1800" dirty="0">
                <a:effectLst/>
                <a:latin typeface="Aptos" panose="020B0004020202020204" pitchFamily="34" charset="0"/>
                <a:ea typeface="Aptos" panose="020B0004020202020204" pitchFamily="34" charset="0"/>
                <a:cs typeface="Arial" panose="020B0604020202020204" pitchFamily="34" charset="0"/>
              </a:rPr>
              <a:t>After preprocessing, the dataset was split into training (80%) and testing (20%) sets.</a:t>
            </a:r>
            <a:r>
              <a:rPr lang="en-US" dirty="0">
                <a:effectLst/>
              </a:rPr>
              <a:t> </a:t>
            </a:r>
            <a:endParaRPr lang="en-US" dirty="0"/>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Several machine learning models were trained on the processed data, and their performance was evaluated using metrics such as accuracy, precision, recall, F1-score, and AUC (Area Under the ROC Curve). The models tested included:</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Logistic Regression</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Decision Tree</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Random Forest</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Support Vector Machine (SVM)</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Naive Bayes</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AdaBoost</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800" kern="100" dirty="0" err="1">
                <a:effectLst/>
                <a:latin typeface="Aptos" panose="020B0004020202020204" pitchFamily="34" charset="0"/>
                <a:ea typeface="Aptos" panose="020B0004020202020204" pitchFamily="34" charset="0"/>
                <a:cs typeface="Arial" panose="020B0604020202020204" pitchFamily="34" charset="0"/>
              </a:rPr>
              <a:t>XGBoost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92091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E70D-3FA4-1511-4C56-8804949B4416}"/>
              </a:ext>
            </a:extLst>
          </p:cNvPr>
          <p:cNvSpPr>
            <a:spLocks noGrp="1"/>
          </p:cNvSpPr>
          <p:nvPr>
            <p:ph type="title"/>
          </p:nvPr>
        </p:nvSpPr>
        <p:spPr/>
        <p:txBody>
          <a:bodyPr/>
          <a:lstStyle/>
          <a:p>
            <a:r>
              <a:rPr lang="en-US" b="1" dirty="0">
                <a:latin typeface="Aptos" panose="020B0004020202020204" pitchFamily="34" charset="0"/>
              </a:rPr>
              <a:t>Results</a:t>
            </a:r>
          </a:p>
        </p:txBody>
      </p:sp>
      <p:pic>
        <p:nvPicPr>
          <p:cNvPr id="5" name="Content Placeholder 4" descr="A table with numbers and a few words&#10;&#10;Description automatically generated with medium confidence">
            <a:extLst>
              <a:ext uri="{FF2B5EF4-FFF2-40B4-BE49-F238E27FC236}">
                <a16:creationId xmlns:a16="http://schemas.microsoft.com/office/drawing/2014/main" id="{DBDE1F66-B09A-0F79-9C65-6146B4348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16" y="3429000"/>
            <a:ext cx="5245100" cy="2857500"/>
          </a:xfrm>
        </p:spPr>
      </p:pic>
      <p:sp>
        <p:nvSpPr>
          <p:cNvPr id="6" name="TextBox 5">
            <a:extLst>
              <a:ext uri="{FF2B5EF4-FFF2-40B4-BE49-F238E27FC236}">
                <a16:creationId xmlns:a16="http://schemas.microsoft.com/office/drawing/2014/main" id="{96DA1A6D-0FEB-8482-E4D8-BE0AFE888B56}"/>
              </a:ext>
            </a:extLst>
          </p:cNvPr>
          <p:cNvSpPr txBox="1"/>
          <p:nvPr/>
        </p:nvSpPr>
        <p:spPr>
          <a:xfrm>
            <a:off x="838200" y="1311963"/>
            <a:ext cx="9643281" cy="2514022"/>
          </a:xfrm>
          <a:prstGeom prst="rect">
            <a:avLst/>
          </a:prstGeom>
          <a:noFill/>
        </p:spPr>
        <p:txBody>
          <a:bodyPr wrap="square" rtlCol="0">
            <a:spAutoFit/>
          </a:bodyPr>
          <a:lstStyle/>
          <a:p>
            <a:pPr marL="0" marR="0">
              <a:lnSpc>
                <a:spcPct val="115000"/>
              </a:lnSpc>
              <a:spcBef>
                <a:spcPts val="0"/>
              </a:spcBef>
              <a:spcAft>
                <a:spcPts val="800"/>
              </a:spcAft>
            </a:pPr>
            <a:r>
              <a:rPr lang="en-US" sz="1400" b="1" kern="100" dirty="0">
                <a:effectLst/>
                <a:latin typeface="Aptos" panose="020B0004020202020204" pitchFamily="34" charset="0"/>
                <a:ea typeface="Aptos" panose="020B0004020202020204" pitchFamily="34" charset="0"/>
                <a:cs typeface="Arial" panose="020B0604020202020204" pitchFamily="34" charset="0"/>
              </a:rPr>
              <a:t>Key Findings: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Bef>
                <a:spcPts val="0"/>
              </a:spcBef>
              <a:spcAft>
                <a:spcPts val="800"/>
              </a:spcAft>
              <a:buSzPts val="1000"/>
              <a:buFont typeface="Symbol" pitchFamily="2" charset="2"/>
              <a:buChar char=""/>
              <a:tabLst>
                <a:tab pos="457200" algn="l"/>
              </a:tabLst>
            </a:pPr>
            <a:r>
              <a:rPr lang="en-US" sz="1400" b="1" kern="100" dirty="0" err="1">
                <a:effectLst/>
                <a:latin typeface="Aptos" panose="020B0004020202020204" pitchFamily="34" charset="0"/>
                <a:ea typeface="Aptos" panose="020B0004020202020204" pitchFamily="34" charset="0"/>
                <a:cs typeface="Arial" panose="020B0604020202020204" pitchFamily="34" charset="0"/>
              </a:rPr>
              <a:t>XGBoost</a:t>
            </a:r>
            <a:r>
              <a:rPr lang="en-US" sz="1400" kern="100" dirty="0">
                <a:effectLst/>
                <a:latin typeface="Aptos" panose="020B0004020202020204" pitchFamily="34" charset="0"/>
                <a:ea typeface="Aptos" panose="020B0004020202020204" pitchFamily="34" charset="0"/>
                <a:cs typeface="Arial" panose="020B0604020202020204" pitchFamily="34" charset="0"/>
              </a:rPr>
              <a:t> performed the best overall, with an accuracy of 96.8% and an AUC of 0.994, making it the final model chosen for this analysis.</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Random Forest</a:t>
            </a:r>
            <a:r>
              <a:rPr lang="en-US" sz="1400" kern="100" dirty="0">
                <a:effectLst/>
                <a:latin typeface="Aptos" panose="020B0004020202020204" pitchFamily="34" charset="0"/>
                <a:ea typeface="Aptos" panose="020B0004020202020204" pitchFamily="34" charset="0"/>
                <a:cs typeface="Arial" panose="020B0604020202020204" pitchFamily="34" charset="0"/>
              </a:rPr>
              <a:t> also performed very well with an accuracy of 96.3% and the highest recall (97.4%), making it effective at identifying churned customers.</a:t>
            </a:r>
          </a:p>
          <a:p>
            <a:pPr marL="342900" marR="0" lvl="0" indent="-342900">
              <a:lnSpc>
                <a:spcPct val="115000"/>
              </a:lnSpc>
              <a:spcBef>
                <a:spcPts val="0"/>
              </a:spcBef>
              <a:spcAft>
                <a:spcPts val="800"/>
              </a:spcAft>
              <a:buSzPts val="1000"/>
              <a:buFont typeface="Symbol" pitchFamily="2"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Logistic Regression</a:t>
            </a:r>
            <a:r>
              <a:rPr lang="en-US" sz="1400" kern="100" dirty="0">
                <a:effectLst/>
                <a:latin typeface="Aptos" panose="020B0004020202020204" pitchFamily="34" charset="0"/>
                <a:ea typeface="Aptos" panose="020B0004020202020204" pitchFamily="34" charset="0"/>
                <a:cs typeface="Arial" panose="020B0604020202020204" pitchFamily="34" charset="0"/>
              </a:rPr>
              <a:t> and </a:t>
            </a:r>
            <a:r>
              <a:rPr lang="en-US" sz="1400" b="1" kern="100" dirty="0">
                <a:effectLst/>
                <a:latin typeface="Aptos" panose="020B0004020202020204" pitchFamily="34" charset="0"/>
                <a:ea typeface="Aptos" panose="020B0004020202020204" pitchFamily="34" charset="0"/>
                <a:cs typeface="Arial" panose="020B0604020202020204" pitchFamily="34" charset="0"/>
              </a:rPr>
              <a:t>Naive Bayes</a:t>
            </a:r>
            <a:r>
              <a:rPr lang="en-US" sz="1400" kern="100" dirty="0">
                <a:effectLst/>
                <a:latin typeface="Aptos" panose="020B0004020202020204" pitchFamily="34" charset="0"/>
                <a:ea typeface="Aptos" panose="020B0004020202020204" pitchFamily="34" charset="0"/>
                <a:cs typeface="Arial" panose="020B0604020202020204" pitchFamily="34" charset="0"/>
              </a:rPr>
              <a:t> were comparatively weaker in precision and recall, though their AUC values remained strong.</a:t>
            </a:r>
          </a:p>
          <a:p>
            <a:endParaRPr lang="en-US" dirty="0"/>
          </a:p>
        </p:txBody>
      </p:sp>
      <p:pic>
        <p:nvPicPr>
          <p:cNvPr id="7" name="Picture 6" descr="A graph showing different colored lines&#10;&#10;Description automatically generated">
            <a:extLst>
              <a:ext uri="{FF2B5EF4-FFF2-40B4-BE49-F238E27FC236}">
                <a16:creationId xmlns:a16="http://schemas.microsoft.com/office/drawing/2014/main" id="{D56960D4-B981-22F5-0E74-CB0B32EF7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899" y="3536522"/>
            <a:ext cx="7023101" cy="2227733"/>
          </a:xfrm>
          <a:prstGeom prst="rect">
            <a:avLst/>
          </a:prstGeom>
        </p:spPr>
      </p:pic>
    </p:spTree>
    <p:extLst>
      <p:ext uri="{BB962C8B-B14F-4D97-AF65-F5344CB8AC3E}">
        <p14:creationId xmlns:p14="http://schemas.microsoft.com/office/powerpoint/2010/main" val="280869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C7EC-C316-71E4-9AD7-8846CB646A8A}"/>
              </a:ext>
            </a:extLst>
          </p:cNvPr>
          <p:cNvSpPr>
            <a:spLocks noGrp="1"/>
          </p:cNvSpPr>
          <p:nvPr>
            <p:ph type="title"/>
          </p:nvPr>
        </p:nvSpPr>
        <p:spPr/>
        <p:txBody>
          <a:bodyPr>
            <a:normAutofit/>
          </a:bodyPr>
          <a:lstStyle/>
          <a:p>
            <a:r>
              <a:rPr lang="en-CA" b="1" dirty="0" err="1">
                <a:latin typeface="Aptos" panose="020B0004020202020204" pitchFamily="34" charset="0"/>
              </a:rPr>
              <a:t>XGBoost</a:t>
            </a:r>
            <a:r>
              <a:rPr lang="en-CA" b="1" dirty="0">
                <a:latin typeface="Aptos" panose="020B0004020202020204" pitchFamily="34" charset="0"/>
              </a:rPr>
              <a:t> Model</a:t>
            </a:r>
          </a:p>
        </p:txBody>
      </p:sp>
      <p:sp>
        <p:nvSpPr>
          <p:cNvPr id="3" name="Content Placeholder 2">
            <a:extLst>
              <a:ext uri="{FF2B5EF4-FFF2-40B4-BE49-F238E27FC236}">
                <a16:creationId xmlns:a16="http://schemas.microsoft.com/office/drawing/2014/main" id="{B2C432B2-D791-C777-24CA-B7160A2E0174}"/>
              </a:ext>
            </a:extLst>
          </p:cNvPr>
          <p:cNvSpPr>
            <a:spLocks noGrp="1"/>
          </p:cNvSpPr>
          <p:nvPr>
            <p:ph idx="1"/>
          </p:nvPr>
        </p:nvSpPr>
        <p:spPr>
          <a:xfrm>
            <a:off x="838200" y="1690688"/>
            <a:ext cx="10515600" cy="4351338"/>
          </a:xfrm>
        </p:spPr>
        <p:txBody>
          <a:bodyPr>
            <a:normAutofit/>
          </a:bodyPr>
          <a:lstStyle/>
          <a:p>
            <a:pPr>
              <a:buFont typeface="Arial" panose="020B0604020202020204" pitchFamily="34" charset="0"/>
              <a:buChar char="•"/>
            </a:pPr>
            <a:r>
              <a:rPr lang="en-US" b="1" dirty="0">
                <a:latin typeface="Aptos" panose="020B0004020202020204" pitchFamily="34" charset="0"/>
              </a:rPr>
              <a:t>Target Variable:</a:t>
            </a:r>
            <a:r>
              <a:rPr lang="en-US" dirty="0">
                <a:latin typeface="Aptos" panose="020B0004020202020204" pitchFamily="34" charset="0"/>
              </a:rPr>
              <a:t> The target variable is </a:t>
            </a:r>
            <a:r>
              <a:rPr lang="en-US" b="1" dirty="0">
                <a:latin typeface="Aptos" panose="020B0004020202020204" pitchFamily="34" charset="0"/>
              </a:rPr>
              <a:t>Churn</a:t>
            </a:r>
            <a:r>
              <a:rPr lang="en-US" dirty="0">
                <a:latin typeface="Aptos" panose="020B0004020202020204" pitchFamily="34" charset="0"/>
              </a:rPr>
              <a:t>, indicating whether a customer has churned or remained with the bank.</a:t>
            </a:r>
          </a:p>
          <a:p>
            <a:pPr>
              <a:buFont typeface="Arial" panose="020B0604020202020204" pitchFamily="34" charset="0"/>
              <a:buChar char="•"/>
            </a:pPr>
            <a:r>
              <a:rPr lang="en-US" b="1" dirty="0">
                <a:latin typeface="Aptos" panose="020B0004020202020204" pitchFamily="34" charset="0"/>
              </a:rPr>
              <a:t>Model Selected:</a:t>
            </a:r>
            <a:r>
              <a:rPr lang="en-US" dirty="0">
                <a:latin typeface="Aptos" panose="020B0004020202020204" pitchFamily="34" charset="0"/>
              </a:rPr>
              <a:t> </a:t>
            </a:r>
            <a:r>
              <a:rPr lang="en-US" b="1" dirty="0" err="1">
                <a:latin typeface="Aptos" panose="020B0004020202020204" pitchFamily="34" charset="0"/>
              </a:rPr>
              <a:t>XGBoost</a:t>
            </a:r>
            <a:r>
              <a:rPr lang="en-US" b="1" dirty="0">
                <a:latin typeface="Aptos" panose="020B0004020202020204" pitchFamily="34" charset="0"/>
              </a:rPr>
              <a:t> Classifier</a:t>
            </a:r>
            <a:r>
              <a:rPr lang="en-US" dirty="0">
                <a:latin typeface="Aptos" panose="020B0004020202020204" pitchFamily="34" charset="0"/>
              </a:rPr>
              <a:t> was chosen due to its ability to handle imbalanced datasets, high predictive accuracy, and efficiency in training.</a:t>
            </a:r>
          </a:p>
          <a:p>
            <a:r>
              <a:rPr lang="en-US" b="1" dirty="0">
                <a:latin typeface="Aptos" panose="020B0004020202020204" pitchFamily="34" charset="0"/>
              </a:rPr>
              <a:t>Why Use </a:t>
            </a:r>
            <a:r>
              <a:rPr lang="en-US" b="1" dirty="0" err="1">
                <a:latin typeface="Aptos" panose="020B0004020202020204" pitchFamily="34" charset="0"/>
              </a:rPr>
              <a:t>XGBoost</a:t>
            </a:r>
            <a:r>
              <a:rPr lang="en-US" b="1" dirty="0">
                <a:latin typeface="Aptos" panose="020B0004020202020204" pitchFamily="34" charset="0"/>
              </a:rPr>
              <a:t>?</a:t>
            </a:r>
          </a:p>
          <a:p>
            <a:pPr marL="0" indent="0">
              <a:buNone/>
            </a:pPr>
            <a:r>
              <a:rPr lang="en-US" b="1" dirty="0">
                <a:latin typeface="Aptos" panose="020B0004020202020204" pitchFamily="34" charset="0"/>
              </a:rPr>
              <a:t>Reason for Using </a:t>
            </a:r>
            <a:r>
              <a:rPr lang="en-US" b="1" dirty="0" err="1">
                <a:latin typeface="Aptos" panose="020B0004020202020204" pitchFamily="34" charset="0"/>
              </a:rPr>
              <a:t>XGBoost</a:t>
            </a:r>
            <a:r>
              <a:rPr lang="en-US" b="1" dirty="0">
                <a:latin typeface="Aptos" panose="020B0004020202020204" pitchFamily="34" charset="0"/>
              </a:rPr>
              <a:t>:</a:t>
            </a:r>
            <a:r>
              <a:rPr lang="en-US" dirty="0">
                <a:latin typeface="Aptos" panose="020B0004020202020204" pitchFamily="34" charset="0"/>
              </a:rPr>
              <a:t> </a:t>
            </a:r>
            <a:r>
              <a:rPr lang="en-US" dirty="0" err="1">
                <a:latin typeface="Aptos" panose="020B0004020202020204" pitchFamily="34" charset="0"/>
              </a:rPr>
              <a:t>XGBoost</a:t>
            </a:r>
            <a:r>
              <a:rPr lang="en-US" dirty="0">
                <a:latin typeface="Aptos" panose="020B0004020202020204" pitchFamily="34" charset="0"/>
              </a:rPr>
              <a:t> is robust against overfitting, provides feature importance, and performs well on structured/tabular data. It also supports gradient boosting, which builds strong models from weak learners.</a:t>
            </a:r>
          </a:p>
          <a:p>
            <a:pPr marL="0" indent="0">
              <a:buNone/>
            </a:pPr>
            <a:endParaRPr lang="en-CA" dirty="0"/>
          </a:p>
        </p:txBody>
      </p:sp>
    </p:spTree>
    <p:extLst>
      <p:ext uri="{BB962C8B-B14F-4D97-AF65-F5344CB8AC3E}">
        <p14:creationId xmlns:p14="http://schemas.microsoft.com/office/powerpoint/2010/main" val="331193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45C3-87E9-56CC-01CE-0EC664B87E5E}"/>
              </a:ext>
            </a:extLst>
          </p:cNvPr>
          <p:cNvSpPr>
            <a:spLocks noGrp="1"/>
          </p:cNvSpPr>
          <p:nvPr>
            <p:ph type="title"/>
          </p:nvPr>
        </p:nvSpPr>
        <p:spPr/>
        <p:txBody>
          <a:bodyPr/>
          <a:lstStyle/>
          <a:p>
            <a:r>
              <a:rPr lang="en-US" b="1" dirty="0" err="1">
                <a:latin typeface="Aptos" panose="020B0004020202020204" pitchFamily="34" charset="0"/>
              </a:rPr>
              <a:t>XGBoost</a:t>
            </a:r>
            <a:r>
              <a:rPr lang="en-US" b="1" dirty="0">
                <a:latin typeface="Aptos" panose="020B0004020202020204" pitchFamily="34" charset="0"/>
              </a:rPr>
              <a:t> Model</a:t>
            </a:r>
          </a:p>
        </p:txBody>
      </p:sp>
      <p:sp>
        <p:nvSpPr>
          <p:cNvPr id="3" name="Content Placeholder 2">
            <a:extLst>
              <a:ext uri="{FF2B5EF4-FFF2-40B4-BE49-F238E27FC236}">
                <a16:creationId xmlns:a16="http://schemas.microsoft.com/office/drawing/2014/main" id="{E2151842-81A8-E677-B145-324CA65D56DE}"/>
              </a:ext>
            </a:extLst>
          </p:cNvPr>
          <p:cNvSpPr>
            <a:spLocks noGrp="1"/>
          </p:cNvSpPr>
          <p:nvPr>
            <p:ph idx="1"/>
          </p:nvPr>
        </p:nvSpPr>
        <p:spPr/>
        <p:txBody>
          <a:bodyPr>
            <a:normAutofit/>
          </a:bodyPr>
          <a:lstStyle/>
          <a:p>
            <a:r>
              <a:rPr lang="en-US" sz="2000" b="1" dirty="0">
                <a:latin typeface="Aptos" panose="020B0004020202020204" pitchFamily="34" charset="0"/>
              </a:rPr>
              <a:t>Training Dataset Size:</a:t>
            </a:r>
            <a:r>
              <a:rPr lang="en-US" sz="2000" dirty="0">
                <a:latin typeface="Aptos" panose="020B0004020202020204" pitchFamily="34" charset="0"/>
              </a:rPr>
              <a:t> 80% of the data was used for training the model.</a:t>
            </a:r>
          </a:p>
          <a:p>
            <a:r>
              <a:rPr lang="en-US" sz="2000" b="1" dirty="0">
                <a:latin typeface="Aptos" panose="020B0004020202020204" pitchFamily="34" charset="0"/>
              </a:rPr>
              <a:t>Test Dataset Size:</a:t>
            </a:r>
            <a:r>
              <a:rPr lang="en-US" sz="2000" dirty="0">
                <a:latin typeface="Aptos" panose="020B0004020202020204" pitchFamily="34" charset="0"/>
              </a:rPr>
              <a:t> 20% of the data was reserved for testing the model.</a:t>
            </a:r>
          </a:p>
          <a:p>
            <a:r>
              <a:rPr lang="en-US" sz="2000" b="1" dirty="0">
                <a:latin typeface="Aptos" panose="020B0004020202020204" pitchFamily="34" charset="0"/>
              </a:rPr>
              <a:t>Features:</a:t>
            </a:r>
            <a:r>
              <a:rPr lang="en-US" sz="2000" dirty="0">
                <a:latin typeface="Aptos" panose="020B0004020202020204" pitchFamily="34" charset="0"/>
              </a:rPr>
              <a:t> All features were scaled using </a:t>
            </a:r>
            <a:r>
              <a:rPr lang="en-US" sz="2000" dirty="0" err="1">
                <a:latin typeface="Aptos" panose="020B0004020202020204" pitchFamily="34" charset="0"/>
              </a:rPr>
              <a:t>StandardScaler</a:t>
            </a:r>
            <a:r>
              <a:rPr lang="en-US" sz="2000" dirty="0">
                <a:latin typeface="Aptos" panose="020B0004020202020204" pitchFamily="34" charset="0"/>
              </a:rPr>
              <a:t> to ensure proper convergence of the </a:t>
            </a:r>
            <a:r>
              <a:rPr lang="en-US" sz="2000" dirty="0" err="1">
                <a:latin typeface="Aptos" panose="020B0004020202020204" pitchFamily="34" charset="0"/>
              </a:rPr>
              <a:t>XGBoost</a:t>
            </a:r>
            <a:r>
              <a:rPr lang="en-US" sz="2000" dirty="0">
                <a:latin typeface="Aptos" panose="020B0004020202020204" pitchFamily="34" charset="0"/>
              </a:rPr>
              <a:t> model.</a:t>
            </a:r>
          </a:p>
          <a:p>
            <a:pPr marL="0" indent="0">
              <a:buNone/>
            </a:pPr>
            <a:r>
              <a:rPr lang="en-US" sz="2000" b="1" dirty="0"/>
              <a:t>Feature Engineering:</a:t>
            </a:r>
            <a:endParaRPr lang="en-US" sz="2000" b="1" dirty="0">
              <a:latin typeface="Aptos" panose="020B0004020202020204" pitchFamily="34" charset="0"/>
            </a:endParaRPr>
          </a:p>
          <a:p>
            <a:r>
              <a:rPr lang="en-US" sz="2000" b="1" dirty="0"/>
              <a:t>Principal Component Analysis (PCA):</a:t>
            </a:r>
            <a:r>
              <a:rPr lang="en-US" sz="2000" dirty="0"/>
              <a:t> PCA was applied for dimensionality reduction before training.</a:t>
            </a:r>
          </a:p>
          <a:p>
            <a:r>
              <a:rPr lang="en-US" sz="2000" b="1" dirty="0"/>
              <a:t>Oversampling:</a:t>
            </a:r>
            <a:r>
              <a:rPr lang="en-US" sz="2000" dirty="0"/>
              <a:t> SMOTE was used to handle class imbalance in the dataset.</a:t>
            </a:r>
          </a:p>
          <a:p>
            <a:r>
              <a:rPr lang="en-US" sz="2000" b="1" dirty="0"/>
              <a:t>Final Features in the Model:</a:t>
            </a:r>
            <a:r>
              <a:rPr lang="en-US" sz="2000" dirty="0"/>
              <a:t> All relevant features after scaling and applying PCA were used in the model.</a:t>
            </a:r>
            <a:endParaRPr lang="en-US" sz="2000" dirty="0">
              <a:latin typeface="Aptos" panose="020B0004020202020204" pitchFamily="34" charset="0"/>
            </a:endParaRPr>
          </a:p>
        </p:txBody>
      </p:sp>
    </p:spTree>
    <p:extLst>
      <p:ext uri="{BB962C8B-B14F-4D97-AF65-F5344CB8AC3E}">
        <p14:creationId xmlns:p14="http://schemas.microsoft.com/office/powerpoint/2010/main" val="156995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290-F9F4-4FFD-BF60-E0D4D1A92AF1}"/>
              </a:ext>
            </a:extLst>
          </p:cNvPr>
          <p:cNvSpPr>
            <a:spLocks noGrp="1"/>
          </p:cNvSpPr>
          <p:nvPr>
            <p:ph type="title"/>
          </p:nvPr>
        </p:nvSpPr>
        <p:spPr/>
        <p:txBody>
          <a:bodyPr/>
          <a:lstStyle/>
          <a:p>
            <a:r>
              <a:rPr lang="en-US" b="1" dirty="0">
                <a:latin typeface="Aptos" panose="020B0004020202020204" pitchFamily="34" charset="0"/>
              </a:rPr>
              <a:t>Hyperparameter Tuning</a:t>
            </a:r>
          </a:p>
        </p:txBody>
      </p:sp>
      <p:sp>
        <p:nvSpPr>
          <p:cNvPr id="3" name="Content Placeholder 2">
            <a:extLst>
              <a:ext uri="{FF2B5EF4-FFF2-40B4-BE49-F238E27FC236}">
                <a16:creationId xmlns:a16="http://schemas.microsoft.com/office/drawing/2014/main" id="{C231FD9F-326C-E1BC-6E6B-62FF0F112775}"/>
              </a:ext>
            </a:extLst>
          </p:cNvPr>
          <p:cNvSpPr>
            <a:spLocks noGrp="1"/>
          </p:cNvSpPr>
          <p:nvPr>
            <p:ph idx="1"/>
          </p:nvPr>
        </p:nvSpPr>
        <p:spPr>
          <a:xfrm>
            <a:off x="715370" y="1842447"/>
            <a:ext cx="10986448" cy="5227093"/>
          </a:xfrm>
        </p:spPr>
        <p:txBody>
          <a:bodyPr>
            <a:normAutofit/>
          </a:bodyPr>
          <a:lstStyle/>
          <a:p>
            <a:pPr>
              <a:buFont typeface="Arial" panose="020B0604020202020204" pitchFamily="34" charset="0"/>
              <a:buChar char="•"/>
            </a:pPr>
            <a:r>
              <a:rPr lang="en-US" sz="2400" dirty="0">
                <a:latin typeface="Aptos" panose="020B0004020202020204" pitchFamily="34" charset="0"/>
              </a:rPr>
              <a:t>Utilized </a:t>
            </a:r>
            <a:r>
              <a:rPr lang="en-US" sz="2400" b="1" dirty="0" err="1">
                <a:latin typeface="Aptos" panose="020B0004020202020204" pitchFamily="34" charset="0"/>
              </a:rPr>
              <a:t>GridSearchCV</a:t>
            </a:r>
            <a:r>
              <a:rPr lang="en-US" sz="2400" dirty="0">
                <a:latin typeface="Aptos" panose="020B0004020202020204" pitchFamily="34" charset="0"/>
              </a:rPr>
              <a:t> to optimize the </a:t>
            </a:r>
            <a:r>
              <a:rPr lang="en-US" sz="2400" dirty="0" err="1">
                <a:latin typeface="Aptos" panose="020B0004020202020204" pitchFamily="34" charset="0"/>
              </a:rPr>
              <a:t>XGBoost</a:t>
            </a:r>
            <a:r>
              <a:rPr lang="en-US" sz="2400" dirty="0">
                <a:latin typeface="Aptos" panose="020B0004020202020204" pitchFamily="34" charset="0"/>
              </a:rPr>
              <a:t> model by testing multiple combinations of hyperparameters.</a:t>
            </a:r>
          </a:p>
          <a:p>
            <a:pPr>
              <a:buFont typeface="Arial" panose="020B0604020202020204" pitchFamily="34" charset="0"/>
              <a:buChar char="•"/>
            </a:pPr>
            <a:r>
              <a:rPr lang="en-US" sz="2400" b="1" dirty="0">
                <a:latin typeface="Aptos" panose="020B0004020202020204" pitchFamily="34" charset="0"/>
              </a:rPr>
              <a:t>Parameter Grid</a:t>
            </a:r>
            <a:r>
              <a:rPr lang="en-US" sz="2400" dirty="0">
                <a:latin typeface="Aptos" panose="020B0004020202020204" pitchFamily="34" charset="0"/>
              </a:rPr>
              <a:t>: Evaluated combinations of:</a:t>
            </a:r>
          </a:p>
          <a:p>
            <a:pPr marL="742950" lvl="1" indent="-285750">
              <a:buFont typeface="Arial" panose="020B0604020202020204" pitchFamily="34" charset="0"/>
              <a:buChar char="•"/>
            </a:pPr>
            <a:r>
              <a:rPr lang="en-US" sz="2000" dirty="0" err="1">
                <a:latin typeface="Aptos" panose="020B0004020202020204" pitchFamily="34" charset="0"/>
              </a:rPr>
              <a:t>n_estimators</a:t>
            </a:r>
            <a:r>
              <a:rPr lang="en-US" sz="2000" dirty="0">
                <a:latin typeface="Aptos" panose="020B0004020202020204" pitchFamily="34" charset="0"/>
              </a:rPr>
              <a:t>: [100, 200, 300]</a:t>
            </a:r>
          </a:p>
          <a:p>
            <a:pPr marL="742950" lvl="1" indent="-285750">
              <a:buFont typeface="Arial" panose="020B0604020202020204" pitchFamily="34" charset="0"/>
              <a:buChar char="•"/>
            </a:pPr>
            <a:r>
              <a:rPr lang="en-US" sz="2000" dirty="0" err="1">
                <a:latin typeface="Aptos" panose="020B0004020202020204" pitchFamily="34" charset="0"/>
              </a:rPr>
              <a:t>max_depth</a:t>
            </a:r>
            <a:r>
              <a:rPr lang="en-US" sz="2000" dirty="0">
                <a:latin typeface="Aptos" panose="020B0004020202020204" pitchFamily="34" charset="0"/>
              </a:rPr>
              <a:t>: [3, 4, 5]</a:t>
            </a:r>
          </a:p>
          <a:p>
            <a:pPr marL="742950" lvl="1" indent="-285750">
              <a:buFont typeface="Arial" panose="020B0604020202020204" pitchFamily="34" charset="0"/>
              <a:buChar char="•"/>
            </a:pPr>
            <a:r>
              <a:rPr lang="en-US" sz="2000" dirty="0" err="1">
                <a:latin typeface="Aptos" panose="020B0004020202020204" pitchFamily="34" charset="0"/>
              </a:rPr>
              <a:t>learning_rate</a:t>
            </a:r>
            <a:r>
              <a:rPr lang="en-US" sz="2000" dirty="0">
                <a:latin typeface="Aptos" panose="020B0004020202020204" pitchFamily="34" charset="0"/>
              </a:rPr>
              <a:t>: [0.01, 0.1, 0.2]</a:t>
            </a:r>
          </a:p>
          <a:p>
            <a:pPr marL="742950" lvl="1" indent="-285750">
              <a:buFont typeface="Arial" panose="020B0604020202020204" pitchFamily="34" charset="0"/>
              <a:buChar char="•"/>
            </a:pPr>
            <a:r>
              <a:rPr lang="en-US" sz="2000" dirty="0">
                <a:latin typeface="Aptos" panose="020B0004020202020204" pitchFamily="34" charset="0"/>
              </a:rPr>
              <a:t>subsample: [0.8, 1.0]</a:t>
            </a:r>
          </a:p>
          <a:p>
            <a:pPr>
              <a:buFont typeface="Arial" panose="020B0604020202020204" pitchFamily="34" charset="0"/>
              <a:buChar char="•"/>
            </a:pPr>
            <a:r>
              <a:rPr lang="en-US" sz="2400" b="1" dirty="0">
                <a:latin typeface="Aptos" panose="020B0004020202020204" pitchFamily="34" charset="0"/>
              </a:rPr>
              <a:t>Cross-Validation</a:t>
            </a:r>
            <a:r>
              <a:rPr lang="en-US" sz="2400" dirty="0">
                <a:latin typeface="Aptos" panose="020B0004020202020204" pitchFamily="34" charset="0"/>
              </a:rPr>
              <a:t>: Used 3-fold cross-validation to assess model performance.</a:t>
            </a:r>
          </a:p>
          <a:p>
            <a:pPr>
              <a:buFont typeface="Arial" panose="020B0604020202020204" pitchFamily="34" charset="0"/>
              <a:buChar char="•"/>
            </a:pPr>
            <a:r>
              <a:rPr lang="en-US" sz="2400" b="1" dirty="0">
                <a:latin typeface="Aptos" panose="020B0004020202020204" pitchFamily="34" charset="0"/>
              </a:rPr>
              <a:t>Scoring Metric</a:t>
            </a:r>
            <a:r>
              <a:rPr lang="en-US" sz="2400" dirty="0">
                <a:latin typeface="Aptos" panose="020B0004020202020204" pitchFamily="34" charset="0"/>
              </a:rPr>
              <a:t>: Optimized the model using the ROC AUC score.</a:t>
            </a:r>
          </a:p>
          <a:p>
            <a:pPr marL="0" indent="0">
              <a:buNone/>
            </a:pPr>
            <a:endParaRPr lang="en-US" dirty="0"/>
          </a:p>
        </p:txBody>
      </p:sp>
    </p:spTree>
    <p:extLst>
      <p:ext uri="{BB962C8B-B14F-4D97-AF65-F5344CB8AC3E}">
        <p14:creationId xmlns:p14="http://schemas.microsoft.com/office/powerpoint/2010/main" val="688434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0644-FEF1-B33D-F9A5-015FC21DE37C}"/>
              </a:ext>
            </a:extLst>
          </p:cNvPr>
          <p:cNvSpPr>
            <a:spLocks noGrp="1"/>
          </p:cNvSpPr>
          <p:nvPr>
            <p:ph type="title"/>
          </p:nvPr>
        </p:nvSpPr>
        <p:spPr/>
        <p:txBody>
          <a:bodyPr>
            <a:normAutofit/>
          </a:bodyPr>
          <a:lstStyle/>
          <a:p>
            <a:r>
              <a:rPr lang="en-US" b="1" dirty="0" err="1">
                <a:latin typeface="Aptos" panose="020B0004020202020204" pitchFamily="34" charset="0"/>
              </a:rPr>
              <a:t>GridSearchCV</a:t>
            </a:r>
            <a:r>
              <a:rPr lang="en-US" b="1" dirty="0">
                <a:latin typeface="Aptos" panose="020B0004020202020204" pitchFamily="34" charset="0"/>
              </a:rPr>
              <a:t> with </a:t>
            </a:r>
            <a:r>
              <a:rPr lang="en-US" b="1" dirty="0" err="1">
                <a:latin typeface="Aptos" panose="020B0004020202020204" pitchFamily="34" charset="0"/>
              </a:rPr>
              <a:t>XGBoost</a:t>
            </a:r>
            <a:endParaRPr lang="en-US" b="1" dirty="0">
              <a:latin typeface="Aptos" panose="020B0004020202020204" pitchFamily="34" charset="0"/>
            </a:endParaRPr>
          </a:p>
        </p:txBody>
      </p:sp>
      <p:pic>
        <p:nvPicPr>
          <p:cNvPr id="5" name="Content Placeholder 4" descr="A grid search results with numbers&#10;&#10;Description automatically generated with medium confidence">
            <a:extLst>
              <a:ext uri="{FF2B5EF4-FFF2-40B4-BE49-F238E27FC236}">
                <a16:creationId xmlns:a16="http://schemas.microsoft.com/office/drawing/2014/main" id="{9E36296E-2B8C-D529-0543-0D381DA34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90688"/>
            <a:ext cx="5122364" cy="4351338"/>
          </a:xfrm>
        </p:spPr>
      </p:pic>
      <p:sp>
        <p:nvSpPr>
          <p:cNvPr id="6" name="TextBox 5">
            <a:extLst>
              <a:ext uri="{FF2B5EF4-FFF2-40B4-BE49-F238E27FC236}">
                <a16:creationId xmlns:a16="http://schemas.microsoft.com/office/drawing/2014/main" id="{7E0B1457-D1DF-2767-C076-1A4D13E76FE6}"/>
              </a:ext>
            </a:extLst>
          </p:cNvPr>
          <p:cNvSpPr txBox="1"/>
          <p:nvPr/>
        </p:nvSpPr>
        <p:spPr>
          <a:xfrm>
            <a:off x="600501" y="1566224"/>
            <a:ext cx="5495499" cy="4247317"/>
          </a:xfrm>
          <a:prstGeom prst="rect">
            <a:avLst/>
          </a:prstGeom>
          <a:noFill/>
        </p:spPr>
        <p:txBody>
          <a:bodyPr wrap="square" rtlCol="0">
            <a:spAutoFit/>
          </a:bodyPr>
          <a:lstStyle/>
          <a:p>
            <a:pPr>
              <a:buFont typeface="Arial" panose="020B0604020202020204" pitchFamily="34" charset="0"/>
              <a:buChar char="•"/>
            </a:pPr>
            <a:endParaRPr lang="en-US" sz="2200" b="1" dirty="0">
              <a:latin typeface="Aptos" panose="020B0004020202020204" pitchFamily="34" charset="0"/>
            </a:endParaRPr>
          </a:p>
          <a:p>
            <a:pPr>
              <a:buFont typeface="Arial" panose="020B0604020202020204" pitchFamily="34" charset="0"/>
              <a:buChar char="•"/>
            </a:pPr>
            <a:endParaRPr lang="en-US" sz="2200" b="1" dirty="0">
              <a:latin typeface="Aptos" panose="020B0004020202020204" pitchFamily="34" charset="0"/>
            </a:endParaRPr>
          </a:p>
          <a:p>
            <a:r>
              <a:rPr lang="en-US" sz="2200" b="1" dirty="0">
                <a:latin typeface="Aptos" panose="020B0004020202020204" pitchFamily="34" charset="0"/>
              </a:rPr>
              <a:t>Outcome</a:t>
            </a:r>
            <a:r>
              <a:rPr lang="en-US" sz="2200" dirty="0">
                <a:latin typeface="Aptos" panose="020B0004020202020204" pitchFamily="34" charset="0"/>
              </a:rPr>
              <a:t>: Identified the best parameters for the </a:t>
            </a:r>
            <a:r>
              <a:rPr lang="en-US" sz="2200" dirty="0" err="1">
                <a:latin typeface="Aptos" panose="020B0004020202020204" pitchFamily="34" charset="0"/>
              </a:rPr>
              <a:t>XGBoost</a:t>
            </a:r>
            <a:r>
              <a:rPr lang="en-US" sz="2200" dirty="0">
                <a:latin typeface="Aptos" panose="020B0004020202020204" pitchFamily="34" charset="0"/>
              </a:rPr>
              <a:t> model:</a:t>
            </a:r>
          </a:p>
          <a:p>
            <a:pPr marL="742950" lvl="1" indent="-285750">
              <a:buFont typeface="Arial" panose="020B0604020202020204" pitchFamily="34" charset="0"/>
              <a:buChar char="•"/>
            </a:pPr>
            <a:r>
              <a:rPr lang="en-US" sz="1900" dirty="0" err="1">
                <a:latin typeface="Aptos" panose="020B0004020202020204" pitchFamily="34" charset="0"/>
              </a:rPr>
              <a:t>learning_rate</a:t>
            </a:r>
            <a:r>
              <a:rPr lang="en-US" sz="1900" dirty="0">
                <a:latin typeface="Aptos" panose="020B0004020202020204" pitchFamily="34" charset="0"/>
              </a:rPr>
              <a:t>: 0.2</a:t>
            </a:r>
          </a:p>
          <a:p>
            <a:pPr marL="742950" lvl="1" indent="-285750">
              <a:buFont typeface="Arial" panose="020B0604020202020204" pitchFamily="34" charset="0"/>
              <a:buChar char="•"/>
            </a:pPr>
            <a:r>
              <a:rPr lang="en-US" sz="1900" dirty="0" err="1">
                <a:latin typeface="Aptos" panose="020B0004020202020204" pitchFamily="34" charset="0"/>
              </a:rPr>
              <a:t>max_depth</a:t>
            </a:r>
            <a:r>
              <a:rPr lang="en-US" sz="1900" dirty="0">
                <a:latin typeface="Aptos" panose="020B0004020202020204" pitchFamily="34" charset="0"/>
              </a:rPr>
              <a:t>: 4</a:t>
            </a:r>
          </a:p>
          <a:p>
            <a:pPr marL="742950" lvl="1" indent="-285750">
              <a:buFont typeface="Arial" panose="020B0604020202020204" pitchFamily="34" charset="0"/>
              <a:buChar char="•"/>
            </a:pPr>
            <a:r>
              <a:rPr lang="en-US" sz="1900" dirty="0" err="1">
                <a:latin typeface="Aptos" panose="020B0004020202020204" pitchFamily="34" charset="0"/>
              </a:rPr>
              <a:t>n_estimators</a:t>
            </a:r>
            <a:r>
              <a:rPr lang="en-US" sz="1900" dirty="0">
                <a:latin typeface="Aptos" panose="020B0004020202020204" pitchFamily="34" charset="0"/>
              </a:rPr>
              <a:t>: 300</a:t>
            </a:r>
          </a:p>
          <a:p>
            <a:pPr marL="742950" lvl="1" indent="-285750">
              <a:buFont typeface="Arial" panose="020B0604020202020204" pitchFamily="34" charset="0"/>
              <a:buChar char="•"/>
            </a:pPr>
            <a:r>
              <a:rPr lang="en-US" sz="1900" dirty="0">
                <a:latin typeface="Aptos" panose="020B0004020202020204" pitchFamily="34" charset="0"/>
              </a:rPr>
              <a:t>subsample: 1.0</a:t>
            </a:r>
            <a:endParaRPr lang="en-US" sz="2200" dirty="0">
              <a:latin typeface="Aptos" panose="020B0004020202020204" pitchFamily="34" charset="0"/>
            </a:endParaRPr>
          </a:p>
          <a:p>
            <a:endParaRPr lang="en-US" sz="2200" dirty="0">
              <a:latin typeface="Aptos" panose="020B0004020202020204" pitchFamily="34" charset="0"/>
            </a:endParaRPr>
          </a:p>
          <a:p>
            <a:r>
              <a:rPr lang="en-US" sz="2200" dirty="0">
                <a:latin typeface="Aptos" panose="020B0004020202020204" pitchFamily="34" charset="0"/>
              </a:rPr>
              <a:t>This process led to a more optimized model with improved performance on the test dataset.</a:t>
            </a:r>
          </a:p>
          <a:p>
            <a:endParaRPr lang="en-US" dirty="0"/>
          </a:p>
        </p:txBody>
      </p:sp>
    </p:spTree>
    <p:extLst>
      <p:ext uri="{BB962C8B-B14F-4D97-AF65-F5344CB8AC3E}">
        <p14:creationId xmlns:p14="http://schemas.microsoft.com/office/powerpoint/2010/main" val="188142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DBE2-0591-F8B7-1286-D0AD3AB07EAC}"/>
              </a:ext>
            </a:extLst>
          </p:cNvPr>
          <p:cNvSpPr>
            <a:spLocks noGrp="1"/>
          </p:cNvSpPr>
          <p:nvPr>
            <p:ph type="title"/>
          </p:nvPr>
        </p:nvSpPr>
        <p:spPr/>
        <p:txBody>
          <a:bodyPr/>
          <a:lstStyle/>
          <a:p>
            <a:r>
              <a:rPr lang="en-US" b="1" dirty="0">
                <a:latin typeface="Aptos" panose="020B0004020202020204" pitchFamily="34" charset="0"/>
              </a:rPr>
              <a:t>Business Problem Definition</a:t>
            </a:r>
          </a:p>
        </p:txBody>
      </p:sp>
      <p:sp>
        <p:nvSpPr>
          <p:cNvPr id="3" name="Content Placeholder 2">
            <a:extLst>
              <a:ext uri="{FF2B5EF4-FFF2-40B4-BE49-F238E27FC236}">
                <a16:creationId xmlns:a16="http://schemas.microsoft.com/office/drawing/2014/main" id="{0CCC1E70-DF4F-A6CF-4889-1E8A19E8E1BD}"/>
              </a:ext>
            </a:extLst>
          </p:cNvPr>
          <p:cNvSpPr>
            <a:spLocks noGrp="1"/>
          </p:cNvSpPr>
          <p:nvPr>
            <p:ph idx="1"/>
          </p:nvPr>
        </p:nvSpPr>
        <p:spPr>
          <a:xfrm>
            <a:off x="838200" y="1498078"/>
            <a:ext cx="10515600" cy="4351338"/>
          </a:xfrm>
        </p:spPr>
        <p:txBody>
          <a:bodyPr>
            <a:normAutofit lnSpcReduction="10000"/>
          </a:bodyPr>
          <a:lstStyle/>
          <a:p>
            <a:endParaRPr lang="en-US" dirty="0"/>
          </a:p>
          <a:p>
            <a:pPr>
              <a:buFont typeface="Arial" panose="020B0604020202020204" pitchFamily="34" charset="0"/>
              <a:buChar char="•"/>
            </a:pPr>
            <a:r>
              <a:rPr lang="en-US" b="1" dirty="0">
                <a:latin typeface="Aptos" panose="020B0004020202020204" pitchFamily="34" charset="0"/>
              </a:rPr>
              <a:t>Problem Statement</a:t>
            </a:r>
            <a:r>
              <a:rPr lang="en-US" dirty="0">
                <a:latin typeface="Aptos" panose="020B0004020202020204" pitchFamily="34" charset="0"/>
              </a:rPr>
              <a:t>: Customer churn is a significant issue for banks, leading to decreased profitability and customer loyalty. Understanding the factors that contribute to churn can help banks develop targeted retention strategies.</a:t>
            </a:r>
          </a:p>
          <a:p>
            <a:pPr>
              <a:buFont typeface="Arial" panose="020B0604020202020204" pitchFamily="34" charset="0"/>
              <a:buChar char="•"/>
            </a:pPr>
            <a:r>
              <a:rPr lang="en-US" b="1" dirty="0">
                <a:latin typeface="Aptos" panose="020B0004020202020204" pitchFamily="34" charset="0"/>
              </a:rPr>
              <a:t>Dataset</a:t>
            </a:r>
            <a:r>
              <a:rPr lang="en-US" dirty="0">
                <a:latin typeface="Aptos" panose="020B0004020202020204" pitchFamily="34" charset="0"/>
              </a:rPr>
              <a:t>: The bank churn dataset includes customer demographics, credit card usage, and transaction data from a bank.</a:t>
            </a:r>
          </a:p>
          <a:p>
            <a:pPr>
              <a:buFont typeface="Arial" panose="020B0604020202020204" pitchFamily="34" charset="0"/>
              <a:buChar char="•"/>
            </a:pPr>
            <a:r>
              <a:rPr lang="en-US" b="1" dirty="0">
                <a:latin typeface="Aptos" panose="020B0004020202020204" pitchFamily="34" charset="0"/>
              </a:rPr>
              <a:t>Objective</a:t>
            </a:r>
            <a:r>
              <a:rPr lang="en-US" dirty="0">
                <a:latin typeface="Aptos" panose="020B0004020202020204" pitchFamily="34" charset="0"/>
              </a:rPr>
              <a:t>: The key objective is to analyze and predict customer churn to identify at-risk customers and take preventive measures proactively.</a:t>
            </a:r>
          </a:p>
          <a:p>
            <a:endParaRPr lang="en-US" dirty="0"/>
          </a:p>
        </p:txBody>
      </p:sp>
    </p:spTree>
    <p:extLst>
      <p:ext uri="{BB962C8B-B14F-4D97-AF65-F5344CB8AC3E}">
        <p14:creationId xmlns:p14="http://schemas.microsoft.com/office/powerpoint/2010/main" val="241009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F615-9CB9-8541-E8CB-6C47A135D572}"/>
              </a:ext>
            </a:extLst>
          </p:cNvPr>
          <p:cNvSpPr>
            <a:spLocks noGrp="1"/>
          </p:cNvSpPr>
          <p:nvPr>
            <p:ph type="title"/>
          </p:nvPr>
        </p:nvSpPr>
        <p:spPr/>
        <p:txBody>
          <a:bodyPr/>
          <a:lstStyle/>
          <a:p>
            <a:r>
              <a:rPr lang="en-CA" b="1" dirty="0">
                <a:latin typeface="Aptos" panose="020B0004020202020204" pitchFamily="34" charset="0"/>
              </a:rPr>
              <a:t>Model Results and fit</a:t>
            </a:r>
          </a:p>
        </p:txBody>
      </p:sp>
      <p:sp>
        <p:nvSpPr>
          <p:cNvPr id="3" name="Content Placeholder 2">
            <a:extLst>
              <a:ext uri="{FF2B5EF4-FFF2-40B4-BE49-F238E27FC236}">
                <a16:creationId xmlns:a16="http://schemas.microsoft.com/office/drawing/2014/main" id="{A7177C2E-3B93-F223-40B3-12C5371456EB}"/>
              </a:ext>
            </a:extLst>
          </p:cNvPr>
          <p:cNvSpPr>
            <a:spLocks noGrp="1"/>
          </p:cNvSpPr>
          <p:nvPr>
            <p:ph idx="1"/>
          </p:nvPr>
        </p:nvSpPr>
        <p:spPr/>
        <p:txBody>
          <a:bodyPr>
            <a:normAutofit/>
          </a:bodyPr>
          <a:lstStyle/>
          <a:p>
            <a:endParaRPr lang="en-CA" dirty="0"/>
          </a:p>
          <a:p>
            <a:endParaRPr lang="en-CA" dirty="0"/>
          </a:p>
          <a:p>
            <a:pPr marL="0" indent="0">
              <a:buNone/>
            </a:pPr>
            <a:endParaRPr lang="en-CA" dirty="0"/>
          </a:p>
        </p:txBody>
      </p:sp>
      <p:pic>
        <p:nvPicPr>
          <p:cNvPr id="5" name="Picture 4" descr="A screenshot of a computer code&#10;&#10;Description automatically generated">
            <a:extLst>
              <a:ext uri="{FF2B5EF4-FFF2-40B4-BE49-F238E27FC236}">
                <a16:creationId xmlns:a16="http://schemas.microsoft.com/office/drawing/2014/main" id="{CB2F0775-C7BE-274E-0AB8-786E23FA8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28022"/>
            <a:ext cx="4537457" cy="215028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4FE8363-BC89-5F6E-A596-E125ACDC5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668" y="4001294"/>
            <a:ext cx="5302913" cy="2143951"/>
          </a:xfrm>
          <a:prstGeom prst="rect">
            <a:avLst/>
          </a:prstGeom>
        </p:spPr>
      </p:pic>
      <p:sp>
        <p:nvSpPr>
          <p:cNvPr id="8" name="TextBox 7">
            <a:extLst>
              <a:ext uri="{FF2B5EF4-FFF2-40B4-BE49-F238E27FC236}">
                <a16:creationId xmlns:a16="http://schemas.microsoft.com/office/drawing/2014/main" id="{82C97C4B-7CC4-9F1B-6E8F-0D1195108137}"/>
              </a:ext>
            </a:extLst>
          </p:cNvPr>
          <p:cNvSpPr txBox="1"/>
          <p:nvPr/>
        </p:nvSpPr>
        <p:spPr>
          <a:xfrm>
            <a:off x="838200" y="1576149"/>
            <a:ext cx="10162936" cy="2215991"/>
          </a:xfrm>
          <a:prstGeom prst="rect">
            <a:avLst/>
          </a:prstGeom>
          <a:noFill/>
        </p:spPr>
        <p:txBody>
          <a:bodyPr wrap="square" rtlCol="0">
            <a:spAutoFit/>
          </a:bodyPr>
          <a:lstStyle/>
          <a:p>
            <a:r>
              <a:rPr lang="en-US" sz="2000" b="1" dirty="0">
                <a:latin typeface="Aptos" panose="020B0004020202020204" pitchFamily="34" charset="0"/>
              </a:rPr>
              <a:t>Model Performance Summary:</a:t>
            </a:r>
            <a:endParaRPr lang="en-US" sz="2000" dirty="0">
              <a:latin typeface="Aptos" panose="020B0004020202020204" pitchFamily="34" charset="0"/>
            </a:endParaRPr>
          </a:p>
          <a:p>
            <a:pPr>
              <a:buFont typeface="Arial" panose="020B0604020202020204" pitchFamily="34" charset="0"/>
              <a:buChar char="•"/>
            </a:pPr>
            <a:r>
              <a:rPr lang="en-US" sz="2000" b="1" dirty="0">
                <a:latin typeface="Aptos" panose="020B0004020202020204" pitchFamily="34" charset="0"/>
              </a:rPr>
              <a:t>Accuracy</a:t>
            </a:r>
            <a:r>
              <a:rPr lang="en-US" sz="2000" dirty="0">
                <a:latin typeface="Aptos" panose="020B0004020202020204" pitchFamily="34" charset="0"/>
              </a:rPr>
              <a:t>: 98.44% — The model correctly predicted 98.44% of the test samples.</a:t>
            </a:r>
          </a:p>
          <a:p>
            <a:pPr>
              <a:buFont typeface="Arial" panose="020B0604020202020204" pitchFamily="34" charset="0"/>
              <a:buChar char="•"/>
            </a:pPr>
            <a:r>
              <a:rPr lang="en-US" sz="2000" b="1" dirty="0">
                <a:latin typeface="Aptos" panose="020B0004020202020204" pitchFamily="34" charset="0"/>
              </a:rPr>
              <a:t>F1 Score</a:t>
            </a:r>
            <a:r>
              <a:rPr lang="en-US" sz="2000" dirty="0">
                <a:latin typeface="Aptos" panose="020B0004020202020204" pitchFamily="34" charset="0"/>
              </a:rPr>
              <a:t>: 0.9847 — Indicates a high balance between precision and recall.</a:t>
            </a:r>
          </a:p>
          <a:p>
            <a:pPr>
              <a:buFont typeface="Arial" panose="020B0604020202020204" pitchFamily="34" charset="0"/>
              <a:buChar char="•"/>
            </a:pPr>
            <a:r>
              <a:rPr lang="en-US" sz="2000" b="1" dirty="0">
                <a:latin typeface="Aptos" panose="020B0004020202020204" pitchFamily="34" charset="0"/>
              </a:rPr>
              <a:t>AUC</a:t>
            </a:r>
            <a:r>
              <a:rPr lang="en-US" sz="2000" dirty="0">
                <a:latin typeface="Aptos" panose="020B0004020202020204" pitchFamily="34" charset="0"/>
              </a:rPr>
              <a:t>: 0.9989 — Excellent performance in distinguishing between classes.</a:t>
            </a:r>
          </a:p>
          <a:p>
            <a:pPr>
              <a:buFont typeface="Arial" panose="020B0604020202020204" pitchFamily="34" charset="0"/>
              <a:buChar char="•"/>
            </a:pPr>
            <a:r>
              <a:rPr lang="en-US" sz="2000" b="1" dirty="0">
                <a:latin typeface="Aptos" panose="020B0004020202020204" pitchFamily="34" charset="0"/>
              </a:rPr>
              <a:t>Classification Report</a:t>
            </a:r>
            <a:r>
              <a:rPr lang="en-US" sz="2000" dirty="0">
                <a:latin typeface="Aptos" panose="020B0004020202020204" pitchFamily="34" charset="0"/>
              </a:rPr>
              <a:t>: High precision and recall for both classes, demonstrating reliable performance with minimal misclassifications.</a:t>
            </a:r>
          </a:p>
          <a:p>
            <a:endParaRPr lang="en-US" dirty="0"/>
          </a:p>
        </p:txBody>
      </p:sp>
    </p:spTree>
    <p:extLst>
      <p:ext uri="{BB962C8B-B14F-4D97-AF65-F5344CB8AC3E}">
        <p14:creationId xmlns:p14="http://schemas.microsoft.com/office/powerpoint/2010/main" val="26105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15B3-7A50-BC7A-ABE8-08A549089A1B}"/>
              </a:ext>
            </a:extLst>
          </p:cNvPr>
          <p:cNvSpPr>
            <a:spLocks noGrp="1"/>
          </p:cNvSpPr>
          <p:nvPr>
            <p:ph type="title"/>
          </p:nvPr>
        </p:nvSpPr>
        <p:spPr/>
        <p:txBody>
          <a:bodyPr/>
          <a:lstStyle/>
          <a:p>
            <a:r>
              <a:rPr lang="en-CA" b="1" dirty="0">
                <a:latin typeface="Aptos" panose="020B0004020202020204" pitchFamily="34" charset="0"/>
              </a:rPr>
              <a:t>Confusion Matrix + ROC Curve</a:t>
            </a:r>
          </a:p>
        </p:txBody>
      </p:sp>
      <p:pic>
        <p:nvPicPr>
          <p:cNvPr id="5" name="Picture 4" descr="A screenshot of a graph&#10;&#10;Description automatically generated">
            <a:extLst>
              <a:ext uri="{FF2B5EF4-FFF2-40B4-BE49-F238E27FC236}">
                <a16:creationId xmlns:a16="http://schemas.microsoft.com/office/drawing/2014/main" id="{DCEEAB25-FD8C-D545-1CB0-1EB1C2C40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36" y="1549305"/>
            <a:ext cx="5148818" cy="4764136"/>
          </a:xfrm>
          <a:prstGeom prst="rect">
            <a:avLst/>
          </a:prstGeom>
        </p:spPr>
      </p:pic>
      <p:pic>
        <p:nvPicPr>
          <p:cNvPr id="9" name="Picture 8" descr="A graph with a line&#10;&#10;Description automatically generated">
            <a:extLst>
              <a:ext uri="{FF2B5EF4-FFF2-40B4-BE49-F238E27FC236}">
                <a16:creationId xmlns:a16="http://schemas.microsoft.com/office/drawing/2014/main" id="{2F84A73E-A658-DB94-E057-BCDD13502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018" y="1593660"/>
            <a:ext cx="6087507" cy="4764136"/>
          </a:xfrm>
          <a:prstGeom prst="rect">
            <a:avLst/>
          </a:prstGeom>
        </p:spPr>
      </p:pic>
    </p:spTree>
    <p:extLst>
      <p:ext uri="{BB962C8B-B14F-4D97-AF65-F5344CB8AC3E}">
        <p14:creationId xmlns:p14="http://schemas.microsoft.com/office/powerpoint/2010/main" val="164488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F890-9DA3-75EB-81BC-883A29EB2BEF}"/>
              </a:ext>
            </a:extLst>
          </p:cNvPr>
          <p:cNvSpPr>
            <a:spLocks noGrp="1"/>
          </p:cNvSpPr>
          <p:nvPr>
            <p:ph type="title"/>
          </p:nvPr>
        </p:nvSpPr>
        <p:spPr/>
        <p:txBody>
          <a:bodyPr/>
          <a:lstStyle/>
          <a:p>
            <a:r>
              <a:rPr lang="en-US" b="1" dirty="0">
                <a:latin typeface="Aptos" panose="020B0004020202020204" pitchFamily="34" charset="0"/>
              </a:rPr>
              <a:t>Conclusion</a:t>
            </a:r>
          </a:p>
        </p:txBody>
      </p:sp>
      <p:sp>
        <p:nvSpPr>
          <p:cNvPr id="5" name="Content Placeholder 4">
            <a:extLst>
              <a:ext uri="{FF2B5EF4-FFF2-40B4-BE49-F238E27FC236}">
                <a16:creationId xmlns:a16="http://schemas.microsoft.com/office/drawing/2014/main" id="{0409650A-66D6-1CBC-7177-D8CAAD115F75}"/>
              </a:ext>
            </a:extLst>
          </p:cNvPr>
          <p:cNvSpPr>
            <a:spLocks noGrp="1"/>
          </p:cNvSpPr>
          <p:nvPr>
            <p:ph idx="1"/>
          </p:nvPr>
        </p:nvSpPr>
        <p:spPr>
          <a:xfrm>
            <a:off x="838199" y="1542197"/>
            <a:ext cx="10735101" cy="5117910"/>
          </a:xfrm>
        </p:spPr>
        <p:txBody>
          <a:bodyPr>
            <a:normAutofit/>
          </a:bodyPr>
          <a:lstStyle/>
          <a:p>
            <a:r>
              <a:rPr lang="en-US" sz="2600" dirty="0">
                <a:latin typeface="Aptos" panose="020B0004020202020204" pitchFamily="34" charset="0"/>
              </a:rPr>
              <a:t>In this analysis, several models were compared to predict customer churn, with </a:t>
            </a:r>
            <a:r>
              <a:rPr lang="en-US" sz="2600" dirty="0" err="1">
                <a:latin typeface="Aptos" panose="020B0004020202020204" pitchFamily="34" charset="0"/>
              </a:rPr>
              <a:t>XGBoost</a:t>
            </a:r>
            <a:r>
              <a:rPr lang="en-US" sz="2600" dirty="0">
                <a:latin typeface="Aptos" panose="020B0004020202020204" pitchFamily="34" charset="0"/>
              </a:rPr>
              <a:t> emerging as the best-performing model. The use of </a:t>
            </a:r>
            <a:r>
              <a:rPr lang="en-US" sz="2600" dirty="0" err="1">
                <a:latin typeface="Aptos" panose="020B0004020202020204" pitchFamily="34" charset="0"/>
              </a:rPr>
              <a:t>GridSearchCV</a:t>
            </a:r>
            <a:r>
              <a:rPr lang="en-US" sz="2600" dirty="0">
                <a:latin typeface="Aptos" panose="020B0004020202020204" pitchFamily="34" charset="0"/>
              </a:rPr>
              <a:t> for hyperparameter tuning, along with the application of SMOTE and PCA, significantly improved model accuracy and generalization. Understanding the importance of features like credit score, balance, and geography provided actionable insights into customer retention strategies.</a:t>
            </a:r>
          </a:p>
          <a:p>
            <a:r>
              <a:rPr lang="en-US" sz="2600" dirty="0">
                <a:latin typeface="Aptos" panose="020B0004020202020204" pitchFamily="34" charset="0"/>
              </a:rPr>
              <a:t>Through this project, I learned the value of balancing data with techniques like SMOTE and the impact of fine-tuning models to extract the best possible performance. Further optimization and feature engineering can continue to enhance the model's predictive power, making it a robust tool for understanding and reducing customer churn.</a:t>
            </a:r>
          </a:p>
          <a:p>
            <a:endParaRPr lang="en-US" dirty="0"/>
          </a:p>
        </p:txBody>
      </p:sp>
    </p:spTree>
    <p:extLst>
      <p:ext uri="{BB962C8B-B14F-4D97-AF65-F5344CB8AC3E}">
        <p14:creationId xmlns:p14="http://schemas.microsoft.com/office/powerpoint/2010/main" val="301361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70F5-A352-F72B-9B7D-1C9130E0FEA2}"/>
              </a:ext>
            </a:extLst>
          </p:cNvPr>
          <p:cNvSpPr>
            <a:spLocks noGrp="1"/>
          </p:cNvSpPr>
          <p:nvPr>
            <p:ph type="title"/>
          </p:nvPr>
        </p:nvSpPr>
        <p:spPr/>
        <p:txBody>
          <a:bodyPr/>
          <a:lstStyle/>
          <a:p>
            <a:r>
              <a:rPr lang="en-US" b="1" dirty="0">
                <a:latin typeface="Aptos" panose="020B0004020202020204" pitchFamily="34" charset="0"/>
              </a:rPr>
              <a:t>Next Steps</a:t>
            </a:r>
          </a:p>
        </p:txBody>
      </p:sp>
      <p:sp>
        <p:nvSpPr>
          <p:cNvPr id="3" name="Content Placeholder 2">
            <a:extLst>
              <a:ext uri="{FF2B5EF4-FFF2-40B4-BE49-F238E27FC236}">
                <a16:creationId xmlns:a16="http://schemas.microsoft.com/office/drawing/2014/main" id="{6C840A50-E6C5-2D17-646A-08EE2600E6DA}"/>
              </a:ext>
            </a:extLst>
          </p:cNvPr>
          <p:cNvSpPr>
            <a:spLocks noGrp="1"/>
          </p:cNvSpPr>
          <p:nvPr>
            <p:ph idx="1"/>
          </p:nvPr>
        </p:nvSpPr>
        <p:spPr/>
        <p:txBody>
          <a:bodyPr/>
          <a:lstStyle/>
          <a:p>
            <a:pPr marL="342900" marR="0" lvl="0" indent="-342900">
              <a:lnSpc>
                <a:spcPct val="115000"/>
              </a:lnSpc>
              <a:spcBef>
                <a:spcPts val="0"/>
              </a:spcBef>
              <a:spcAft>
                <a:spcPts val="800"/>
              </a:spcAft>
              <a:buFont typeface="+mj-lt"/>
              <a:buAutoNum type="arabicPeriod"/>
              <a:tabLst>
                <a:tab pos="457200" algn="l"/>
              </a:tabLst>
            </a:pPr>
            <a:r>
              <a:rPr lang="en-US" sz="2000" b="1" kern="100" dirty="0">
                <a:effectLst/>
                <a:latin typeface="Aptos" panose="020B0004020202020204" pitchFamily="34" charset="0"/>
                <a:ea typeface="Aptos" panose="020B0004020202020204" pitchFamily="34" charset="0"/>
                <a:cs typeface="Arial" panose="020B0604020202020204" pitchFamily="34" charset="0"/>
              </a:rPr>
              <a:t>Model Optimization</a:t>
            </a:r>
            <a:r>
              <a:rPr lang="en-US" sz="2000" kern="100" dirty="0">
                <a:effectLst/>
                <a:latin typeface="Aptos" panose="020B0004020202020204" pitchFamily="34" charset="0"/>
                <a:ea typeface="Aptos" panose="020B0004020202020204" pitchFamily="34" charset="0"/>
                <a:cs typeface="Arial" panose="020B0604020202020204" pitchFamily="34" charset="0"/>
              </a:rPr>
              <a:t>: Further tuning of hyperparameters, especially in </a:t>
            </a:r>
            <a:r>
              <a:rPr lang="en-US" sz="2000" b="1" kern="100" dirty="0" err="1">
                <a:effectLst/>
                <a:latin typeface="Aptos" panose="020B0004020202020204" pitchFamily="34" charset="0"/>
                <a:ea typeface="Aptos" panose="020B0004020202020204" pitchFamily="34" charset="0"/>
                <a:cs typeface="Arial" panose="020B0604020202020204" pitchFamily="34" charset="0"/>
              </a:rPr>
              <a:t>XGBoost</a:t>
            </a:r>
            <a:r>
              <a:rPr lang="en-US" sz="2000" kern="100" dirty="0">
                <a:effectLst/>
                <a:latin typeface="Aptos" panose="020B0004020202020204" pitchFamily="34" charset="0"/>
                <a:ea typeface="Aptos" panose="020B0004020202020204" pitchFamily="34" charset="0"/>
                <a:cs typeface="Arial" panose="020B0604020202020204" pitchFamily="34" charset="0"/>
              </a:rPr>
              <a:t>, could improve performance.</a:t>
            </a:r>
          </a:p>
          <a:p>
            <a:pPr marL="342900" marR="0" lvl="0" indent="-342900">
              <a:lnSpc>
                <a:spcPct val="115000"/>
              </a:lnSpc>
              <a:spcBef>
                <a:spcPts val="0"/>
              </a:spcBef>
              <a:spcAft>
                <a:spcPts val="800"/>
              </a:spcAft>
              <a:buFont typeface="+mj-lt"/>
              <a:buAutoNum type="arabicPeriod"/>
              <a:tabLst>
                <a:tab pos="457200" algn="l"/>
              </a:tabLst>
            </a:pPr>
            <a:r>
              <a:rPr lang="en-US" sz="2000" b="1" kern="100" dirty="0">
                <a:effectLst/>
                <a:latin typeface="Aptos" panose="020B0004020202020204" pitchFamily="34" charset="0"/>
                <a:ea typeface="Aptos" panose="020B0004020202020204" pitchFamily="34" charset="0"/>
                <a:cs typeface="Arial" panose="020B0604020202020204" pitchFamily="34" charset="0"/>
              </a:rPr>
              <a:t>Additional Features</a:t>
            </a:r>
            <a:r>
              <a:rPr lang="en-US" sz="2000" kern="100" dirty="0">
                <a:effectLst/>
                <a:latin typeface="Aptos" panose="020B0004020202020204" pitchFamily="34" charset="0"/>
                <a:ea typeface="Aptos" panose="020B0004020202020204" pitchFamily="34" charset="0"/>
                <a:cs typeface="Arial" panose="020B0604020202020204" pitchFamily="34" charset="0"/>
              </a:rPr>
              <a:t>: Including more customer behavioral data (e.g., transaction history, frequency of product use) could enhance the model’s ability to predict churn.</a:t>
            </a:r>
          </a:p>
          <a:p>
            <a:pPr marL="342900" marR="0" lvl="0" indent="-342900">
              <a:lnSpc>
                <a:spcPct val="115000"/>
              </a:lnSpc>
              <a:spcBef>
                <a:spcPts val="0"/>
              </a:spcBef>
              <a:spcAft>
                <a:spcPts val="800"/>
              </a:spcAft>
              <a:buFont typeface="+mj-lt"/>
              <a:buAutoNum type="arabicPeriod"/>
              <a:tabLst>
                <a:tab pos="457200" algn="l"/>
              </a:tabLst>
            </a:pPr>
            <a:r>
              <a:rPr lang="en-US" sz="2000" b="1" kern="100" dirty="0">
                <a:effectLst/>
                <a:latin typeface="Aptos" panose="020B0004020202020204" pitchFamily="34" charset="0"/>
                <a:ea typeface="Aptos" panose="020B0004020202020204" pitchFamily="34" charset="0"/>
                <a:cs typeface="Arial" panose="020B0604020202020204" pitchFamily="34" charset="0"/>
              </a:rPr>
              <a:t>Deploying the Model</a:t>
            </a:r>
            <a:r>
              <a:rPr lang="en-US" sz="2000" kern="100" dirty="0">
                <a:effectLst/>
                <a:latin typeface="Aptos" panose="020B0004020202020204" pitchFamily="34" charset="0"/>
                <a:ea typeface="Aptos" panose="020B0004020202020204" pitchFamily="34" charset="0"/>
                <a:cs typeface="Arial" panose="020B0604020202020204" pitchFamily="34" charset="0"/>
              </a:rPr>
              <a:t>: The final model could be deployed as a web application for real-time churn prediction, helping the bank take proactive measures to retain customers.</a:t>
            </a:r>
          </a:p>
          <a:p>
            <a:pPr marL="342900" marR="0" lvl="0" indent="-342900">
              <a:lnSpc>
                <a:spcPct val="115000"/>
              </a:lnSpc>
              <a:spcBef>
                <a:spcPts val="0"/>
              </a:spcBef>
              <a:spcAft>
                <a:spcPts val="800"/>
              </a:spcAft>
              <a:buFont typeface="+mj-lt"/>
              <a:buAutoNum type="arabicPeriod"/>
              <a:tabLst>
                <a:tab pos="457200" algn="l"/>
              </a:tabLst>
            </a:pPr>
            <a:r>
              <a:rPr lang="en-US" sz="2000" b="1" kern="100" dirty="0">
                <a:effectLst/>
                <a:latin typeface="Aptos" panose="020B0004020202020204" pitchFamily="34" charset="0"/>
                <a:ea typeface="Aptos" panose="020B0004020202020204" pitchFamily="34" charset="0"/>
                <a:cs typeface="Arial" panose="020B0604020202020204" pitchFamily="34" charset="0"/>
              </a:rPr>
              <a:t>Cost-Sensitive Learning</a:t>
            </a:r>
            <a:r>
              <a:rPr lang="en-US" sz="2000" kern="100" dirty="0">
                <a:effectLst/>
                <a:latin typeface="Aptos" panose="020B0004020202020204" pitchFamily="34" charset="0"/>
                <a:ea typeface="Aptos" panose="020B0004020202020204" pitchFamily="34" charset="0"/>
                <a:cs typeface="Arial" panose="020B0604020202020204" pitchFamily="34" charset="0"/>
              </a:rPr>
              <a:t>: Implementing cost-sensitive algorithms might be useful to address misclassification costs, especially since predicting false negatives (failing to identify churners) could be more costly for the bank.</a:t>
            </a:r>
          </a:p>
          <a:p>
            <a:endParaRPr lang="en-US" dirty="0"/>
          </a:p>
        </p:txBody>
      </p:sp>
    </p:spTree>
    <p:extLst>
      <p:ext uri="{BB962C8B-B14F-4D97-AF65-F5344CB8AC3E}">
        <p14:creationId xmlns:p14="http://schemas.microsoft.com/office/powerpoint/2010/main" val="421808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21FA9B-A3A5-B16F-C86A-1601EDF2AB1E}"/>
              </a:ext>
            </a:extLst>
          </p:cNvPr>
          <p:cNvSpPr>
            <a:spLocks noGrp="1"/>
          </p:cNvSpPr>
          <p:nvPr>
            <p:ph type="title"/>
          </p:nvPr>
        </p:nvSpPr>
        <p:spPr/>
        <p:txBody>
          <a:bodyPr/>
          <a:lstStyle/>
          <a:p>
            <a:r>
              <a:rPr lang="en-CA" dirty="0"/>
              <a:t>Appendix</a:t>
            </a:r>
          </a:p>
        </p:txBody>
      </p:sp>
      <p:sp>
        <p:nvSpPr>
          <p:cNvPr id="5" name="Text Placeholder 4">
            <a:extLst>
              <a:ext uri="{FF2B5EF4-FFF2-40B4-BE49-F238E27FC236}">
                <a16:creationId xmlns:a16="http://schemas.microsoft.com/office/drawing/2014/main" id="{44F2B19B-A12B-CC22-2630-ED93EFC17DB2}"/>
              </a:ext>
            </a:extLst>
          </p:cNvPr>
          <p:cNvSpPr>
            <a:spLocks noGrp="1"/>
          </p:cNvSpPr>
          <p:nvPr>
            <p:ph type="body" idx="1"/>
          </p:nvPr>
        </p:nvSpPr>
        <p:spPr/>
        <p:txBody>
          <a:bodyPr/>
          <a:lstStyle/>
          <a:p>
            <a:r>
              <a:rPr lang="en-CA" dirty="0"/>
              <a:t>Python Code</a:t>
            </a:r>
          </a:p>
        </p:txBody>
      </p:sp>
    </p:spTree>
    <p:extLst>
      <p:ext uri="{BB962C8B-B14F-4D97-AF65-F5344CB8AC3E}">
        <p14:creationId xmlns:p14="http://schemas.microsoft.com/office/powerpoint/2010/main" val="354698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B2AD-C654-82BE-B1EA-52AD2C9595B6}"/>
              </a:ext>
            </a:extLst>
          </p:cNvPr>
          <p:cNvSpPr>
            <a:spLocks noGrp="1"/>
          </p:cNvSpPr>
          <p:nvPr>
            <p:ph type="title"/>
          </p:nvPr>
        </p:nvSpPr>
        <p:spPr/>
        <p:txBody>
          <a:bodyPr/>
          <a:lstStyle/>
          <a:p>
            <a:r>
              <a:rPr lang="en-US" sz="4400" b="1" dirty="0">
                <a:effectLst/>
                <a:latin typeface="Aptos" panose="020B0004020202020204" pitchFamily="34" charset="0"/>
              </a:rPr>
              <a:t>Business Value: </a:t>
            </a:r>
            <a:br>
              <a:rPr lang="en-US" dirty="0"/>
            </a:br>
            <a:endParaRPr lang="en-US" dirty="0"/>
          </a:p>
        </p:txBody>
      </p:sp>
      <p:sp>
        <p:nvSpPr>
          <p:cNvPr id="3" name="Content Placeholder 2">
            <a:extLst>
              <a:ext uri="{FF2B5EF4-FFF2-40B4-BE49-F238E27FC236}">
                <a16:creationId xmlns:a16="http://schemas.microsoft.com/office/drawing/2014/main" id="{B5AECCEE-196E-F0DE-CB7A-7E1DCF2399AD}"/>
              </a:ext>
            </a:extLst>
          </p:cNvPr>
          <p:cNvSpPr>
            <a:spLocks noGrp="1"/>
          </p:cNvSpPr>
          <p:nvPr>
            <p:ph idx="1"/>
          </p:nvPr>
        </p:nvSpPr>
        <p:spPr/>
        <p:txBody>
          <a:bodyPr/>
          <a:lstStyle/>
          <a:p>
            <a:r>
              <a:rPr lang="en-US" dirty="0">
                <a:effectLst/>
                <a:latin typeface="Aptos" panose="020B0004020202020204" pitchFamily="34" charset="0"/>
              </a:rPr>
              <a:t>Reducing customer churn is a critical business problem for banks. By identifying at-risk customers, the bank can implement personalized retention strategies that reduce customer attrition and improve profitability. Additionally, better customer segmentation helps in tailoring services and improving customer satisfaction, ultimately leading to greater customer loyalty. </a:t>
            </a:r>
            <a:endParaRPr lang="en-US" sz="4000" dirty="0">
              <a:latin typeface="Aptos" panose="020B0004020202020204" pitchFamily="34" charset="0"/>
            </a:endParaRPr>
          </a:p>
          <a:p>
            <a:endParaRPr lang="en-US" dirty="0"/>
          </a:p>
        </p:txBody>
      </p:sp>
    </p:spTree>
    <p:extLst>
      <p:ext uri="{BB962C8B-B14F-4D97-AF65-F5344CB8AC3E}">
        <p14:creationId xmlns:p14="http://schemas.microsoft.com/office/powerpoint/2010/main" val="224425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33A5-2A7D-8DA2-32F9-09471C5213BD}"/>
              </a:ext>
            </a:extLst>
          </p:cNvPr>
          <p:cNvSpPr>
            <a:spLocks noGrp="1"/>
          </p:cNvSpPr>
          <p:nvPr>
            <p:ph type="title"/>
          </p:nvPr>
        </p:nvSpPr>
        <p:spPr>
          <a:xfrm>
            <a:off x="436729" y="365125"/>
            <a:ext cx="11409528" cy="1325563"/>
          </a:xfrm>
        </p:spPr>
        <p:txBody>
          <a:bodyPr/>
          <a:lstStyle/>
          <a:p>
            <a:r>
              <a:rPr lang="en-US" b="1" dirty="0">
                <a:latin typeface="Aptos" panose="020B0004020202020204" pitchFamily="34" charset="0"/>
              </a:rPr>
              <a:t>High-Level Approach to Solving the Problem</a:t>
            </a:r>
          </a:p>
        </p:txBody>
      </p:sp>
      <p:sp>
        <p:nvSpPr>
          <p:cNvPr id="3" name="Content Placeholder 2">
            <a:extLst>
              <a:ext uri="{FF2B5EF4-FFF2-40B4-BE49-F238E27FC236}">
                <a16:creationId xmlns:a16="http://schemas.microsoft.com/office/drawing/2014/main" id="{23913E7A-A71C-0816-AFF7-88B639C33E58}"/>
              </a:ext>
            </a:extLst>
          </p:cNvPr>
          <p:cNvSpPr>
            <a:spLocks noGrp="1"/>
          </p:cNvSpPr>
          <p:nvPr>
            <p:ph idx="1"/>
          </p:nvPr>
        </p:nvSpPr>
        <p:spPr/>
        <p:txBody>
          <a:bodyPr>
            <a:normAutofit/>
          </a:bodyPr>
          <a:lstStyle/>
          <a:p>
            <a:r>
              <a:rPr lang="en-US" sz="3200" dirty="0">
                <a:effectLst/>
                <a:latin typeface="Aptos" panose="020B0004020202020204" pitchFamily="34" charset="0"/>
              </a:rPr>
              <a:t>This project focuses on identifying the key factors that contribute to customer churn in a bank and building a predictive model to classify customers who are at risk of leaving. The dataset consists of customer demographics, credit card usage, and transaction data. By leveraging machine learning techniques, the goal is to accurately predict which customers are likely to churn, providing the bank with actionable insights to retain customers. </a:t>
            </a:r>
            <a:endParaRPr lang="en-US" dirty="0">
              <a:latin typeface="Aptos" panose="020B0004020202020204" pitchFamily="34" charset="0"/>
            </a:endParaRPr>
          </a:p>
        </p:txBody>
      </p:sp>
    </p:spTree>
    <p:extLst>
      <p:ext uri="{BB962C8B-B14F-4D97-AF65-F5344CB8AC3E}">
        <p14:creationId xmlns:p14="http://schemas.microsoft.com/office/powerpoint/2010/main" val="209201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95E7-3A76-84D3-520D-6755D2F8A2DD}"/>
              </a:ext>
            </a:extLst>
          </p:cNvPr>
          <p:cNvSpPr>
            <a:spLocks noGrp="1"/>
          </p:cNvSpPr>
          <p:nvPr>
            <p:ph type="title"/>
          </p:nvPr>
        </p:nvSpPr>
        <p:spPr/>
        <p:txBody>
          <a:bodyPr>
            <a:normAutofit fontScale="90000"/>
          </a:bodyPr>
          <a:lstStyle/>
          <a:p>
            <a:r>
              <a:rPr lang="en-US" b="1" dirty="0">
                <a:latin typeface="Aptos" panose="020B0004020202020204" pitchFamily="34" charset="0"/>
              </a:rPr>
              <a:t>High-Level Approach to Solving the Problem</a:t>
            </a:r>
            <a:br>
              <a:rPr lang="en-US" dirty="0">
                <a:latin typeface="Aptos" panose="020B0004020202020204" pitchFamily="34" charset="0"/>
              </a:rPr>
            </a:br>
            <a:endParaRPr lang="en-US" dirty="0">
              <a:latin typeface="Aptos" panose="020B0004020202020204" pitchFamily="34" charset="0"/>
            </a:endParaRPr>
          </a:p>
        </p:txBody>
      </p:sp>
      <p:sp>
        <p:nvSpPr>
          <p:cNvPr id="3" name="Content Placeholder 2">
            <a:extLst>
              <a:ext uri="{FF2B5EF4-FFF2-40B4-BE49-F238E27FC236}">
                <a16:creationId xmlns:a16="http://schemas.microsoft.com/office/drawing/2014/main" id="{39385881-087C-5A38-F56B-3DEB281A00B2}"/>
              </a:ext>
            </a:extLst>
          </p:cNvPr>
          <p:cNvSpPr>
            <a:spLocks noGrp="1"/>
          </p:cNvSpPr>
          <p:nvPr>
            <p:ph idx="1"/>
          </p:nvPr>
        </p:nvSpPr>
        <p:spPr/>
        <p:txBody>
          <a:bodyPr>
            <a:normAutofit fontScale="92500" lnSpcReduction="20000"/>
          </a:bodyPr>
          <a:lstStyle/>
          <a:p>
            <a:pPr>
              <a:buFont typeface="+mj-lt"/>
              <a:buAutoNum type="arabicPeriod"/>
            </a:pPr>
            <a:r>
              <a:rPr lang="en-US" b="1" dirty="0"/>
              <a:t>Data Preprocessing</a:t>
            </a:r>
            <a:r>
              <a:rPr lang="en-US" dirty="0"/>
              <a:t>: Clean and handle missing data, outliers, and prepare the dataset.</a:t>
            </a:r>
          </a:p>
          <a:p>
            <a:pPr>
              <a:buFont typeface="+mj-lt"/>
              <a:buAutoNum type="arabicPeriod"/>
            </a:pPr>
            <a:r>
              <a:rPr lang="en-US" b="1" dirty="0"/>
              <a:t>Exploratory Data Analysis (EDA)</a:t>
            </a:r>
            <a:r>
              <a:rPr lang="en-US" dirty="0"/>
              <a:t>: Analyze patterns and trends in customer behavior.</a:t>
            </a:r>
          </a:p>
          <a:p>
            <a:pPr>
              <a:buFont typeface="+mj-lt"/>
              <a:buAutoNum type="arabicPeriod"/>
            </a:pPr>
            <a:r>
              <a:rPr lang="en-US" b="1" dirty="0"/>
              <a:t>Feature Engineering</a:t>
            </a:r>
            <a:r>
              <a:rPr lang="en-US" dirty="0"/>
              <a:t>: Create and select the most relevant features for the model.</a:t>
            </a:r>
          </a:p>
          <a:p>
            <a:pPr>
              <a:buFont typeface="+mj-lt"/>
              <a:buAutoNum type="arabicPeriod"/>
            </a:pPr>
            <a:r>
              <a:rPr lang="en-US" b="1" dirty="0"/>
              <a:t>Model Development</a:t>
            </a:r>
            <a:r>
              <a:rPr lang="en-US" dirty="0"/>
              <a:t>: Implement machine learning models (e.g., Logistic Regression, Random Forest, </a:t>
            </a:r>
            <a:r>
              <a:rPr lang="en-US" dirty="0" err="1"/>
              <a:t>XGBoost</a:t>
            </a:r>
            <a:r>
              <a:rPr lang="en-US" dirty="0"/>
              <a:t>).</a:t>
            </a:r>
          </a:p>
          <a:p>
            <a:pPr>
              <a:buFont typeface="+mj-lt"/>
              <a:buAutoNum type="arabicPeriod"/>
            </a:pPr>
            <a:r>
              <a:rPr lang="en-US" b="1" dirty="0"/>
              <a:t>Model Evaluation</a:t>
            </a:r>
            <a:r>
              <a:rPr lang="en-US" dirty="0"/>
              <a:t>: Assess models using metrics like accuracy, precision, and AUC.</a:t>
            </a:r>
          </a:p>
          <a:p>
            <a:pPr>
              <a:buFont typeface="+mj-lt"/>
              <a:buAutoNum type="arabicPeriod"/>
            </a:pPr>
            <a:r>
              <a:rPr lang="en-US" b="1" dirty="0"/>
              <a:t>Visualization and Reporting</a:t>
            </a:r>
            <a:r>
              <a:rPr lang="en-US" dirty="0"/>
              <a:t>: Present findings with visual aids and a summary report.</a:t>
            </a:r>
          </a:p>
          <a:p>
            <a:endParaRPr lang="en-US" dirty="0"/>
          </a:p>
        </p:txBody>
      </p:sp>
    </p:spTree>
    <p:extLst>
      <p:ext uri="{BB962C8B-B14F-4D97-AF65-F5344CB8AC3E}">
        <p14:creationId xmlns:p14="http://schemas.microsoft.com/office/powerpoint/2010/main" val="67484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6D69-29A2-F144-F113-9771F3B9345A}"/>
              </a:ext>
            </a:extLst>
          </p:cNvPr>
          <p:cNvSpPr>
            <a:spLocks noGrp="1"/>
          </p:cNvSpPr>
          <p:nvPr>
            <p:ph type="title"/>
          </p:nvPr>
        </p:nvSpPr>
        <p:spPr/>
        <p:txBody>
          <a:bodyPr/>
          <a:lstStyle/>
          <a:p>
            <a:r>
              <a:rPr lang="en-US" b="1" dirty="0">
                <a:latin typeface="Aptos" panose="020B0004020202020204" pitchFamily="34" charset="0"/>
              </a:rPr>
              <a:t>Data Overview</a:t>
            </a:r>
          </a:p>
        </p:txBody>
      </p:sp>
      <p:sp>
        <p:nvSpPr>
          <p:cNvPr id="3" name="Content Placeholder 2">
            <a:extLst>
              <a:ext uri="{FF2B5EF4-FFF2-40B4-BE49-F238E27FC236}">
                <a16:creationId xmlns:a16="http://schemas.microsoft.com/office/drawing/2014/main" id="{C056D69C-43A2-A5A2-FAC3-344E7DCE4170}"/>
              </a:ext>
            </a:extLst>
          </p:cNvPr>
          <p:cNvSpPr>
            <a:spLocks noGrp="1"/>
          </p:cNvSpPr>
          <p:nvPr>
            <p:ph idx="1"/>
          </p:nvPr>
        </p:nvSpPr>
        <p:spPr>
          <a:xfrm>
            <a:off x="838200" y="1825625"/>
            <a:ext cx="10666863" cy="4351338"/>
          </a:xfrm>
        </p:spPr>
        <p:txBody>
          <a:bodyPr>
            <a:normAutofit lnSpcReduction="10000"/>
          </a:bodyPr>
          <a:lstStyle/>
          <a:p>
            <a:pPr>
              <a:buFont typeface="Arial" panose="020B0604020202020204" pitchFamily="34" charset="0"/>
              <a:buChar char="•"/>
            </a:pPr>
            <a:r>
              <a:rPr lang="en-US" sz="2400" b="1" dirty="0">
                <a:latin typeface="Aptos" panose="020B0004020202020204" pitchFamily="34" charset="0"/>
              </a:rPr>
              <a:t>Total Rows (Samples):</a:t>
            </a:r>
            <a:r>
              <a:rPr lang="en-US" sz="2400" dirty="0">
                <a:latin typeface="Aptos" panose="020B0004020202020204" pitchFamily="34" charset="0"/>
              </a:rPr>
              <a:t> 10,127</a:t>
            </a:r>
          </a:p>
          <a:p>
            <a:pPr>
              <a:buFont typeface="Arial" panose="020B0604020202020204" pitchFamily="34" charset="0"/>
              <a:buChar char="•"/>
            </a:pPr>
            <a:r>
              <a:rPr lang="en-US" sz="2400" b="1" dirty="0">
                <a:latin typeface="Aptos" panose="020B0004020202020204" pitchFamily="34" charset="0"/>
              </a:rPr>
              <a:t>Total Columns (Features):</a:t>
            </a:r>
            <a:r>
              <a:rPr lang="en-US" sz="2400" dirty="0">
                <a:latin typeface="Aptos" panose="020B0004020202020204" pitchFamily="34" charset="0"/>
              </a:rPr>
              <a:t> 20 after data cleaning</a:t>
            </a:r>
          </a:p>
          <a:p>
            <a:pPr>
              <a:buFont typeface="Arial" panose="020B0604020202020204" pitchFamily="34" charset="0"/>
              <a:buChar char="•"/>
            </a:pPr>
            <a:r>
              <a:rPr lang="en-US" sz="2400" b="1" dirty="0">
                <a:latin typeface="Aptos" panose="020B0004020202020204" pitchFamily="34" charset="0"/>
              </a:rPr>
              <a:t>Nature of Dataset:</a:t>
            </a:r>
            <a:r>
              <a:rPr lang="en-US" sz="2400" dirty="0">
                <a:latin typeface="Aptos" panose="020B0004020202020204" pitchFamily="34" charset="0"/>
              </a:rPr>
              <a:t> Structured customer data, including demographic, account, and transaction details.</a:t>
            </a:r>
          </a:p>
          <a:p>
            <a:pPr>
              <a:buFont typeface="Arial" panose="020B0604020202020204" pitchFamily="34" charset="0"/>
              <a:buChar char="•"/>
            </a:pPr>
            <a:r>
              <a:rPr lang="en-US" sz="2400" b="1" dirty="0">
                <a:latin typeface="Aptos" panose="020B0004020202020204" pitchFamily="34" charset="0"/>
              </a:rPr>
              <a:t>Target Variable: </a:t>
            </a:r>
            <a:r>
              <a:rPr lang="en-US" sz="2400" dirty="0" err="1">
                <a:latin typeface="Aptos" panose="020B0004020202020204" pitchFamily="34" charset="0"/>
              </a:rPr>
              <a:t>Attrition_Flag</a:t>
            </a:r>
            <a:endParaRPr lang="en-US" sz="2400" dirty="0">
              <a:latin typeface="Aptos" panose="020B0004020202020204" pitchFamily="34" charset="0"/>
            </a:endParaRPr>
          </a:p>
          <a:p>
            <a:pPr marL="457200" lvl="1" indent="0">
              <a:buNone/>
            </a:pPr>
            <a:r>
              <a:rPr lang="en-US" sz="2200" dirty="0">
                <a:latin typeface="Aptos" panose="020B0004020202020204" pitchFamily="34" charset="0"/>
              </a:rPr>
              <a:t>Binary target variable indicating whether a customer has churned (1) or remains active (0)</a:t>
            </a:r>
            <a:endParaRPr lang="en-US" sz="3500" dirty="0">
              <a:latin typeface="Aptos" panose="020B0004020202020204" pitchFamily="34" charset="0"/>
            </a:endParaRPr>
          </a:p>
          <a:p>
            <a:pPr>
              <a:buFont typeface="Arial" panose="020B0604020202020204" pitchFamily="34" charset="0"/>
              <a:buChar char="•"/>
            </a:pPr>
            <a:r>
              <a:rPr lang="en-US" sz="2400" b="1" dirty="0">
                <a:latin typeface="Aptos" panose="020B0004020202020204" pitchFamily="34" charset="0"/>
              </a:rPr>
              <a:t>Predictors: </a:t>
            </a:r>
            <a:r>
              <a:rPr lang="en-US" sz="2200" dirty="0" err="1">
                <a:latin typeface="Aptos" panose="020B0004020202020204" pitchFamily="34" charset="0"/>
              </a:rPr>
              <a:t>Customer_Age</a:t>
            </a:r>
            <a:r>
              <a:rPr lang="en-US" sz="2200" dirty="0">
                <a:latin typeface="Aptos" panose="020B0004020202020204" pitchFamily="34" charset="0"/>
              </a:rPr>
              <a:t>, Gender, </a:t>
            </a:r>
            <a:r>
              <a:rPr lang="en-US" sz="2200" dirty="0" err="1">
                <a:latin typeface="Aptos" panose="020B0004020202020204" pitchFamily="34" charset="0"/>
              </a:rPr>
              <a:t>Dependent_count</a:t>
            </a:r>
            <a:r>
              <a:rPr lang="en-US" sz="2200" dirty="0">
                <a:latin typeface="Aptos" panose="020B0004020202020204" pitchFamily="34" charset="0"/>
              </a:rPr>
              <a:t>, </a:t>
            </a:r>
            <a:r>
              <a:rPr lang="en-US" sz="2200" dirty="0" err="1">
                <a:latin typeface="Aptos" panose="020B0004020202020204" pitchFamily="34" charset="0"/>
              </a:rPr>
              <a:t>Education_Level</a:t>
            </a:r>
            <a:r>
              <a:rPr lang="en-US" sz="2200" dirty="0">
                <a:latin typeface="Aptos" panose="020B0004020202020204" pitchFamily="34" charset="0"/>
              </a:rPr>
              <a:t>, </a:t>
            </a:r>
            <a:r>
              <a:rPr lang="en-US" sz="2200" dirty="0" err="1">
                <a:latin typeface="Aptos" panose="020B0004020202020204" pitchFamily="34" charset="0"/>
              </a:rPr>
              <a:t>Marital_Status</a:t>
            </a:r>
            <a:r>
              <a:rPr lang="en-US" sz="2200" dirty="0">
                <a:latin typeface="Aptos" panose="020B0004020202020204" pitchFamily="34" charset="0"/>
              </a:rPr>
              <a:t>, </a:t>
            </a:r>
            <a:r>
              <a:rPr lang="en-US" sz="2200" dirty="0" err="1">
                <a:latin typeface="Aptos" panose="020B0004020202020204" pitchFamily="34" charset="0"/>
              </a:rPr>
              <a:t>Income_Category</a:t>
            </a:r>
            <a:r>
              <a:rPr lang="en-US" sz="2200" dirty="0">
                <a:latin typeface="Aptos" panose="020B0004020202020204" pitchFamily="34" charset="0"/>
              </a:rPr>
              <a:t>, </a:t>
            </a:r>
            <a:r>
              <a:rPr lang="en-US" sz="2200" dirty="0" err="1">
                <a:latin typeface="Aptos" panose="020B0004020202020204" pitchFamily="34" charset="0"/>
              </a:rPr>
              <a:t>Card_Category</a:t>
            </a:r>
            <a:r>
              <a:rPr lang="en-US" sz="2200" dirty="0">
                <a:latin typeface="Aptos" panose="020B0004020202020204" pitchFamily="34" charset="0"/>
              </a:rPr>
              <a:t>, </a:t>
            </a:r>
            <a:r>
              <a:rPr lang="en-US" sz="2200" dirty="0" err="1">
                <a:latin typeface="Aptos" panose="020B0004020202020204" pitchFamily="34" charset="0"/>
              </a:rPr>
              <a:t>Months_on_book</a:t>
            </a:r>
            <a:r>
              <a:rPr lang="en-US" sz="2200" dirty="0">
                <a:latin typeface="Aptos" panose="020B0004020202020204" pitchFamily="34" charset="0"/>
              </a:rPr>
              <a:t>, </a:t>
            </a:r>
            <a:r>
              <a:rPr lang="en-US" sz="2200" dirty="0" err="1">
                <a:latin typeface="Aptos" panose="020B0004020202020204" pitchFamily="34" charset="0"/>
              </a:rPr>
              <a:t>Total_Relationship_Count</a:t>
            </a:r>
            <a:r>
              <a:rPr lang="en-US" sz="2200" dirty="0">
                <a:latin typeface="Aptos" panose="020B0004020202020204" pitchFamily="34" charset="0"/>
              </a:rPr>
              <a:t>, Months_Inactive_12_mon, Contacts_Count_12_mon, </a:t>
            </a:r>
            <a:r>
              <a:rPr lang="en-US" sz="2200" dirty="0" err="1">
                <a:latin typeface="Aptos" panose="020B0004020202020204" pitchFamily="34" charset="0"/>
              </a:rPr>
              <a:t>Credit_Limit</a:t>
            </a:r>
            <a:r>
              <a:rPr lang="en-US" sz="2200" dirty="0">
                <a:latin typeface="Aptos" panose="020B0004020202020204" pitchFamily="34" charset="0"/>
              </a:rPr>
              <a:t>, </a:t>
            </a:r>
            <a:r>
              <a:rPr lang="en-US" sz="2200" dirty="0" err="1">
                <a:latin typeface="Aptos" panose="020B0004020202020204" pitchFamily="34" charset="0"/>
              </a:rPr>
              <a:t>Total_Trans_Amt</a:t>
            </a:r>
            <a:r>
              <a:rPr lang="en-US" sz="2200" dirty="0">
                <a:latin typeface="Aptos" panose="020B0004020202020204" pitchFamily="34" charset="0"/>
              </a:rPr>
              <a:t>, </a:t>
            </a:r>
            <a:r>
              <a:rPr lang="en-US" sz="2200" dirty="0" err="1">
                <a:latin typeface="Aptos" panose="020B0004020202020204" pitchFamily="34" charset="0"/>
              </a:rPr>
              <a:t>Total_Trans_Ct</a:t>
            </a:r>
            <a:r>
              <a:rPr lang="en-US" sz="2200" dirty="0">
                <a:latin typeface="Aptos" panose="020B0004020202020204" pitchFamily="34" charset="0"/>
              </a:rPr>
              <a:t>, </a:t>
            </a:r>
            <a:r>
              <a:rPr lang="en-US" sz="2200" dirty="0" err="1">
                <a:latin typeface="Aptos" panose="020B0004020202020204" pitchFamily="34" charset="0"/>
              </a:rPr>
              <a:t>Total_Revolving_Bal</a:t>
            </a:r>
            <a:r>
              <a:rPr lang="en-US" sz="2200" dirty="0">
                <a:latin typeface="Aptos" panose="020B0004020202020204" pitchFamily="34" charset="0"/>
              </a:rPr>
              <a:t>, </a:t>
            </a:r>
            <a:r>
              <a:rPr lang="en-US" sz="2200" dirty="0" err="1">
                <a:latin typeface="Aptos" panose="020B0004020202020204" pitchFamily="34" charset="0"/>
              </a:rPr>
              <a:t>Avg_Open_To_Buy</a:t>
            </a:r>
            <a:r>
              <a:rPr lang="en-US" sz="2200" dirty="0">
                <a:latin typeface="Aptos" panose="020B0004020202020204" pitchFamily="34" charset="0"/>
              </a:rPr>
              <a:t>, Total_Amt_Chng_Q4_Q1, Total_Ct_Chng_Q4_Q1, </a:t>
            </a:r>
            <a:r>
              <a:rPr lang="en-US" sz="2200" dirty="0" err="1">
                <a:latin typeface="Aptos" panose="020B0004020202020204" pitchFamily="34" charset="0"/>
              </a:rPr>
              <a:t>Avg_Utilization_Ratio</a:t>
            </a:r>
            <a:r>
              <a:rPr lang="en-US" sz="2200" dirty="0">
                <a:latin typeface="Aptos" panose="020B0004020202020204" pitchFamily="34" charset="0"/>
              </a:rPr>
              <a:t>.</a:t>
            </a:r>
            <a:endParaRPr lang="en-US" sz="3500" dirty="0">
              <a:latin typeface="Aptos" panose="020B0004020202020204" pitchFamily="34" charset="0"/>
            </a:endParaRPr>
          </a:p>
          <a:p>
            <a:endParaRPr lang="en-US" sz="1400" b="1" dirty="0"/>
          </a:p>
        </p:txBody>
      </p:sp>
    </p:spTree>
    <p:extLst>
      <p:ext uri="{BB962C8B-B14F-4D97-AF65-F5344CB8AC3E}">
        <p14:creationId xmlns:p14="http://schemas.microsoft.com/office/powerpoint/2010/main" val="392384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FC78-EC81-6066-CCD7-89D6603C5804}"/>
              </a:ext>
            </a:extLst>
          </p:cNvPr>
          <p:cNvSpPr>
            <a:spLocks noGrp="1"/>
          </p:cNvSpPr>
          <p:nvPr>
            <p:ph type="title"/>
          </p:nvPr>
        </p:nvSpPr>
        <p:spPr/>
        <p:txBody>
          <a:bodyPr/>
          <a:lstStyle/>
          <a:p>
            <a:r>
              <a:rPr lang="en-US" b="1" dirty="0">
                <a:latin typeface="Aptos" panose="020B0004020202020204" pitchFamily="34" charset="0"/>
              </a:rPr>
              <a:t>Data Overview</a:t>
            </a:r>
          </a:p>
        </p:txBody>
      </p:sp>
      <p:pic>
        <p:nvPicPr>
          <p:cNvPr id="7" name="Content Placeholder 6" descr="A screenshot of a computer&#10;&#10;Description automatically generated">
            <a:extLst>
              <a:ext uri="{FF2B5EF4-FFF2-40B4-BE49-F238E27FC236}">
                <a16:creationId xmlns:a16="http://schemas.microsoft.com/office/drawing/2014/main" id="{BAEAD03E-DB39-A923-445F-D7E4AE46E7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351" y="1839273"/>
            <a:ext cx="3787917" cy="4351338"/>
          </a:xfrm>
        </p:spPr>
      </p:pic>
      <p:pic>
        <p:nvPicPr>
          <p:cNvPr id="8" name="Picture 7" descr="A screenshot of a computer&#10;&#10;Description automatically generated">
            <a:extLst>
              <a:ext uri="{FF2B5EF4-FFF2-40B4-BE49-F238E27FC236}">
                <a16:creationId xmlns:a16="http://schemas.microsoft.com/office/drawing/2014/main" id="{0A31A58E-2A52-75C0-E3EC-E1AFF684A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483" y="1839273"/>
            <a:ext cx="3885166" cy="3995031"/>
          </a:xfrm>
          <a:prstGeom prst="rect">
            <a:avLst/>
          </a:prstGeom>
        </p:spPr>
      </p:pic>
      <p:sp>
        <p:nvSpPr>
          <p:cNvPr id="9" name="TextBox 8">
            <a:extLst>
              <a:ext uri="{FF2B5EF4-FFF2-40B4-BE49-F238E27FC236}">
                <a16:creationId xmlns:a16="http://schemas.microsoft.com/office/drawing/2014/main" id="{0E3638AB-CF54-ED68-26D5-B50541083B58}"/>
              </a:ext>
            </a:extLst>
          </p:cNvPr>
          <p:cNvSpPr txBox="1"/>
          <p:nvPr/>
        </p:nvSpPr>
        <p:spPr>
          <a:xfrm>
            <a:off x="5938271" y="6005945"/>
            <a:ext cx="4007893" cy="369332"/>
          </a:xfrm>
          <a:prstGeom prst="rect">
            <a:avLst/>
          </a:prstGeom>
          <a:noFill/>
        </p:spPr>
        <p:txBody>
          <a:bodyPr wrap="square" rtlCol="0">
            <a:spAutoFit/>
          </a:bodyPr>
          <a:lstStyle/>
          <a:p>
            <a:r>
              <a:rPr lang="en-US" dirty="0"/>
              <a:t>There is no missing data in this dataset!</a:t>
            </a:r>
          </a:p>
        </p:txBody>
      </p:sp>
    </p:spTree>
    <p:extLst>
      <p:ext uri="{BB962C8B-B14F-4D97-AF65-F5344CB8AC3E}">
        <p14:creationId xmlns:p14="http://schemas.microsoft.com/office/powerpoint/2010/main" val="74370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205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75B4D-15B6-9C35-4C12-50A33A8EDAC7}"/>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4800" b="1" kern="1200" dirty="0">
                <a:solidFill>
                  <a:schemeClr val="tx1"/>
                </a:solidFill>
                <a:latin typeface="Aptos" panose="020B0004020202020204" pitchFamily="34" charset="0"/>
              </a:rPr>
              <a:t>Data Overview </a:t>
            </a:r>
            <a:br>
              <a:rPr lang="en-US" sz="4800" b="1" kern="1200" dirty="0">
                <a:solidFill>
                  <a:schemeClr val="tx1"/>
                </a:solidFill>
                <a:latin typeface="Aptos" panose="020B0004020202020204" pitchFamily="34" charset="0"/>
              </a:rPr>
            </a:br>
            <a:r>
              <a:rPr lang="en-US" sz="2800" b="1" kern="1200" dirty="0">
                <a:solidFill>
                  <a:schemeClr val="tx1"/>
                </a:solidFill>
                <a:latin typeface="Aptos" panose="020B0004020202020204" pitchFamily="34" charset="0"/>
              </a:rPr>
              <a:t>Summary Statistics</a:t>
            </a:r>
            <a:endParaRPr lang="en-US" sz="4800" b="1" kern="1200" dirty="0">
              <a:solidFill>
                <a:schemeClr val="tx1"/>
              </a:solidFill>
              <a:latin typeface="Aptos" panose="020B0004020202020204" pitchFamily="34" charset="0"/>
            </a:endParaRPr>
          </a:p>
        </p:txBody>
      </p:sp>
      <p:pic>
        <p:nvPicPr>
          <p:cNvPr id="2050" name="Picture 2" descr="page7image50781088">
            <a:extLst>
              <a:ext uri="{FF2B5EF4-FFF2-40B4-BE49-F238E27FC236}">
                <a16:creationId xmlns:a16="http://schemas.microsoft.com/office/drawing/2014/main" id="{EAC54503-0AA4-8886-8032-88D5CB154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564" y="640425"/>
            <a:ext cx="4320677" cy="347492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descr="page6image53887392">
            <a:extLst>
              <a:ext uri="{FF2B5EF4-FFF2-40B4-BE49-F238E27FC236}">
                <a16:creationId xmlns:a16="http://schemas.microsoft.com/office/drawing/2014/main" id="{AE138605-07B8-0E81-B2CE-F1C2003FBF6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321"/>
          <a:stretch/>
        </p:blipFill>
        <p:spPr bwMode="auto">
          <a:xfrm>
            <a:off x="232011" y="4480111"/>
            <a:ext cx="8761864" cy="20604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132046C-8D92-1F2C-9BF3-6015D919C310}"/>
              </a:ext>
            </a:extLst>
          </p:cNvPr>
          <p:cNvSpPr txBox="1"/>
          <p:nvPr/>
        </p:nvSpPr>
        <p:spPr>
          <a:xfrm>
            <a:off x="3711455" y="2131343"/>
            <a:ext cx="3479936" cy="2031325"/>
          </a:xfrm>
          <a:prstGeom prst="rect">
            <a:avLst/>
          </a:prstGeom>
          <a:noFill/>
        </p:spPr>
        <p:txBody>
          <a:bodyPr wrap="square" rtlCol="0">
            <a:spAutoFit/>
          </a:bodyPr>
          <a:lstStyle/>
          <a:p>
            <a:r>
              <a:rPr lang="en-US" sz="1800" dirty="0">
                <a:effectLst/>
                <a:latin typeface="Aptos" panose="020B0004020202020204" pitchFamily="34" charset="0"/>
              </a:rPr>
              <a:t>No single feature appears to strongly correlate with the churn flag directly, suggesting that combinations of variables (e.g., income, credit utilization, and age) may play a role. </a:t>
            </a:r>
            <a:endParaRPr lang="en-US" dirty="0">
              <a:effectLst/>
            </a:endParaRPr>
          </a:p>
          <a:p>
            <a:endParaRPr lang="en-US" dirty="0"/>
          </a:p>
        </p:txBody>
      </p:sp>
    </p:spTree>
    <p:extLst>
      <p:ext uri="{BB962C8B-B14F-4D97-AF65-F5344CB8AC3E}">
        <p14:creationId xmlns:p14="http://schemas.microsoft.com/office/powerpoint/2010/main" val="30189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8C04-90F7-26C7-D44A-8FBA87CB1037}"/>
              </a:ext>
            </a:extLst>
          </p:cNvPr>
          <p:cNvSpPr>
            <a:spLocks noGrp="1"/>
          </p:cNvSpPr>
          <p:nvPr>
            <p:ph type="title"/>
          </p:nvPr>
        </p:nvSpPr>
        <p:spPr/>
        <p:txBody>
          <a:bodyPr/>
          <a:lstStyle/>
          <a:p>
            <a:r>
              <a:rPr lang="en-US" b="1" dirty="0">
                <a:latin typeface="Aptos" panose="020B0004020202020204" pitchFamily="34" charset="0"/>
              </a:rPr>
              <a:t>Target Variable</a:t>
            </a:r>
          </a:p>
        </p:txBody>
      </p:sp>
      <p:sp>
        <p:nvSpPr>
          <p:cNvPr id="3" name="Content Placeholder 2">
            <a:extLst>
              <a:ext uri="{FF2B5EF4-FFF2-40B4-BE49-F238E27FC236}">
                <a16:creationId xmlns:a16="http://schemas.microsoft.com/office/drawing/2014/main" id="{A8D13979-5618-5E4A-F383-CD216F32D93A}"/>
              </a:ext>
            </a:extLst>
          </p:cNvPr>
          <p:cNvSpPr>
            <a:spLocks noGrp="1"/>
          </p:cNvSpPr>
          <p:nvPr>
            <p:ph idx="1"/>
          </p:nvPr>
        </p:nvSpPr>
        <p:spPr>
          <a:xfrm>
            <a:off x="838200" y="1607261"/>
            <a:ext cx="10515600" cy="4351338"/>
          </a:xfrm>
        </p:spPr>
        <p:txBody>
          <a:bodyPr/>
          <a:lstStyle/>
          <a:p>
            <a:r>
              <a:rPr lang="en-US" sz="1800" dirty="0">
                <a:effectLst/>
                <a:latin typeface="Aptos" panose="020B0004020202020204" pitchFamily="34" charset="0"/>
              </a:rPr>
              <a:t>The target variable, </a:t>
            </a:r>
            <a:r>
              <a:rPr lang="en-US" sz="1800" dirty="0" err="1">
                <a:effectLst/>
                <a:latin typeface="Aptos" panose="020B0004020202020204" pitchFamily="34" charset="0"/>
              </a:rPr>
              <a:t>Attrition_Flag</a:t>
            </a:r>
            <a:r>
              <a:rPr lang="en-US" sz="1800" dirty="0">
                <a:effectLst/>
                <a:latin typeface="Aptos" panose="020B0004020202020204" pitchFamily="34" charset="0"/>
              </a:rPr>
              <a:t>, shows the distribution of churned and existing customers. Bar charts clearly show the imbalance between active and churned customers. As expected, most customers are still with the bank, with a smaller percentage having churned. This could bias the model towards predicting that most customers remain active. </a:t>
            </a:r>
            <a:endParaRPr lang="en-US" sz="1200" dirty="0"/>
          </a:p>
          <a:p>
            <a:pPr marL="0" indent="0">
              <a:buNone/>
            </a:pPr>
            <a:r>
              <a:rPr lang="en-US" sz="1800" dirty="0">
                <a:effectLst/>
                <a:latin typeface="SymbolMT"/>
              </a:rPr>
              <a:t>• </a:t>
            </a:r>
            <a:r>
              <a:rPr lang="en-US" sz="1800" dirty="0">
                <a:effectLst/>
                <a:latin typeface="Aptos" panose="020B0004020202020204" pitchFamily="34" charset="0"/>
              </a:rPr>
              <a:t>Bar Chart: Percentage of existing customers vs. churned customers </a:t>
            </a:r>
          </a:p>
          <a:p>
            <a:pPr marL="457200" lvl="1" indent="0">
              <a:buNone/>
            </a:pPr>
            <a:r>
              <a:rPr lang="en-US" sz="1800" dirty="0">
                <a:effectLst/>
                <a:latin typeface="CourierNewPSMT" panose="02070309020205020404" pitchFamily="49" charset="0"/>
              </a:rPr>
              <a:t>o </a:t>
            </a:r>
            <a:r>
              <a:rPr lang="en-US" sz="1800" dirty="0">
                <a:effectLst/>
                <a:latin typeface="Aptos" panose="020B0004020202020204" pitchFamily="34" charset="0"/>
              </a:rPr>
              <a:t>Existing: ~85% </a:t>
            </a:r>
            <a:endParaRPr lang="en-US" sz="1000" dirty="0"/>
          </a:p>
          <a:p>
            <a:pPr marL="457200" lvl="1" indent="0">
              <a:buNone/>
            </a:pPr>
            <a:r>
              <a:rPr lang="en-US" sz="1800" dirty="0">
                <a:effectLst/>
                <a:latin typeface="CourierNewPSMT" panose="02070309020205020404" pitchFamily="49" charset="0"/>
              </a:rPr>
              <a:t>o </a:t>
            </a:r>
            <a:r>
              <a:rPr lang="en-US" sz="1800" dirty="0" err="1">
                <a:effectLst/>
                <a:latin typeface="Aptos" panose="020B0004020202020204" pitchFamily="34" charset="0"/>
              </a:rPr>
              <a:t>Attrited</a:t>
            </a:r>
            <a:r>
              <a:rPr lang="en-US" sz="1800" dirty="0">
                <a:effectLst/>
                <a:latin typeface="Aptos" panose="020B0004020202020204" pitchFamily="34" charset="0"/>
              </a:rPr>
              <a:t>: ~15%</a:t>
            </a:r>
            <a:br>
              <a:rPr lang="en-US" sz="1400" dirty="0">
                <a:effectLst/>
                <a:latin typeface="Aptos" panose="020B0004020202020204" pitchFamily="34" charset="0"/>
              </a:rPr>
            </a:br>
            <a:endParaRPr lang="en-US" sz="1400" dirty="0">
              <a:effectLst/>
              <a:latin typeface="Aptos" panose="020B0004020202020204" pitchFamily="34" charset="0"/>
            </a:endParaRPr>
          </a:p>
          <a:p>
            <a:pPr marL="457200" lvl="1" indent="0">
              <a:buNone/>
            </a:pPr>
            <a:r>
              <a:rPr lang="en-US" sz="1800" dirty="0">
                <a:effectLst/>
                <a:latin typeface="Aptos" panose="020B0004020202020204" pitchFamily="34" charset="0"/>
              </a:rPr>
              <a:t>This indicates the need to handle class imbalance carefully during model building. Oversampling or techniques like SMOTE are necessary. </a:t>
            </a:r>
            <a:endParaRPr lang="en-US" sz="1200" dirty="0"/>
          </a:p>
          <a:p>
            <a:pPr marL="0" indent="0">
              <a:buNone/>
            </a:pPr>
            <a:endParaRPr lang="en-US" sz="1200" dirty="0"/>
          </a:p>
          <a:p>
            <a:endParaRPr lang="en-US" dirty="0"/>
          </a:p>
        </p:txBody>
      </p:sp>
      <p:pic>
        <p:nvPicPr>
          <p:cNvPr id="3073" name="Picture 1" descr="page6image53888224">
            <a:extLst>
              <a:ext uri="{FF2B5EF4-FFF2-40B4-BE49-F238E27FC236}">
                <a16:creationId xmlns:a16="http://schemas.microsoft.com/office/drawing/2014/main" id="{B8D0B8A8-596E-7A45-990D-D47853CC8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11" y="4508928"/>
            <a:ext cx="30988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age5image53837824">
            <a:extLst>
              <a:ext uri="{FF2B5EF4-FFF2-40B4-BE49-F238E27FC236}">
                <a16:creationId xmlns:a16="http://schemas.microsoft.com/office/drawing/2014/main" id="{C88D79F0-7CA4-5F2F-B799-AC1573EDD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08928"/>
            <a:ext cx="3264456" cy="214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884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34201</TotalTime>
  <Words>1878</Words>
  <Application>Microsoft Macintosh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Calibri</vt:lpstr>
      <vt:lpstr>Calibri Light</vt:lpstr>
      <vt:lpstr>CourierNewPSMT</vt:lpstr>
      <vt:lpstr>Symbol</vt:lpstr>
      <vt:lpstr>SymbolMT</vt:lpstr>
      <vt:lpstr>Office Theme</vt:lpstr>
      <vt:lpstr>Capstone Project: Bank Churn</vt:lpstr>
      <vt:lpstr>Business Problem Definition</vt:lpstr>
      <vt:lpstr>Business Value:  </vt:lpstr>
      <vt:lpstr>High-Level Approach to Solving the Problem</vt:lpstr>
      <vt:lpstr>High-Level Approach to Solving the Problem </vt:lpstr>
      <vt:lpstr>Data Overview</vt:lpstr>
      <vt:lpstr>Data Overview</vt:lpstr>
      <vt:lpstr>Data Overview  Summary Statistics</vt:lpstr>
      <vt:lpstr>Target Variable</vt:lpstr>
      <vt:lpstr>Exploratory data analysis</vt:lpstr>
      <vt:lpstr>Exploratory data analysis</vt:lpstr>
      <vt:lpstr>Exploratory data analysis</vt:lpstr>
      <vt:lpstr>Data Preprocessing</vt:lpstr>
      <vt:lpstr>Methodology</vt:lpstr>
      <vt:lpstr>Results</vt:lpstr>
      <vt:lpstr>XGBoost Model</vt:lpstr>
      <vt:lpstr>XGBoost Model</vt:lpstr>
      <vt:lpstr>Hyperparameter Tuning</vt:lpstr>
      <vt:lpstr>GridSearchCV with XGBoost</vt:lpstr>
      <vt:lpstr>Model Results and fit</vt:lpstr>
      <vt:lpstr>Confusion Matrix + ROC Curve</vt:lpstr>
      <vt:lpstr>Conclusion</vt:lpstr>
      <vt:lpstr>Next Steps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xxxxxx</dc:title>
  <dc:creator>Alina Rivilis</dc:creator>
  <cp:lastModifiedBy>Devora Finer</cp:lastModifiedBy>
  <cp:revision>3</cp:revision>
  <dcterms:created xsi:type="dcterms:W3CDTF">2022-06-01T00:33:57Z</dcterms:created>
  <dcterms:modified xsi:type="dcterms:W3CDTF">2024-10-16T06:01:18Z</dcterms:modified>
</cp:coreProperties>
</file>