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7" r:id="rId2"/>
    <p:sldId id="292" r:id="rId3"/>
    <p:sldId id="266" r:id="rId4"/>
    <p:sldId id="276" r:id="rId5"/>
    <p:sldId id="299" r:id="rId6"/>
    <p:sldId id="273" r:id="rId7"/>
    <p:sldId id="293" r:id="rId8"/>
    <p:sldId id="296" r:id="rId9"/>
    <p:sldId id="315" r:id="rId10"/>
    <p:sldId id="297" r:id="rId11"/>
    <p:sldId id="316" r:id="rId12"/>
    <p:sldId id="303" r:id="rId13"/>
    <p:sldId id="314" r:id="rId14"/>
    <p:sldId id="256" r:id="rId15"/>
    <p:sldId id="311" r:id="rId16"/>
    <p:sldId id="308" r:id="rId17"/>
    <p:sldId id="309" r:id="rId18"/>
    <p:sldId id="313" r:id="rId19"/>
    <p:sldId id="289"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2" d="100"/>
          <a:sy n="72" d="100"/>
        </p:scale>
        <p:origin x="816" y="72"/>
      </p:cViewPr>
      <p:guideLst/>
    </p:cSldViewPr>
  </p:slideViewPr>
  <p:notesTextViewPr>
    <p:cViewPr>
      <p:scale>
        <a:sx n="1" d="1"/>
        <a:sy n="1" d="1"/>
      </p:scale>
      <p:origin x="0" y="0"/>
    </p:cViewPr>
  </p:notesTextViewPr>
  <p:sorterViewPr>
    <p:cViewPr varScale="1">
      <p:scale>
        <a:sx n="1" d="1"/>
        <a:sy n="1" d="1"/>
      </p:scale>
      <p:origin x="0" y="-31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a:t>
            </a:fld>
            <a:endParaRPr lang="zh-CN" altLang="en-US"/>
          </a:p>
        </p:txBody>
      </p:sp>
    </p:spTree>
    <p:extLst>
      <p:ext uri="{BB962C8B-B14F-4D97-AF65-F5344CB8AC3E}">
        <p14:creationId xmlns:p14="http://schemas.microsoft.com/office/powerpoint/2010/main" val="4059338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10</a:t>
            </a:fld>
            <a:endParaRPr lang="zh-CN" altLang="en-US"/>
          </a:p>
        </p:txBody>
      </p:sp>
    </p:spTree>
    <p:extLst>
      <p:ext uri="{BB962C8B-B14F-4D97-AF65-F5344CB8AC3E}">
        <p14:creationId xmlns:p14="http://schemas.microsoft.com/office/powerpoint/2010/main" val="69289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11</a:t>
            </a:fld>
            <a:endParaRPr lang="zh-CN" altLang="en-US"/>
          </a:p>
        </p:txBody>
      </p:sp>
    </p:spTree>
    <p:extLst>
      <p:ext uri="{BB962C8B-B14F-4D97-AF65-F5344CB8AC3E}">
        <p14:creationId xmlns:p14="http://schemas.microsoft.com/office/powerpoint/2010/main" val="173983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321115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13</a:t>
            </a:fld>
            <a:endParaRPr lang="zh-CN" altLang="en-US"/>
          </a:p>
        </p:txBody>
      </p:sp>
    </p:spTree>
    <p:extLst>
      <p:ext uri="{BB962C8B-B14F-4D97-AF65-F5344CB8AC3E}">
        <p14:creationId xmlns:p14="http://schemas.microsoft.com/office/powerpoint/2010/main" val="2239007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E33503-B4A9-4273-8D5C-F1CAFA6293E2}" type="slidenum">
              <a:rPr lang="zh-CN" altLang="en-US" smtClean="0"/>
              <a:t>15</a:t>
            </a:fld>
            <a:endParaRPr lang="zh-CN" altLang="en-US"/>
          </a:p>
        </p:txBody>
      </p:sp>
    </p:spTree>
    <p:extLst>
      <p:ext uri="{BB962C8B-B14F-4D97-AF65-F5344CB8AC3E}">
        <p14:creationId xmlns:p14="http://schemas.microsoft.com/office/powerpoint/2010/main" val="202073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16</a:t>
            </a:fld>
            <a:endParaRPr lang="zh-CN" altLang="en-US"/>
          </a:p>
        </p:txBody>
      </p:sp>
    </p:spTree>
    <p:extLst>
      <p:ext uri="{BB962C8B-B14F-4D97-AF65-F5344CB8AC3E}">
        <p14:creationId xmlns:p14="http://schemas.microsoft.com/office/powerpoint/2010/main" val="196128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17</a:t>
            </a:fld>
            <a:endParaRPr lang="zh-CN" altLang="en-US"/>
          </a:p>
        </p:txBody>
      </p:sp>
    </p:spTree>
    <p:extLst>
      <p:ext uri="{BB962C8B-B14F-4D97-AF65-F5344CB8AC3E}">
        <p14:creationId xmlns:p14="http://schemas.microsoft.com/office/powerpoint/2010/main" val="2883471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18</a:t>
            </a:fld>
            <a:endParaRPr lang="zh-CN" altLang="en-US"/>
          </a:p>
        </p:txBody>
      </p:sp>
    </p:spTree>
    <p:extLst>
      <p:ext uri="{BB962C8B-B14F-4D97-AF65-F5344CB8AC3E}">
        <p14:creationId xmlns:p14="http://schemas.microsoft.com/office/powerpoint/2010/main" val="336985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19</a:t>
            </a:fld>
            <a:endParaRPr lang="zh-CN" altLang="en-US"/>
          </a:p>
        </p:txBody>
      </p:sp>
    </p:spTree>
    <p:extLst>
      <p:ext uri="{BB962C8B-B14F-4D97-AF65-F5344CB8AC3E}">
        <p14:creationId xmlns:p14="http://schemas.microsoft.com/office/powerpoint/2010/main" val="122316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5E4D13-0F77-4153-B279-5BD9F682CDE0}" type="slidenum">
              <a:rPr lang="zh-CN" altLang="en-US" smtClean="0"/>
              <a:t>2</a:t>
            </a:fld>
            <a:endParaRPr lang="zh-CN" altLang="en-US"/>
          </a:p>
        </p:txBody>
      </p:sp>
    </p:spTree>
    <p:extLst>
      <p:ext uri="{BB962C8B-B14F-4D97-AF65-F5344CB8AC3E}">
        <p14:creationId xmlns:p14="http://schemas.microsoft.com/office/powerpoint/2010/main" val="422610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t>3</a:t>
            </a:fld>
            <a:endParaRPr lang="zh-CN" altLang="en-US"/>
          </a:p>
        </p:txBody>
      </p:sp>
    </p:spTree>
    <p:extLst>
      <p:ext uri="{BB962C8B-B14F-4D97-AF65-F5344CB8AC3E}">
        <p14:creationId xmlns:p14="http://schemas.microsoft.com/office/powerpoint/2010/main" val="399921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4</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5</a:t>
            </a:fld>
            <a:endParaRPr lang="zh-CN" altLang="en-US"/>
          </a:p>
        </p:txBody>
      </p:sp>
    </p:spTree>
    <p:extLst>
      <p:ext uri="{BB962C8B-B14F-4D97-AF65-F5344CB8AC3E}">
        <p14:creationId xmlns:p14="http://schemas.microsoft.com/office/powerpoint/2010/main" val="650833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6</a:t>
            </a:fld>
            <a:endParaRPr lang="zh-CN" altLang="en-US"/>
          </a:p>
        </p:txBody>
      </p:sp>
    </p:spTree>
    <p:extLst>
      <p:ext uri="{BB962C8B-B14F-4D97-AF65-F5344CB8AC3E}">
        <p14:creationId xmlns:p14="http://schemas.microsoft.com/office/powerpoint/2010/main" val="5544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7</a:t>
            </a:fld>
            <a:endParaRPr lang="zh-CN" altLang="en-US"/>
          </a:p>
        </p:txBody>
      </p:sp>
    </p:spTree>
    <p:extLst>
      <p:ext uri="{BB962C8B-B14F-4D97-AF65-F5344CB8AC3E}">
        <p14:creationId xmlns:p14="http://schemas.microsoft.com/office/powerpoint/2010/main" val="315042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8</a:t>
            </a:fld>
            <a:endParaRPr lang="zh-CN" altLang="en-US"/>
          </a:p>
        </p:txBody>
      </p:sp>
    </p:spTree>
    <p:extLst>
      <p:ext uri="{BB962C8B-B14F-4D97-AF65-F5344CB8AC3E}">
        <p14:creationId xmlns:p14="http://schemas.microsoft.com/office/powerpoint/2010/main" val="184469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9</a:t>
            </a:fld>
            <a:endParaRPr lang="zh-CN" altLang="en-US"/>
          </a:p>
        </p:txBody>
      </p:sp>
    </p:spTree>
    <p:extLst>
      <p:ext uri="{BB962C8B-B14F-4D97-AF65-F5344CB8AC3E}">
        <p14:creationId xmlns:p14="http://schemas.microsoft.com/office/powerpoint/2010/main" val="374103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55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D5CD9BDA-1258-4460-B1B7-81F89191E668}"/>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E5286E01-931D-4ECE-AD1B-855F69E5546C}"/>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a:extLst>
              <a:ext uri="{FF2B5EF4-FFF2-40B4-BE49-F238E27FC236}">
                <a16:creationId xmlns:a16="http://schemas.microsoft.com/office/drawing/2014/main" id="{EDCF5339-CBA9-459C-BC4A-4B3905DDCB41}"/>
              </a:ext>
            </a:extLst>
          </p:cNvPr>
          <p:cNvSpPr>
            <a:spLocks noGrp="1"/>
          </p:cNvSpPr>
          <p:nvPr>
            <p:ph type="sldNum" sz="quarter" idx="12"/>
          </p:nvPr>
        </p:nvSpPr>
        <p:spPr>
          <a:ln/>
        </p:spPr>
        <p:txBody>
          <a:bodyPr/>
          <a:lstStyle>
            <a:lvl1pPr>
              <a:defRPr/>
            </a:lvl1pPr>
          </a:lstStyle>
          <a:p>
            <a:pPr>
              <a:defRPr/>
            </a:pPr>
            <a:fld id="{03AE931E-ECCD-4EA6-B072-455469C6FAE3}" type="slidenum">
              <a:rPr lang="zh-CN" altLang="en-US"/>
              <a:pPr>
                <a:defRPr/>
              </a:pPr>
              <a:t>‹#›</a:t>
            </a:fld>
            <a:endParaRPr lang="zh-CN" altLang="en-US"/>
          </a:p>
        </p:txBody>
      </p:sp>
    </p:spTree>
    <p:extLst>
      <p:ext uri="{BB962C8B-B14F-4D97-AF65-F5344CB8AC3E}">
        <p14:creationId xmlns:p14="http://schemas.microsoft.com/office/powerpoint/2010/main" val="9372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6D62477-6D2F-444E-BF81-EEC85ADD64E3}"/>
              </a:ext>
            </a:extLst>
          </p:cNvPr>
          <p:cNvGrpSpPr/>
          <p:nvPr userDrawn="1"/>
        </p:nvGrpSpPr>
        <p:grpSpPr>
          <a:xfrm>
            <a:off x="0" y="0"/>
            <a:ext cx="12192000" cy="6856551"/>
            <a:chOff x="0" y="0"/>
            <a:chExt cx="12192000" cy="6856551"/>
          </a:xfrm>
        </p:grpSpPr>
        <p:pic>
          <p:nvPicPr>
            <p:cNvPr id="5" name="图片 4">
              <a:extLst>
                <a:ext uri="{FF2B5EF4-FFF2-40B4-BE49-F238E27FC236}">
                  <a16:creationId xmlns:a16="http://schemas.microsoft.com/office/drawing/2014/main" id="{42F89945-2ED6-489A-BCDD-A4CB0A422A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584" t="15768" r="-1"/>
            <a:stretch/>
          </p:blipFill>
          <p:spPr>
            <a:xfrm flipH="1">
              <a:off x="1724400" y="0"/>
              <a:ext cx="10467600" cy="6855102"/>
            </a:xfrm>
            <a:prstGeom prst="rect">
              <a:avLst/>
            </a:prstGeom>
          </p:spPr>
        </p:pic>
        <p:pic>
          <p:nvPicPr>
            <p:cNvPr id="6" name="图片 5">
              <a:extLst>
                <a:ext uri="{FF2B5EF4-FFF2-40B4-BE49-F238E27FC236}">
                  <a16:creationId xmlns:a16="http://schemas.microsoft.com/office/drawing/2014/main" id="{C599BBF8-E4F4-47BF-B48A-EB5718D254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150" t="15768" r="-1"/>
            <a:stretch/>
          </p:blipFill>
          <p:spPr>
            <a:xfrm flipH="1">
              <a:off x="0" y="1449"/>
              <a:ext cx="2095500" cy="6855102"/>
            </a:xfrm>
            <a:prstGeom prst="rect">
              <a:avLst/>
            </a:prstGeom>
          </p:spPr>
        </p:pic>
      </p:grpSp>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01988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占位符 10"/>
          <p:cNvSpPr>
            <a:spLocks noGrp="1"/>
          </p:cNvSpPr>
          <p:nvPr>
            <p:ph type="body" sz="quarter" idx="10" hasCustomPrompt="1"/>
          </p:nvPr>
        </p:nvSpPr>
        <p:spPr>
          <a:xfrm>
            <a:off x="5797784"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a:t>二级目录</a:t>
            </a:r>
          </a:p>
        </p:txBody>
      </p:sp>
      <p:sp>
        <p:nvSpPr>
          <p:cNvPr id="13" name="文本占位符 12"/>
          <p:cNvSpPr>
            <a:spLocks noGrp="1"/>
          </p:cNvSpPr>
          <p:nvPr>
            <p:ph type="body" sz="quarter" idx="11" hasCustomPrompt="1"/>
          </p:nvPr>
        </p:nvSpPr>
        <p:spPr>
          <a:xfrm>
            <a:off x="7833294" y="3715288"/>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a:t>二级目录</a:t>
            </a:r>
          </a:p>
        </p:txBody>
      </p:sp>
      <p:sp>
        <p:nvSpPr>
          <p:cNvPr id="15" name="文本占位符 14"/>
          <p:cNvSpPr>
            <a:spLocks noGrp="1"/>
          </p:cNvSpPr>
          <p:nvPr>
            <p:ph type="body" sz="quarter" idx="12" hasCustomPrompt="1"/>
          </p:nvPr>
        </p:nvSpPr>
        <p:spPr>
          <a:xfrm>
            <a:off x="5797784"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a:t>二级目录</a:t>
            </a:r>
          </a:p>
        </p:txBody>
      </p:sp>
      <p:sp>
        <p:nvSpPr>
          <p:cNvPr id="17" name="文本占位符 16"/>
          <p:cNvSpPr>
            <a:spLocks noGrp="1"/>
          </p:cNvSpPr>
          <p:nvPr>
            <p:ph type="body" sz="quarter" idx="13" hasCustomPrompt="1"/>
          </p:nvPr>
        </p:nvSpPr>
        <p:spPr>
          <a:xfrm>
            <a:off x="7833294" y="4351075"/>
            <a:ext cx="1800000" cy="424732"/>
          </a:xfrm>
          <a:prstGeom prst="rect">
            <a:avLst/>
          </a:prstGeom>
        </p:spPr>
        <p:txBody>
          <a:bodyPr anchor="ctr" anchorCtr="0">
            <a:spAutoFit/>
          </a:bodyPr>
          <a:lstStyle>
            <a:lvl1pPr marL="0" indent="0" algn="ctr">
              <a:buNone/>
              <a:defRPr sz="2400">
                <a:solidFill>
                  <a:schemeClr val="bg1"/>
                </a:solidFill>
              </a:defRPr>
            </a:lvl1pPr>
          </a:lstStyle>
          <a:p>
            <a:pPr lvl="0"/>
            <a:r>
              <a:rPr lang="zh-CN" altLang="en-US" dirty="0"/>
              <a:t>二级目录</a:t>
            </a:r>
          </a:p>
        </p:txBody>
      </p:sp>
      <p:sp>
        <p:nvSpPr>
          <p:cNvPr id="19" name="文本占位符 18"/>
          <p:cNvSpPr>
            <a:spLocks noGrp="1"/>
          </p:cNvSpPr>
          <p:nvPr>
            <p:ph type="body" sz="quarter" idx="14" hasCustomPrompt="1"/>
          </p:nvPr>
        </p:nvSpPr>
        <p:spPr>
          <a:xfrm>
            <a:off x="6450807" y="2479939"/>
            <a:ext cx="2519362" cy="535531"/>
          </a:xfrm>
          <a:prstGeom prst="rect">
            <a:avLst/>
          </a:prstGeom>
        </p:spPr>
        <p:txBody>
          <a:bodyPr anchor="ctr" anchorCtr="0">
            <a:spAutoFit/>
          </a:bodyPr>
          <a:lstStyle>
            <a:lvl1pPr marL="0" indent="0" algn="ctr">
              <a:buNone/>
              <a:defRPr sz="3200">
                <a:solidFill>
                  <a:schemeClr val="bg1"/>
                </a:solidFill>
              </a:defRPr>
            </a:lvl1pPr>
          </a:lstStyle>
          <a:p>
            <a:pPr lvl="0"/>
            <a:r>
              <a:rPr lang="zh-CN" altLang="en-US" dirty="0"/>
              <a:t>一级标题</a:t>
            </a:r>
          </a:p>
        </p:txBody>
      </p:sp>
      <p:sp>
        <p:nvSpPr>
          <p:cNvPr id="21" name="文本占位符 20"/>
          <p:cNvSpPr>
            <a:spLocks noGrp="1"/>
          </p:cNvSpPr>
          <p:nvPr>
            <p:ph type="body" sz="quarter" idx="15" hasCustomPrompt="1"/>
          </p:nvPr>
        </p:nvSpPr>
        <p:spPr>
          <a:xfrm>
            <a:off x="6440488" y="3015470"/>
            <a:ext cx="2540000" cy="313932"/>
          </a:xfrm>
          <a:prstGeom prst="rect">
            <a:avLst/>
          </a:prstGeom>
        </p:spPr>
        <p:txBody>
          <a:bodyPr anchor="ctr" anchorCtr="0">
            <a:spAutoFit/>
          </a:bodyPr>
          <a:lstStyle>
            <a:lvl1pPr marL="0" indent="0" algn="ctr">
              <a:buNone/>
              <a:defRPr sz="1600">
                <a:solidFill>
                  <a:schemeClr val="bg1"/>
                </a:solidFill>
              </a:defRPr>
            </a:lvl1pPr>
          </a:lstStyle>
          <a:p>
            <a:pPr lvl="0"/>
            <a:r>
              <a:rPr lang="en-US" altLang="zh-CN" dirty="0"/>
              <a:t>YIJIBIAOTI</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45316" y="1902361"/>
            <a:ext cx="3417953" cy="3377068"/>
          </a:xfrm>
          <a:prstGeom prst="rect">
            <a:avLst/>
          </a:prstGeom>
        </p:spPr>
      </p:pic>
    </p:spTree>
    <p:extLst>
      <p:ext uri="{BB962C8B-B14F-4D97-AF65-F5344CB8AC3E}">
        <p14:creationId xmlns:p14="http://schemas.microsoft.com/office/powerpoint/2010/main" val="3578942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2000"/>
                                        <p:tgtEl>
                                          <p:spTgt spid="10"/>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750"/>
                                        <p:tgtEl>
                                          <p:spTgt spid="19">
                                            <p:txEl>
                                              <p:pRg st="0" end="0"/>
                                            </p:txEl>
                                          </p:spTgt>
                                        </p:tgtEl>
                                      </p:cBhvr>
                                    </p:animEffect>
                                    <p:anim calcmode="lin" valueType="num">
                                      <p:cBhvr>
                                        <p:cTn id="12"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750"/>
                                        <p:tgtEl>
                                          <p:spTgt spid="21">
                                            <p:txEl>
                                              <p:pRg st="0" end="0"/>
                                            </p:txEl>
                                          </p:spTgt>
                                        </p:tgtEl>
                                      </p:cBhvr>
                                    </p:animEffect>
                                    <p:anim calcmode="lin" valueType="num">
                                      <p:cBhvr>
                                        <p:cTn id="17" dur="75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500"/>
                                        <p:tgtEl>
                                          <p:spTgt spid="17">
                                            <p:txEl>
                                              <p:pRg st="0" end="0"/>
                                            </p:txEl>
                                          </p:spTgt>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fade">
                                      <p:cBhvr>
                                        <p:cTn id="3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withEffect">
                  <p:stCondLst>
                    <p:cond delay="10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10" presetClass="entr" presetSubtype="0" fill="hold" nodeType="withEffect">
                  <p:stCondLst>
                    <p:cond delay="15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withEffect">
                  <p:stCondLst>
                    <p:cond delay="1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7"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750"/>
                        <p:tgtEl>
                          <p:spTgt spid="21"/>
                        </p:tgtEl>
                      </p:cBhvr>
                    </p:animEffect>
                    <p:anim calcmode="lin" valueType="num">
                      <p:cBhvr>
                        <p:cTn dur="750" fill="hold"/>
                        <p:tgtEl>
                          <p:spTgt spid="21"/>
                        </p:tgtEl>
                        <p:attrNameLst>
                          <p:attrName>ppt_x</p:attrName>
                        </p:attrNameLst>
                      </p:cBhvr>
                      <p:tavLst>
                        <p:tav tm="0">
                          <p:val>
                            <p:strVal val="#ppt_x"/>
                          </p:val>
                        </p:tav>
                        <p:tav tm="100000">
                          <p:val>
                            <p:strVal val="#ppt_x"/>
                          </p:val>
                        </p:tav>
                      </p:tavLst>
                    </p:anim>
                    <p:anim calcmode="lin" valueType="num">
                      <p:cBhvr>
                        <p:cTn dur="750" fill="hold"/>
                        <p:tgtEl>
                          <p:spTgt spid="21"/>
                        </p:tgtEl>
                        <p:attrNameLst>
                          <p:attrName>ppt_y</p:attrName>
                        </p:attrNameLst>
                      </p:cBhvr>
                      <p:tavLst>
                        <p:tav tm="0">
                          <p:val>
                            <p:strVal val="#ppt_y-.1"/>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斜纹 3">
            <a:extLst>
              <a:ext uri="{FF2B5EF4-FFF2-40B4-BE49-F238E27FC236}">
                <a16:creationId xmlns:a16="http://schemas.microsoft.com/office/drawing/2014/main" id="{8111BC32-E1FA-4628-98EE-068BC2616D24}"/>
              </a:ext>
            </a:extLst>
          </p:cNvPr>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68" r:id="rId6"/>
    <p:sldLayoutId id="2147483670" r:id="rId7"/>
    <p:sldLayoutId id="2147483683" r:id="rId8"/>
    <p:sldLayoutId id="2147483684"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438" y="525678"/>
            <a:ext cx="6524173" cy="6355291"/>
          </a:xfrm>
          <a:prstGeom prst="rect">
            <a:avLst/>
          </a:prstGeom>
        </p:spPr>
      </p:pic>
      <p:sp>
        <p:nvSpPr>
          <p:cNvPr id="168" name="文本框 167"/>
          <p:cNvSpPr txBox="1"/>
          <p:nvPr/>
        </p:nvSpPr>
        <p:spPr>
          <a:xfrm>
            <a:off x="1822248" y="3790811"/>
            <a:ext cx="8547504" cy="400110"/>
          </a:xfrm>
          <a:prstGeom prst="rect">
            <a:avLst/>
          </a:prstGeom>
          <a:noFill/>
        </p:spPr>
        <p:txBody>
          <a:bodyPr wrap="square" rtlCol="0">
            <a:spAutoFit/>
          </a:bodyPr>
          <a:lstStyle/>
          <a:p>
            <a:pPr algn="ctr"/>
            <a:r>
              <a:rPr lang="en-US" altLang="zh-CN" sz="2000" b="1" dirty="0">
                <a:solidFill>
                  <a:srgbClr val="C00000"/>
                </a:solidFill>
                <a:latin typeface="SeasideResortNF" panose="00000400000000000000" pitchFamily="2" charset="0"/>
                <a:cs typeface="+mn-ea"/>
                <a:sym typeface="+mn-lt"/>
              </a:rPr>
              <a:t>Be committed to college </a:t>
            </a:r>
            <a:r>
              <a:rPr lang="en-US" altLang="zh-CN" sz="2000" b="1" dirty="0">
                <a:solidFill>
                  <a:srgbClr val="002060"/>
                </a:solidFill>
                <a:latin typeface="SeasideResortNF" panose="00000400000000000000" pitchFamily="2" charset="0"/>
                <a:cs typeface="+mn-ea"/>
                <a:sym typeface="+mn-lt"/>
              </a:rPr>
              <a:t>student rental services</a:t>
            </a:r>
            <a:endParaRPr lang="zh-CN" altLang="en-US" sz="2000" b="1" dirty="0">
              <a:solidFill>
                <a:srgbClr val="002060"/>
              </a:solidFill>
              <a:latin typeface="SeasideResortNF" panose="00000400000000000000" pitchFamily="2" charset="0"/>
              <a:cs typeface="+mn-ea"/>
              <a:sym typeface="+mn-lt"/>
            </a:endParaRPr>
          </a:p>
        </p:txBody>
      </p:sp>
      <p:cxnSp>
        <p:nvCxnSpPr>
          <p:cNvPr id="7" name="直接连接符 6"/>
          <p:cNvCxnSpPr/>
          <p:nvPr/>
        </p:nvCxnSpPr>
        <p:spPr>
          <a:xfrm>
            <a:off x="1822248" y="4253705"/>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86CA59C-83E3-43C4-930C-3A41B2170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252" y="-194013"/>
            <a:ext cx="10702450" cy="6020128"/>
          </a:xfrm>
          <a:prstGeom prst="rect">
            <a:avLst/>
          </a:prstGeom>
        </p:spPr>
      </p:pic>
    </p:spTree>
    <p:extLst>
      <p:ext uri="{BB962C8B-B14F-4D97-AF65-F5344CB8AC3E}">
        <p14:creationId xmlns:p14="http://schemas.microsoft.com/office/powerpoint/2010/main" val="3806908886"/>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par>
                          <p:cTn id="11" fill="hold">
                            <p:stCondLst>
                              <p:cond delay="2000"/>
                            </p:stCondLst>
                            <p:childTnLst>
                              <p:par>
                                <p:cTn id="12" presetID="6" presetClass="entr" presetSubtype="16" fill="hold" grpId="0" nodeType="afterEffect">
                                  <p:stCondLst>
                                    <p:cond delay="0"/>
                                  </p:stCondLst>
                                  <p:childTnLst>
                                    <p:set>
                                      <p:cBhvr>
                                        <p:cTn id="13" dur="1" fill="hold">
                                          <p:stCondLst>
                                            <p:cond delay="0"/>
                                          </p:stCondLst>
                                        </p:cTn>
                                        <p:tgtEl>
                                          <p:spTgt spid="168"/>
                                        </p:tgtEl>
                                        <p:attrNameLst>
                                          <p:attrName>style.visibility</p:attrName>
                                        </p:attrNameLst>
                                      </p:cBhvr>
                                      <p:to>
                                        <p:strVal val="visible"/>
                                      </p:to>
                                    </p:set>
                                    <p:animEffect transition="in" filter="circle(in)">
                                      <p:cBhvr>
                                        <p:cTn id="14" dur="2000"/>
                                        <p:tgtEl>
                                          <p:spTgt spid="168"/>
                                        </p:tgtEl>
                                      </p:cBhvr>
                                    </p:animEffect>
                                  </p:childTnLst>
                                </p:cTn>
                              </p:par>
                            </p:childTnLst>
                          </p:cTn>
                        </p:par>
                        <p:par>
                          <p:cTn id="15" fill="hold">
                            <p:stCondLst>
                              <p:cond delay="4000"/>
                            </p:stCondLst>
                            <p:childTnLst>
                              <p:par>
                                <p:cTn id="16" presetID="16" presetClass="entr" presetSubtype="21"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6013185" cy="954107"/>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Function5: Delete/Modify product</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4370427"/>
          </a:xfrm>
          <a:prstGeom prst="rect">
            <a:avLst/>
          </a:prstGeom>
          <a:noFill/>
        </p:spPr>
        <p:txBody>
          <a:bodyPr wrap="square" rtlCol="0">
            <a:spAutoFit/>
          </a:bodyPr>
          <a:lstStyle/>
          <a:p>
            <a:r>
              <a:rPr lang="en-US" altLang="zh-CN" sz="2000" i="1" dirty="0">
                <a:latin typeface="Century Gothic" panose="020B0502020202020204" pitchFamily="34" charset="0"/>
              </a:rPr>
              <a:t>	If the user</a:t>
            </a:r>
            <a:r>
              <a:rPr lang="zh-CN" altLang="zh-CN" sz="2000" i="1" dirty="0">
                <a:latin typeface="Century Gothic" panose="020B0502020202020204" pitchFamily="34" charset="0"/>
              </a:rPr>
              <a:t>（</a:t>
            </a:r>
            <a:r>
              <a:rPr lang="en-US" altLang="zh-CN" sz="2000" i="1" dirty="0">
                <a:latin typeface="Century Gothic" panose="020B0502020202020204" pitchFamily="34" charset="0"/>
              </a:rPr>
              <a:t>lessor</a:t>
            </a:r>
            <a:r>
              <a:rPr lang="zh-CN" altLang="zh-CN" sz="2000" i="1" dirty="0">
                <a:latin typeface="Century Gothic" panose="020B0502020202020204" pitchFamily="34" charset="0"/>
              </a:rPr>
              <a:t>）</a:t>
            </a:r>
            <a:r>
              <a:rPr lang="en-US" altLang="zh-CN" sz="2000" i="1" dirty="0">
                <a:latin typeface="Century Gothic" panose="020B0502020202020204" pitchFamily="34" charset="0"/>
              </a:rPr>
              <a:t> wants to delete the published item, we use this use case to achieve. First, the user</a:t>
            </a:r>
            <a:r>
              <a:rPr lang="zh-CN" altLang="zh-CN" sz="2000" i="1" dirty="0">
                <a:latin typeface="Century Gothic" panose="020B0502020202020204" pitchFamily="34" charset="0"/>
              </a:rPr>
              <a:t>（</a:t>
            </a:r>
            <a:r>
              <a:rPr lang="en-US" altLang="zh-CN" sz="2000" i="1" dirty="0">
                <a:latin typeface="Century Gothic" panose="020B0502020202020204" pitchFamily="34" charset="0"/>
              </a:rPr>
              <a:t>lessor</a:t>
            </a:r>
            <a:r>
              <a:rPr lang="zh-CN" altLang="zh-CN" sz="2000" i="1" dirty="0">
                <a:latin typeface="Century Gothic" panose="020B0502020202020204" pitchFamily="34" charset="0"/>
              </a:rPr>
              <a:t>）</a:t>
            </a:r>
            <a:r>
              <a:rPr lang="en-US" altLang="zh-CN" sz="2000" i="1" dirty="0">
                <a:latin typeface="Century Gothic" panose="020B0502020202020204" pitchFamily="34" charset="0"/>
              </a:rPr>
              <a:t> logs in to the website, enters the product information management interface, selects the product information that you want to delete and clicks “Delete”, sends the request to the system, and finally deletes successfully, and feedback to the product information management interface. Modifying the product is also similar to this process.</a:t>
            </a:r>
            <a:endParaRPr lang="zh-CN" altLang="zh-CN" sz="2000" i="1" dirty="0">
              <a:latin typeface="Century Gothic" panose="020B0502020202020204" pitchFamily="34" charset="0"/>
            </a:endParaRPr>
          </a:p>
          <a:p>
            <a:endParaRPr lang="zh-CN" altLang="en-US" dirty="0"/>
          </a:p>
        </p:txBody>
      </p:sp>
      <p:pic>
        <p:nvPicPr>
          <p:cNvPr id="33" name="图片 32">
            <a:extLst>
              <a:ext uri="{FF2B5EF4-FFF2-40B4-BE49-F238E27FC236}">
                <a16:creationId xmlns:a16="http://schemas.microsoft.com/office/drawing/2014/main" id="{013BFBB8-50DC-4B4F-80F1-294777EE9347}"/>
              </a:ext>
            </a:extLst>
          </p:cNvPr>
          <p:cNvPicPr/>
          <p:nvPr/>
        </p:nvPicPr>
        <p:blipFill>
          <a:blip r:embed="rId4"/>
          <a:stretch>
            <a:fillRect/>
          </a:stretch>
        </p:blipFill>
        <p:spPr>
          <a:xfrm>
            <a:off x="1187115" y="1989221"/>
            <a:ext cx="5053264" cy="3882189"/>
          </a:xfrm>
          <a:prstGeom prst="rect">
            <a:avLst/>
          </a:prstGeom>
        </p:spPr>
      </p:pic>
    </p:spTree>
    <p:extLst>
      <p:ext uri="{BB962C8B-B14F-4D97-AF65-F5344CB8AC3E}">
        <p14:creationId xmlns:p14="http://schemas.microsoft.com/office/powerpoint/2010/main" val="1618756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4140877"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Delete/Modify product</a:t>
            </a:r>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pic>
        <p:nvPicPr>
          <p:cNvPr id="3" name="图片 2">
            <a:extLst>
              <a:ext uri="{FF2B5EF4-FFF2-40B4-BE49-F238E27FC236}">
                <a16:creationId xmlns:a16="http://schemas.microsoft.com/office/drawing/2014/main" id="{AAC49946-363B-4406-B661-E66BCE2ED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13" y="1090816"/>
            <a:ext cx="7732017" cy="5466732"/>
          </a:xfrm>
          <a:prstGeom prst="rect">
            <a:avLst/>
          </a:prstGeom>
        </p:spPr>
      </p:pic>
    </p:spTree>
    <p:extLst>
      <p:ext uri="{BB962C8B-B14F-4D97-AF65-F5344CB8AC3E}">
        <p14:creationId xmlns:p14="http://schemas.microsoft.com/office/powerpoint/2010/main" val="1488518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6155852" cy="954107"/>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Function6: Search and view goods</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2246769"/>
          </a:xfrm>
          <a:prstGeom prst="rect">
            <a:avLst/>
          </a:prstGeom>
          <a:noFill/>
        </p:spPr>
        <p:txBody>
          <a:bodyPr wrap="square" rtlCol="0">
            <a:spAutoFit/>
          </a:bodyPr>
          <a:lstStyle/>
          <a:p>
            <a:r>
              <a:rPr lang="en-US" altLang="zh-CN" sz="2000" i="1" dirty="0">
                <a:solidFill>
                  <a:schemeClr val="accent2"/>
                </a:solidFill>
                <a:latin typeface="Century Gothic" panose="020B0502020202020204" pitchFamily="34" charset="0"/>
              </a:rPr>
              <a:t>1.Log on to the website account number</a:t>
            </a:r>
            <a:endParaRPr lang="zh-CN" altLang="zh-CN" sz="2000" i="1" dirty="0">
              <a:solidFill>
                <a:schemeClr val="accent2"/>
              </a:solidFill>
              <a:latin typeface="Century Gothic" panose="020B0502020202020204" pitchFamily="34" charset="0"/>
            </a:endParaRPr>
          </a:p>
          <a:p>
            <a:r>
              <a:rPr lang="en-US" altLang="zh-CN" sz="2000" i="1" dirty="0">
                <a:solidFill>
                  <a:schemeClr val="accent2"/>
                </a:solidFill>
                <a:latin typeface="Century Gothic" panose="020B0502020202020204" pitchFamily="34" charset="0"/>
              </a:rPr>
              <a:t>2.Open the mall interface</a:t>
            </a:r>
            <a:endParaRPr lang="zh-CN" altLang="zh-CN" sz="2000" i="1" dirty="0">
              <a:solidFill>
                <a:schemeClr val="accent2"/>
              </a:solidFill>
              <a:latin typeface="Century Gothic" panose="020B0502020202020204" pitchFamily="34" charset="0"/>
            </a:endParaRPr>
          </a:p>
          <a:p>
            <a:r>
              <a:rPr lang="en-US" altLang="zh-CN" sz="2000" i="1" dirty="0">
                <a:solidFill>
                  <a:schemeClr val="accent2"/>
                </a:solidFill>
                <a:latin typeface="Century Gothic" panose="020B0502020202020204" pitchFamily="34" charset="0"/>
              </a:rPr>
              <a:t>3.Click on the search box</a:t>
            </a:r>
            <a:endParaRPr lang="zh-CN" altLang="zh-CN" sz="2000" i="1" dirty="0">
              <a:solidFill>
                <a:schemeClr val="accent2"/>
              </a:solidFill>
              <a:latin typeface="Century Gothic" panose="020B0502020202020204" pitchFamily="34" charset="0"/>
            </a:endParaRPr>
          </a:p>
          <a:p>
            <a:r>
              <a:rPr lang="en-US" altLang="zh-CN" sz="2000" i="1" dirty="0">
                <a:solidFill>
                  <a:schemeClr val="accent2"/>
                </a:solidFill>
                <a:latin typeface="Century Gothic" panose="020B0502020202020204" pitchFamily="34" charset="0"/>
              </a:rPr>
              <a:t>4.Enter search keywords</a:t>
            </a:r>
            <a:endParaRPr lang="zh-CN" altLang="zh-CN" sz="2000" i="1" dirty="0">
              <a:solidFill>
                <a:schemeClr val="accent2"/>
              </a:solidFill>
              <a:latin typeface="Century Gothic" panose="020B0502020202020204" pitchFamily="34" charset="0"/>
            </a:endParaRPr>
          </a:p>
          <a:p>
            <a:r>
              <a:rPr lang="en-US" altLang="zh-CN" sz="2000" i="1" dirty="0">
                <a:solidFill>
                  <a:schemeClr val="accent2"/>
                </a:solidFill>
                <a:latin typeface="Century Gothic" panose="020B0502020202020204" pitchFamily="34" charset="0"/>
              </a:rPr>
              <a:t>6. Set your own search restrictions</a:t>
            </a:r>
            <a:endParaRPr lang="zh-CN" altLang="zh-CN" sz="2000" i="1" dirty="0">
              <a:solidFill>
                <a:schemeClr val="accent2"/>
              </a:solidFill>
              <a:latin typeface="Century Gothic" panose="020B0502020202020204" pitchFamily="34" charset="0"/>
            </a:endParaRPr>
          </a:p>
          <a:p>
            <a:r>
              <a:rPr lang="en-US" altLang="zh-CN" sz="2000" i="1" dirty="0">
                <a:solidFill>
                  <a:schemeClr val="accent2"/>
                </a:solidFill>
                <a:latin typeface="Century Gothic" panose="020B0502020202020204" pitchFamily="34" charset="0"/>
              </a:rPr>
              <a:t>5.Show search items</a:t>
            </a:r>
            <a:endParaRPr lang="zh-CN" altLang="en-US" sz="2000" i="1" dirty="0">
              <a:solidFill>
                <a:schemeClr val="accent2"/>
              </a:solidFill>
              <a:latin typeface="Century Gothic" panose="020B0502020202020204" pitchFamily="34" charset="0"/>
            </a:endParaRPr>
          </a:p>
        </p:txBody>
      </p:sp>
      <p:pic>
        <p:nvPicPr>
          <p:cNvPr id="7" name="图片 6">
            <a:extLst>
              <a:ext uri="{FF2B5EF4-FFF2-40B4-BE49-F238E27FC236}">
                <a16:creationId xmlns:a16="http://schemas.microsoft.com/office/drawing/2014/main" id="{0C0B1712-0A78-4B41-AE5C-BCD366009EE8}"/>
              </a:ext>
            </a:extLst>
          </p:cNvPr>
          <p:cNvPicPr/>
          <p:nvPr/>
        </p:nvPicPr>
        <p:blipFill>
          <a:blip r:embed="rId4">
            <a:extLst>
              <a:ext uri="{28A0092B-C50C-407E-A947-70E740481C1C}">
                <a14:useLocalDpi xmlns:a14="http://schemas.microsoft.com/office/drawing/2010/main" val="0"/>
              </a:ext>
            </a:extLst>
          </a:blip>
          <a:stretch>
            <a:fillRect/>
          </a:stretch>
        </p:blipFill>
        <p:spPr>
          <a:xfrm>
            <a:off x="1219200" y="1989222"/>
            <a:ext cx="5053263" cy="3866146"/>
          </a:xfrm>
          <a:prstGeom prst="rect">
            <a:avLst/>
          </a:prstGeom>
        </p:spPr>
      </p:pic>
    </p:spTree>
    <p:extLst>
      <p:ext uri="{BB962C8B-B14F-4D97-AF65-F5344CB8AC3E}">
        <p14:creationId xmlns:p14="http://schemas.microsoft.com/office/powerpoint/2010/main" val="1052247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4971233" cy="954107"/>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Function7: Favorite Product </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2831544"/>
          </a:xfrm>
          <a:prstGeom prst="rect">
            <a:avLst/>
          </a:prstGeom>
          <a:noFill/>
        </p:spPr>
        <p:txBody>
          <a:bodyPr wrap="square" rtlCol="0">
            <a:spAutoFit/>
          </a:bodyPr>
          <a:lstStyle/>
          <a:p>
            <a:r>
              <a:rPr lang="en-US" altLang="zh-CN" sz="2000" dirty="0">
                <a:solidFill>
                  <a:schemeClr val="accent1">
                    <a:lumMod val="75000"/>
                  </a:schemeClr>
                </a:solidFill>
                <a:latin typeface="Century Gothic" panose="020B0502020202020204" pitchFamily="34" charset="0"/>
              </a:rPr>
              <a:t>	 	</a:t>
            </a:r>
            <a:r>
              <a:rPr lang="en-US" altLang="zh-CN" sz="2000" i="1" dirty="0">
                <a:solidFill>
                  <a:schemeClr val="tx2"/>
                </a:solidFill>
                <a:latin typeface="Century Gothic" panose="020B0502020202020204" pitchFamily="34" charset="0"/>
              </a:rPr>
              <a:t>When you see an item at the right price. But you don't need to buy it now. You can click on follow to collect this item into your attention. And you can view your collection by clicking on the focus item in the personal interface.</a:t>
            </a:r>
            <a:br>
              <a:rPr lang="en-US" altLang="zh-CN" sz="2000" i="1" dirty="0">
                <a:solidFill>
                  <a:schemeClr val="tx2"/>
                </a:solidFill>
                <a:latin typeface="Century Gothic" panose="020B0502020202020204" pitchFamily="34" charset="0"/>
              </a:rPr>
            </a:br>
            <a:endParaRPr lang="en-US" altLang="zh-CN" sz="2000" i="1" dirty="0">
              <a:solidFill>
                <a:schemeClr val="tx2"/>
              </a:solidFill>
              <a:latin typeface="Century Gothic" panose="020B0502020202020204" pitchFamily="34" charset="0"/>
            </a:endParaRPr>
          </a:p>
          <a:p>
            <a:endParaRPr lang="zh-CN" altLang="en-US" dirty="0"/>
          </a:p>
        </p:txBody>
      </p:sp>
      <p:pic>
        <p:nvPicPr>
          <p:cNvPr id="3" name="图片 2">
            <a:extLst>
              <a:ext uri="{FF2B5EF4-FFF2-40B4-BE49-F238E27FC236}">
                <a16:creationId xmlns:a16="http://schemas.microsoft.com/office/drawing/2014/main" id="{5F080F25-BDB9-4E88-AEFD-A3F2C1A21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246" y="1778830"/>
            <a:ext cx="5053262" cy="4105135"/>
          </a:xfrm>
          <a:prstGeom prst="rect">
            <a:avLst/>
          </a:prstGeom>
        </p:spPr>
      </p:pic>
    </p:spTree>
    <p:extLst>
      <p:ext uri="{BB962C8B-B14F-4D97-AF65-F5344CB8AC3E}">
        <p14:creationId xmlns:p14="http://schemas.microsoft.com/office/powerpoint/2010/main" val="3186215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073">
            <a:extLst>
              <a:ext uri="{FF2B5EF4-FFF2-40B4-BE49-F238E27FC236}">
                <a16:creationId xmlns:a16="http://schemas.microsoft.com/office/drawing/2014/main" id="{04901799-CDAC-43D9-9035-89DCDAA6604D}"/>
              </a:ext>
            </a:extLst>
          </p:cNvPr>
          <p:cNvSpPr>
            <a:spLocks noGrp="1" noChangeArrowheads="1"/>
          </p:cNvSpPr>
          <p:nvPr>
            <p:ph type="ctrTitle"/>
          </p:nvPr>
        </p:nvSpPr>
        <p:spPr>
          <a:xfrm>
            <a:off x="1957389" y="173038"/>
            <a:ext cx="6844748" cy="1470025"/>
          </a:xfrm>
        </p:spPr>
        <p:txBody>
          <a:bodyPr anchor="ctr"/>
          <a:lstStyle/>
          <a:p>
            <a:pPr eaLnBrk="1" hangingPunct="1"/>
            <a:r>
              <a:rPr lang="zh-CN" altLang="zh-CN" sz="2800" b="1" i="1" dirty="0">
                <a:solidFill>
                  <a:schemeClr val="accent1">
                    <a:lumMod val="75000"/>
                  </a:schemeClr>
                </a:solidFill>
                <a:latin typeface="Century Gothic" panose="020B0502020202020204" pitchFamily="34" charset="0"/>
              </a:rPr>
              <a:t>How to settle in the shopping cart of the website</a:t>
            </a:r>
          </a:p>
        </p:txBody>
      </p:sp>
      <p:sp>
        <p:nvSpPr>
          <p:cNvPr id="2051" name="副标题 3074">
            <a:extLst>
              <a:ext uri="{FF2B5EF4-FFF2-40B4-BE49-F238E27FC236}">
                <a16:creationId xmlns:a16="http://schemas.microsoft.com/office/drawing/2014/main" id="{71FCFDF4-89CE-4EC5-A523-2C5A0301740E}"/>
              </a:ext>
            </a:extLst>
          </p:cNvPr>
          <p:cNvSpPr>
            <a:spLocks noGrp="1" noChangeArrowheads="1"/>
          </p:cNvSpPr>
          <p:nvPr>
            <p:ph type="subTitle" idx="1"/>
          </p:nvPr>
        </p:nvSpPr>
        <p:spPr>
          <a:xfrm>
            <a:off x="1957389" y="1643063"/>
            <a:ext cx="4084637" cy="3128962"/>
          </a:xfrm>
        </p:spPr>
        <p:txBody>
          <a:bodyPr/>
          <a:lstStyle/>
          <a:p>
            <a:pPr algn="l" eaLnBrk="1" hangingPunct="1"/>
            <a:endParaRPr lang="zh-CN" altLang="zh-CN" sz="1200" b="1"/>
          </a:p>
          <a:p>
            <a:pPr algn="l" eaLnBrk="1" hangingPunct="1"/>
            <a:r>
              <a:rPr lang="en-US" altLang="zh-CN" sz="1200"/>
              <a:t>The checkout is divided into multiple operating units and multiple operating procedures, namely personal, system operation and background management. However, as a settlement method of the rental system, the function of selecting the lease term is more than the ordinary settlement method. All settlement methods on the Sias campus rental website have become</a:t>
            </a:r>
          </a:p>
          <a:p>
            <a:pPr algn="l" eaLnBrk="1" hangingPunct="1"/>
            <a:r>
              <a:rPr lang="en-US" altLang="zh-CN" sz="1200"/>
              <a:t> 1. Select the relevant products to be added </a:t>
            </a:r>
          </a:p>
          <a:p>
            <a:pPr algn="l" eaLnBrk="1" hangingPunct="1"/>
            <a:r>
              <a:rPr lang="en-US" altLang="zh-CN" sz="1200"/>
              <a:t>2. Click the online payment button </a:t>
            </a:r>
          </a:p>
          <a:p>
            <a:pPr algn="l" eaLnBrk="1" hangingPunct="1"/>
            <a:r>
              <a:rPr lang="en-US" altLang="zh-CN" sz="1200"/>
              <a:t>3. Select the settlement item </a:t>
            </a:r>
          </a:p>
          <a:p>
            <a:pPr algn="l" eaLnBrk="1" hangingPunct="1"/>
            <a:r>
              <a:rPr lang="en-US" altLang="zh-CN" sz="1200"/>
              <a:t>4. Use the relevant online wallet settlement </a:t>
            </a:r>
          </a:p>
          <a:p>
            <a:pPr algn="l" eaLnBrk="1" hangingPunct="1"/>
            <a:r>
              <a:rPr lang="en-US" altLang="zh-CN" sz="1200"/>
              <a:t>5. Successful solution, feedback voucher. Next let us enter the actual operation interface</a:t>
            </a:r>
            <a:endParaRPr lang="zh-CN" altLang="zh-CN" sz="1200" b="1"/>
          </a:p>
        </p:txBody>
      </p:sp>
      <p:pic>
        <p:nvPicPr>
          <p:cNvPr id="2052" name="图片 2">
            <a:extLst>
              <a:ext uri="{FF2B5EF4-FFF2-40B4-BE49-F238E27FC236}">
                <a16:creationId xmlns:a16="http://schemas.microsoft.com/office/drawing/2014/main" id="{29866D7A-A490-4ECB-813B-E4CC1D451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614" y="4500564"/>
            <a:ext cx="3284537"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4">
            <a:extLst>
              <a:ext uri="{FF2B5EF4-FFF2-40B4-BE49-F238E27FC236}">
                <a16:creationId xmlns:a16="http://schemas.microsoft.com/office/drawing/2014/main" id="{F7972C07-47A2-4B01-A59A-B41625198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189" y="1831976"/>
            <a:ext cx="2941637"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372DCF22-C4BB-478A-8C5B-A4D6333BA4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7021290" cy="1384995"/>
          </a:xfrm>
          <a:prstGeom prst="rect">
            <a:avLst/>
          </a:prstGeom>
          <a:noFill/>
        </p:spPr>
        <p:txBody>
          <a:bodyPr wrap="squar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 </a:t>
            </a:r>
            <a:r>
              <a:rPr lang="zh-CN" altLang="zh-CN" sz="2800" b="1" i="1" dirty="0">
                <a:solidFill>
                  <a:schemeClr val="accent1">
                    <a:lumMod val="75000"/>
                  </a:schemeClr>
                </a:solidFill>
                <a:latin typeface="Century Gothic" panose="020B0502020202020204" pitchFamily="34" charset="0"/>
              </a:rPr>
              <a:t>How to settle in the shopping cart of the website</a:t>
            </a:r>
            <a:r>
              <a:rPr lang="en-US" altLang="zh-CN" sz="2800" b="1" i="1" dirty="0">
                <a:solidFill>
                  <a:schemeClr val="accent1">
                    <a:lumMod val="75000"/>
                  </a:schemeClr>
                </a:solidFill>
                <a:latin typeface="Century Gothic" panose="020B0502020202020204" pitchFamily="34" charset="0"/>
              </a:rPr>
              <a:t> </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3447098"/>
          </a:xfrm>
          <a:prstGeom prst="rect">
            <a:avLst/>
          </a:prstGeom>
          <a:noFill/>
        </p:spPr>
        <p:txBody>
          <a:bodyPr wrap="square" rtlCol="0">
            <a:spAutoFit/>
          </a:bodyPr>
          <a:lstStyle/>
          <a:p>
            <a:r>
              <a:rPr lang="en-US" altLang="zh-CN" sz="2000" i="1" dirty="0">
                <a:latin typeface="Century Gothic" panose="020B0502020202020204" pitchFamily="34" charset="0"/>
              </a:rPr>
              <a:t>	This is a timing diagram of how the system background is handled.</a:t>
            </a:r>
            <a:br>
              <a:rPr lang="en-US" altLang="zh-CN" sz="2000" i="1" dirty="0">
                <a:latin typeface="Century Gothic" panose="020B0502020202020204" pitchFamily="34" charset="0"/>
              </a:rPr>
            </a:br>
            <a:r>
              <a:rPr lang="en-US" altLang="zh-CN" sz="2000" i="1" dirty="0">
                <a:latin typeface="Century Gothic" panose="020B0502020202020204" pitchFamily="34" charset="0"/>
              </a:rPr>
              <a:t>When the user goes to buy or lease, part of the background operation of the system is realized. For example, adding new customer transaction information, how the user knows how his user record was checked for feedback on whether the electronic application form was approved.</a:t>
            </a:r>
            <a:endParaRPr lang="zh-CN" altLang="en-US" sz="2000" i="1" dirty="0">
              <a:latin typeface="Century Gothic" panose="020B0502020202020204" pitchFamily="34" charset="0"/>
            </a:endParaRPr>
          </a:p>
          <a:p>
            <a:endParaRPr lang="zh-CN" altLang="en-US" dirty="0"/>
          </a:p>
        </p:txBody>
      </p:sp>
      <p:pic>
        <p:nvPicPr>
          <p:cNvPr id="2" name="图片 1">
            <a:extLst>
              <a:ext uri="{FF2B5EF4-FFF2-40B4-BE49-F238E27FC236}">
                <a16:creationId xmlns:a16="http://schemas.microsoft.com/office/drawing/2014/main" id="{5B00F937-A423-49DB-964D-FAA2A0BDC4DB}"/>
              </a:ext>
            </a:extLst>
          </p:cNvPr>
          <p:cNvPicPr>
            <a:picLocks noChangeAspect="1"/>
          </p:cNvPicPr>
          <p:nvPr/>
        </p:nvPicPr>
        <p:blipFill>
          <a:blip r:embed="rId4"/>
          <a:stretch>
            <a:fillRect/>
          </a:stretch>
        </p:blipFill>
        <p:spPr>
          <a:xfrm>
            <a:off x="1215015" y="2031074"/>
            <a:ext cx="5053263" cy="3852891"/>
          </a:xfrm>
          <a:prstGeom prst="rect">
            <a:avLst/>
          </a:prstGeom>
        </p:spPr>
      </p:pic>
    </p:spTree>
    <p:extLst>
      <p:ext uri="{BB962C8B-B14F-4D97-AF65-F5344CB8AC3E}">
        <p14:creationId xmlns:p14="http://schemas.microsoft.com/office/powerpoint/2010/main" val="2311030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4217821" cy="954107"/>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Function11: </a:t>
            </a:r>
            <a:r>
              <a:rPr lang="en-US" altLang="zh-CN" dirty="0"/>
              <a:t> </a:t>
            </a:r>
            <a:r>
              <a:rPr lang="en-US" altLang="zh-CN" sz="2800" b="1" i="1" dirty="0">
                <a:solidFill>
                  <a:schemeClr val="accent1">
                    <a:lumMod val="75000"/>
                  </a:schemeClr>
                </a:solidFill>
                <a:latin typeface="Century Gothic" panose="020B0502020202020204" pitchFamily="34" charset="0"/>
              </a:rPr>
              <a:t>Comments</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1231106"/>
          </a:xfrm>
          <a:prstGeom prst="rect">
            <a:avLst/>
          </a:prstGeom>
          <a:noFill/>
        </p:spPr>
        <p:txBody>
          <a:bodyPr wrap="square" rtlCol="0">
            <a:spAutoFit/>
          </a:bodyPr>
          <a:lstStyle/>
          <a:p>
            <a:r>
              <a:rPr lang="en-US" altLang="zh-CN" sz="2000" i="1" dirty="0">
                <a:latin typeface="Century Gothic" panose="020B0502020202020204" pitchFamily="34" charset="0"/>
              </a:rPr>
              <a:t>	</a:t>
            </a:r>
            <a:r>
              <a:rPr lang="en-US" altLang="zh-CN" i="1" dirty="0">
                <a:latin typeface="Century Gothic" panose="020B0502020202020204" pitchFamily="34" charset="0"/>
              </a:rPr>
              <a:t>After successful payment, users can directly enter the comment page on the payment page and click the comment to directly comment.</a:t>
            </a:r>
            <a:endParaRPr lang="zh-CN" altLang="en-US" i="1" dirty="0">
              <a:latin typeface="Century Gothic" panose="020B0502020202020204" pitchFamily="34" charset="0"/>
            </a:endParaRPr>
          </a:p>
        </p:txBody>
      </p:sp>
      <p:pic>
        <p:nvPicPr>
          <p:cNvPr id="7" name="图片 6">
            <a:extLst>
              <a:ext uri="{FF2B5EF4-FFF2-40B4-BE49-F238E27FC236}">
                <a16:creationId xmlns:a16="http://schemas.microsoft.com/office/drawing/2014/main" id="{F6AB957E-30E7-4759-B524-F138C523046C}"/>
              </a:ext>
            </a:extLst>
          </p:cNvPr>
          <p:cNvPicPr/>
          <p:nvPr/>
        </p:nvPicPr>
        <p:blipFill>
          <a:blip r:embed="rId4"/>
          <a:stretch>
            <a:fillRect/>
          </a:stretch>
        </p:blipFill>
        <p:spPr>
          <a:xfrm>
            <a:off x="1200669" y="1989222"/>
            <a:ext cx="5053263" cy="3934277"/>
          </a:xfrm>
          <a:prstGeom prst="rect">
            <a:avLst/>
          </a:prstGeom>
        </p:spPr>
      </p:pic>
    </p:spTree>
    <p:extLst>
      <p:ext uri="{BB962C8B-B14F-4D97-AF65-F5344CB8AC3E}">
        <p14:creationId xmlns:p14="http://schemas.microsoft.com/office/powerpoint/2010/main" val="1137102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5240024"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Function12: </a:t>
            </a:r>
            <a:r>
              <a:rPr lang="en-US" altLang="zh-CN" sz="2800" b="1" i="1" dirty="0">
                <a:solidFill>
                  <a:schemeClr val="accent1">
                    <a:lumMod val="75000"/>
                  </a:schemeClr>
                </a:solidFill>
              </a:rPr>
              <a:t>View order status</a:t>
            </a:r>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1785104"/>
          </a:xfrm>
          <a:prstGeom prst="rect">
            <a:avLst/>
          </a:prstGeom>
          <a:noFill/>
        </p:spPr>
        <p:txBody>
          <a:bodyPr wrap="square" rtlCol="0">
            <a:spAutoFit/>
          </a:bodyPr>
          <a:lstStyle/>
          <a:p>
            <a:r>
              <a:rPr lang="en-US" altLang="zh-CN" sz="2000" i="1" dirty="0">
                <a:latin typeface="Century Gothic" panose="020B0502020202020204" pitchFamily="34" charset="0"/>
              </a:rPr>
              <a:t>	</a:t>
            </a:r>
            <a:r>
              <a:rPr lang="en-US" altLang="zh-CN" i="1" dirty="0">
                <a:latin typeface="Century Gothic" panose="020B0502020202020204" pitchFamily="34" charset="0"/>
              </a:rPr>
              <a:t>After the user has successfully paid, go back to the main page. Click "purchased" in the user's personal page, and the order status can be viewed in the purchased page.</a:t>
            </a:r>
            <a:endParaRPr lang="zh-CN" altLang="zh-CN" i="1" dirty="0">
              <a:latin typeface="Century Gothic" panose="020B0502020202020204" pitchFamily="34" charset="0"/>
            </a:endParaRPr>
          </a:p>
          <a:p>
            <a:endParaRPr lang="zh-CN" altLang="en-US" dirty="0"/>
          </a:p>
        </p:txBody>
      </p:sp>
      <p:pic>
        <p:nvPicPr>
          <p:cNvPr id="7" name="图片 6">
            <a:extLst>
              <a:ext uri="{FF2B5EF4-FFF2-40B4-BE49-F238E27FC236}">
                <a16:creationId xmlns:a16="http://schemas.microsoft.com/office/drawing/2014/main" id="{B492D606-7B4E-4E8C-ADC1-805CB6F84AE0}"/>
              </a:ext>
            </a:extLst>
          </p:cNvPr>
          <p:cNvPicPr/>
          <p:nvPr/>
        </p:nvPicPr>
        <p:blipFill>
          <a:blip r:embed="rId4"/>
          <a:stretch>
            <a:fillRect/>
          </a:stretch>
        </p:blipFill>
        <p:spPr>
          <a:xfrm>
            <a:off x="1214665" y="1989222"/>
            <a:ext cx="5053263" cy="3861467"/>
          </a:xfrm>
          <a:prstGeom prst="rect">
            <a:avLst/>
          </a:prstGeom>
        </p:spPr>
      </p:pic>
    </p:spTree>
    <p:extLst>
      <p:ext uri="{BB962C8B-B14F-4D97-AF65-F5344CB8AC3E}">
        <p14:creationId xmlns:p14="http://schemas.microsoft.com/office/powerpoint/2010/main" val="804297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5229317" cy="954107"/>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 Evaluation product </a:t>
            </a: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21226067-BE1B-4F3D-831E-F6C44AF7EC39}"/>
              </a:ext>
            </a:extLst>
          </p:cNvPr>
          <p:cNvSpPr txBox="1"/>
          <p:nvPr/>
        </p:nvSpPr>
        <p:spPr>
          <a:xfrm>
            <a:off x="6762125" y="1989222"/>
            <a:ext cx="5053263" cy="2246769"/>
          </a:xfrm>
          <a:prstGeom prst="rect">
            <a:avLst/>
          </a:prstGeom>
          <a:noFill/>
        </p:spPr>
        <p:txBody>
          <a:bodyPr wrap="square" rtlCol="0">
            <a:spAutoFit/>
          </a:bodyPr>
          <a:lstStyle/>
          <a:p>
            <a:r>
              <a:rPr lang="en-US" altLang="zh-CN" sz="2000" i="1" dirty="0">
                <a:latin typeface="Century Gothic" panose="020B0502020202020204" pitchFamily="34" charset="0"/>
              </a:rPr>
              <a:t>	 If our rental platform does not have the goods you want for the time being, you can publish your needs in the purchase information. When someone sees your needs, he can contact you through the contact information on the website.</a:t>
            </a:r>
            <a:endParaRPr lang="zh-CN" altLang="en-US" dirty="0"/>
          </a:p>
        </p:txBody>
      </p:sp>
      <p:pic>
        <p:nvPicPr>
          <p:cNvPr id="3" name="图片 2">
            <a:extLst>
              <a:ext uri="{FF2B5EF4-FFF2-40B4-BE49-F238E27FC236}">
                <a16:creationId xmlns:a16="http://schemas.microsoft.com/office/drawing/2014/main" id="{8C78E7CD-53AE-418A-9B2C-0D83431DD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835" y="1989222"/>
            <a:ext cx="5053264" cy="3854987"/>
          </a:xfrm>
          <a:prstGeom prst="rect">
            <a:avLst/>
          </a:prstGeom>
        </p:spPr>
      </p:pic>
    </p:spTree>
    <p:extLst>
      <p:ext uri="{BB962C8B-B14F-4D97-AF65-F5344CB8AC3E}">
        <p14:creationId xmlns:p14="http://schemas.microsoft.com/office/powerpoint/2010/main" val="2398263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992" y="472318"/>
            <a:ext cx="6524173" cy="6355291"/>
          </a:xfrm>
          <a:prstGeom prst="rect">
            <a:avLst/>
          </a:prstGeom>
        </p:spPr>
      </p:pic>
      <p:sp>
        <p:nvSpPr>
          <p:cNvPr id="7" name="文本框 6"/>
          <p:cNvSpPr txBox="1"/>
          <p:nvPr/>
        </p:nvSpPr>
        <p:spPr>
          <a:xfrm>
            <a:off x="1095093" y="2262307"/>
            <a:ext cx="10070212" cy="1938992"/>
          </a:xfrm>
          <a:prstGeom prst="rect">
            <a:avLst/>
          </a:prstGeom>
          <a:noFill/>
        </p:spPr>
        <p:txBody>
          <a:bodyPr wrap="square" rtlCol="0">
            <a:spAutoFit/>
          </a:bodyPr>
          <a:lstStyle/>
          <a:p>
            <a:pPr algn="ctr"/>
            <a:r>
              <a:rPr lang="en-US" altLang="zh-CN" sz="6000" dirty="0">
                <a:solidFill>
                  <a:schemeClr val="bg1"/>
                </a:solidFill>
                <a:latin typeface="Typoliner-RW Light" pitchFamily="2" charset="0"/>
                <a:cs typeface="+mn-ea"/>
                <a:sym typeface="+mn-lt"/>
              </a:rPr>
              <a:t>THANK YOU FOR YOUR WATCHING</a:t>
            </a:r>
            <a:endParaRPr lang="zh-CN" altLang="en-US" sz="6000" dirty="0">
              <a:solidFill>
                <a:schemeClr val="bg1"/>
              </a:solidFill>
              <a:latin typeface="Typoliner-RW Light" pitchFamily="2" charset="0"/>
              <a:cs typeface="+mn-ea"/>
              <a:sym typeface="+mn-lt"/>
            </a:endParaRPr>
          </a:p>
        </p:txBody>
      </p:sp>
      <p:cxnSp>
        <p:nvCxnSpPr>
          <p:cNvPr id="12" name="直接连接符 11"/>
          <p:cNvCxnSpPr/>
          <p:nvPr/>
        </p:nvCxnSpPr>
        <p:spPr>
          <a:xfrm>
            <a:off x="1822248" y="4253705"/>
            <a:ext cx="8547504" cy="0"/>
          </a:xfrm>
          <a:prstGeom prst="line">
            <a:avLst/>
          </a:prstGeom>
          <a:ln>
            <a:gradFill>
              <a:gsLst>
                <a:gs pos="0">
                  <a:schemeClr val="bg1">
                    <a:alpha val="0"/>
                  </a:schemeClr>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190207"/>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6" presetClass="entr" presetSubtype="37"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5182196" y="3861932"/>
            <a:ext cx="1800000" cy="424732"/>
          </a:xfrm>
        </p:spPr>
        <p:txBody>
          <a:bodyPr/>
          <a:lstStyle/>
          <a:p>
            <a:r>
              <a:rPr lang="en-US" altLang="zh-CN" dirty="0"/>
              <a:t>William</a:t>
            </a:r>
            <a:endParaRPr lang="zh-CN" altLang="en-US" dirty="0"/>
          </a:p>
        </p:txBody>
      </p:sp>
      <p:sp>
        <p:nvSpPr>
          <p:cNvPr id="14" name="文本占位符 13"/>
          <p:cNvSpPr>
            <a:spLocks noGrp="1"/>
          </p:cNvSpPr>
          <p:nvPr>
            <p:ph type="body" sz="quarter" idx="11"/>
          </p:nvPr>
        </p:nvSpPr>
        <p:spPr>
          <a:xfrm>
            <a:off x="8389877" y="4324514"/>
            <a:ext cx="1800000" cy="424732"/>
          </a:xfrm>
        </p:spPr>
        <p:txBody>
          <a:bodyPr/>
          <a:lstStyle/>
          <a:p>
            <a:r>
              <a:rPr lang="en-US" altLang="zh-CN" dirty="0"/>
              <a:t>Jay</a:t>
            </a:r>
            <a:endParaRPr lang="zh-CN" altLang="en-US" dirty="0"/>
          </a:p>
        </p:txBody>
      </p:sp>
      <p:sp>
        <p:nvSpPr>
          <p:cNvPr id="15" name="文本占位符 14"/>
          <p:cNvSpPr>
            <a:spLocks noGrp="1"/>
          </p:cNvSpPr>
          <p:nvPr>
            <p:ph type="body" sz="quarter" idx="12"/>
          </p:nvPr>
        </p:nvSpPr>
        <p:spPr>
          <a:xfrm>
            <a:off x="5231097" y="4346050"/>
            <a:ext cx="1800000" cy="424732"/>
          </a:xfrm>
        </p:spPr>
        <p:txBody>
          <a:bodyPr/>
          <a:lstStyle/>
          <a:p>
            <a:r>
              <a:rPr lang="en-US" altLang="zh-CN" dirty="0"/>
              <a:t>Guy</a:t>
            </a:r>
            <a:endParaRPr lang="zh-CN" altLang="en-US" dirty="0"/>
          </a:p>
        </p:txBody>
      </p:sp>
      <p:sp>
        <p:nvSpPr>
          <p:cNvPr id="16" name="文本占位符 15"/>
          <p:cNvSpPr>
            <a:spLocks noGrp="1"/>
          </p:cNvSpPr>
          <p:nvPr>
            <p:ph type="body" sz="quarter" idx="13"/>
          </p:nvPr>
        </p:nvSpPr>
        <p:spPr>
          <a:xfrm>
            <a:off x="6810487" y="4324514"/>
            <a:ext cx="1800000" cy="424732"/>
          </a:xfrm>
        </p:spPr>
        <p:txBody>
          <a:bodyPr/>
          <a:lstStyle/>
          <a:p>
            <a:r>
              <a:rPr lang="en-US" altLang="zh-CN" dirty="0" err="1"/>
              <a:t>Chanller</a:t>
            </a:r>
            <a:endParaRPr lang="zh-CN" altLang="en-US" dirty="0"/>
          </a:p>
        </p:txBody>
      </p:sp>
      <p:sp>
        <p:nvSpPr>
          <p:cNvPr id="17" name="文本占位符 16"/>
          <p:cNvSpPr>
            <a:spLocks noGrp="1"/>
          </p:cNvSpPr>
          <p:nvPr>
            <p:ph type="body" sz="quarter" idx="14"/>
          </p:nvPr>
        </p:nvSpPr>
        <p:spPr>
          <a:xfrm>
            <a:off x="6008291" y="2257341"/>
            <a:ext cx="3404393" cy="885371"/>
          </a:xfrm>
        </p:spPr>
        <p:txBody>
          <a:bodyPr/>
          <a:lstStyle/>
          <a:p>
            <a:r>
              <a:rPr lang="en-US" altLang="zh-CN" sz="2000" dirty="0">
                <a:latin typeface="Lemon/Milk" panose="020B0603050302020204" pitchFamily="34" charset="0"/>
                <a:cs typeface="+mn-ea"/>
                <a:sym typeface="+mn-lt"/>
              </a:rPr>
              <a:t>Group</a:t>
            </a:r>
          </a:p>
          <a:p>
            <a:r>
              <a:rPr lang="en-US" altLang="zh-CN" sz="2800" dirty="0" err="1">
                <a:highlight>
                  <a:srgbClr val="548280"/>
                </a:highlight>
                <a:latin typeface="Lemon/Milk" panose="020B0603050302020204" pitchFamily="34" charset="0"/>
                <a:cs typeface="+mn-ea"/>
                <a:sym typeface="+mn-lt"/>
              </a:rPr>
              <a:t>shadowrocket</a:t>
            </a:r>
            <a:endParaRPr lang="zh-CN" altLang="en-US" sz="2800" dirty="0">
              <a:highlight>
                <a:srgbClr val="548280"/>
              </a:highlight>
              <a:latin typeface="Lemon/Milk" panose="020B0603050302020204" pitchFamily="34" charset="0"/>
              <a:cs typeface="+mn-ea"/>
              <a:sym typeface="+mn-lt"/>
            </a:endParaRPr>
          </a:p>
        </p:txBody>
      </p:sp>
      <p:sp>
        <p:nvSpPr>
          <p:cNvPr id="18" name="文本占位符 17"/>
          <p:cNvSpPr>
            <a:spLocks noGrp="1"/>
          </p:cNvSpPr>
          <p:nvPr>
            <p:ph type="body" sz="quarter" idx="15"/>
          </p:nvPr>
        </p:nvSpPr>
        <p:spPr>
          <a:xfrm>
            <a:off x="6131097" y="3319567"/>
            <a:ext cx="3404393" cy="369332"/>
          </a:xfrm>
        </p:spPr>
        <p:txBody>
          <a:bodyPr/>
          <a:lstStyle/>
          <a:p>
            <a:r>
              <a:rPr lang="en-US" altLang="zh-CN" sz="2000" dirty="0">
                <a:latin typeface="Lemon/Milk" panose="020B0603050302020204" pitchFamily="34" charset="0"/>
                <a:cs typeface="+mn-ea"/>
                <a:sym typeface="+mn-lt"/>
              </a:rPr>
              <a:t>Group/member</a:t>
            </a:r>
            <a:endParaRPr lang="zh-CN" altLang="en-US" sz="2000" dirty="0">
              <a:latin typeface="Lemon/Milk" panose="020B0603050302020204" pitchFamily="34" charset="0"/>
              <a:cs typeface="+mn-ea"/>
              <a:sym typeface="+mn-lt"/>
            </a:endParaRPr>
          </a:p>
        </p:txBody>
      </p:sp>
      <p:sp>
        <p:nvSpPr>
          <p:cNvPr id="8" name="文本占位符 13">
            <a:extLst>
              <a:ext uri="{FF2B5EF4-FFF2-40B4-BE49-F238E27FC236}">
                <a16:creationId xmlns:a16="http://schemas.microsoft.com/office/drawing/2014/main" id="{91EF8715-2BF0-4A8F-8D75-553150C2C0AF}"/>
              </a:ext>
            </a:extLst>
          </p:cNvPr>
          <p:cNvSpPr txBox="1">
            <a:spLocks/>
          </p:cNvSpPr>
          <p:nvPr/>
        </p:nvSpPr>
        <p:spPr>
          <a:xfrm>
            <a:off x="8635490" y="3863064"/>
            <a:ext cx="1800000" cy="424732"/>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Palmer</a:t>
            </a:r>
            <a:endParaRPr lang="zh-CN" altLang="en-US" dirty="0"/>
          </a:p>
        </p:txBody>
      </p:sp>
      <p:sp>
        <p:nvSpPr>
          <p:cNvPr id="10" name="文本占位符 12">
            <a:extLst>
              <a:ext uri="{FF2B5EF4-FFF2-40B4-BE49-F238E27FC236}">
                <a16:creationId xmlns:a16="http://schemas.microsoft.com/office/drawing/2014/main" id="{B131E41A-7D45-4C99-BE9B-76D91A14B5DF}"/>
              </a:ext>
            </a:extLst>
          </p:cNvPr>
          <p:cNvSpPr txBox="1">
            <a:spLocks/>
          </p:cNvSpPr>
          <p:nvPr/>
        </p:nvSpPr>
        <p:spPr>
          <a:xfrm>
            <a:off x="6761586" y="3898650"/>
            <a:ext cx="1800000" cy="424732"/>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Caden</a:t>
            </a:r>
            <a:endParaRPr lang="zh-CN" altLang="en-US" dirty="0"/>
          </a:p>
        </p:txBody>
      </p:sp>
    </p:spTree>
    <p:extLst>
      <p:ext uri="{BB962C8B-B14F-4D97-AF65-F5344CB8AC3E}">
        <p14:creationId xmlns:p14="http://schemas.microsoft.com/office/powerpoint/2010/main" val="2706832822"/>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750"/>
                                        <p:tgtEl>
                                          <p:spTgt spid="17">
                                            <p:txEl>
                                              <p:pRg st="0" end="0"/>
                                            </p:txEl>
                                          </p:spTgt>
                                        </p:tgtEl>
                                      </p:cBhvr>
                                    </p:animEffect>
                                    <p:anim calcmode="lin" valueType="num">
                                      <p:cBhvr>
                                        <p:cTn id="8"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fade">
                                      <p:cBhvr>
                                        <p:cTn id="13" dur="750"/>
                                        <p:tgtEl>
                                          <p:spTgt spid="17">
                                            <p:txEl>
                                              <p:pRg st="1" end="1"/>
                                            </p:txEl>
                                          </p:spTgt>
                                        </p:tgtEl>
                                      </p:cBhvr>
                                    </p:animEffect>
                                    <p:anim calcmode="lin" valueType="num">
                                      <p:cBhvr>
                                        <p:cTn id="14" dur="75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17">
                                            <p:txEl>
                                              <p:pRg st="1" end="1"/>
                                            </p:txEl>
                                          </p:spTgt>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750"/>
                                        <p:tgtEl>
                                          <p:spTgt spid="18">
                                            <p:txEl>
                                              <p:pRg st="0" end="0"/>
                                            </p:txEl>
                                          </p:spTgt>
                                        </p:tgtEl>
                                      </p:cBhvr>
                                    </p:animEffect>
                                    <p:anim calcmode="lin" valueType="num">
                                      <p:cBhvr>
                                        <p:cTn id="19"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0" dur="75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1000"/>
                                        <p:tgtEl>
                                          <p:spTgt spid="13">
                                            <p:txEl>
                                              <p:pRg st="0" end="0"/>
                                            </p:txEl>
                                          </p:spTgt>
                                        </p:tgtEl>
                                      </p:cBhvr>
                                    </p:animEffect>
                                    <p:anim calcmode="lin" valueType="num">
                                      <p:cBhvr>
                                        <p:cTn id="2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1000"/>
                                        <p:tgtEl>
                                          <p:spTgt spid="15">
                                            <p:txEl>
                                              <p:pRg st="0" end="0"/>
                                            </p:txEl>
                                          </p:spTgt>
                                        </p:tgtEl>
                                      </p:cBhvr>
                                    </p:animEffect>
                                    <p:anim calcmode="lin" valueType="num">
                                      <p:cBhvr>
                                        <p:cTn id="40"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fade">
                                      <p:cBhvr>
                                        <p:cTn id="44" dur="1000"/>
                                        <p:tgtEl>
                                          <p:spTgt spid="16">
                                            <p:txEl>
                                              <p:pRg st="0" end="0"/>
                                            </p:txEl>
                                          </p:spTgt>
                                        </p:tgtEl>
                                      </p:cBhvr>
                                    </p:animEffect>
                                    <p:anim calcmode="lin" valueType="num">
                                      <p:cBhvr>
                                        <p:cTn id="4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uiExpand="1" build="p"/>
      <p:bldP spid="18" grpId="0" build="p"/>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291504" y="1962880"/>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8182850" y="452423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4027881" y="1442562"/>
            <a:ext cx="6876257" cy="305128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dirty="0">
                <a:solidFill>
                  <a:schemeClr val="tx1">
                    <a:lumMod val="75000"/>
                    <a:lumOff val="25000"/>
                  </a:schemeClr>
                </a:solidFill>
                <a:latin typeface="Consolas" panose="020B0609020204030204" pitchFamily="49" charset="0"/>
              </a:rPr>
              <a:t>	</a:t>
            </a:r>
            <a:r>
              <a:rPr lang="en-US" altLang="zh-CN" i="1" dirty="0">
                <a:solidFill>
                  <a:schemeClr val="tx1">
                    <a:lumMod val="75000"/>
                    <a:lumOff val="25000"/>
                  </a:schemeClr>
                </a:solidFill>
                <a:latin typeface="Century Gothic" panose="020B0502020202020204" pitchFamily="34" charset="0"/>
              </a:rPr>
              <a:t>In recent years, e-commerce has increasingly occupied people's lives and penetrated into every aspect of the economy and life. When we need something, our way is to buy it directly. However, after purchase, the usage rate of the product may be very low. Then it becomes a idle item in life, and the idle items in life cannot be handled. Have you ever had such troubles? I want to use a certain product for a short time, but I don’t want to buy it. Do you have such troubles?</a:t>
            </a:r>
            <a:endParaRPr lang="zh-CN" altLang="en-US" i="1" dirty="0">
              <a:solidFill>
                <a:schemeClr val="tx1">
                  <a:lumMod val="75000"/>
                  <a:lumOff val="25000"/>
                </a:schemeClr>
              </a:solidFill>
              <a:latin typeface="Century Gothic" panose="020B0502020202020204" pitchFamily="34" charset="0"/>
            </a:endParaRPr>
          </a:p>
        </p:txBody>
      </p:sp>
      <p:sp>
        <p:nvSpPr>
          <p:cNvPr id="28" name="矩形 27"/>
          <p:cNvSpPr/>
          <p:nvPr/>
        </p:nvSpPr>
        <p:spPr>
          <a:xfrm>
            <a:off x="596305" y="5825124"/>
            <a:ext cx="6561229" cy="77033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65000"/>
                    <a:lumOff val="35000"/>
                  </a:schemeClr>
                </a:solidFill>
                <a:latin typeface="+mn-ea"/>
              </a:rPr>
              <a:t>	</a:t>
            </a:r>
            <a:r>
              <a:rPr lang="en-US" altLang="zh-CN" b="1" dirty="0">
                <a:solidFill>
                  <a:schemeClr val="tx1">
                    <a:lumMod val="75000"/>
                    <a:lumOff val="25000"/>
                  </a:schemeClr>
                </a:solidFill>
                <a:latin typeface="Century Gothic" panose="020B0502020202020204" pitchFamily="34" charset="0"/>
              </a:rPr>
              <a:t> </a:t>
            </a:r>
            <a:r>
              <a:rPr lang="en-US" altLang="zh-CN" i="1" dirty="0">
                <a:solidFill>
                  <a:schemeClr val="tx1">
                    <a:lumMod val="75000"/>
                    <a:lumOff val="25000"/>
                  </a:schemeClr>
                </a:solidFill>
                <a:latin typeface="Century Gothic" panose="020B0502020202020204" pitchFamily="34" charset="0"/>
              </a:rPr>
              <a:t>So, is there any way to help us solve them?</a:t>
            </a:r>
          </a:p>
          <a:p>
            <a:pPr>
              <a:lnSpc>
                <a:spcPct val="120000"/>
              </a:lnSpc>
            </a:pPr>
            <a:r>
              <a:rPr lang="en-US" altLang="zh-CN" i="1" dirty="0">
                <a:solidFill>
                  <a:schemeClr val="tx1">
                    <a:lumMod val="75000"/>
                    <a:lumOff val="25000"/>
                  </a:schemeClr>
                </a:solidFill>
                <a:latin typeface="Century Gothic" panose="020B0502020202020204" pitchFamily="34" charset="0"/>
              </a:rPr>
              <a:t>  The answer now is that our team has a solution.</a:t>
            </a:r>
            <a:endParaRPr lang="zh-CN" altLang="en-US" i="1" dirty="0">
              <a:solidFill>
                <a:schemeClr val="tx1">
                  <a:lumMod val="75000"/>
                  <a:lumOff val="25000"/>
                </a:schemeClr>
              </a:solidFill>
              <a:latin typeface="Century Gothic" panose="020B0502020202020204" pitchFamily="34" charset="0"/>
            </a:endParaRPr>
          </a:p>
        </p:txBody>
      </p:sp>
      <p:grpSp>
        <p:nvGrpSpPr>
          <p:cNvPr id="14" name="Group 432">
            <a:extLst>
              <a:ext uri="{FF2B5EF4-FFF2-40B4-BE49-F238E27FC236}">
                <a16:creationId xmlns:a16="http://schemas.microsoft.com/office/drawing/2014/main" id="{897DAEF5-8CB8-4F99-A4CF-F7AC5E62E2D3}"/>
              </a:ext>
            </a:extLst>
          </p:cNvPr>
          <p:cNvGrpSpPr/>
          <p:nvPr/>
        </p:nvGrpSpPr>
        <p:grpSpPr>
          <a:xfrm>
            <a:off x="415977" y="4815709"/>
            <a:ext cx="762900" cy="1097434"/>
            <a:chOff x="2397125" y="1816100"/>
            <a:chExt cx="593725" cy="854075"/>
          </a:xfrm>
          <a:solidFill>
            <a:schemeClr val="bg1">
              <a:lumMod val="65000"/>
            </a:schemeClr>
          </a:solidFill>
        </p:grpSpPr>
        <p:sp>
          <p:nvSpPr>
            <p:cNvPr id="15" name="Freeform 228">
              <a:extLst>
                <a:ext uri="{FF2B5EF4-FFF2-40B4-BE49-F238E27FC236}">
                  <a16:creationId xmlns:a16="http://schemas.microsoft.com/office/drawing/2014/main" id="{2F383E51-D8C5-4BD4-B284-5E8F023BBC38}"/>
                </a:ext>
              </a:extLst>
            </p:cNvPr>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229">
              <a:extLst>
                <a:ext uri="{FF2B5EF4-FFF2-40B4-BE49-F238E27FC236}">
                  <a16:creationId xmlns:a16="http://schemas.microsoft.com/office/drawing/2014/main" id="{79FC15A4-2C2D-41E2-AE58-E6DA26A261A4}"/>
                </a:ext>
              </a:extLst>
            </p:cNvPr>
            <p:cNvSpPr>
              <a:spLocks/>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 name="图片 2">
            <a:extLst>
              <a:ext uri="{FF2B5EF4-FFF2-40B4-BE49-F238E27FC236}">
                <a16:creationId xmlns:a16="http://schemas.microsoft.com/office/drawing/2014/main" id="{2FBFB785-E283-495C-9214-768DF3E73275}"/>
              </a:ext>
            </a:extLst>
          </p:cNvPr>
          <p:cNvPicPr>
            <a:picLocks noChangeAspect="1"/>
          </p:cNvPicPr>
          <p:nvPr/>
        </p:nvPicPr>
        <p:blipFill>
          <a:blip r:embed="rId6"/>
          <a:stretch>
            <a:fillRect/>
          </a:stretch>
        </p:blipFill>
        <p:spPr>
          <a:xfrm>
            <a:off x="8335250" y="4638775"/>
            <a:ext cx="3747223" cy="2243320"/>
          </a:xfrm>
          <a:prstGeom prst="rect">
            <a:avLst/>
          </a:prstGeom>
        </p:spPr>
      </p:pic>
      <p:pic>
        <p:nvPicPr>
          <p:cNvPr id="12" name="图片 11">
            <a:extLst>
              <a:ext uri="{FF2B5EF4-FFF2-40B4-BE49-F238E27FC236}">
                <a16:creationId xmlns:a16="http://schemas.microsoft.com/office/drawing/2014/main" id="{28E160CE-A7AB-4EE4-AF7D-618FAD1840A2}"/>
              </a:ext>
            </a:extLst>
          </p:cNvPr>
          <p:cNvPicPr>
            <a:picLocks noChangeAspect="1"/>
          </p:cNvPicPr>
          <p:nvPr/>
        </p:nvPicPr>
        <p:blipFill>
          <a:blip r:embed="rId7"/>
          <a:stretch>
            <a:fillRect/>
          </a:stretch>
        </p:blipFill>
        <p:spPr>
          <a:xfrm>
            <a:off x="561101" y="2147538"/>
            <a:ext cx="3255850" cy="2442783"/>
          </a:xfrm>
          <a:prstGeom prst="rect">
            <a:avLst/>
          </a:prstGeom>
        </p:spPr>
      </p:pic>
      <p:pic>
        <p:nvPicPr>
          <p:cNvPr id="17" name="图片 16">
            <a:extLst>
              <a:ext uri="{FF2B5EF4-FFF2-40B4-BE49-F238E27FC236}">
                <a16:creationId xmlns:a16="http://schemas.microsoft.com/office/drawing/2014/main" id="{ADC8DB41-E26D-495D-A8D7-CCC59E83E9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18" name="文本框 17">
            <a:extLst>
              <a:ext uri="{FF2B5EF4-FFF2-40B4-BE49-F238E27FC236}">
                <a16:creationId xmlns:a16="http://schemas.microsoft.com/office/drawing/2014/main" id="{C4CFD143-4CB1-4053-863A-918A981240C9}"/>
              </a:ext>
            </a:extLst>
          </p:cNvPr>
          <p:cNvSpPr txBox="1"/>
          <p:nvPr/>
        </p:nvSpPr>
        <p:spPr>
          <a:xfrm>
            <a:off x="1384208" y="516979"/>
            <a:ext cx="4749890" cy="523220"/>
          </a:xfrm>
          <a:prstGeom prst="rect">
            <a:avLst/>
          </a:prstGeom>
          <a:noFill/>
        </p:spPr>
        <p:txBody>
          <a:bodyPr wrap="squar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Background</a:t>
            </a:r>
            <a:endParaRPr lang="zh-CN" altLang="en-US" sz="2800" b="1" i="1" dirty="0">
              <a:solidFill>
                <a:schemeClr val="accent1">
                  <a:lumMod val="7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151850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par>
                                <p:cTn id="10" presetID="6"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3A54F77B-0602-4F41-9E43-F06A8F282755}"/>
              </a:ext>
            </a:extLst>
          </p:cNvPr>
          <p:cNvSpPr/>
          <p:nvPr/>
        </p:nvSpPr>
        <p:spPr>
          <a:xfrm>
            <a:off x="1192942" y="1157475"/>
            <a:ext cx="7672762" cy="559608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dirty="0">
                <a:solidFill>
                  <a:schemeClr val="tx1">
                    <a:lumMod val="65000"/>
                    <a:lumOff val="35000"/>
                  </a:schemeClr>
                </a:solidFill>
                <a:latin typeface="Arial Rounded MT Bold" panose="020F0704030504030204" pitchFamily="34" charset="0"/>
              </a:rPr>
              <a:t>	</a:t>
            </a:r>
            <a:r>
              <a:rPr lang="en-US" altLang="zh-CN" sz="2000" i="1" dirty="0">
                <a:solidFill>
                  <a:schemeClr val="tx1">
                    <a:lumMod val="65000"/>
                    <a:lumOff val="35000"/>
                  </a:schemeClr>
                </a:solidFill>
                <a:latin typeface="Century Gothic" panose="020B0502020202020204" pitchFamily="34" charset="0"/>
              </a:rPr>
              <a:t>We developed a website platform for leasing called the </a:t>
            </a:r>
            <a:r>
              <a:rPr lang="en-US" altLang="zh-CN" sz="2000" i="1" dirty="0" err="1">
                <a:solidFill>
                  <a:schemeClr val="tx1">
                    <a:lumMod val="65000"/>
                    <a:lumOff val="35000"/>
                  </a:schemeClr>
                </a:solidFill>
                <a:latin typeface="Century Gothic" panose="020B0502020202020204" pitchFamily="34" charset="0"/>
              </a:rPr>
              <a:t>Sias</a:t>
            </a:r>
            <a:r>
              <a:rPr lang="en-US" altLang="zh-CN" sz="2000" i="1" dirty="0">
                <a:solidFill>
                  <a:schemeClr val="tx1">
                    <a:lumMod val="65000"/>
                    <a:lumOff val="35000"/>
                  </a:schemeClr>
                </a:solidFill>
                <a:latin typeface="Century Gothic" panose="020B0502020202020204" pitchFamily="34" charset="0"/>
              </a:rPr>
              <a:t> Rental Platform. It is an online platform for leasing products (such as electronics) and publishing rental information for targeted students. </a:t>
            </a:r>
          </a:p>
          <a:p>
            <a:pPr>
              <a:lnSpc>
                <a:spcPct val="120000"/>
              </a:lnSpc>
            </a:pPr>
            <a:endParaRPr lang="en-US" altLang="zh-CN" sz="2000" i="1" dirty="0">
              <a:solidFill>
                <a:schemeClr val="tx1">
                  <a:lumMod val="65000"/>
                  <a:lumOff val="35000"/>
                </a:schemeClr>
              </a:solidFill>
              <a:latin typeface="Century Gothic" panose="020B0502020202020204" pitchFamily="34" charset="0"/>
            </a:endParaRPr>
          </a:p>
          <a:p>
            <a:pPr>
              <a:lnSpc>
                <a:spcPct val="120000"/>
              </a:lnSpc>
            </a:pPr>
            <a:r>
              <a:rPr lang="en-US" altLang="zh-CN" sz="2000" i="1" dirty="0">
                <a:solidFill>
                  <a:schemeClr val="tx1">
                    <a:lumMod val="65000"/>
                    <a:lumOff val="35000"/>
                  </a:schemeClr>
                </a:solidFill>
                <a:latin typeface="Century Gothic" panose="020B0502020202020204" pitchFamily="34" charset="0"/>
              </a:rPr>
              <a:t>	Our goal is to provide students with a good platform for product rental information exchange, to help them solve the problem of accumulating idle products in their hands, and to enjoy life without spending a lot of money. There are a lot of websites available for renting goods, but there are few websites for college students to rent products in </a:t>
            </a:r>
            <a:r>
              <a:rPr lang="en-US" altLang="zh-CN" sz="2000" i="1" dirty="0" err="1">
                <a:solidFill>
                  <a:schemeClr val="tx1">
                    <a:lumMod val="65000"/>
                    <a:lumOff val="35000"/>
                  </a:schemeClr>
                </a:solidFill>
                <a:latin typeface="Century Gothic" panose="020B0502020202020204" pitchFamily="34" charset="0"/>
              </a:rPr>
              <a:t>Sias</a:t>
            </a:r>
            <a:r>
              <a:rPr lang="en-US" altLang="zh-CN" sz="2000" i="1" dirty="0">
                <a:solidFill>
                  <a:schemeClr val="tx1">
                    <a:lumMod val="65000"/>
                    <a:lumOff val="35000"/>
                  </a:schemeClr>
                </a:solidFill>
                <a:latin typeface="Century Gothic" panose="020B0502020202020204" pitchFamily="34" charset="0"/>
              </a:rPr>
              <a:t>.</a:t>
            </a:r>
          </a:p>
          <a:p>
            <a:pPr>
              <a:lnSpc>
                <a:spcPct val="120000"/>
              </a:lnSpc>
            </a:pPr>
            <a:endParaRPr lang="en-US" altLang="zh-CN" sz="2000" i="1" dirty="0">
              <a:solidFill>
                <a:schemeClr val="tx1">
                  <a:lumMod val="65000"/>
                  <a:lumOff val="35000"/>
                </a:schemeClr>
              </a:solidFill>
              <a:latin typeface="Century Gothic" panose="020B0502020202020204" pitchFamily="34" charset="0"/>
            </a:endParaRPr>
          </a:p>
          <a:p>
            <a:pPr>
              <a:lnSpc>
                <a:spcPct val="120000"/>
              </a:lnSpc>
            </a:pPr>
            <a:r>
              <a:rPr lang="en-US" altLang="zh-CN" sz="2000" i="1" dirty="0">
                <a:solidFill>
                  <a:schemeClr val="tx1">
                    <a:lumMod val="65000"/>
                    <a:lumOff val="35000"/>
                  </a:schemeClr>
                </a:solidFill>
                <a:latin typeface="Century Gothic" panose="020B0502020202020204" pitchFamily="34" charset="0"/>
              </a:rPr>
              <a:t>	 We will treat the development and application of the website with a good attitude and provide a good rental platform for college students.</a:t>
            </a:r>
            <a:endParaRPr lang="zh-CN" altLang="en-US" sz="2000" i="1" dirty="0">
              <a:solidFill>
                <a:schemeClr val="tx1">
                  <a:lumMod val="65000"/>
                  <a:lumOff val="35000"/>
                </a:schemeClr>
              </a:solidFill>
              <a:latin typeface="Century Gothic" panose="020B0502020202020204" pitchFamily="34" charset="0"/>
            </a:endParaRPr>
          </a:p>
        </p:txBody>
      </p:sp>
      <p:pic>
        <p:nvPicPr>
          <p:cNvPr id="28" name="图片 27">
            <a:extLst>
              <a:ext uri="{FF2B5EF4-FFF2-40B4-BE49-F238E27FC236}">
                <a16:creationId xmlns:a16="http://schemas.microsoft.com/office/drawing/2014/main" id="{BA9C03FA-EC42-48D8-A8C7-9CA4DB4A56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1" name="文本框 30">
            <a:extLst>
              <a:ext uri="{FF2B5EF4-FFF2-40B4-BE49-F238E27FC236}">
                <a16:creationId xmlns:a16="http://schemas.microsoft.com/office/drawing/2014/main" id="{A85369A9-807B-46C4-A650-1ABC323D2165}"/>
              </a:ext>
            </a:extLst>
          </p:cNvPr>
          <p:cNvSpPr txBox="1"/>
          <p:nvPr/>
        </p:nvSpPr>
        <p:spPr>
          <a:xfrm>
            <a:off x="1384208" y="516979"/>
            <a:ext cx="4749890" cy="523220"/>
          </a:xfrm>
          <a:prstGeom prst="rect">
            <a:avLst/>
          </a:prstGeom>
          <a:noFill/>
        </p:spPr>
        <p:txBody>
          <a:bodyPr wrap="squar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What does our project do?</a:t>
            </a:r>
            <a:endParaRPr lang="zh-CN" altLang="en-US" sz="2800" b="1" i="1"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2323093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3A54F77B-0602-4F41-9E43-F06A8F282755}"/>
              </a:ext>
            </a:extLst>
          </p:cNvPr>
          <p:cNvSpPr/>
          <p:nvPr/>
        </p:nvSpPr>
        <p:spPr>
          <a:xfrm>
            <a:off x="2027829" y="1393438"/>
            <a:ext cx="7672762" cy="3897157"/>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i="1" dirty="0">
                <a:solidFill>
                  <a:schemeClr val="accent1">
                    <a:lumMod val="75000"/>
                  </a:schemeClr>
                </a:solidFill>
                <a:latin typeface="Century Gothic" panose="020B0502020202020204" pitchFamily="34" charset="0"/>
              </a:rPr>
              <a:t>Manage personal information </a:t>
            </a:r>
          </a:p>
          <a:p>
            <a:pPr>
              <a:lnSpc>
                <a:spcPct val="120000"/>
              </a:lnSpc>
            </a:pPr>
            <a:r>
              <a:rPr lang="en-US" altLang="zh-CN" sz="2000" b="1" i="1" dirty="0">
                <a:solidFill>
                  <a:schemeClr val="accent1">
                    <a:lumMod val="75000"/>
                  </a:schemeClr>
                </a:solidFill>
                <a:latin typeface="Century Gothic" panose="020B0502020202020204" pitchFamily="34" charset="0"/>
              </a:rPr>
              <a:t>Publish goods</a:t>
            </a:r>
          </a:p>
          <a:p>
            <a:pPr>
              <a:lnSpc>
                <a:spcPct val="120000"/>
              </a:lnSpc>
            </a:pPr>
            <a:r>
              <a:rPr lang="en-US" altLang="zh-CN" sz="2000" b="1" i="1" dirty="0">
                <a:solidFill>
                  <a:schemeClr val="accent1">
                    <a:lumMod val="75000"/>
                  </a:schemeClr>
                </a:solidFill>
                <a:latin typeface="Century Gothic" panose="020B0502020202020204" pitchFamily="34" charset="0"/>
              </a:rPr>
              <a:t>Delete/Modify product</a:t>
            </a:r>
          </a:p>
          <a:p>
            <a:pPr>
              <a:lnSpc>
                <a:spcPct val="120000"/>
              </a:lnSpc>
            </a:pPr>
            <a:r>
              <a:rPr lang="en-US" altLang="zh-CN" sz="2000" b="1" i="1" dirty="0">
                <a:solidFill>
                  <a:schemeClr val="accent1">
                    <a:lumMod val="75000"/>
                  </a:schemeClr>
                </a:solidFill>
                <a:latin typeface="Century Gothic" panose="020B0502020202020204" pitchFamily="34" charset="0"/>
              </a:rPr>
              <a:t>Search and view goods </a:t>
            </a:r>
          </a:p>
          <a:p>
            <a:pPr>
              <a:lnSpc>
                <a:spcPct val="120000"/>
              </a:lnSpc>
            </a:pPr>
            <a:r>
              <a:rPr lang="en-US" altLang="zh-CN" sz="2000" b="1" i="1" dirty="0">
                <a:solidFill>
                  <a:schemeClr val="accent1">
                    <a:lumMod val="75000"/>
                  </a:schemeClr>
                </a:solidFill>
                <a:latin typeface="Century Gothic" panose="020B0502020202020204" pitchFamily="34" charset="0"/>
              </a:rPr>
              <a:t>Favorite Product </a:t>
            </a:r>
          </a:p>
          <a:p>
            <a:pPr>
              <a:lnSpc>
                <a:spcPct val="120000"/>
              </a:lnSpc>
            </a:pPr>
            <a:r>
              <a:rPr lang="en-US" altLang="zh-CN" sz="2000" b="1" i="1" dirty="0">
                <a:solidFill>
                  <a:schemeClr val="accent1">
                    <a:lumMod val="75000"/>
                  </a:schemeClr>
                </a:solidFill>
                <a:latin typeface="Century Gothic" panose="020B0502020202020204" pitchFamily="34" charset="0"/>
              </a:rPr>
              <a:t>S</a:t>
            </a:r>
            <a:r>
              <a:rPr lang="zh-CN" altLang="zh-CN" sz="2000" b="1" i="1" dirty="0">
                <a:solidFill>
                  <a:schemeClr val="accent1">
                    <a:lumMod val="75000"/>
                  </a:schemeClr>
                </a:solidFill>
                <a:latin typeface="Century Gothic" panose="020B0502020202020204" pitchFamily="34" charset="0"/>
              </a:rPr>
              <a:t>ettle in the shopping cart</a:t>
            </a:r>
            <a:endParaRPr lang="en-US" altLang="zh-CN" sz="2000" b="1" i="1" dirty="0">
              <a:solidFill>
                <a:schemeClr val="accent1">
                  <a:lumMod val="75000"/>
                </a:schemeClr>
              </a:solidFill>
              <a:latin typeface="Century Gothic" panose="020B0502020202020204" pitchFamily="34" charset="0"/>
            </a:endParaRPr>
          </a:p>
          <a:p>
            <a:pPr>
              <a:lnSpc>
                <a:spcPct val="120000"/>
              </a:lnSpc>
            </a:pPr>
            <a:r>
              <a:rPr lang="en-US" altLang="zh-CN" sz="2000" b="1" i="1" dirty="0">
                <a:solidFill>
                  <a:schemeClr val="accent1">
                    <a:lumMod val="75000"/>
                  </a:schemeClr>
                </a:solidFill>
                <a:latin typeface="Century Gothic" panose="020B0502020202020204" pitchFamily="34" charset="0"/>
              </a:rPr>
              <a:t>Comments</a:t>
            </a:r>
          </a:p>
          <a:p>
            <a:pPr>
              <a:lnSpc>
                <a:spcPct val="120000"/>
              </a:lnSpc>
            </a:pPr>
            <a:r>
              <a:rPr lang="en-US" altLang="zh-CN" sz="2000" b="1" i="1" dirty="0">
                <a:solidFill>
                  <a:schemeClr val="accent1">
                    <a:lumMod val="75000"/>
                  </a:schemeClr>
                </a:solidFill>
              </a:rPr>
              <a:t>View order status </a:t>
            </a:r>
          </a:p>
          <a:p>
            <a:pPr>
              <a:lnSpc>
                <a:spcPct val="120000"/>
              </a:lnSpc>
            </a:pPr>
            <a:r>
              <a:rPr lang="en-US" altLang="zh-CN" sz="2000" b="1" i="1" dirty="0">
                <a:solidFill>
                  <a:schemeClr val="accent1">
                    <a:lumMod val="75000"/>
                  </a:schemeClr>
                </a:solidFill>
                <a:latin typeface="Century Gothic" panose="020B0502020202020204" pitchFamily="34" charset="0"/>
              </a:rPr>
              <a:t>Evaluation product</a:t>
            </a:r>
            <a:endParaRPr lang="en-US" altLang="zh-CN" sz="2000" b="1" i="1" dirty="0">
              <a:solidFill>
                <a:schemeClr val="accent1">
                  <a:lumMod val="75000"/>
                </a:schemeClr>
              </a:solidFill>
            </a:endParaRPr>
          </a:p>
          <a:p>
            <a:pPr>
              <a:lnSpc>
                <a:spcPct val="120000"/>
              </a:lnSpc>
            </a:pPr>
            <a:r>
              <a:rPr lang="en-US" altLang="zh-CN" sz="2000" dirty="0">
                <a:solidFill>
                  <a:schemeClr val="tx1">
                    <a:lumMod val="65000"/>
                    <a:lumOff val="35000"/>
                  </a:schemeClr>
                </a:solidFill>
                <a:latin typeface="Arial Rounded MT Bold" panose="020F0704030504030204" pitchFamily="34" charset="0"/>
              </a:rPr>
              <a:t>	</a:t>
            </a:r>
            <a:endParaRPr lang="zh-CN" altLang="en-US" sz="2000" dirty="0">
              <a:solidFill>
                <a:schemeClr val="tx1">
                  <a:lumMod val="65000"/>
                  <a:lumOff val="35000"/>
                </a:schemeClr>
              </a:solidFill>
              <a:latin typeface="Arial Rounded MT Bold" panose="020F0704030504030204" pitchFamily="34" charset="0"/>
            </a:endParaRPr>
          </a:p>
        </p:txBody>
      </p:sp>
      <p:sp>
        <p:nvSpPr>
          <p:cNvPr id="26" name="文本框 25"/>
          <p:cNvSpPr txBox="1"/>
          <p:nvPr/>
        </p:nvSpPr>
        <p:spPr>
          <a:xfrm>
            <a:off x="1384208" y="516979"/>
            <a:ext cx="6963766"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What are the functions of our program?</a:t>
            </a:r>
            <a:endParaRPr lang="zh-CN" altLang="en-US" sz="2800" b="1" i="1" dirty="0">
              <a:solidFill>
                <a:schemeClr val="accent1">
                  <a:lumMod val="75000"/>
                </a:schemeClr>
              </a:solidFill>
              <a:latin typeface="Century Gothic" panose="020B0502020202020204" pitchFamily="34" charset="0"/>
            </a:endParaRPr>
          </a:p>
        </p:txBody>
      </p:sp>
      <p:pic>
        <p:nvPicPr>
          <p:cNvPr id="27" name="图片 26">
            <a:extLst>
              <a:ext uri="{FF2B5EF4-FFF2-40B4-BE49-F238E27FC236}">
                <a16:creationId xmlns:a16="http://schemas.microsoft.com/office/drawing/2014/main" id="{4C267985-4208-48F5-93CF-C0425E8111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Tree>
    <p:extLst>
      <p:ext uri="{BB962C8B-B14F-4D97-AF65-F5344CB8AC3E}">
        <p14:creationId xmlns:p14="http://schemas.microsoft.com/office/powerpoint/2010/main" val="3518107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1844414" y="441104"/>
            <a:ext cx="4075155"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Function1: Registration</a:t>
            </a:r>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C8B69190-7CB1-46AB-B092-38BEB6BDD6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2" name="文本框 31">
            <a:extLst>
              <a:ext uri="{FF2B5EF4-FFF2-40B4-BE49-F238E27FC236}">
                <a16:creationId xmlns:a16="http://schemas.microsoft.com/office/drawing/2014/main" id="{007C87E9-B779-47D6-B73C-E404D113D708}"/>
              </a:ext>
            </a:extLst>
          </p:cNvPr>
          <p:cNvSpPr txBox="1"/>
          <p:nvPr/>
        </p:nvSpPr>
        <p:spPr>
          <a:xfrm>
            <a:off x="6762125" y="1989222"/>
            <a:ext cx="5053263" cy="1631216"/>
          </a:xfrm>
          <a:prstGeom prst="rect">
            <a:avLst/>
          </a:prstGeom>
          <a:noFill/>
        </p:spPr>
        <p:txBody>
          <a:bodyPr wrap="square" rtlCol="0">
            <a:spAutoFit/>
          </a:bodyPr>
          <a:lstStyle/>
          <a:p>
            <a:r>
              <a:rPr lang="en-US" altLang="zh-CN" sz="2000" b="1" i="1" dirty="0">
                <a:latin typeface="Century Gothic" panose="020B0502020202020204" pitchFamily="34" charset="0"/>
              </a:rPr>
              <a:t>Three elements</a:t>
            </a:r>
            <a:r>
              <a:rPr lang="en-US" altLang="zh-CN" sz="2000" i="1" dirty="0">
                <a:latin typeface="Century Gothic" panose="020B0502020202020204" pitchFamily="34" charset="0"/>
              </a:rPr>
              <a:t>:</a:t>
            </a:r>
          </a:p>
          <a:p>
            <a:r>
              <a:rPr lang="en-US" altLang="zh-CN" sz="2000" i="1" dirty="0">
                <a:latin typeface="Century Gothic" panose="020B0502020202020204" pitchFamily="34" charset="0"/>
              </a:rPr>
              <a:t>1.a nickname: it can be anything. 2.phone number: one number can only be registered once.</a:t>
            </a:r>
          </a:p>
          <a:p>
            <a:r>
              <a:rPr lang="en-US" altLang="zh-CN" sz="2000" i="1" dirty="0">
                <a:latin typeface="Century Gothic" panose="020B0502020202020204" pitchFamily="34" charset="0"/>
              </a:rPr>
              <a:t>3. Password: secure enough</a:t>
            </a:r>
            <a:endParaRPr lang="zh-CN" altLang="en-US" dirty="0"/>
          </a:p>
        </p:txBody>
      </p:sp>
      <p:pic>
        <p:nvPicPr>
          <p:cNvPr id="3" name="图片 2">
            <a:extLst>
              <a:ext uri="{FF2B5EF4-FFF2-40B4-BE49-F238E27FC236}">
                <a16:creationId xmlns:a16="http://schemas.microsoft.com/office/drawing/2014/main" id="{71F39F5A-C7C3-4854-B006-40169A607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197" y="2002384"/>
            <a:ext cx="4917073" cy="3841825"/>
          </a:xfrm>
          <a:prstGeom prst="rect">
            <a:avLst/>
          </a:prstGeom>
        </p:spPr>
      </p:pic>
    </p:spTree>
    <p:extLst>
      <p:ext uri="{BB962C8B-B14F-4D97-AF65-F5344CB8AC3E}">
        <p14:creationId xmlns:p14="http://schemas.microsoft.com/office/powerpoint/2010/main" val="19322014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16648" y="1812255"/>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2983509"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Function2: Login</a:t>
            </a:r>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B2D88016-E32F-49AE-9A2E-69A69FC420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sp>
        <p:nvSpPr>
          <p:cNvPr id="33" name="文本框 32">
            <a:extLst>
              <a:ext uri="{FF2B5EF4-FFF2-40B4-BE49-F238E27FC236}">
                <a16:creationId xmlns:a16="http://schemas.microsoft.com/office/drawing/2014/main" id="{80A4CA75-C95E-4130-950B-D57DA26ED2DC}"/>
              </a:ext>
            </a:extLst>
          </p:cNvPr>
          <p:cNvSpPr txBox="1"/>
          <p:nvPr/>
        </p:nvSpPr>
        <p:spPr>
          <a:xfrm>
            <a:off x="6762125" y="1989222"/>
            <a:ext cx="5053263" cy="1323439"/>
          </a:xfrm>
          <a:prstGeom prst="rect">
            <a:avLst/>
          </a:prstGeom>
          <a:noFill/>
        </p:spPr>
        <p:txBody>
          <a:bodyPr wrap="square" rtlCol="0">
            <a:spAutoFit/>
          </a:bodyPr>
          <a:lstStyle/>
          <a:p>
            <a:r>
              <a:rPr lang="en-US" altLang="zh-CN" sz="2000" i="1" dirty="0">
                <a:latin typeface="Century Gothic" panose="020B0502020202020204" pitchFamily="34" charset="0"/>
              </a:rPr>
              <a:t>1.Click login </a:t>
            </a:r>
          </a:p>
          <a:p>
            <a:r>
              <a:rPr lang="en-US" altLang="zh-CN" sz="2000" i="1" dirty="0">
                <a:latin typeface="Century Gothic" panose="020B0502020202020204" pitchFamily="34" charset="0"/>
              </a:rPr>
              <a:t>2.enter your account.</a:t>
            </a:r>
          </a:p>
          <a:p>
            <a:r>
              <a:rPr lang="en-US" altLang="zh-CN" sz="2000" i="1" dirty="0">
                <a:latin typeface="Century Gothic" panose="020B0502020202020204" pitchFamily="34" charset="0"/>
              </a:rPr>
              <a:t>3.Enter the password</a:t>
            </a:r>
          </a:p>
          <a:p>
            <a:r>
              <a:rPr lang="en-US" altLang="zh-CN" sz="2000" i="1" dirty="0">
                <a:latin typeface="Century Gothic" panose="020B0502020202020204" pitchFamily="34" charset="0"/>
              </a:rPr>
              <a:t>4.click login</a:t>
            </a:r>
            <a:endParaRPr lang="zh-CN" altLang="en-US" dirty="0"/>
          </a:p>
        </p:txBody>
      </p:sp>
      <p:pic>
        <p:nvPicPr>
          <p:cNvPr id="3" name="图片 2">
            <a:extLst>
              <a:ext uri="{FF2B5EF4-FFF2-40B4-BE49-F238E27FC236}">
                <a16:creationId xmlns:a16="http://schemas.microsoft.com/office/drawing/2014/main" id="{D6169D56-0711-4957-8BC3-81D36D8C4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939" y="1989223"/>
            <a:ext cx="5053263" cy="3838522"/>
          </a:xfrm>
          <a:prstGeom prst="rect">
            <a:avLst/>
          </a:prstGeom>
        </p:spPr>
      </p:pic>
    </p:spTree>
    <p:extLst>
      <p:ext uri="{BB962C8B-B14F-4D97-AF65-F5344CB8AC3E}">
        <p14:creationId xmlns:p14="http://schemas.microsoft.com/office/powerpoint/2010/main" val="2462405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844414" y="441104"/>
            <a:ext cx="4448654" cy="1384995"/>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Function4: Publish goods</a:t>
            </a:r>
            <a:endParaRPr lang="zh-CN" altLang="zh-CN" sz="2800" b="1" i="1" dirty="0">
              <a:solidFill>
                <a:schemeClr val="accent1">
                  <a:lumMod val="75000"/>
                </a:schemeClr>
              </a:solidFill>
              <a:latin typeface="Century Gothic" panose="020B0502020202020204" pitchFamily="34" charset="0"/>
            </a:endParaRPr>
          </a:p>
          <a:p>
            <a:endParaRPr lang="en-US" altLang="zh-CN" sz="2800" b="1" i="1" dirty="0">
              <a:solidFill>
                <a:schemeClr val="accent1">
                  <a:lumMod val="75000"/>
                </a:schemeClr>
              </a:solidFill>
              <a:latin typeface="Century Gothic" panose="020B0502020202020204" pitchFamily="34" charset="0"/>
            </a:endParaRPr>
          </a:p>
          <a:p>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B9C8AE6C-1D94-4232-8E78-9A740A0B8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pic>
        <p:nvPicPr>
          <p:cNvPr id="32" name="图片 31">
            <a:extLst>
              <a:ext uri="{FF2B5EF4-FFF2-40B4-BE49-F238E27FC236}">
                <a16:creationId xmlns:a16="http://schemas.microsoft.com/office/drawing/2014/main" id="{FECFBB3A-3E46-476B-B237-6EA12D942589}"/>
              </a:ext>
            </a:extLst>
          </p:cNvPr>
          <p:cNvPicPr/>
          <p:nvPr/>
        </p:nvPicPr>
        <p:blipFill>
          <a:blip r:embed="rId4"/>
          <a:stretch>
            <a:fillRect/>
          </a:stretch>
        </p:blipFill>
        <p:spPr>
          <a:xfrm>
            <a:off x="1203158" y="1989221"/>
            <a:ext cx="5053263" cy="3838411"/>
          </a:xfrm>
          <a:prstGeom prst="rect">
            <a:avLst/>
          </a:prstGeom>
        </p:spPr>
      </p:pic>
      <p:sp>
        <p:nvSpPr>
          <p:cNvPr id="4" name="文本框 3">
            <a:extLst>
              <a:ext uri="{FF2B5EF4-FFF2-40B4-BE49-F238E27FC236}">
                <a16:creationId xmlns:a16="http://schemas.microsoft.com/office/drawing/2014/main" id="{0D66749A-BD9A-407D-800D-65C4C1F294B4}"/>
              </a:ext>
            </a:extLst>
          </p:cNvPr>
          <p:cNvSpPr txBox="1"/>
          <p:nvPr/>
        </p:nvSpPr>
        <p:spPr>
          <a:xfrm>
            <a:off x="6762125" y="1989222"/>
            <a:ext cx="5053263" cy="4062651"/>
          </a:xfrm>
          <a:prstGeom prst="rect">
            <a:avLst/>
          </a:prstGeom>
          <a:noFill/>
        </p:spPr>
        <p:txBody>
          <a:bodyPr wrap="square" rtlCol="0">
            <a:spAutoFit/>
          </a:bodyPr>
          <a:lstStyle/>
          <a:p>
            <a:r>
              <a:rPr lang="en-US" altLang="zh-CN" sz="2000" dirty="0">
                <a:latin typeface="Century Gothic" panose="020B0502020202020204" pitchFamily="34" charset="0"/>
              </a:rPr>
              <a:t>	</a:t>
            </a:r>
            <a:r>
              <a:rPr lang="en-US" altLang="zh-CN" sz="2000" i="1" dirty="0">
                <a:latin typeface="Century Gothic" panose="020B0502020202020204" pitchFamily="34" charset="0"/>
              </a:rPr>
              <a:t>Uploading a product is a very important part for the user</a:t>
            </a:r>
            <a:r>
              <a:rPr lang="zh-CN" altLang="zh-CN" sz="2000" i="1" dirty="0">
                <a:latin typeface="Century Gothic" panose="020B0502020202020204" pitchFamily="34" charset="0"/>
              </a:rPr>
              <a:t>（</a:t>
            </a:r>
            <a:r>
              <a:rPr lang="en-US" altLang="zh-CN" sz="2000" i="1" dirty="0">
                <a:latin typeface="Century Gothic" panose="020B0502020202020204" pitchFamily="34" charset="0"/>
              </a:rPr>
              <a:t>lessor</a:t>
            </a:r>
            <a:r>
              <a:rPr lang="zh-CN" altLang="zh-CN" sz="2000" i="1" dirty="0">
                <a:latin typeface="Century Gothic" panose="020B0502020202020204" pitchFamily="34" charset="0"/>
              </a:rPr>
              <a:t>）</a:t>
            </a:r>
            <a:r>
              <a:rPr lang="en-US" altLang="zh-CN" sz="2000" i="1" dirty="0">
                <a:latin typeface="Century Gothic" panose="020B0502020202020204" pitchFamily="34" charset="0"/>
              </a:rPr>
              <a:t>. The user first has to log in to the website, enter the product release interface, and then publish the product, waiting for the background administrator to check. If the check is passed, the product information will be displayed on the homepage of the website. If the check fails, the system will return to the product release interface and feedback to the user</a:t>
            </a:r>
            <a:r>
              <a:rPr lang="zh-CN" altLang="zh-CN" sz="2000" i="1" dirty="0">
                <a:latin typeface="Century Gothic" panose="020B0502020202020204" pitchFamily="34" charset="0"/>
              </a:rPr>
              <a:t>（</a:t>
            </a:r>
            <a:r>
              <a:rPr lang="en-US" altLang="zh-CN" sz="2000" i="1" dirty="0">
                <a:latin typeface="Century Gothic" panose="020B0502020202020204" pitchFamily="34" charset="0"/>
              </a:rPr>
              <a:t>lessor</a:t>
            </a:r>
            <a:r>
              <a:rPr lang="zh-CN" altLang="zh-CN" sz="2000" i="1" dirty="0">
                <a:latin typeface="Century Gothic" panose="020B0502020202020204" pitchFamily="34" charset="0"/>
              </a:rPr>
              <a:t>）</a:t>
            </a:r>
            <a:r>
              <a:rPr lang="en-US" altLang="zh-CN" sz="2000" i="1" dirty="0">
                <a:latin typeface="Century Gothic" panose="020B0502020202020204" pitchFamily="34" charset="0"/>
              </a:rPr>
              <a:t>.</a:t>
            </a:r>
            <a:endParaRPr lang="zh-CN" altLang="zh-CN" sz="2000" i="1" dirty="0">
              <a:latin typeface="Century Gothic" panose="020B0502020202020204" pitchFamily="34" charset="0"/>
            </a:endParaRPr>
          </a:p>
          <a:p>
            <a:endParaRPr lang="zh-CN" altLang="en-US" dirty="0"/>
          </a:p>
        </p:txBody>
      </p:sp>
    </p:spTree>
    <p:extLst>
      <p:ext uri="{BB962C8B-B14F-4D97-AF65-F5344CB8AC3E}">
        <p14:creationId xmlns:p14="http://schemas.microsoft.com/office/powerpoint/2010/main" val="3460217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844414" y="441104"/>
            <a:ext cx="2576346"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accent1">
                    <a:lumMod val="75000"/>
                  </a:schemeClr>
                </a:solidFill>
                <a:latin typeface="Century Gothic" panose="020B0502020202020204" pitchFamily="34" charset="0"/>
              </a:rPr>
              <a:t>Publish goods</a:t>
            </a:r>
            <a:endParaRPr lang="zh-CN" altLang="en-US" sz="2800" b="1" i="1" dirty="0">
              <a:solidFill>
                <a:schemeClr val="accent1">
                  <a:lumMod val="75000"/>
                </a:schemeClr>
              </a:solidFill>
              <a:latin typeface="Century Gothic" panose="020B0502020202020204" pitchFamily="34" charset="0"/>
            </a:endParaRPr>
          </a:p>
        </p:txBody>
      </p:sp>
      <p:pic>
        <p:nvPicPr>
          <p:cNvPr id="31" name="图片 30">
            <a:extLst>
              <a:ext uri="{FF2B5EF4-FFF2-40B4-BE49-F238E27FC236}">
                <a16:creationId xmlns:a16="http://schemas.microsoft.com/office/drawing/2014/main" id="{7F77012C-1471-4863-A6F3-9B962B334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704" y="-359481"/>
            <a:ext cx="3116300" cy="1752919"/>
          </a:xfrm>
          <a:prstGeom prst="rect">
            <a:avLst/>
          </a:prstGeom>
        </p:spPr>
      </p:pic>
      <p:pic>
        <p:nvPicPr>
          <p:cNvPr id="3" name="图片 2">
            <a:extLst>
              <a:ext uri="{FF2B5EF4-FFF2-40B4-BE49-F238E27FC236}">
                <a16:creationId xmlns:a16="http://schemas.microsoft.com/office/drawing/2014/main" id="{CF0A5301-F2B5-4B6E-869F-9D591D5D9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8715" y="1056392"/>
            <a:ext cx="7506989" cy="5360504"/>
          </a:xfrm>
          <a:prstGeom prst="rect">
            <a:avLst/>
          </a:prstGeom>
        </p:spPr>
      </p:pic>
    </p:spTree>
    <p:extLst>
      <p:ext uri="{BB962C8B-B14F-4D97-AF65-F5344CB8AC3E}">
        <p14:creationId xmlns:p14="http://schemas.microsoft.com/office/powerpoint/2010/main" val="1354168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heme/theme1.xml><?xml version="1.0" encoding="utf-8"?>
<a:theme xmlns:a="http://schemas.openxmlformats.org/drawingml/2006/main" name="包图主题2">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1126</TotalTime>
  <Words>345</Words>
  <Application>Microsoft Office PowerPoint</Application>
  <PresentationFormat>宽屏</PresentationFormat>
  <Paragraphs>90</Paragraphs>
  <Slides>19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微软雅黑</vt:lpstr>
      <vt:lpstr>Arial</vt:lpstr>
      <vt:lpstr>Arial Rounded MT Bold</vt:lpstr>
      <vt:lpstr>Century Gothic</vt:lpstr>
      <vt:lpstr>Consolas</vt:lpstr>
      <vt:lpstr>Lemon/Milk</vt:lpstr>
      <vt:lpstr>SeasideResortNF</vt:lpstr>
      <vt:lpstr>Typoliner-RW Light</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to settle in the shopping cart of the website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r_bin</cp:lastModifiedBy>
  <cp:revision>101</cp:revision>
  <dcterms:created xsi:type="dcterms:W3CDTF">2017-09-22T08:16:39Z</dcterms:created>
  <dcterms:modified xsi:type="dcterms:W3CDTF">2019-05-17T09:07:24Z</dcterms:modified>
</cp:coreProperties>
</file>