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3"/>
  </p:notesMasterIdLst>
  <p:sldIdLst>
    <p:sldId id="356" r:id="rId5"/>
    <p:sldId id="351" r:id="rId6"/>
    <p:sldId id="257" r:id="rId7"/>
    <p:sldId id="350" r:id="rId8"/>
    <p:sldId id="284" r:id="rId9"/>
    <p:sldId id="285" r:id="rId10"/>
    <p:sldId id="354" r:id="rId11"/>
    <p:sldId id="34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5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22BC67-DE7E-49BA-8D51-D5B33F4B477D}" v="29" dt="2023-11-26T02:55:50.254"/>
    <p1510:client id="{7A4AAA75-BE76-47CD-B306-BEE0DF7842E5}" v="536" dt="2023-11-26T03:41:14.623"/>
  </p1510:revLst>
</p1510:revInfo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55" autoAdjust="0"/>
    <p:restoredTop sz="94634" autoAdjust="0"/>
  </p:normalViewPr>
  <p:slideViewPr>
    <p:cSldViewPr snapToGrid="0">
      <p:cViewPr>
        <p:scale>
          <a:sx n="100" d="100"/>
          <a:sy n="100" d="100"/>
        </p:scale>
        <p:origin x="-331" y="-494"/>
      </p:cViewPr>
      <p:guideLst>
        <p:guide pos="3840"/>
        <p:guide orient="horz" pos="25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86365-1DE3-4206-8631-568DB8EFC2CA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E557C-9E66-43F1-9F87-179A985BA4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13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43884"/>
            <a:ext cx="10058400" cy="3760891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2459736"/>
            <a:ext cx="9912096" cy="3760891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video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4583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11/25/2023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 dirty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11/25/2023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2pPr>
            <a:lvl3pPr marL="61264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3pPr>
            <a:lvl4pPr marL="79552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4pPr>
            <a:lvl5pPr marL="97840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1283833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30936"/>
            <a:ext cx="4589130" cy="5586984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30936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11/25/2023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3" r:id="rId3"/>
    <p:sldLayoutId id="2147483688" r:id="rId4"/>
    <p:sldLayoutId id="2147483692" r:id="rId5"/>
    <p:sldLayoutId id="2147483691" r:id="rId6"/>
    <p:sldLayoutId id="2147483690" r:id="rId7"/>
    <p:sldLayoutId id="2147483689" r:id="rId8"/>
    <p:sldLayoutId id="214748368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33941"/>
            <a:ext cx="5179534" cy="3566160"/>
          </a:xfrm>
        </p:spPr>
        <p:txBody>
          <a:bodyPr anchor="b">
            <a:normAutofit/>
          </a:bodyPr>
          <a:lstStyle/>
          <a:p>
            <a:r>
              <a:rPr lang="en-US" sz="6000" dirty="0" err="1"/>
              <a:t>Менеджер</a:t>
            </a:r>
            <a:r>
              <a:rPr lang="en-US" sz="6000" dirty="0"/>
              <a:t> </a:t>
            </a:r>
            <a:r>
              <a:rPr lang="en-US" sz="6000" dirty="0" err="1"/>
              <a:t>диалогов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Мухутдинов</a:t>
            </a:r>
            <a:r>
              <a:rPr lang="en-US" dirty="0"/>
              <a:t> </a:t>
            </a:r>
            <a:r>
              <a:rPr lang="en-US" dirty="0" err="1"/>
              <a:t>Арётм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A black and grey background&#10;&#10;Description automatically generated">
            <a:extLst>
              <a:ext uri="{FF2B5EF4-FFF2-40B4-BE49-F238E27FC236}">
                <a16:creationId xmlns:a16="http://schemas.microsoft.com/office/drawing/2014/main" id="{7642CB28-3F7D-F78B-A3C2-144450E4D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654" y="635866"/>
            <a:ext cx="4679462" cy="55956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DEEDBD-F1D0-D5F0-2E10-E56A7950016F}"/>
              </a:ext>
            </a:extLst>
          </p:cNvPr>
          <p:cNvSpPr txBox="1"/>
          <p:nvPr/>
        </p:nvSpPr>
        <p:spPr>
          <a:xfrm>
            <a:off x="1100666" y="5136444"/>
            <a:ext cx="285044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11.25.2023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9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91F52C-47D7-432A-87D0-D88597D0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 err="1"/>
              <a:t>Описание</a:t>
            </a:r>
            <a:r>
              <a:rPr lang="en-US" dirty="0"/>
              <a:t> </a:t>
            </a:r>
            <a:r>
              <a:rPr lang="en-US" dirty="0" err="1"/>
              <a:t>проекта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17D772-EB16-4FBD-9504-365672A15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ts val="2000"/>
              </a:lnSpc>
            </a:pPr>
            <a:endParaRPr lang="en-US"/>
          </a:p>
          <a:p>
            <a:pPr marL="383540" lvl="1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ea typeface="+mn-lt"/>
                <a:cs typeface="+mn-lt"/>
              </a:rPr>
              <a:t>Система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хранит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диалоги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операторов</a:t>
            </a:r>
            <a:r>
              <a:rPr lang="en-US" sz="1600" dirty="0">
                <a:ea typeface="+mn-lt"/>
                <a:cs typeface="+mn-lt"/>
              </a:rPr>
              <a:t> с </a:t>
            </a:r>
            <a:r>
              <a:rPr lang="en-US" sz="1600" dirty="0" err="1">
                <a:ea typeface="+mn-lt"/>
                <a:cs typeface="+mn-lt"/>
              </a:rPr>
              <a:t>клиентами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включая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имя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оператора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дату</a:t>
            </a:r>
            <a:r>
              <a:rPr lang="en-US" sz="1600" dirty="0">
                <a:ea typeface="+mn-lt"/>
                <a:cs typeface="+mn-lt"/>
              </a:rPr>
              <a:t> и </a:t>
            </a:r>
            <a:r>
              <a:rPr lang="en-US" sz="1600" dirty="0" err="1">
                <a:ea typeface="+mn-lt"/>
                <a:cs typeface="+mn-lt"/>
              </a:rPr>
              <a:t>время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звонка</a:t>
            </a:r>
            <a:r>
              <a:rPr lang="en-US" sz="1600" dirty="0">
                <a:ea typeface="+mn-lt"/>
                <a:cs typeface="+mn-lt"/>
              </a:rPr>
              <a:t>, а </a:t>
            </a:r>
            <a:r>
              <a:rPr lang="en-US" sz="1600" dirty="0" err="1">
                <a:ea typeface="+mn-lt"/>
                <a:cs typeface="+mn-lt"/>
              </a:rPr>
              <a:t>также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запись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разговора</a:t>
            </a:r>
            <a:r>
              <a:rPr lang="en-US" sz="1600" dirty="0">
                <a:ea typeface="+mn-lt"/>
                <a:cs typeface="+mn-lt"/>
              </a:rPr>
              <a:t>.</a:t>
            </a:r>
            <a:r>
              <a:rPr lang="en-US" sz="1600" dirty="0"/>
              <a:t>  </a:t>
            </a:r>
          </a:p>
          <a:p>
            <a:pPr marL="383540" lvl="1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ea typeface="+mn-lt"/>
                <a:cs typeface="+mn-lt"/>
              </a:rPr>
              <a:t>Формируется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карточка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контакта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на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основе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диалогов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включая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данные</a:t>
            </a:r>
            <a:r>
              <a:rPr lang="en-US" sz="1600" dirty="0">
                <a:ea typeface="+mn-lt"/>
                <a:cs typeface="+mn-lt"/>
              </a:rPr>
              <a:t> о </a:t>
            </a:r>
            <a:r>
              <a:rPr lang="en-US" sz="1600" dirty="0" err="1">
                <a:ea typeface="+mn-lt"/>
                <a:cs typeface="+mn-lt"/>
              </a:rPr>
              <a:t>клиенте</a:t>
            </a:r>
            <a:r>
              <a:rPr lang="en-US" sz="1600" dirty="0">
                <a:ea typeface="+mn-lt"/>
                <a:cs typeface="+mn-lt"/>
              </a:rPr>
              <a:t> и </a:t>
            </a:r>
            <a:r>
              <a:rPr lang="en-US" sz="1600" dirty="0" err="1">
                <a:ea typeface="+mn-lt"/>
                <a:cs typeface="+mn-lt"/>
              </a:rPr>
              <a:t>операторе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запись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разговора</a:t>
            </a:r>
            <a:r>
              <a:rPr lang="en-US" sz="1600" dirty="0">
                <a:ea typeface="+mn-lt"/>
                <a:cs typeface="+mn-lt"/>
              </a:rPr>
              <a:t> и </a:t>
            </a:r>
            <a:r>
              <a:rPr lang="en-US" sz="1600" dirty="0" err="1">
                <a:ea typeface="+mn-lt"/>
                <a:cs typeface="+mn-lt"/>
              </a:rPr>
              <a:t>транскрибацию</a:t>
            </a:r>
            <a:r>
              <a:rPr lang="en-US" sz="1600" dirty="0">
                <a:ea typeface="+mn-lt"/>
                <a:cs typeface="+mn-lt"/>
              </a:rPr>
              <a:t>.</a:t>
            </a:r>
          </a:p>
          <a:p>
            <a:pPr marL="383540" lvl="1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ea typeface="+mn-lt"/>
                <a:cs typeface="+mn-lt"/>
              </a:rPr>
              <a:t>Каждой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карточке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присваивается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статус</a:t>
            </a:r>
            <a:r>
              <a:rPr lang="en-US" sz="1600" dirty="0">
                <a:ea typeface="+mn-lt"/>
                <a:cs typeface="+mn-lt"/>
              </a:rPr>
              <a:t> "</a:t>
            </a:r>
            <a:r>
              <a:rPr lang="en-US" sz="1600" dirty="0" err="1">
                <a:ea typeface="+mn-lt"/>
                <a:cs typeface="+mn-lt"/>
              </a:rPr>
              <a:t>Новое</a:t>
            </a:r>
            <a:r>
              <a:rPr lang="en-US" sz="1600" dirty="0">
                <a:ea typeface="+mn-lt"/>
                <a:cs typeface="+mn-lt"/>
              </a:rPr>
              <a:t>". </a:t>
            </a:r>
            <a:r>
              <a:rPr lang="en-US" sz="1600" dirty="0" err="1">
                <a:ea typeface="+mn-lt"/>
                <a:cs typeface="+mn-lt"/>
              </a:rPr>
              <a:t>Мы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также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предоставляем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возможность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перевода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статуса</a:t>
            </a:r>
            <a:r>
              <a:rPr lang="en-US" sz="1600" dirty="0">
                <a:ea typeface="+mn-lt"/>
                <a:cs typeface="+mn-lt"/>
              </a:rPr>
              <a:t> в "В </a:t>
            </a:r>
            <a:r>
              <a:rPr lang="en-US" sz="1600" dirty="0" err="1">
                <a:ea typeface="+mn-lt"/>
                <a:cs typeface="+mn-lt"/>
              </a:rPr>
              <a:t>работе</a:t>
            </a:r>
            <a:r>
              <a:rPr lang="en-US" sz="1600" dirty="0">
                <a:ea typeface="+mn-lt"/>
                <a:cs typeface="+mn-lt"/>
              </a:rPr>
              <a:t>" и "</a:t>
            </a:r>
            <a:r>
              <a:rPr lang="en-US" sz="1600" dirty="0" err="1">
                <a:ea typeface="+mn-lt"/>
                <a:cs typeface="+mn-lt"/>
              </a:rPr>
              <a:t>Обработано</a:t>
            </a:r>
            <a:r>
              <a:rPr lang="en-US" sz="1600" dirty="0">
                <a:ea typeface="+mn-lt"/>
                <a:cs typeface="+mn-lt"/>
              </a:rPr>
              <a:t>".</a:t>
            </a:r>
            <a:r>
              <a:rPr lang="en-US" sz="1600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78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4777" y="1122022"/>
            <a:ext cx="4886854" cy="587584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  <a:ea typeface="+mj-lt"/>
                <a:cs typeface="+mj-lt"/>
              </a:rPr>
              <a:t>Интерфейс</a:t>
            </a:r>
            <a:endParaRPr lang="en-US" dirty="0" err="1"/>
          </a:p>
        </p:txBody>
      </p:sp>
      <p:pic>
        <p:nvPicPr>
          <p:cNvPr id="4" name="Content Placeholder 3" descr="A black rectangular object with blue text&#10;&#10;Description automatically generated">
            <a:extLst>
              <a:ext uri="{FF2B5EF4-FFF2-40B4-BE49-F238E27FC236}">
                <a16:creationId xmlns:a16="http://schemas.microsoft.com/office/drawing/2014/main" id="{E97E7D99-25F5-0A24-F310-5632B207C0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67970" y="2403985"/>
            <a:ext cx="6858000" cy="205002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111" y="943281"/>
            <a:ext cx="5460992" cy="587584"/>
          </a:xfrm>
        </p:spPr>
        <p:txBody>
          <a:bodyPr/>
          <a:lstStyle/>
          <a:p>
            <a:pPr>
              <a:tabLst>
                <a:tab pos="3308350" algn="l"/>
              </a:tabLst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Админ-панель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F1428452-EC65-918B-45A0-944F93FD77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24818" y="1945451"/>
            <a:ext cx="5495859" cy="4114800"/>
          </a:xfr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4C0F5E90-D1D6-1406-1FAE-AE12A7D5D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648" y="2573631"/>
            <a:ext cx="2860557" cy="172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8C228DB-F955-C1B1-E9E4-5D9F44E8B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252" y="1058166"/>
            <a:ext cx="5377274" cy="4393593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058" y="2504499"/>
            <a:ext cx="1720778" cy="1292750"/>
          </a:xfrm>
        </p:spPr>
        <p:txBody>
          <a:bodyPr/>
          <a:lstStyle/>
          <a:p>
            <a:r>
              <a:rPr lang="en-US" dirty="0" err="1"/>
              <a:t>диалог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41502" y="3598694"/>
            <a:ext cx="4157296" cy="3633471"/>
          </a:xfrm>
        </p:spPr>
        <p:txBody>
          <a:bodyPr vert="horz" lIns="0" tIns="45720" rIns="0" bIns="45720" rtlCol="0" anchor="t">
            <a:norm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Без</a:t>
            </a:r>
            <a:r>
              <a:rPr lang="en-US" dirty="0"/>
              <a:t> </a:t>
            </a:r>
            <a:r>
              <a:rPr lang="en-US" dirty="0" err="1"/>
              <a:t>дизайна</a:t>
            </a:r>
          </a:p>
          <a:p>
            <a:pPr>
              <a:lnSpc>
                <a:spcPts val="2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 err="1"/>
              <a:t>Добавление</a:t>
            </a:r>
            <a:r>
              <a:rPr lang="en-US" dirty="0"/>
              <a:t> </a:t>
            </a:r>
            <a:r>
              <a:rPr lang="en-US" dirty="0" err="1"/>
              <a:t>карточки</a:t>
            </a:r>
            <a:r>
              <a:rPr lang="en-US" dirty="0"/>
              <a:t> </a:t>
            </a:r>
            <a:r>
              <a:rPr lang="en-US" dirty="0" err="1"/>
              <a:t>диалога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запрос</a:t>
            </a:r>
          </a:p>
        </p:txBody>
      </p:sp>
      <p:sp>
        <p:nvSpPr>
          <p:cNvPr id="3" name="Picture Placeholder 2" descr="empty picture placeholder">
            <a:extLst>
              <a:ext uri="{FF2B5EF4-FFF2-40B4-BE49-F238E27FC236}">
                <a16:creationId xmlns:a16="http://schemas.microsoft.com/office/drawing/2014/main" id="{84A00354-97FE-4FC5-AFC1-BBA4A5B26E5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 err="1"/>
              <a:t>Создание</a:t>
            </a:r>
            <a:r>
              <a:rPr lang="en-US" dirty="0"/>
              <a:t> </a:t>
            </a:r>
            <a:r>
              <a:rPr lang="en-US" dirty="0" err="1"/>
              <a:t>моделей</a:t>
            </a:r>
          </a:p>
        </p:txBody>
      </p:sp>
      <p:sp>
        <p:nvSpPr>
          <p:cNvPr id="5" name="Picture Placeholder 4" descr="empty picture placeholder">
            <a:extLst>
              <a:ext uri="{FF2B5EF4-FFF2-40B4-BE49-F238E27FC236}">
                <a16:creationId xmlns:a16="http://schemas.microsoft.com/office/drawing/2014/main" id="{213224A7-CC8A-4E36-83AC-6D00FF2865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96C3DD2-045C-6945-B783-8067FCC3CDF9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Вывод</a:t>
            </a:r>
            <a:r>
              <a:rPr lang="en-US" dirty="0"/>
              <a:t> </a:t>
            </a:r>
            <a:r>
              <a:rPr lang="en-US" dirty="0" err="1"/>
              <a:t>пользователю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0009D21-7E70-F740-3011-47C47942A81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71B6BBDD-A43F-6618-0117-6A25022F29D3}"/>
              </a:ext>
            </a:extLst>
          </p:cNvPr>
          <p:cNvSpPr txBox="1">
            <a:spLocks/>
          </p:cNvSpPr>
          <p:nvPr/>
        </p:nvSpPr>
        <p:spPr>
          <a:xfrm>
            <a:off x="1099160" y="3330684"/>
            <a:ext cx="2919413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http://hackathon.ambity.ru/api/contact</a:t>
            </a:r>
            <a:endParaRPr lang="en-US" dirty="0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4E8066A2-AF55-3235-D51B-288D5089E2CD}"/>
              </a:ext>
            </a:extLst>
          </p:cNvPr>
          <p:cNvSpPr txBox="1">
            <a:spLocks/>
          </p:cNvSpPr>
          <p:nvPr/>
        </p:nvSpPr>
        <p:spPr>
          <a:xfrm>
            <a:off x="4636345" y="3330684"/>
            <a:ext cx="2919413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Создание</a:t>
            </a:r>
            <a:r>
              <a:rPr lang="en-US" dirty="0"/>
              <a:t> </a:t>
            </a:r>
            <a:r>
              <a:rPr lang="en-US" dirty="0" err="1"/>
              <a:t>моделей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основе</a:t>
            </a:r>
            <a:r>
              <a:rPr lang="en-US" dirty="0"/>
              <a:t> </a:t>
            </a:r>
            <a:r>
              <a:rPr lang="en-US" dirty="0" err="1"/>
              <a:t>данных</a:t>
            </a:r>
            <a:r>
              <a:rPr lang="en-US" dirty="0"/>
              <a:t> </a:t>
            </a:r>
            <a:r>
              <a:rPr lang="en-US" dirty="0" err="1"/>
              <a:t>полученных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API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7D1B2B1A-1E71-27DF-850E-B2047E7322E5}"/>
              </a:ext>
            </a:extLst>
          </p:cNvPr>
          <p:cNvSpPr txBox="1">
            <a:spLocks/>
          </p:cNvSpPr>
          <p:nvPr/>
        </p:nvSpPr>
        <p:spPr>
          <a:xfrm>
            <a:off x="8239382" y="3330684"/>
            <a:ext cx="2919413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Подробная</a:t>
            </a:r>
            <a:r>
              <a:rPr lang="en-US" dirty="0"/>
              <a:t> </a:t>
            </a:r>
            <a:r>
              <a:rPr lang="en-US" dirty="0" err="1"/>
              <a:t>информация</a:t>
            </a:r>
            <a:r>
              <a:rPr lang="en-US" dirty="0"/>
              <a:t> о </a:t>
            </a:r>
            <a:r>
              <a:rPr lang="en-US" dirty="0" err="1"/>
              <a:t>Диалоге</a:t>
            </a:r>
          </a:p>
        </p:txBody>
      </p:sp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017" y="2156427"/>
            <a:ext cx="9559438" cy="1270490"/>
          </a:xfrm>
        </p:spPr>
        <p:txBody>
          <a:bodyPr>
            <a:normAutofit/>
          </a:bodyPr>
          <a:lstStyle/>
          <a:p>
            <a:r>
              <a:rPr lang="en-US" sz="3600" dirty="0" err="1"/>
              <a:t>Транскрипция</a:t>
            </a:r>
            <a:r>
              <a:rPr lang="en-US" sz="3600" dirty="0"/>
              <a:t> с </a:t>
            </a:r>
            <a:r>
              <a:rPr lang="en-US" sz="3600" dirty="0" err="1"/>
              <a:t>помощью</a:t>
            </a:r>
            <a:r>
              <a:rPr lang="en-US" sz="3600" dirty="0"/>
              <a:t> </a:t>
            </a:r>
            <a:r>
              <a:rPr lang="en-US" sz="3600" dirty="0">
                <a:solidFill>
                  <a:srgbClr val="000000"/>
                </a:solidFill>
                <a:ea typeface="+mj-lt"/>
                <a:cs typeface="+mj-lt"/>
              </a:rPr>
              <a:t>API </a:t>
            </a:r>
            <a:r>
              <a:rPr lang="en-US" sz="3600" dirty="0" err="1">
                <a:solidFill>
                  <a:srgbClr val="000000"/>
                </a:solidFill>
                <a:ea typeface="+mj-lt"/>
                <a:cs typeface="+mj-lt"/>
              </a:rPr>
              <a:t>assemblyai</a:t>
            </a:r>
            <a:br>
              <a:rPr lang="en-US" sz="1600" dirty="0">
                <a:solidFill>
                  <a:srgbClr val="000000"/>
                </a:solidFill>
                <a:ea typeface="+mj-lt"/>
                <a:cs typeface="+mj-lt"/>
              </a:rPr>
            </a:br>
            <a:endParaRPr lang="en-US"/>
          </a:p>
        </p:txBody>
      </p:sp>
      <p:pic>
        <p:nvPicPr>
          <p:cNvPr id="6" name="Content Placeholder 5" descr="AssemblyAI's logo. A blue illustration on the left, and the word Assembly A I on the right. The illustration is the letter V inverted. Why? I don't know either. Looks cool though.">
            <a:extLst>
              <a:ext uri="{FF2B5EF4-FFF2-40B4-BE49-F238E27FC236}">
                <a16:creationId xmlns:a16="http://schemas.microsoft.com/office/drawing/2014/main" id="{55A499B7-9D1D-29FE-4D10-EF8162D70F53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969" y="4064470"/>
            <a:ext cx="10922234" cy="2153237"/>
          </a:xfrm>
        </p:spPr>
      </p:pic>
    </p:spTree>
    <p:extLst>
      <p:ext uri="{BB962C8B-B14F-4D97-AF65-F5344CB8AC3E}">
        <p14:creationId xmlns:p14="http://schemas.microsoft.com/office/powerpoint/2010/main" val="2951688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3100-3076-4726-B6E8-AE7CD2CC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благодарю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за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внимание</a:t>
            </a:r>
            <a:endParaRPr lang="en-US" dirty="0" err="1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AEC0676-36E0-374F-8480-880FE68CC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0" rIns="91440" bIns="0" rtlCol="0" anchor="t">
            <a:normAutofit/>
          </a:bodyPr>
          <a:lstStyle/>
          <a:p>
            <a:pPr>
              <a:lnSpc>
                <a:spcPts val="2000"/>
              </a:lnSpc>
            </a:pPr>
            <a:r>
              <a:rPr lang="en-US" sz="1600" dirty="0" err="1"/>
              <a:t>Мухутдинов</a:t>
            </a:r>
            <a:r>
              <a:rPr lang="en-US" sz="1600" dirty="0"/>
              <a:t> </a:t>
            </a:r>
            <a:r>
              <a:rPr lang="en-US" sz="1600" dirty="0" err="1"/>
              <a:t>Артём</a:t>
            </a:r>
            <a:endParaRPr lang="en-US" dirty="0" err="1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D305EE2-741D-FFDA-227A-E7B5F8009DC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5122172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96C458A-6CC1-4FEE-AC7F-D0ABFD0DD393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FB4A24C-CCE9-4740-BAFA-219F1C86C7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D056C4-A927-4BAC-8BD5-4F73ED8EFD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DE7DE8-0743-4BE4-AE4C-DC7F07012C0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Copy version (1)</Template>
  <TotalTime>0</TotalTime>
  <Words>273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RetrospectVTI</vt:lpstr>
      <vt:lpstr>Менеджер диалогов</vt:lpstr>
      <vt:lpstr>Описание проекта</vt:lpstr>
      <vt:lpstr>Интерфейс</vt:lpstr>
      <vt:lpstr>Админ-панель</vt:lpstr>
      <vt:lpstr>диалог</vt:lpstr>
      <vt:lpstr>Добавление карточки диалога</vt:lpstr>
      <vt:lpstr>Транскрипция с помощью API assemblyai </vt:lpstr>
      <vt:lpstr>благодарю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Party</dc:title>
  <dc:creator/>
  <cp:lastModifiedBy/>
  <cp:revision>180</cp:revision>
  <dcterms:created xsi:type="dcterms:W3CDTF">2023-11-26T02:54:04Z</dcterms:created>
  <dcterms:modified xsi:type="dcterms:W3CDTF">2023-11-26T03:41:22Z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