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2" r:id="rId3"/>
    <p:sldId id="256" r:id="rId4"/>
    <p:sldId id="257" r:id="rId5"/>
    <p:sldId id="258" r:id="rId6"/>
    <p:sldId id="259" r:id="rId7"/>
    <p:sldId id="269" r:id="rId8"/>
    <p:sldId id="275" r:id="rId9"/>
    <p:sldId id="277" r:id="rId10"/>
    <p:sldId id="276" r:id="rId11"/>
    <p:sldId id="270" r:id="rId12"/>
    <p:sldId id="272" r:id="rId13"/>
    <p:sldId id="271" r:id="rId14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4231"/>
  </p:normalViewPr>
  <p:slideViewPr>
    <p:cSldViewPr>
      <p:cViewPr varScale="1">
        <p:scale>
          <a:sx n="89" d="100"/>
          <a:sy n="89" d="100"/>
        </p:scale>
        <p:origin x="3280" y="1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80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73D1-FC60-4896-8BCC-9B28FBDAB5FD}" type="datetimeFigureOut">
              <a:rPr lang="de-DE" smtClean="0"/>
              <a:pPr/>
              <a:t>20.04.18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5014-4765-4719-A37A-A6E1AA9B1CB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7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5D81-8E55-40FC-9585-CFDCFEF92FEB}" type="datetimeFigureOut">
              <a:rPr lang="de-DE" smtClean="0"/>
              <a:pPr/>
              <a:t>20.04.18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2435-FA90-4640-AFCA-E6A02F5F1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57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30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74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934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4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7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4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41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8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50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2435-FA90-4640-AFCA-E6A02F5F149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8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910918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5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910918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983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1003250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5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1400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5517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20.04.18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803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84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1003250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835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 Klein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910918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63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Groß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1003250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5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2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 Linksbün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481918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algn="l" defTabSz="914466" rtl="0" eaLnBrk="1" latinLnBrk="0" hangingPunct="1"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08965" y="5170422"/>
            <a:ext cx="6048672" cy="52322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0">
              <a:buNone/>
              <a:defRPr lang="de-DE" sz="2800" baseline="0" dirty="0" smtClean="0">
                <a:solidFill>
                  <a:srgbClr val="FFC000"/>
                </a:solidFill>
              </a:defRPr>
            </a:lvl1pPr>
          </a:lstStyle>
          <a:p>
            <a:pPr marL="0"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83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605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/>
          <a:lstStyle/>
          <a:p>
            <a:fld id="{421FAFA7-FD27-4797-86F0-797A053F7FF1}" type="datetimeFigureOut">
              <a:rPr lang="de-DE" smtClean="0"/>
              <a:pPr/>
              <a:t>20.04.18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7272" y="8748464"/>
            <a:ext cx="637828" cy="216024"/>
          </a:xfrm>
          <a:prstGeom prst="rect">
            <a:avLst/>
          </a:prstGeom>
        </p:spPr>
        <p:txBody>
          <a:bodyPr/>
          <a:lstStyle/>
          <a:p>
            <a:fld id="{703B9BC4-30BC-4399-9BFE-1C5E7CA4881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08784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910918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538885"/>
            <a:ext cx="604867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44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4152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e Titel Zentri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82101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04664" y="327585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04664" y="8316416"/>
            <a:ext cx="64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66" rtl="0" eaLnBrk="1" latinLnBrk="0" hangingPunct="1">
              <a:buNone/>
              <a:tabLst>
                <a:tab pos="1081166" algn="l"/>
                <a:tab pos="2152805" algn="l"/>
                <a:tab pos="3233970" algn="l"/>
                <a:tab pos="4304022" algn="l"/>
                <a:tab pos="5386774" algn="l"/>
              </a:tabLst>
              <a:defRPr lang="de-DE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Alternatives (use provided tabs)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04665" y="1003250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956376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r" defTabSz="914466" rtl="0" eaLnBrk="1" latinLnBrk="0" hangingPunct="1">
              <a:buNone/>
              <a:defRPr lang="de-DE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Tue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680" y="5631214"/>
            <a:ext cx="6048672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algn="ctr" defTabSz="914466" rtl="0" eaLnBrk="1" latinLnBrk="0" hangingPunct="1"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325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0" y="4572000"/>
            <a:ext cx="6858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29672" y="4211960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57" y="3131840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332657" y="8244408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6029672" y="8927976"/>
            <a:ext cx="6378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B9BC4-30BC-4399-9BFE-1C5E7CA4881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</p:txBody>
      </p:sp>
      <p:pic>
        <p:nvPicPr>
          <p:cNvPr id="8" name="Grafik 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126962"/>
            <a:ext cx="764704" cy="261717"/>
          </a:xfrm>
          <a:prstGeom prst="rect">
            <a:avLst/>
          </a:prstGeom>
        </p:spPr>
      </p:pic>
      <p:pic>
        <p:nvPicPr>
          <p:cNvPr id="10" name="Grafik 2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142246"/>
            <a:ext cx="969110" cy="253290"/>
          </a:xfrm>
          <a:prstGeom prst="rect">
            <a:avLst/>
          </a:prstGeom>
        </p:spPr>
      </p:pic>
      <p:pic>
        <p:nvPicPr>
          <p:cNvPr id="12" name="Grafik 10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5832648" y="4951498"/>
            <a:ext cx="764704" cy="261717"/>
          </a:xfrm>
          <a:prstGeom prst="rect">
            <a:avLst/>
          </a:prstGeom>
        </p:spPr>
      </p:pic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188640" y="4966782"/>
            <a:ext cx="969110" cy="2532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55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14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ctr" defTabSz="9144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5" indent="-342925" algn="l" defTabSz="91446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03" indent="-285771" algn="l" defTabSz="91446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2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5" indent="-228616" algn="l" defTabSz="9144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48" indent="-228616" algn="l" defTabSz="91446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1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6" algn="l" defTabSz="9144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9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7544"/>
            <a:ext cx="685800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720" y="611560"/>
            <a:ext cx="51173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210" y="2267744"/>
            <a:ext cx="17706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20888" y="2843808"/>
            <a:ext cx="338746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Ein Sonic Pi Workshop</a:t>
            </a:r>
          </a:p>
          <a:p>
            <a:pPr algn="r"/>
            <a:r>
              <a:rPr lang="de-DE" dirty="0"/>
              <a:t>für Kinder</a:t>
            </a:r>
          </a:p>
          <a:p>
            <a:pPr algn="r"/>
            <a:r>
              <a:rPr lang="de-DE" sz="1100" dirty="0"/>
              <a:t>von Stefan Höhn, Irene Höppner und Matthias </a:t>
            </a:r>
            <a:r>
              <a:rPr lang="de-DE" sz="1100" dirty="0" err="1"/>
              <a:t>Malstädt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46436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84" y="585864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20" y="179514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2853" y="149692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 :c4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029" y="1180739"/>
            <a:ext cx="8499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sleep</a:t>
            </a:r>
            <a:r>
              <a:rPr lang="de-DE" dirty="0"/>
              <a:t>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9355" y="1974357"/>
            <a:ext cx="25015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play_chord</a:t>
            </a:r>
            <a:r>
              <a:rPr lang="de-DE" dirty="0"/>
              <a:t>[:c4, :e4, :g4]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985" y="2655232"/>
            <a:ext cx="547260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play_chord</a:t>
            </a:r>
            <a:r>
              <a:rPr lang="en-US" dirty="0"/>
              <a:t> chord(:e4, :major) </a:t>
            </a:r>
            <a:br>
              <a:rPr lang="en-US" dirty="0"/>
            </a:br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 :minor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566" y="890300"/>
            <a:ext cx="85683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 60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5564" y="1150621"/>
            <a:ext cx="145905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use_bpm 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2658" y="3811879"/>
            <a:ext cx="4764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play_pattern</a:t>
            </a:r>
            <a:r>
              <a:rPr lang="de-DE" dirty="0"/>
              <a:t>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 err="1"/>
              <a:t>play_pattern</a:t>
            </a:r>
            <a:r>
              <a:rPr lang="de-DE" dirty="0"/>
              <a:t>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  <a:r>
              <a:rPr lang="de-DE" dirty="0">
                <a:sym typeface="Wingdings" pitchFamily="2" charset="2"/>
              </a:rPr>
              <a:t>.</a:t>
            </a:r>
            <a:r>
              <a:rPr lang="de-DE" dirty="0" err="1"/>
              <a:t>reverse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4646044" y="6304202"/>
            <a:ext cx="144016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2.times do</a:t>
            </a:r>
          </a:p>
          <a:p>
            <a:r>
              <a:rPr lang="de-DE"/>
              <a:t>   ...</a:t>
            </a:r>
          </a:p>
          <a:p>
            <a:r>
              <a:rPr lang="de-DE"/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656" y="6660232"/>
            <a:ext cx="3429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live_loop :</a:t>
            </a:r>
            <a:r>
              <a:rPr lang="de-DE" dirty="0" err="1"/>
              <a:t>meineEndlosschleife</a:t>
            </a:r>
            <a:r>
              <a:rPr lang="de-DE" dirty="0"/>
              <a:t> do</a:t>
            </a:r>
          </a:p>
          <a:p>
            <a:r>
              <a:rPr lang="de-DE" dirty="0"/>
              <a:t>   ...</a:t>
            </a:r>
          </a:p>
          <a:p>
            <a:r>
              <a:rPr lang="de-DE" dirty="0"/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2936" y="8172400"/>
            <a:ext cx="339708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sample :bd_haus </a:t>
            </a:r>
            <a:r>
              <a:rPr lang="de-DE">
                <a:sym typeface="Wingdings" pitchFamily="2" charset="2"/>
              </a:rPr>
              <a:t> </a:t>
            </a:r>
            <a:r>
              <a:rPr lang="de-DE"/>
              <a:t>:guit_em9 ... </a:t>
            </a:r>
            <a:r>
              <a:rPr lang="de-DE">
                <a:sym typeface="Wingdings" pitchFamily="2" charset="2"/>
              </a:rPr>
              <a:t> </a:t>
            </a:r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753029" y="5546485"/>
            <a:ext cx="433317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use_synth</a:t>
            </a:r>
            <a:r>
              <a:rPr lang="de-DE" dirty="0"/>
              <a:t> :</a:t>
            </a:r>
            <a:r>
              <a:rPr lang="de-DE" dirty="0" err="1"/>
              <a:t>hollow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:</a:t>
            </a:r>
            <a:r>
              <a:rPr lang="de-DE" dirty="0" err="1">
                <a:sym typeface="Wingdings" pitchFamily="2" charset="2"/>
              </a:rPr>
              <a:t>saw</a:t>
            </a:r>
            <a:r>
              <a:rPr lang="de-DE" dirty="0">
                <a:sym typeface="Wingdings" pitchFamily="2" charset="2"/>
              </a:rPr>
              <a:t>, :</a:t>
            </a:r>
            <a:r>
              <a:rPr lang="de-DE" dirty="0" err="1">
                <a:sym typeface="Wingdings" pitchFamily="2" charset="2"/>
              </a:rPr>
              <a:t>hoover</a:t>
            </a:r>
            <a:r>
              <a:rPr lang="de-DE" dirty="0">
                <a:sym typeface="Wingdings" pitchFamily="2" charset="2"/>
              </a:rPr>
              <a:t>, :piano … 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260650" y="4738082"/>
            <a:ext cx="476412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play</a:t>
            </a:r>
            <a:r>
              <a:rPr lang="de-DE" dirty="0"/>
              <a:t>(</a:t>
            </a:r>
            <a:r>
              <a:rPr lang="de-DE" dirty="0" err="1"/>
              <a:t>scale</a:t>
            </a:r>
            <a:r>
              <a:rPr lang="de-DE" dirty="0"/>
              <a:t> :e4, :minor).</a:t>
            </a:r>
            <a:r>
              <a:rPr lang="de-DE" dirty="0" err="1"/>
              <a:t>choose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005" y="1003503"/>
            <a:ext cx="6858000" cy="7960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20" y="179514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664984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Befehle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7" y="1104263"/>
            <a:ext cx="626469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ALT-R	Starten		ALT-A	Alles markieren</a:t>
            </a:r>
          </a:p>
          <a:p>
            <a:r>
              <a:rPr lang="de-DE" sz="1200" dirty="0"/>
              <a:t>ALT-S	Stoppen		ALT-C	Kopieren</a:t>
            </a:r>
          </a:p>
          <a:p>
            <a:r>
              <a:rPr lang="de-DE" sz="1200" dirty="0"/>
              <a:t>			ALT-V	Einfügen</a:t>
            </a:r>
          </a:p>
          <a:p>
            <a:r>
              <a:rPr lang="de-DE" sz="1200" dirty="0"/>
              <a:t>STRG-I	Hilfe für Befehl</a:t>
            </a:r>
          </a:p>
          <a:p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91" y="2489989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Knöpfe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2657" y="3682102"/>
            <a:ext cx="2831932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Starten	Stoppen	  Aufnehmen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659" y="4358212"/>
            <a:ext cx="2809875" cy="4857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2656" y="5017011"/>
            <a:ext cx="439248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Text kleiner 	  Text größer	   Text schön machen („ausrichten“)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091" y="5807053"/>
            <a:ext cx="6079937" cy="2389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055" y="8636305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Anleitung für zuhause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6038" y="8028387"/>
            <a:ext cx="624513" cy="68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9138" y="863630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Coole Beispiele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528900" y="8028386"/>
            <a:ext cx="468052" cy="68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445" y="8622880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Alle Befehle</a:t>
            </a:r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5013176" y="8105543"/>
            <a:ext cx="785542" cy="51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43447" y="8636305"/>
            <a:ext cx="8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Effekte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3791385" y="7999362"/>
            <a:ext cx="767561" cy="6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9" y="3133870"/>
            <a:ext cx="2857500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174" y="3143394"/>
            <a:ext cx="1895475" cy="4095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55096" y="3689779"/>
            <a:ext cx="1874553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/>
              <a:t>  Speichern	Laden</a:t>
            </a:r>
          </a:p>
        </p:txBody>
      </p:sp>
    </p:spTree>
    <p:extLst>
      <p:ext uri="{BB962C8B-B14F-4D97-AF65-F5344CB8AC3E}">
        <p14:creationId xmlns:p14="http://schemas.microsoft.com/office/powerpoint/2010/main" val="332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624" y="1003501"/>
            <a:ext cx="6858000" cy="853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48220" y="179514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>
                <a:solidFill>
                  <a:schemeClr val="accent6"/>
                </a:solidFill>
              </a:rPr>
              <a:t>Spickzettel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57" y="803512"/>
            <a:ext cx="119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/>
              <a:t>use_synth</a:t>
            </a:r>
            <a:r>
              <a:rPr lang="de-DE" b="1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56" y="1242791"/>
            <a:ext cx="6264696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05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/>
              <a:t>:</a:t>
            </a:r>
            <a:r>
              <a:rPr lang="de-DE" sz="1200" dirty="0" err="1"/>
              <a:t>beep</a:t>
            </a:r>
            <a:r>
              <a:rPr lang="de-DE" sz="1200" dirty="0"/>
              <a:t>	:blade	:</a:t>
            </a:r>
            <a:r>
              <a:rPr lang="de-DE" sz="1200" dirty="0" err="1"/>
              <a:t>bnoise</a:t>
            </a:r>
            <a:r>
              <a:rPr lang="de-DE" sz="1200" dirty="0"/>
              <a:t>	:</a:t>
            </a:r>
            <a:r>
              <a:rPr lang="de-DE" sz="1200" dirty="0" err="1"/>
              <a:t>cnoise</a:t>
            </a:r>
            <a:r>
              <a:rPr lang="de-DE" sz="1200" dirty="0"/>
              <a:t>	:</a:t>
            </a:r>
            <a:r>
              <a:rPr lang="de-DE" sz="1200" dirty="0" err="1"/>
              <a:t>dark_ambience</a:t>
            </a:r>
            <a:r>
              <a:rPr lang="de-DE" sz="1200" dirty="0"/>
              <a:t> 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dpulse</a:t>
            </a:r>
            <a:r>
              <a:rPr lang="de-DE" sz="1200" dirty="0"/>
              <a:t>	:</a:t>
            </a:r>
            <a:r>
              <a:rPr lang="de-DE" sz="1200" dirty="0" err="1"/>
              <a:t>dsaw</a:t>
            </a:r>
            <a:r>
              <a:rPr lang="de-DE" sz="1200" dirty="0"/>
              <a:t>	:</a:t>
            </a:r>
            <a:r>
              <a:rPr lang="de-DE" sz="1200" dirty="0" err="1"/>
              <a:t>dull_bell</a:t>
            </a:r>
            <a:r>
              <a:rPr lang="de-DE" sz="1200" dirty="0"/>
              <a:t>	:</a:t>
            </a:r>
            <a:r>
              <a:rPr lang="de-DE" sz="1200" dirty="0" err="1"/>
              <a:t>fm</a:t>
            </a:r>
            <a:r>
              <a:rPr lang="de-DE" sz="1200" dirty="0"/>
              <a:t>	:</a:t>
            </a:r>
            <a:r>
              <a:rPr lang="de-DE" sz="1200" dirty="0" err="1"/>
              <a:t>gnoise</a:t>
            </a:r>
            <a:r>
              <a:rPr lang="de-DE" sz="1200" dirty="0"/>
              <a:t>	:</a:t>
            </a:r>
            <a:r>
              <a:rPr lang="de-DE" sz="1200" dirty="0" err="1"/>
              <a:t>growl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hollow</a:t>
            </a:r>
            <a:r>
              <a:rPr lang="de-DE" sz="1200" dirty="0"/>
              <a:t>	:</a:t>
            </a:r>
            <a:r>
              <a:rPr lang="de-DE" sz="1200" dirty="0" err="1"/>
              <a:t>hoover</a:t>
            </a:r>
            <a:r>
              <a:rPr lang="de-DE" sz="1200" dirty="0"/>
              <a:t>	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mod_beep</a:t>
            </a:r>
            <a:r>
              <a:rPr lang="de-DE" sz="1200" dirty="0"/>
              <a:t>	:</a:t>
            </a:r>
            <a:r>
              <a:rPr lang="de-DE" sz="1200" dirty="0" err="1"/>
              <a:t>mod_dsaw</a:t>
            </a:r>
            <a:r>
              <a:rPr lang="de-DE" sz="1200" dirty="0"/>
              <a:t>	:</a:t>
            </a:r>
            <a:r>
              <a:rPr lang="de-DE" sz="1200" dirty="0" err="1"/>
              <a:t>mod_fm</a:t>
            </a:r>
            <a:r>
              <a:rPr lang="de-DE" sz="1200" dirty="0"/>
              <a:t>	:</a:t>
            </a:r>
            <a:r>
              <a:rPr lang="de-DE" sz="1200" dirty="0" err="1"/>
              <a:t>chiplead</a:t>
            </a:r>
            <a:r>
              <a:rPr lang="de-DE" sz="1200" dirty="0"/>
              <a:t>	:</a:t>
            </a:r>
            <a:r>
              <a:rPr lang="de-DE" sz="1200" dirty="0" err="1"/>
              <a:t>chipbass</a:t>
            </a:r>
            <a:r>
              <a:rPr lang="de-DE" sz="1200" dirty="0"/>
              <a:t>	:</a:t>
            </a:r>
            <a:r>
              <a:rPr lang="de-DE" sz="1200" dirty="0" err="1"/>
              <a:t>chipnoise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mod_pulse</a:t>
            </a:r>
            <a:r>
              <a:rPr lang="de-DE" sz="1200" dirty="0"/>
              <a:t>	:</a:t>
            </a:r>
            <a:r>
              <a:rPr lang="de-DE" sz="1200" dirty="0" err="1"/>
              <a:t>mod_saw</a:t>
            </a:r>
            <a:r>
              <a:rPr lang="de-DE" sz="1200" dirty="0"/>
              <a:t>		:</a:t>
            </a:r>
            <a:r>
              <a:rPr lang="de-DE" sz="1200" dirty="0" err="1"/>
              <a:t>mod_sine</a:t>
            </a:r>
            <a:r>
              <a:rPr lang="de-DE" sz="1200" dirty="0"/>
              <a:t>	:</a:t>
            </a:r>
            <a:r>
              <a:rPr lang="de-DE" sz="1200" dirty="0" err="1"/>
              <a:t>mod_tri</a:t>
            </a:r>
            <a:r>
              <a:rPr lang="de-DE" sz="1200" dirty="0"/>
              <a:t>	:pule</a:t>
            </a:r>
          </a:p>
          <a:p>
            <a:r>
              <a:rPr lang="de-DE" sz="1200" dirty="0"/>
              <a:t>:</a:t>
            </a:r>
            <a:r>
              <a:rPr lang="de-DE" sz="1200" dirty="0" err="1"/>
              <a:t>noise</a:t>
            </a:r>
            <a:r>
              <a:rPr lang="de-DE" sz="1200" dirty="0"/>
              <a:t>	:piano	:</a:t>
            </a:r>
            <a:r>
              <a:rPr lang="de-DE" sz="1200" dirty="0" err="1"/>
              <a:t>pnoise</a:t>
            </a:r>
            <a:r>
              <a:rPr lang="de-DE" sz="1200" dirty="0"/>
              <a:t>	:</a:t>
            </a:r>
            <a:r>
              <a:rPr lang="de-DE" sz="1200" dirty="0" err="1"/>
              <a:t>pretty_bell</a:t>
            </a:r>
            <a:r>
              <a:rPr lang="de-DE" sz="1200" dirty="0"/>
              <a:t>	:</a:t>
            </a:r>
            <a:r>
              <a:rPr lang="de-DE" sz="1200" dirty="0" err="1"/>
              <a:t>prophet</a:t>
            </a:r>
            <a:r>
              <a:rPr lang="de-DE" sz="1200" dirty="0"/>
              <a:t>	:</a:t>
            </a:r>
            <a:r>
              <a:rPr lang="de-DE" sz="1200" dirty="0" err="1"/>
              <a:t>dtri</a:t>
            </a:r>
            <a:r>
              <a:rPr lang="de-DE" sz="1200" dirty="0"/>
              <a:t>	:</a:t>
            </a:r>
            <a:r>
              <a:rPr lang="de-DE" sz="1200" dirty="0" err="1"/>
              <a:t>pluck</a:t>
            </a:r>
            <a:endParaRPr lang="de-DE" sz="1200" dirty="0"/>
          </a:p>
          <a:p>
            <a:r>
              <a:rPr lang="de-DE" sz="1200" dirty="0"/>
              <a:t>:</a:t>
            </a:r>
            <a:r>
              <a:rPr lang="de-DE" sz="1200" dirty="0" err="1"/>
              <a:t>saw</a:t>
            </a:r>
            <a:r>
              <a:rPr lang="de-DE" sz="1200" dirty="0"/>
              <a:t>	:sine	:</a:t>
            </a:r>
            <a:r>
              <a:rPr lang="de-DE" sz="1200" dirty="0" err="1"/>
              <a:t>square</a:t>
            </a:r>
            <a:r>
              <a:rPr lang="de-DE" sz="1200" dirty="0"/>
              <a:t>	:</a:t>
            </a:r>
            <a:r>
              <a:rPr lang="de-DE" sz="1200" dirty="0" err="1"/>
              <a:t>subpulse</a:t>
            </a:r>
            <a:r>
              <a:rPr lang="de-DE" sz="1200" dirty="0"/>
              <a:t>	:tb303	:</a:t>
            </a:r>
            <a:r>
              <a:rPr lang="de-DE" sz="1200" dirty="0" err="1"/>
              <a:t>tri</a:t>
            </a:r>
            <a:r>
              <a:rPr lang="de-DE" sz="1200" dirty="0"/>
              <a:t>	:</a:t>
            </a:r>
            <a:r>
              <a:rPr lang="de-DE" sz="1200" dirty="0" err="1"/>
              <a:t>zawa</a:t>
            </a:r>
            <a:endParaRPr lang="de-D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091" y="2865802"/>
            <a:ext cx="119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sample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98588" y="7092538"/>
            <a:ext cx="138795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1431" y="3343254"/>
            <a:ext cx="2016225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ambi_soft_buzz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ambi_swoosh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ambi_drone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ambi_glass_rub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ambi_haunted_hum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ambi_piano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ambi_lunar_land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ambi_dark_woosh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ambi_choir</a:t>
            </a:r>
            <a:r>
              <a:rPr lang="de-DE" sz="105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8586" y="3363537"/>
            <a:ext cx="11638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bd_ada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bd_pure</a:t>
            </a:r>
            <a:endParaRPr lang="de-DE" sz="1050"/>
          </a:p>
          <a:p>
            <a:r>
              <a:rPr lang="de-DE" sz="1050"/>
              <a:t>:bd_808</a:t>
            </a:r>
          </a:p>
          <a:p>
            <a:r>
              <a:rPr lang="de-DE" sz="1050"/>
              <a:t>:</a:t>
            </a:r>
            <a:r>
              <a:rPr lang="de-DE" sz="1050" err="1"/>
              <a:t>bd_zum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bd_gas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bd_sone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bd_haus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bd_zome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bd_boom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bd_klub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bd_fat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bd_tek</a:t>
            </a:r>
            <a:r>
              <a:rPr lang="de-DE" sz="105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5117" y="5563329"/>
            <a:ext cx="1354374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bass_hit_c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bass_hard_c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bass_thick_c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bass_drop_c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bass_woodsy_c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bass_voxy_hit_c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bass_dnb_f</a:t>
            </a:r>
            <a:r>
              <a:rPr lang="en-US" sz="1050"/>
              <a:t> </a:t>
            </a:r>
            <a:endParaRPr lang="de-DE" sz="1050"/>
          </a:p>
        </p:txBody>
      </p:sp>
      <p:sp>
        <p:nvSpPr>
          <p:cNvPr id="13" name="TextBox 12"/>
          <p:cNvSpPr txBox="1"/>
          <p:nvPr/>
        </p:nvSpPr>
        <p:spPr>
          <a:xfrm>
            <a:off x="3767762" y="5544171"/>
            <a:ext cx="1479419" cy="34855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/>
              <a:t>:</a:t>
            </a:r>
            <a:r>
              <a:rPr lang="en-US" sz="1050" err="1"/>
              <a:t>drum_heavy_kick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drum_tom_mid_hard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drum_tom_lo_hard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drum_tom_hi_hard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drum_splash_hard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drum_snare_hard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drum_cymbal_hard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drum_cymbal_open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drum_cymbal_closed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drum_cymbal_pedal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drum_bass_soft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drum_bass_hard</a:t>
            </a:r>
            <a:r>
              <a:rPr lang="en-US" sz="1050"/>
              <a:t> </a:t>
            </a:r>
          </a:p>
          <a:p>
            <a:r>
              <a:rPr lang="en-US" sz="1050"/>
              <a:t>:</a:t>
            </a:r>
            <a:r>
              <a:rPr lang="en-US" sz="1050" err="1"/>
              <a:t>sn_dub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sn_dolf</a:t>
            </a:r>
            <a:endParaRPr lang="en-US" sz="1050"/>
          </a:p>
          <a:p>
            <a:r>
              <a:rPr lang="en-US" sz="1050"/>
              <a:t>:</a:t>
            </a:r>
            <a:r>
              <a:rPr lang="en-US" sz="1050" err="1"/>
              <a:t>sn_zome</a:t>
            </a:r>
            <a:r>
              <a:rPr lang="en-US" sz="105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91" y="3363535"/>
            <a:ext cx="1681751" cy="4131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elec_triangle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elec_lo_snare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elec_hi_snare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elec_mid_snare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elec_cymbal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elec_soft_kick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elec_filt_snare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elec_fuzz_tom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elec_chime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elec_bong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elec_twang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elec_wood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elec_pop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elec_beep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elec_blip</a:t>
            </a:r>
            <a:endParaRPr lang="de-DE" sz="1050"/>
          </a:p>
          <a:p>
            <a:r>
              <a:rPr lang="de-DE" sz="1050"/>
              <a:t>:elec_blip2</a:t>
            </a:r>
          </a:p>
          <a:p>
            <a:r>
              <a:rPr lang="de-DE" sz="1050"/>
              <a:t>:</a:t>
            </a:r>
            <a:r>
              <a:rPr lang="de-DE" sz="1050" err="1"/>
              <a:t>elec_ping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elec_flip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elec_hollow_kick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elec_twip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elec_plip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elec_blup</a:t>
            </a:r>
            <a:r>
              <a:rPr lang="de-DE" sz="105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091" y="7604631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misc_burp</a:t>
            </a:r>
            <a:r>
              <a:rPr lang="de-DE" sz="1050"/>
              <a:t> </a:t>
            </a:r>
          </a:p>
          <a:p>
            <a:r>
              <a:rPr lang="de-DE" sz="1050"/>
              <a:t>:</a:t>
            </a:r>
            <a:r>
              <a:rPr lang="de-DE" sz="1050" err="1"/>
              <a:t>perc_bell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perc_snap</a:t>
            </a:r>
            <a:endParaRPr lang="de-DE" sz="1050"/>
          </a:p>
          <a:p>
            <a:r>
              <a:rPr lang="de-DE" sz="1050"/>
              <a:t>:perc_snap2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91" y="8441848"/>
            <a:ext cx="1681751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050"/>
              <a:t>:</a:t>
            </a:r>
            <a:r>
              <a:rPr lang="de-DE" sz="1050" err="1"/>
              <a:t>guit_harmonics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guit_e_fifths</a:t>
            </a:r>
            <a:endParaRPr lang="de-DE" sz="1050"/>
          </a:p>
          <a:p>
            <a:r>
              <a:rPr lang="de-DE" sz="1050"/>
              <a:t>:</a:t>
            </a:r>
            <a:r>
              <a:rPr lang="de-DE" sz="1050" err="1"/>
              <a:t>guit_e_slide</a:t>
            </a:r>
            <a:endParaRPr lang="de-DE" sz="1050"/>
          </a:p>
          <a:p>
            <a:r>
              <a:rPr lang="de-DE" sz="1050"/>
              <a:t>:guit_em9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8554" y="5563327"/>
            <a:ext cx="1198801" cy="1223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:loop_industrial</a:t>
            </a:r>
          </a:p>
          <a:p>
            <a:r>
              <a:rPr lang="nl-NL" sz="1050"/>
              <a:t>:loop_compus</a:t>
            </a:r>
          </a:p>
          <a:p>
            <a:r>
              <a:rPr lang="nl-NL" sz="1050"/>
              <a:t>:loop_amen</a:t>
            </a:r>
          </a:p>
          <a:p>
            <a:r>
              <a:rPr lang="nl-NL" sz="1050"/>
              <a:t>:loop_amen_full</a:t>
            </a:r>
          </a:p>
          <a:p>
            <a:r>
              <a:rPr lang="nl-NL" sz="1050"/>
              <a:t>:loop_garzul</a:t>
            </a:r>
          </a:p>
          <a:p>
            <a:r>
              <a:rPr lang="nl-NL" sz="1050"/>
              <a:t>:loop_mika</a:t>
            </a:r>
          </a:p>
          <a:p>
            <a:r>
              <a:rPr lang="nl-NL" sz="1050"/>
              <a:t>:loop_breakbeat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6618" y="2843810"/>
            <a:ext cx="415290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6511" y="768137"/>
            <a:ext cx="4095750" cy="390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18964" y="7036800"/>
            <a:ext cx="1198801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050"/>
              <a:t>:drum_cowbell</a:t>
            </a:r>
          </a:p>
          <a:p>
            <a:r>
              <a:rPr lang="nl-NL" sz="1050"/>
              <a:t>:drum_roll</a:t>
            </a:r>
          </a:p>
          <a:p>
            <a:r>
              <a:rPr lang="nl-NL" sz="1050"/>
              <a:t>:misc_cros</a:t>
            </a:r>
          </a:p>
          <a:p>
            <a:r>
              <a:rPr lang="nl-NL" sz="1050"/>
              <a:t>:misc_cineboom</a:t>
            </a:r>
          </a:p>
          <a:p>
            <a:r>
              <a:rPr lang="nl-NL" sz="1050"/>
              <a:t>:perc_swash</a:t>
            </a:r>
          </a:p>
          <a:p>
            <a:r>
              <a:rPr lang="nl-NL" sz="1050"/>
              <a:t>:perc_till</a:t>
            </a:r>
          </a:p>
          <a:p>
            <a:r>
              <a:rPr lang="nl-NL" sz="1050"/>
              <a:t>:loop_safari</a:t>
            </a:r>
          </a:p>
          <a:p>
            <a:r>
              <a:rPr lang="nl-NL" sz="1050"/>
              <a:t>:loop_tabla</a:t>
            </a:r>
          </a:p>
        </p:txBody>
      </p:sp>
    </p:spTree>
    <p:extLst>
      <p:ext uri="{BB962C8B-B14F-4D97-AF65-F5344CB8AC3E}">
        <p14:creationId xmlns:p14="http://schemas.microsoft.com/office/powerpoint/2010/main" val="24985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Spiele einen Ton und warte einen Schlag, unterschiedliche Tonhöhen (Frequenzänderung oder Notennotation)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404664" y="3275858"/>
            <a:ext cx="6453336" cy="1034129"/>
          </a:xfrm>
        </p:spPr>
        <p:txBody>
          <a:bodyPr/>
          <a:lstStyle/>
          <a:p>
            <a:r>
              <a:rPr lang="de-DE" dirty="0" err="1"/>
              <a:t>play</a:t>
            </a:r>
            <a:r>
              <a:rPr lang="de-DE" dirty="0"/>
              <a:t> 80	60	62	64	65	20</a:t>
            </a:r>
          </a:p>
          <a:p>
            <a:r>
              <a:rPr lang="de-DE" dirty="0"/>
              <a:t>	67	69	71	72</a:t>
            </a:r>
          </a:p>
          <a:p>
            <a:r>
              <a:rPr lang="de-DE" dirty="0"/>
              <a:t>	:c4	:d4	:c5	:d5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-1947597" y="504652"/>
            <a:ext cx="10753195" cy="1581972"/>
          </a:xfrm>
        </p:spPr>
        <p:txBody>
          <a:bodyPr/>
          <a:lstStyle/>
          <a:p>
            <a:r>
              <a:rPr lang="de-DE" dirty="0" err="1"/>
              <a:t>play</a:t>
            </a:r>
            <a:r>
              <a:rPr lang="de-DE" dirty="0"/>
              <a:t> 60</a:t>
            </a:r>
          </a:p>
          <a:p>
            <a:r>
              <a:rPr lang="de-DE" dirty="0" err="1"/>
              <a:t>sleep</a:t>
            </a:r>
            <a:r>
              <a:rPr lang="de-DE" dirty="0"/>
              <a:t>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Was  passiert hier?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548680" y="5252213"/>
            <a:ext cx="6048672" cy="2357568"/>
          </a:xfrm>
        </p:spPr>
        <p:txBody>
          <a:bodyPr/>
          <a:lstStyle/>
          <a:p>
            <a:r>
              <a:rPr lang="en-US" dirty="0"/>
              <a:t>play :c4 </a:t>
            </a:r>
          </a:p>
          <a:p>
            <a:r>
              <a:rPr lang="en-US" dirty="0"/>
              <a:t>play :e4</a:t>
            </a:r>
          </a:p>
          <a:p>
            <a:r>
              <a:rPr lang="en-US" dirty="0"/>
              <a:t>play :g4 </a:t>
            </a:r>
          </a:p>
          <a:p>
            <a:r>
              <a:rPr lang="en-US" dirty="0"/>
              <a:t>sleep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028A12-D7A0-6F4E-86BF-3733240C7B69}"/>
              </a:ext>
            </a:extLst>
          </p:cNvPr>
          <p:cNvSpPr txBox="1"/>
          <p:nvPr/>
        </p:nvSpPr>
        <p:spPr>
          <a:xfrm>
            <a:off x="4343400" y="1914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Drei Töne gleichzeitig nennt man einen Akkord. So ist es einfacher als vorher. Hier ein C-Akkord.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	c5 e5 g5	  f4 a4 c5 	   g4 a4 d5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8"/>
            <a:ext cx="6453336" cy="664797"/>
          </a:xfrm>
        </p:spPr>
        <p:txBody>
          <a:bodyPr/>
          <a:lstStyle/>
          <a:p>
            <a:r>
              <a:rPr lang="de-DE"/>
              <a:t>	:a4	:b4	 :major7	:minor</a:t>
            </a:r>
          </a:p>
          <a:p>
            <a:r>
              <a:rPr lang="de-DE" sz="1600"/>
              <a:t>Drei Akkorde mit einer Sekunde Abstand (nimm e, a und b als moll)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-1947597" y="504652"/>
            <a:ext cx="10753195" cy="1581972"/>
          </a:xfrm>
        </p:spPr>
        <p:txBody>
          <a:bodyPr/>
          <a:lstStyle/>
          <a:p>
            <a:r>
              <a:rPr lang="de-DE"/>
              <a:t>play_chord [:c4, :e4, :g4]</a:t>
            </a:r>
          </a:p>
          <a:p>
            <a:r>
              <a:rPr lang="de-DE"/>
              <a:t>sleep 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Major = Dur, Minor = Moll – erkennst Du den Unterschied?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-1691569" y="5335749"/>
            <a:ext cx="10753195" cy="1175706"/>
          </a:xfrm>
        </p:spPr>
        <p:txBody>
          <a:bodyPr/>
          <a:lstStyle/>
          <a:p>
            <a:r>
              <a:rPr lang="en-US" err="1"/>
              <a:t>play_chord</a:t>
            </a:r>
            <a:r>
              <a:rPr lang="en-US"/>
              <a:t> chord(:e4, :major)</a:t>
            </a:r>
          </a:p>
          <a:p>
            <a:r>
              <a:rPr lang="en-US"/>
              <a:t>sleep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-36004" y="2771336"/>
            <a:ext cx="6858000" cy="261610"/>
          </a:xfrm>
        </p:spPr>
        <p:txBody>
          <a:bodyPr/>
          <a:lstStyle/>
          <a:p>
            <a:r>
              <a:rPr lang="de-DE" dirty="0"/>
              <a:t>Spiele ein Muster (=Pattern)  - hier eine Tonleiter (</a:t>
            </a:r>
            <a:r>
              <a:rPr lang="de-DE" dirty="0" err="1"/>
              <a:t>scale</a:t>
            </a:r>
            <a:r>
              <a:rPr lang="de-DE" dirty="0"/>
              <a:t>)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188640" y="3323168"/>
            <a:ext cx="6408712" cy="701731"/>
          </a:xfrm>
        </p:spPr>
        <p:txBody>
          <a:bodyPr/>
          <a:lstStyle/>
          <a:p>
            <a:pPr algn="ctr"/>
            <a:r>
              <a:rPr lang="de-DE" dirty="0"/>
              <a:t>:</a:t>
            </a:r>
            <a:r>
              <a:rPr lang="de-DE" dirty="0" err="1"/>
              <a:t>major</a:t>
            </a:r>
            <a:r>
              <a:rPr lang="de-DE" dirty="0"/>
              <a:t> 	:</a:t>
            </a:r>
            <a:r>
              <a:rPr lang="de-DE" dirty="0" err="1"/>
              <a:t>major_pentatonic</a:t>
            </a:r>
            <a:r>
              <a:rPr lang="de-DE" dirty="0"/>
              <a:t> 	:</a:t>
            </a:r>
            <a:r>
              <a:rPr lang="de-DE" dirty="0" err="1"/>
              <a:t>minor_pentatonic</a:t>
            </a:r>
            <a:r>
              <a:rPr lang="de-DE" dirty="0"/>
              <a:t>	:minor</a:t>
            </a:r>
          </a:p>
          <a:p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1003250"/>
            <a:ext cx="6048672" cy="584775"/>
          </a:xfrm>
        </p:spPr>
        <p:txBody>
          <a:bodyPr/>
          <a:lstStyle/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:c4, :</a:t>
            </a:r>
            <a:r>
              <a:rPr lang="de-DE" dirty="0" err="1"/>
              <a:t>major</a:t>
            </a:r>
            <a:r>
              <a:rPr lang="de-DE" dirty="0"/>
              <a:t>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Was ändert sich jetzt? (</a:t>
            </a:r>
            <a:r>
              <a:rPr lang="de-DE" dirty="0" err="1"/>
              <a:t>bpm</a:t>
            </a:r>
            <a:r>
              <a:rPr lang="de-DE" dirty="0"/>
              <a:t> = </a:t>
            </a:r>
            <a:r>
              <a:rPr lang="de-DE" dirty="0" err="1"/>
              <a:t>beats</a:t>
            </a:r>
            <a:r>
              <a:rPr lang="de-DE" dirty="0"/>
              <a:t> per </a:t>
            </a:r>
            <a:r>
              <a:rPr lang="de-DE" dirty="0" err="1"/>
              <a:t>minute</a:t>
            </a:r>
            <a:r>
              <a:rPr lang="de-DE" dirty="0"/>
              <a:t> = Schläge pro Minute)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606996" y="5923602"/>
            <a:ext cx="6048672" cy="1175706"/>
          </a:xfrm>
        </p:spPr>
        <p:txBody>
          <a:bodyPr/>
          <a:lstStyle/>
          <a:p>
            <a:r>
              <a:rPr lang="de-DE" dirty="0" err="1"/>
              <a:t>use_bpm</a:t>
            </a:r>
            <a:r>
              <a:rPr lang="de-DE" dirty="0"/>
              <a:t> 120</a:t>
            </a:r>
          </a:p>
          <a:p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:c4, :</a:t>
            </a:r>
            <a:r>
              <a:rPr lang="de-DE" dirty="0" err="1"/>
              <a:t>major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C009E9-E942-524D-BEDE-AAD106C491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2 times = 2 mal. Wir nennen das eine Schleife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3.times	5.times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404664" y="8316418"/>
            <a:ext cx="6453336" cy="646331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Ändere auf BPM auf 480.</a:t>
            </a:r>
            <a:r>
              <a:rPr lang="de-DE" dirty="0"/>
              <a:t>  drücke RUN und höre, wann die Änderung kommt.  Sofort?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04664" y="481918"/>
            <a:ext cx="6048672" cy="2074414"/>
          </a:xfrm>
        </p:spPr>
        <p:txBody>
          <a:bodyPr/>
          <a:lstStyle/>
          <a:p>
            <a:r>
              <a:rPr lang="de-DE" dirty="0"/>
              <a:t>use_bpm 600</a:t>
            </a:r>
          </a:p>
          <a:p>
            <a:r>
              <a:rPr lang="de-DE" dirty="0"/>
              <a:t>2.times do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Wir nennen das Endlosschleife, die man während des Spielens aktualisieren kann.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1"/>
          </p:nvPr>
        </p:nvSpPr>
        <p:spPr>
          <a:xfrm>
            <a:off x="408965" y="5170424"/>
            <a:ext cx="6048672" cy="2591479"/>
          </a:xfrm>
        </p:spPr>
        <p:txBody>
          <a:bodyPr/>
          <a:lstStyle/>
          <a:p>
            <a:r>
              <a:rPr lang="de-DE" dirty="0"/>
              <a:t>live_loop :</a:t>
            </a:r>
            <a:r>
              <a:rPr lang="de-DE" dirty="0" err="1"/>
              <a:t>tonleiter</a:t>
            </a:r>
            <a:r>
              <a:rPr lang="de-DE" dirty="0"/>
              <a:t> do</a:t>
            </a:r>
          </a:p>
          <a:p>
            <a:r>
              <a:rPr lang="de-DE" dirty="0"/>
              <a:t>   use_bpm 120</a:t>
            </a:r>
          </a:p>
          <a:p>
            <a:r>
              <a:rPr lang="de-DE" dirty="0"/>
              <a:t>   </a:t>
            </a:r>
            <a:r>
              <a:rPr lang="de-DE" dirty="0" err="1"/>
              <a:t>play_pattern</a:t>
            </a:r>
            <a:r>
              <a:rPr lang="de-DE" dirty="0"/>
              <a:t> (</a:t>
            </a:r>
            <a:r>
              <a:rPr lang="de-DE" dirty="0" err="1"/>
              <a:t>scale</a:t>
            </a:r>
            <a:r>
              <a:rPr lang="de-DE" dirty="0"/>
              <a:t> :e4, :minor)</a:t>
            </a:r>
          </a:p>
          <a:p>
            <a:r>
              <a:rPr lang="de-DE" dirty="0"/>
              <a:t>end</a:t>
            </a:r>
          </a:p>
          <a:p>
            <a:endParaRPr lang="de-DE" dirty="0"/>
          </a:p>
        </p:txBody>
      </p:sp>
      <p:sp>
        <p:nvSpPr>
          <p:cNvPr id="8" name="Curved Left Arrow 7"/>
          <p:cNvSpPr/>
          <p:nvPr/>
        </p:nvSpPr>
        <p:spPr>
          <a:xfrm rot="10800000">
            <a:off x="188640" y="5292082"/>
            <a:ext cx="648072" cy="172299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0800000">
            <a:off x="692696" y="1117467"/>
            <a:ext cx="360040" cy="12398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61" y="123209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2mal</a:t>
            </a:r>
          </a:p>
        </p:txBody>
      </p:sp>
    </p:spTree>
    <p:extLst>
      <p:ext uri="{BB962C8B-B14F-4D97-AF65-F5344CB8AC3E}">
        <p14:creationId xmlns:p14="http://schemas.microsoft.com/office/powerpoint/2010/main" val="212983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Wir wäre es mit einem anderen Sound unseres Synthesizers?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04664" y="3275858"/>
            <a:ext cx="6453336" cy="701731"/>
          </a:xfrm>
        </p:spPr>
        <p:txBody>
          <a:bodyPr/>
          <a:lstStyle/>
          <a:p>
            <a:r>
              <a:rPr lang="de-DE"/>
              <a:t>:dsaw	:mod_dsaw	:prophet		:piano</a:t>
            </a:r>
          </a:p>
          <a:p>
            <a:r>
              <a:rPr lang="de-DE"/>
              <a:t>:blade	:tb303		:</a:t>
            </a:r>
            <a:r>
              <a:rPr lang="de-DE" err="1"/>
              <a:t>pluck</a:t>
            </a:r>
            <a:r>
              <a:rPr lang="de-DE"/>
              <a:t>		:</a:t>
            </a:r>
            <a:r>
              <a:rPr lang="de-DE" err="1"/>
              <a:t>dtri</a:t>
            </a:r>
            <a:endParaRPr lang="de-D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Und nun spielen wir die Tonleiter rückwärts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8965" y="5170423"/>
            <a:ext cx="6048672" cy="1557349"/>
          </a:xfrm>
        </p:spPr>
        <p:txBody>
          <a:bodyPr/>
          <a:lstStyle/>
          <a:p>
            <a:endParaRPr lang="de-DE"/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</a:t>
            </a:r>
          </a:p>
          <a:p>
            <a:r>
              <a:rPr lang="de-DE" err="1"/>
              <a:t>play_pattern</a:t>
            </a:r>
            <a:r>
              <a:rPr lang="de-DE"/>
              <a:t> (</a:t>
            </a:r>
            <a:r>
              <a:rPr lang="de-DE" err="1"/>
              <a:t>scale</a:t>
            </a:r>
            <a:r>
              <a:rPr lang="de-DE"/>
              <a:t> :e4, :minor).</a:t>
            </a:r>
            <a:r>
              <a:rPr lang="de-DE" b="1" err="1"/>
              <a:t>reverse</a:t>
            </a:r>
            <a:endParaRPr lang="de-DE" b="1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04664" y="576094"/>
            <a:ext cx="6048672" cy="2074414"/>
          </a:xfrm>
        </p:spPr>
        <p:txBody>
          <a:bodyPr/>
          <a:lstStyle/>
          <a:p>
            <a:pPr algn="ctr"/>
            <a:r>
              <a:rPr lang="de-DE" dirty="0"/>
              <a:t>Füge den folgenden Befehl hinzu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use_synth</a:t>
            </a:r>
            <a:r>
              <a:rPr lang="de-DE" dirty="0"/>
              <a:t> :</a:t>
            </a:r>
            <a:r>
              <a:rPr lang="de-DE" dirty="0" err="1"/>
              <a:t>saw</a:t>
            </a:r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00363" y="3275856"/>
            <a:ext cx="6453336" cy="70173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b="0" i="1" dirty="0" err="1"/>
              <a:t>play</a:t>
            </a:r>
            <a:r>
              <a:rPr lang="de-DE" b="0" dirty="0"/>
              <a:t> spielt </a:t>
            </a:r>
            <a:r>
              <a:rPr lang="de-DE" dirty="0"/>
              <a:t>nur</a:t>
            </a:r>
            <a:r>
              <a:rPr lang="de-DE" b="0" dirty="0"/>
              <a:t> </a:t>
            </a:r>
            <a:r>
              <a:rPr lang="de-DE" dirty="0"/>
              <a:t>einen</a:t>
            </a:r>
            <a:r>
              <a:rPr lang="de-DE" b="0" dirty="0"/>
              <a:t>  Ton (</a:t>
            </a:r>
            <a:r>
              <a:rPr lang="de-DE" b="0" i="1" dirty="0" err="1"/>
              <a:t>play_pattern</a:t>
            </a:r>
            <a:r>
              <a:rPr lang="de-DE" b="0" dirty="0"/>
              <a:t> ein Muster, also viele )</a:t>
            </a:r>
          </a:p>
          <a:p>
            <a:pPr>
              <a:buFontTx/>
              <a:buChar char="-"/>
            </a:pPr>
            <a:r>
              <a:rPr lang="de-DE" b="0" i="1" dirty="0" err="1"/>
              <a:t>choose</a:t>
            </a:r>
            <a:r>
              <a:rPr lang="de-DE" b="0" dirty="0"/>
              <a:t> wählt einen beliebigen Ton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0" y="2843808"/>
            <a:ext cx="6858000" cy="261610"/>
          </a:xfrm>
        </p:spPr>
        <p:txBody>
          <a:bodyPr/>
          <a:lstStyle/>
          <a:p>
            <a:r>
              <a:rPr lang="de-DE" b="1" dirty="0" err="1"/>
              <a:t>Choose</a:t>
            </a:r>
            <a:r>
              <a:rPr lang="de-DE" dirty="0"/>
              <a:t> heißt </a:t>
            </a:r>
            <a:r>
              <a:rPr lang="de-DE" b="1" dirty="0"/>
              <a:t>wählen</a:t>
            </a:r>
            <a:r>
              <a:rPr lang="de-DE" dirty="0"/>
              <a:t>. Dieser Befehl wählt </a:t>
            </a:r>
            <a:r>
              <a:rPr lang="de-DE" b="1" dirty="0"/>
              <a:t>einen</a:t>
            </a:r>
            <a:r>
              <a:rPr lang="de-DE" dirty="0"/>
              <a:t> zufälligen Ton aus der Tonleiter. </a:t>
            </a:r>
            <a:r>
              <a:rPr lang="de-DE" dirty="0" err="1"/>
              <a:t>Jedesmal</a:t>
            </a:r>
            <a:r>
              <a:rPr lang="de-DE" dirty="0"/>
              <a:t> einen anderen.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404664" y="467544"/>
            <a:ext cx="6048672" cy="2751522"/>
          </a:xfrm>
        </p:spPr>
        <p:txBody>
          <a:bodyPr/>
          <a:lstStyle/>
          <a:p>
            <a:r>
              <a:rPr lang="de-DE" sz="2400" dirty="0"/>
              <a:t>live_loop :</a:t>
            </a:r>
            <a:r>
              <a:rPr lang="de-DE" sz="2400" dirty="0" err="1"/>
              <a:t>geblubber</a:t>
            </a:r>
            <a:r>
              <a:rPr lang="de-DE" sz="2400" dirty="0"/>
              <a:t> do</a:t>
            </a:r>
          </a:p>
          <a:p>
            <a:r>
              <a:rPr lang="de-DE" sz="2400" dirty="0"/>
              <a:t>   use_bpm 240</a:t>
            </a:r>
          </a:p>
          <a:p>
            <a:r>
              <a:rPr lang="de-DE" sz="2400" dirty="0"/>
              <a:t>   </a:t>
            </a:r>
            <a:r>
              <a:rPr lang="de-DE" sz="2400" b="1" dirty="0" err="1">
                <a:solidFill>
                  <a:srgbClr val="FF0000"/>
                </a:solidFill>
              </a:rPr>
              <a:t>play</a:t>
            </a:r>
            <a:r>
              <a:rPr lang="de-DE" sz="2400" dirty="0" err="1"/>
              <a:t>_pattern</a:t>
            </a:r>
            <a:r>
              <a:rPr lang="de-DE" sz="2400" dirty="0"/>
              <a:t> </a:t>
            </a:r>
            <a:r>
              <a:rPr lang="de-DE" sz="2400" b="1" dirty="0">
                <a:solidFill>
                  <a:srgbClr val="FF0000"/>
                </a:solidFill>
              </a:rPr>
              <a:t>(</a:t>
            </a:r>
            <a:r>
              <a:rPr lang="de-DE" sz="2400" b="1" dirty="0" err="1">
                <a:solidFill>
                  <a:srgbClr val="FF0000"/>
                </a:solidFill>
              </a:rPr>
              <a:t>scale</a:t>
            </a:r>
            <a:r>
              <a:rPr lang="de-DE" sz="2400" b="1" dirty="0">
                <a:solidFill>
                  <a:srgbClr val="FF0000"/>
                </a:solidFill>
              </a:rPr>
              <a:t> :e4, :minor).</a:t>
            </a:r>
            <a:r>
              <a:rPr lang="de-DE" sz="2400" b="1" dirty="0" err="1">
                <a:solidFill>
                  <a:srgbClr val="FF0000"/>
                </a:solidFill>
              </a:rPr>
              <a:t>choose</a:t>
            </a:r>
            <a:endParaRPr lang="de-DE" sz="2400" b="1" dirty="0">
              <a:solidFill>
                <a:srgbClr val="FF0000"/>
              </a:solidFill>
            </a:endParaRPr>
          </a:p>
          <a:p>
            <a:r>
              <a:rPr lang="de-DE" sz="2400" dirty="0"/>
              <a:t>   </a:t>
            </a:r>
            <a:r>
              <a:rPr lang="de-DE" sz="2400" dirty="0" err="1"/>
              <a:t>sleep</a:t>
            </a:r>
            <a:r>
              <a:rPr lang="de-DE" sz="2400" dirty="0"/>
              <a:t> 1</a:t>
            </a:r>
          </a:p>
          <a:p>
            <a:r>
              <a:rPr lang="de-DE" sz="2400" dirty="0"/>
              <a:t>end</a:t>
            </a:r>
          </a:p>
          <a:p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628800" y="1504051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59111" y="1504051"/>
            <a:ext cx="10801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E3300A1-7814-AE45-B4A0-C7834C22BF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8032" y="8211655"/>
            <a:ext cx="6453336" cy="824841"/>
          </a:xfrm>
        </p:spPr>
        <p:txBody>
          <a:bodyPr/>
          <a:lstStyle/>
          <a:p>
            <a:r>
              <a:rPr lang="de-DE" sz="1400" dirty="0"/>
              <a:t>Füge ein weiteres Sample :</a:t>
            </a:r>
            <a:r>
              <a:rPr lang="de-DE" sz="1400" i="1" dirty="0" err="1"/>
              <a:t>sn_zome</a:t>
            </a:r>
            <a:r>
              <a:rPr lang="de-DE" sz="1400" dirty="0"/>
              <a:t> mit </a:t>
            </a:r>
            <a:r>
              <a:rPr lang="de-DE" sz="1400" i="1" dirty="0" err="1"/>
              <a:t>sleep</a:t>
            </a:r>
            <a:r>
              <a:rPr lang="de-DE" sz="1400" i="1" dirty="0"/>
              <a:t> 1 </a:t>
            </a:r>
            <a:r>
              <a:rPr lang="de-DE" sz="1400" dirty="0"/>
              <a:t>hinzu</a:t>
            </a:r>
          </a:p>
          <a:p>
            <a:r>
              <a:rPr lang="de-DE" sz="1400" dirty="0"/>
              <a:t>Mach‘ das Schlagzeug schneller (120)</a:t>
            </a:r>
          </a:p>
          <a:p>
            <a:r>
              <a:rPr lang="de-DE" sz="1400" dirty="0"/>
              <a:t>:</a:t>
            </a:r>
            <a:r>
              <a:rPr lang="de-DE" sz="1400" dirty="0" err="1"/>
              <a:t>drum_bass_hard</a:t>
            </a:r>
            <a:r>
              <a:rPr lang="de-DE" sz="1400" dirty="0"/>
              <a:t>	:</a:t>
            </a:r>
            <a:r>
              <a:rPr lang="de-DE" sz="1400" dirty="0" err="1"/>
              <a:t>drum_snare_hard</a:t>
            </a:r>
            <a:r>
              <a:rPr lang="de-DE" sz="1400" dirty="0"/>
              <a:t>	:</a:t>
            </a:r>
            <a:r>
              <a:rPr lang="de-DE" sz="1400" dirty="0" err="1"/>
              <a:t>drum_tom_hi_hard</a:t>
            </a:r>
            <a:endParaRPr lang="de-DE" sz="1400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840D1-FDEC-4A48-884B-DE61DA3793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661" y="5868313"/>
            <a:ext cx="3024335" cy="1717393"/>
          </a:xfrm>
        </p:spPr>
        <p:txBody>
          <a:bodyPr/>
          <a:lstStyle/>
          <a:p>
            <a:r>
              <a:rPr lang="de-DE" sz="1600" dirty="0"/>
              <a:t>live_loop :</a:t>
            </a:r>
            <a:r>
              <a:rPr lang="de-DE" sz="1600" dirty="0" err="1"/>
              <a:t>schlagzeug</a:t>
            </a:r>
            <a:r>
              <a:rPr lang="de-DE" sz="1600" dirty="0"/>
              <a:t> do  	</a:t>
            </a:r>
          </a:p>
          <a:p>
            <a:r>
              <a:rPr lang="de-DE" sz="1600" dirty="0"/>
              <a:t>	sample :</a:t>
            </a:r>
            <a:r>
              <a:rPr lang="de-DE" sz="1600" dirty="0" err="1"/>
              <a:t>bd_haus</a:t>
            </a:r>
            <a:endParaRPr lang="de-DE" sz="1600" dirty="0"/>
          </a:p>
          <a:p>
            <a:r>
              <a:rPr lang="de-DE" sz="1600" dirty="0"/>
              <a:t> 	</a:t>
            </a:r>
            <a:r>
              <a:rPr lang="de-DE" sz="1600" dirty="0" err="1"/>
              <a:t>sleep</a:t>
            </a:r>
            <a:r>
              <a:rPr lang="de-DE" sz="1600" dirty="0"/>
              <a:t> 1</a:t>
            </a:r>
          </a:p>
          <a:p>
            <a:r>
              <a:rPr lang="de-DE" sz="1600" dirty="0"/>
              <a:t>end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5A06272-13CD-2549-86DE-2C7DC86930E5}"/>
              </a:ext>
            </a:extLst>
          </p:cNvPr>
          <p:cNvSpPr txBox="1">
            <a:spLocks/>
          </p:cNvSpPr>
          <p:nvPr/>
        </p:nvSpPr>
        <p:spPr>
          <a:xfrm>
            <a:off x="3480395" y="5868313"/>
            <a:ext cx="3024336" cy="1224951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>
            <a:lvl1pPr marL="0" indent="-342925" algn="l" defTabSz="914466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8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3003" indent="-285771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2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5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8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81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13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6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9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live_loop</a:t>
            </a:r>
            <a:r>
              <a:rPr lang="de-DE" sz="1600" dirty="0"/>
              <a:t> :</a:t>
            </a:r>
            <a:r>
              <a:rPr lang="de-DE" sz="1600" dirty="0" err="1"/>
              <a:t>melodie</a:t>
            </a:r>
            <a:r>
              <a:rPr lang="de-DE" sz="1600" dirty="0"/>
              <a:t> do  	</a:t>
            </a:r>
          </a:p>
          <a:p>
            <a:r>
              <a:rPr lang="de-DE" sz="1600" dirty="0"/>
              <a:t>	sample :guit_em9</a:t>
            </a:r>
          </a:p>
          <a:p>
            <a:r>
              <a:rPr lang="de-DE" sz="1600" dirty="0"/>
              <a:t> 	</a:t>
            </a:r>
            <a:r>
              <a:rPr lang="de-DE" sz="1600" dirty="0" err="1"/>
              <a:t>sleep</a:t>
            </a:r>
            <a:r>
              <a:rPr lang="de-DE" sz="1600" dirty="0"/>
              <a:t> 2</a:t>
            </a:r>
          </a:p>
          <a:p>
            <a:r>
              <a:rPr lang="de-DE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3777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04664" y="3275856"/>
            <a:ext cx="6453336" cy="1089529"/>
          </a:xfrm>
        </p:spPr>
        <p:txBody>
          <a:bodyPr/>
          <a:lstStyle/>
          <a:p>
            <a:r>
              <a:rPr lang="de-DE" sz="1200" dirty="0"/>
              <a:t>1) Ändere die Lautstärken	                               2) Ändere die Rate </a:t>
            </a:r>
          </a:p>
          <a:p>
            <a:r>
              <a:rPr lang="de-DE" sz="1200" dirty="0"/>
              <a:t>3) Ersetze das letzte Sample durch		4) Verändere die Geschwindigkeit</a:t>
            </a:r>
            <a:br>
              <a:rPr lang="de-DE" sz="1200" dirty="0"/>
            </a:br>
            <a:r>
              <a:rPr lang="de-DE" sz="1200" dirty="0"/>
              <a:t>     </a:t>
            </a:r>
            <a:r>
              <a:rPr lang="de-DE" sz="1200" dirty="0" err="1"/>
              <a:t>with_fx</a:t>
            </a:r>
            <a:r>
              <a:rPr lang="de-DE" sz="1200" dirty="0"/>
              <a:t> :</a:t>
            </a:r>
            <a:r>
              <a:rPr lang="de-DE" sz="1200" dirty="0" err="1"/>
              <a:t>reverb</a:t>
            </a:r>
            <a:r>
              <a:rPr lang="de-DE" sz="1200" dirty="0"/>
              <a:t>, </a:t>
            </a:r>
            <a:r>
              <a:rPr lang="de-DE" sz="1200" dirty="0" err="1"/>
              <a:t>room</a:t>
            </a:r>
            <a:r>
              <a:rPr lang="de-DE" sz="1200" dirty="0"/>
              <a:t>: 0.5 do</a:t>
            </a:r>
          </a:p>
          <a:p>
            <a:r>
              <a:rPr lang="de-DE" sz="1200" dirty="0"/>
              <a:t>        sample :</a:t>
            </a:r>
            <a:r>
              <a:rPr lang="de-DE" sz="1200" dirty="0" err="1"/>
              <a:t>drum_snare_hard</a:t>
            </a:r>
            <a:r>
              <a:rPr lang="de-DE" sz="1200" dirty="0"/>
              <a:t>, </a:t>
            </a:r>
            <a:r>
              <a:rPr lang="de-DE" sz="1200" dirty="0" err="1"/>
              <a:t>amp</a:t>
            </a:r>
            <a:r>
              <a:rPr lang="de-DE" sz="1200" dirty="0"/>
              <a:t>: 4, rate: 1.2  </a:t>
            </a:r>
            <a:br>
              <a:rPr lang="de-DE" sz="1200" dirty="0"/>
            </a:br>
            <a:r>
              <a:rPr lang="de-DE" sz="1200" dirty="0"/>
              <a:t>     end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404664" y="8316416"/>
            <a:ext cx="6453336" cy="634020"/>
          </a:xfrm>
        </p:spPr>
        <p:txBody>
          <a:bodyPr/>
          <a:lstStyle/>
          <a:p>
            <a:r>
              <a:rPr lang="de-DE" sz="1600" dirty="0"/>
              <a:t>Was geht hier vor?</a:t>
            </a:r>
          </a:p>
          <a:p>
            <a:r>
              <a:rPr lang="de-DE" sz="1600" dirty="0" err="1"/>
              <a:t>If</a:t>
            </a:r>
            <a:r>
              <a:rPr lang="de-DE" sz="1600" dirty="0"/>
              <a:t> = falls / </a:t>
            </a:r>
            <a:r>
              <a:rPr lang="de-DE" sz="1600" dirty="0" err="1"/>
              <a:t>else</a:t>
            </a:r>
            <a:r>
              <a:rPr lang="de-DE" sz="1600" dirty="0"/>
              <a:t> = andernfalls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04664" y="313430"/>
            <a:ext cx="6048672" cy="2763834"/>
          </a:xfrm>
        </p:spPr>
        <p:txBody>
          <a:bodyPr/>
          <a:lstStyle/>
          <a:p>
            <a:pPr algn="l"/>
            <a:r>
              <a:rPr lang="de-DE" sz="2400" noProof="1"/>
              <a:t>Spiele etwas mit dem Schlagzeug herum</a:t>
            </a:r>
          </a:p>
          <a:p>
            <a:pPr algn="l"/>
            <a:r>
              <a:rPr lang="de-DE" sz="1100" noProof="1"/>
              <a:t>use_bpm 120</a:t>
            </a:r>
          </a:p>
          <a:p>
            <a:pPr algn="l"/>
            <a:r>
              <a:rPr lang="de-DE" sz="1100" noProof="1"/>
              <a:t>live_loop :schlagzeug do  </a:t>
            </a:r>
          </a:p>
          <a:p>
            <a:pPr algn="l"/>
            <a:r>
              <a:rPr lang="de-DE" sz="1100" noProof="1">
                <a:solidFill>
                  <a:srgbClr val="C00000"/>
                </a:solidFill>
              </a:rPr>
              <a:t>    sample :drum_cymbal_closed, amp: 4  </a:t>
            </a:r>
            <a:br>
              <a:rPr lang="de-DE" sz="1100" noProof="1">
                <a:solidFill>
                  <a:srgbClr val="C00000"/>
                </a:solidFill>
              </a:rPr>
            </a:br>
            <a:r>
              <a:rPr lang="de-DE" sz="1100" noProof="1">
                <a:solidFill>
                  <a:srgbClr val="C00000"/>
                </a:solidFill>
              </a:rPr>
              <a:t>    sleep 1  </a:t>
            </a:r>
            <a:br>
              <a:rPr lang="de-DE" sz="1100" noProof="1"/>
            </a:br>
            <a:r>
              <a:rPr lang="de-DE" sz="1100" noProof="1"/>
              <a:t>    sample :drum_cymbal_closed, amp: 2  </a:t>
            </a:r>
            <a:br>
              <a:rPr lang="de-DE" sz="1100" noProof="1"/>
            </a:br>
            <a:r>
              <a:rPr lang="de-DE" sz="1100" noProof="1"/>
              <a:t>    sample :drum_bass_soft, amp: 4  </a:t>
            </a:r>
            <a:br>
              <a:rPr lang="de-DE" sz="1100" noProof="1"/>
            </a:br>
            <a:r>
              <a:rPr lang="de-DE" sz="1100" noProof="1"/>
              <a:t>    sleep 1  </a:t>
            </a:r>
            <a:br>
              <a:rPr lang="de-DE" sz="1100" noProof="1"/>
            </a:br>
            <a:r>
              <a:rPr lang="de-DE" sz="1100" noProof="1"/>
              <a:t>    </a:t>
            </a:r>
            <a:r>
              <a:rPr lang="de-DE" sz="1100" noProof="1">
                <a:solidFill>
                  <a:srgbClr val="C00000"/>
                </a:solidFill>
              </a:rPr>
              <a:t>sample :drum_cymbal_closed, amp: 4  </a:t>
            </a:r>
            <a:br>
              <a:rPr lang="de-DE" sz="1100" noProof="1">
                <a:solidFill>
                  <a:srgbClr val="C00000"/>
                </a:solidFill>
              </a:rPr>
            </a:br>
            <a:r>
              <a:rPr lang="de-DE" sz="1100" noProof="1">
                <a:solidFill>
                  <a:srgbClr val="C00000"/>
                </a:solidFill>
              </a:rPr>
              <a:t>    sleep 1  </a:t>
            </a:r>
            <a:br>
              <a:rPr lang="de-DE" sz="1100" noProof="1"/>
            </a:br>
            <a:r>
              <a:rPr lang="de-DE" sz="1100" noProof="1"/>
              <a:t>    sample :drum_cymbal_closed, amp: 4 </a:t>
            </a:r>
            <a:br>
              <a:rPr lang="de-DE" sz="1100" noProof="1"/>
            </a:br>
            <a:r>
              <a:rPr lang="de-DE" sz="1100" noProof="1"/>
              <a:t>    sample :drum_snare_hard, amp: 4, </a:t>
            </a:r>
            <a:r>
              <a:rPr lang="de-DE" sz="1100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rate: 1.2</a:t>
            </a:r>
            <a:br>
              <a:rPr lang="de-DE" sz="1100" noProof="1"/>
            </a:br>
            <a:r>
              <a:rPr lang="de-DE" sz="1100" noProof="1"/>
              <a:t>    sleep 1</a:t>
            </a:r>
            <a:br>
              <a:rPr lang="de-DE" sz="1100" noProof="1"/>
            </a:br>
            <a:r>
              <a:rPr lang="de-DE" sz="1100" noProof="1"/>
              <a:t>end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Variablen und Bedingungen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1812650" y="5423263"/>
            <a:ext cx="2232249" cy="2714589"/>
          </a:xfrm>
        </p:spPr>
        <p:txBody>
          <a:bodyPr/>
          <a:lstStyle/>
          <a:p>
            <a:pPr marL="444500" indent="0" algn="l"/>
            <a:r>
              <a:rPr lang="en-US" sz="1200" dirty="0" err="1"/>
              <a:t>use_bpm</a:t>
            </a:r>
            <a:r>
              <a:rPr lang="en-US" sz="1200" dirty="0"/>
              <a:t> 600</a:t>
            </a:r>
          </a:p>
          <a:p>
            <a:pPr marL="444500" indent="0" algn="l"/>
            <a:r>
              <a:rPr lang="en-US" sz="1200" dirty="0"/>
              <a:t>a = 30</a:t>
            </a:r>
          </a:p>
          <a:p>
            <a:pPr marL="444500" indent="0" algn="l"/>
            <a:r>
              <a:rPr lang="en-US" sz="1200" dirty="0"/>
              <a:t>live_loop :start do  </a:t>
            </a:r>
          </a:p>
          <a:p>
            <a:pPr marL="444500" indent="0" algn="l"/>
            <a:r>
              <a:rPr lang="en-US" sz="1200" dirty="0"/>
              <a:t>   if a &lt; 100    </a:t>
            </a:r>
          </a:p>
          <a:p>
            <a:pPr marL="444500" indent="0" algn="l"/>
            <a:r>
              <a:rPr lang="en-US" sz="1200" dirty="0"/>
              <a:t>     a = a +1    </a:t>
            </a:r>
          </a:p>
          <a:p>
            <a:pPr marL="444500" indent="0" algn="l"/>
            <a:r>
              <a:rPr lang="en-US" sz="1200" dirty="0"/>
              <a:t>     play a, amp: 4    </a:t>
            </a:r>
          </a:p>
          <a:p>
            <a:pPr marL="444500" indent="0" algn="l"/>
            <a:r>
              <a:rPr lang="en-US" sz="1200" dirty="0"/>
              <a:t>     print a  </a:t>
            </a:r>
          </a:p>
          <a:p>
            <a:pPr marL="444500" indent="0" algn="l"/>
            <a:r>
              <a:rPr lang="en-US" sz="1200" dirty="0"/>
              <a:t>   else    </a:t>
            </a:r>
          </a:p>
          <a:p>
            <a:pPr marL="444500" indent="0" algn="l"/>
            <a:r>
              <a:rPr lang="en-US" sz="1200" dirty="0"/>
              <a:t>       a = 30  </a:t>
            </a:r>
          </a:p>
          <a:p>
            <a:pPr marL="444500" indent="0" algn="l"/>
            <a:r>
              <a:rPr lang="en-US" sz="1200" dirty="0"/>
              <a:t>   end  </a:t>
            </a:r>
          </a:p>
          <a:p>
            <a:pPr marL="444500" indent="0" algn="l"/>
            <a:r>
              <a:rPr lang="en-US" sz="1200" dirty="0"/>
              <a:t>   sleep 1</a:t>
            </a:r>
          </a:p>
          <a:p>
            <a:pPr marL="444500" indent="0" algn="l"/>
            <a:r>
              <a:rPr lang="en-US" sz="1200" dirty="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28305" y="7117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685737D-9293-FD45-B802-A6995FBCA180}"/>
              </a:ext>
            </a:extLst>
          </p:cNvPr>
          <p:cNvSpPr txBox="1">
            <a:spLocks/>
          </p:cNvSpPr>
          <p:nvPr/>
        </p:nvSpPr>
        <p:spPr>
          <a:xfrm>
            <a:off x="404664" y="5026078"/>
            <a:ext cx="604867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indent="-342925" algn="ctr" defTabSz="914466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3003" indent="-285771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2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5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8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81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13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6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9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400" noProof="1"/>
              <a:t>Variablen und Bedingungen</a:t>
            </a:r>
          </a:p>
        </p:txBody>
      </p:sp>
    </p:spTree>
    <p:extLst>
      <p:ext uri="{BB962C8B-B14F-4D97-AF65-F5344CB8AC3E}">
        <p14:creationId xmlns:p14="http://schemas.microsoft.com/office/powerpoint/2010/main" val="201680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So kann man Effekte verwenden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04664" y="3203850"/>
            <a:ext cx="6453336" cy="1357295"/>
          </a:xfrm>
        </p:spPr>
        <p:txBody>
          <a:bodyPr/>
          <a:lstStyle/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steht für „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Effects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“ = Effekte. Jeder Effekt kann auch „Parameter“ haben: </a:t>
            </a:r>
            <a:b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</a:b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Hier die Größe des Raums für den Hall 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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room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  <a:sym typeface="Wingdings"/>
              </a:rPr>
              <a:t>: 0.9</a:t>
            </a:r>
            <a:endParaRPr lang="de-DE" sz="1050" b="0" dirty="0">
              <a:solidFill>
                <a:schemeClr val="tx1"/>
              </a:solidFill>
              <a:latin typeface="DIN" charset="0"/>
              <a:ea typeface="DIN" charset="0"/>
              <a:cs typeface="DIN" charset="0"/>
            </a:endParaRP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eine andere Geschwindigkeit 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Verwende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play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und </a:t>
            </a:r>
            <a:r>
              <a:rPr lang="de-DE" sz="1050" b="0" dirty="0" err="1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choose</a:t>
            </a: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 (siehe Seite 9b)</a:t>
            </a:r>
          </a:p>
          <a:p>
            <a:pPr marL="179388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b="0" dirty="0">
                <a:solidFill>
                  <a:schemeClr val="tx1"/>
                </a:solidFill>
                <a:latin typeface="DIN" charset="0"/>
                <a:ea typeface="DIN" charset="0"/>
                <a:cs typeface="DIN" charset="0"/>
              </a:rPr>
              <a:t>Füge noch ein Effekt hinzu:</a:t>
            </a:r>
          </a:p>
          <a:p>
            <a:pPr marL="579467" lvl="2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with_fx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:</a:t>
            </a:r>
            <a:r>
              <a:rPr lang="de-DE" sz="900" dirty="0" err="1">
                <a:latin typeface="DIN" charset="0"/>
                <a:ea typeface="DIN" charset="0"/>
                <a:cs typeface="DIN" charset="0"/>
              </a:rPr>
              <a:t>krush</a:t>
            </a:r>
            <a:r>
              <a:rPr lang="de-DE" sz="900" dirty="0">
                <a:latin typeface="DIN" charset="0"/>
                <a:ea typeface="DIN" charset="0"/>
                <a:cs typeface="DIN" charset="0"/>
              </a:rPr>
              <a:t> do</a:t>
            </a:r>
          </a:p>
          <a:p>
            <a:pPr marL="179388" lvl="1" indent="-173038">
              <a:buFontTx/>
              <a:buChar char="-"/>
              <a:tabLst>
                <a:tab pos="1081088" algn="l"/>
                <a:tab pos="2152650" algn="l"/>
                <a:tab pos="3233738" algn="l"/>
                <a:tab pos="4303713" algn="l"/>
                <a:tab pos="5386388" algn="l"/>
              </a:tabLst>
            </a:pPr>
            <a:r>
              <a:rPr lang="de-DE" sz="1050" dirty="0">
                <a:latin typeface="DIN" charset="0"/>
                <a:ea typeface="DIN" charset="0"/>
                <a:cs typeface="DIN" charset="0"/>
              </a:rPr>
              <a:t>Probiere andere Effekte aus (siehe </a:t>
            </a:r>
            <a:r>
              <a:rPr lang="de-DE" sz="1050" dirty="0" err="1">
                <a:latin typeface="DIN" charset="0"/>
                <a:ea typeface="DIN" charset="0"/>
                <a:cs typeface="DIN" charset="0"/>
              </a:rPr>
              <a:t>Fx</a:t>
            </a:r>
            <a:r>
              <a:rPr lang="de-DE" sz="1050" dirty="0">
                <a:latin typeface="DIN" charset="0"/>
                <a:ea typeface="DIN" charset="0"/>
                <a:cs typeface="DIN" charset="0"/>
              </a:rPr>
              <a:t> im Spickzettel)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385343"/>
            <a:ext cx="6858000" cy="461665"/>
          </a:xfrm>
        </p:spPr>
        <p:txBody>
          <a:bodyPr/>
          <a:lstStyle/>
          <a:p>
            <a:r>
              <a:rPr lang="de-DE" sz="2400" noProof="1"/>
              <a:t>Effekte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04664" y="8272891"/>
            <a:ext cx="6453336" cy="835613"/>
          </a:xfrm>
        </p:spPr>
        <p:txBody>
          <a:bodyPr/>
          <a:lstStyle/>
          <a:p>
            <a:r>
              <a:rPr lang="de-DE" sz="1050" dirty="0"/>
              <a:t>Probiere </a:t>
            </a:r>
            <a:r>
              <a:rPr lang="de-DE" sz="1050" dirty="0" err="1">
                <a:solidFill>
                  <a:schemeClr val="accent6"/>
                </a:solidFill>
              </a:rPr>
              <a:t>sleep</a:t>
            </a:r>
            <a:r>
              <a:rPr lang="de-DE" sz="1050" dirty="0">
                <a:solidFill>
                  <a:schemeClr val="accent6"/>
                </a:solidFill>
              </a:rPr>
              <a:t> </a:t>
            </a:r>
            <a:r>
              <a:rPr lang="de-DE" sz="1050" dirty="0" err="1">
                <a:solidFill>
                  <a:schemeClr val="accent6"/>
                </a:solidFill>
              </a:rPr>
              <a:t>sample_duration</a:t>
            </a:r>
            <a:r>
              <a:rPr lang="de-DE" sz="1050" dirty="0">
                <a:solidFill>
                  <a:schemeClr val="accent6"/>
                </a:solidFill>
              </a:rPr>
              <a:t>(:</a:t>
            </a:r>
            <a:r>
              <a:rPr lang="de-DE" sz="1050" dirty="0" err="1">
                <a:solidFill>
                  <a:schemeClr val="accent6"/>
                </a:solidFill>
              </a:rPr>
              <a:t>loop_amen</a:t>
            </a:r>
            <a:r>
              <a:rPr lang="de-DE" sz="1050" dirty="0">
                <a:solidFill>
                  <a:schemeClr val="accent6"/>
                </a:solidFill>
              </a:rPr>
              <a:t>) </a:t>
            </a:r>
            <a:r>
              <a:rPr lang="de-DE" sz="1050" dirty="0"/>
              <a:t>aus! Was passiert und warum?</a:t>
            </a:r>
          </a:p>
          <a:p>
            <a:r>
              <a:rPr lang="de-DE" sz="1050" dirty="0"/>
              <a:t>Füge folgendes hinter dem Sample-Befehl ein:       </a:t>
            </a:r>
            <a:r>
              <a:rPr lang="en-US" sz="1050" dirty="0">
                <a:solidFill>
                  <a:schemeClr val="accent6"/>
                </a:solidFill>
              </a:rPr>
              <a:t>, rate: 2</a:t>
            </a:r>
            <a:r>
              <a:rPr lang="en-US" sz="1050" dirty="0"/>
              <a:t>      Was </a:t>
            </a:r>
            <a:r>
              <a:rPr lang="en-US" sz="1050" dirty="0" err="1"/>
              <a:t>macht</a:t>
            </a:r>
            <a:r>
              <a:rPr lang="en-US" sz="1050" dirty="0"/>
              <a:t> die Rate? Was </a:t>
            </a:r>
            <a:r>
              <a:rPr lang="en-US" sz="1050" dirty="0" err="1"/>
              <a:t>passiert</a:t>
            </a:r>
            <a:r>
              <a:rPr lang="en-US" sz="1050" dirty="0"/>
              <a:t> </a:t>
            </a:r>
            <a:r>
              <a:rPr lang="en-US" sz="1050" dirty="0" err="1"/>
              <a:t>mit</a:t>
            </a:r>
            <a:r>
              <a:rPr lang="en-US" sz="1050" dirty="0"/>
              <a:t> der Pause? </a:t>
            </a:r>
          </a:p>
          <a:p>
            <a:r>
              <a:rPr lang="en-US" sz="1050" dirty="0" err="1"/>
              <a:t>Wie</a:t>
            </a:r>
            <a:r>
              <a:rPr lang="en-US" sz="1050" dirty="0"/>
              <a:t> </a:t>
            </a:r>
            <a:r>
              <a:rPr lang="en-US" sz="1050" dirty="0" err="1"/>
              <a:t>müssen</a:t>
            </a:r>
            <a:r>
              <a:rPr lang="en-US" sz="1050" dirty="0"/>
              <a:t> </a:t>
            </a:r>
            <a:r>
              <a:rPr lang="en-US" sz="1050" dirty="0" err="1"/>
              <a:t>wir</a:t>
            </a:r>
            <a:r>
              <a:rPr lang="en-US" sz="1050" dirty="0"/>
              <a:t> die Pause </a:t>
            </a:r>
            <a:r>
              <a:rPr lang="en-US" sz="1050" dirty="0" err="1"/>
              <a:t>korrigieren</a:t>
            </a:r>
            <a:r>
              <a:rPr lang="en-US" sz="1050" dirty="0"/>
              <a:t>?</a:t>
            </a:r>
          </a:p>
          <a:p>
            <a:r>
              <a:rPr lang="en-US" sz="1050" dirty="0" err="1"/>
              <a:t>Zum</a:t>
            </a:r>
            <a:r>
              <a:rPr lang="en-US" sz="1050" dirty="0"/>
              <a:t> </a:t>
            </a:r>
            <a:r>
              <a:rPr lang="en-US" sz="1050" dirty="0" err="1"/>
              <a:t>Spaß</a:t>
            </a:r>
            <a:r>
              <a:rPr lang="en-US" sz="1050" dirty="0"/>
              <a:t>: </a:t>
            </a:r>
            <a:r>
              <a:rPr lang="en-US" sz="1050" dirty="0" err="1"/>
              <a:t>Versuche</a:t>
            </a:r>
            <a:r>
              <a:rPr lang="en-US" sz="1050" dirty="0"/>
              <a:t> mal </a:t>
            </a:r>
            <a:r>
              <a:rPr lang="en-US" sz="1050" dirty="0" err="1"/>
              <a:t>eine</a:t>
            </a:r>
            <a:r>
              <a:rPr lang="en-US" sz="1050" dirty="0"/>
              <a:t>           </a:t>
            </a:r>
            <a:r>
              <a:rPr lang="en-US" sz="1050" dirty="0">
                <a:solidFill>
                  <a:schemeClr val="accent6"/>
                </a:solidFill>
              </a:rPr>
              <a:t>rate:-1</a:t>
            </a:r>
            <a:endParaRPr lang="de-DE" sz="1050" dirty="0">
              <a:solidFill>
                <a:schemeClr val="accent6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0" y="5189459"/>
            <a:ext cx="6858000" cy="437779"/>
          </a:xfrm>
        </p:spPr>
        <p:txBody>
          <a:bodyPr>
            <a:noAutofit/>
          </a:bodyPr>
          <a:lstStyle/>
          <a:p>
            <a:pPr marL="6350" indent="0"/>
            <a:r>
              <a:rPr lang="en-US" sz="2400" dirty="0"/>
              <a:t>Sample </a:t>
            </a:r>
            <a:r>
              <a:rPr lang="en-US" sz="2400" dirty="0" err="1"/>
              <a:t>Dauer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04664" y="7596336"/>
            <a:ext cx="621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Das Schlagzeug soll durchgängig spielen aber die Pause ist zu lang. Versuche die richtige Länge herauszufinden.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D8A1B067-FE32-A64D-B60E-DA883D021B3C}"/>
              </a:ext>
            </a:extLst>
          </p:cNvPr>
          <p:cNvSpPr txBox="1">
            <a:spLocks/>
          </p:cNvSpPr>
          <p:nvPr/>
        </p:nvSpPr>
        <p:spPr>
          <a:xfrm>
            <a:off x="-20018" y="679762"/>
            <a:ext cx="6858000" cy="224676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indent="-342925" algn="ctr" defTabSz="914466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3003" indent="-285771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2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5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8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81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13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6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9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  <a:p>
            <a:pPr algn="l"/>
            <a:r>
              <a:rPr lang="en-US" sz="2000" dirty="0" err="1"/>
              <a:t>live_loop</a:t>
            </a:r>
            <a:r>
              <a:rPr lang="en-US" sz="2000" dirty="0"/>
              <a:t> :</a:t>
            </a:r>
            <a:r>
              <a:rPr lang="en-US" sz="2000" dirty="0" err="1"/>
              <a:t>mitHall</a:t>
            </a:r>
            <a:r>
              <a:rPr lang="en-US" sz="2000" dirty="0"/>
              <a:t> do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err="1"/>
              <a:t>with_fx</a:t>
            </a:r>
            <a:r>
              <a:rPr lang="en-US" sz="2000" dirty="0"/>
              <a:t> :reverb, room: 0.9 do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play_pattern</a:t>
            </a:r>
            <a:r>
              <a:rPr lang="en-US" sz="2000" dirty="0"/>
              <a:t> (scale :e4, :minor)</a:t>
            </a:r>
          </a:p>
          <a:p>
            <a:pPr algn="l"/>
            <a:r>
              <a:rPr lang="en-US" sz="2000" dirty="0"/>
              <a:t>  end</a:t>
            </a:r>
          </a:p>
          <a:p>
            <a:pPr algn="l"/>
            <a:r>
              <a:rPr lang="en-US" sz="2000" dirty="0"/>
              <a:t>end</a:t>
            </a:r>
            <a:endParaRPr lang="de-DE" sz="2000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751304AC-D713-2646-A1F3-A08F8A0A7915}"/>
              </a:ext>
            </a:extLst>
          </p:cNvPr>
          <p:cNvSpPr txBox="1">
            <a:spLocks/>
          </p:cNvSpPr>
          <p:nvPr/>
        </p:nvSpPr>
        <p:spPr>
          <a:xfrm>
            <a:off x="1340768" y="5771806"/>
            <a:ext cx="2736304" cy="1287594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>
            <a:lvl1pPr marL="0" indent="-342925" algn="ctr" defTabSz="914466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3200" kern="120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743003" indent="-285771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82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15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48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81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13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46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479" indent="-228616" algn="l" defTabSz="9144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l"/>
            <a:br>
              <a:rPr lang="en-US" sz="2000" dirty="0"/>
            </a:br>
            <a:r>
              <a:rPr lang="en-US" sz="2000" dirty="0" err="1"/>
              <a:t>live_loop</a:t>
            </a:r>
            <a:r>
              <a:rPr lang="en-US" sz="2000" dirty="0"/>
              <a:t> :</a:t>
            </a:r>
            <a:r>
              <a:rPr lang="en-US" sz="2000" dirty="0" err="1"/>
              <a:t>endlos</a:t>
            </a:r>
            <a:r>
              <a:rPr lang="en-US" sz="2000" dirty="0"/>
              <a:t> do  </a:t>
            </a:r>
          </a:p>
          <a:p>
            <a:pPr marL="6350" indent="0" algn="l"/>
            <a:r>
              <a:rPr lang="en-US" sz="2000" dirty="0"/>
              <a:t>   sample :</a:t>
            </a:r>
            <a:r>
              <a:rPr lang="en-US" sz="2000" dirty="0" err="1"/>
              <a:t>loop_amen</a:t>
            </a:r>
            <a:r>
              <a:rPr lang="en-US" sz="2000" dirty="0"/>
              <a:t>  </a:t>
            </a:r>
          </a:p>
          <a:p>
            <a:pPr marL="6350" indent="0" algn="l"/>
            <a:r>
              <a:rPr lang="en-US" sz="2000" dirty="0"/>
              <a:t>   sleep 4</a:t>
            </a:r>
          </a:p>
          <a:p>
            <a:pPr marL="6350" indent="0" algn="l"/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5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Microsoft Macintosh PowerPoint</Application>
  <PresentationFormat>Bildschirmpräsentation (4:3)</PresentationFormat>
  <Paragraphs>282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DIN</vt:lpstr>
      <vt:lpstr>Wingdings</vt:lpstr>
      <vt:lpstr>Office Theme</vt:lpstr>
      <vt:lpstr>1_Office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und Stefan Höhn</dc:creator>
  <cp:lastModifiedBy>Hammann, Daniel</cp:lastModifiedBy>
  <cp:revision>164</cp:revision>
  <cp:lastPrinted>2016-02-03T17:06:56Z</cp:lastPrinted>
  <dcterms:created xsi:type="dcterms:W3CDTF">2016-01-24T12:55:34Z</dcterms:created>
  <dcterms:modified xsi:type="dcterms:W3CDTF">2018-04-20T09:44:47Z</dcterms:modified>
</cp:coreProperties>
</file>