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2" r:id="rId2"/>
    <p:sldId id="256" r:id="rId3"/>
    <p:sldId id="263" r:id="rId4"/>
    <p:sldId id="264" r:id="rId5"/>
    <p:sldId id="258" r:id="rId6"/>
    <p:sldId id="275" r:id="rId7"/>
    <p:sldId id="265" r:id="rId8"/>
    <p:sldId id="266" r:id="rId9"/>
    <p:sldId id="276" r:id="rId10"/>
  </p:sldIdLst>
  <p:sldSz cx="6858000" cy="9144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>
      <p:cViewPr varScale="1">
        <p:scale>
          <a:sx n="91" d="100"/>
          <a:sy n="91" d="100"/>
        </p:scale>
        <p:origin x="276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5" d="100"/>
          <a:sy n="65" d="100"/>
        </p:scale>
        <p:origin x="2395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773D1-FC60-4896-8BCC-9B28FBDAB5FD}" type="datetimeFigureOut">
              <a:rPr lang="de-DE" smtClean="0"/>
              <a:pPr/>
              <a:t>19.10.2016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45014-4765-4719-A37A-A6E1AA9B1CB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8778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45D81-8E55-40FC-9585-CFDCFEF92FEB}" type="datetimeFigureOut">
              <a:rPr lang="de-DE" smtClean="0"/>
              <a:pPr/>
              <a:t>19.10.2016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72435-FA90-4640-AFCA-E6A02F5F149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4578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5730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2491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449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954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4249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1586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9152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1130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8536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08784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910916"/>
            <a:ext cx="604867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44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8680" y="5538883"/>
            <a:ext cx="604867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44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einere Titel Zentri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2101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1003248"/>
            <a:ext cx="6048672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8680" y="5631214"/>
            <a:ext cx="6048672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8835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 Klein Zentri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2101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910916"/>
            <a:ext cx="604867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44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8680" y="5631214"/>
            <a:ext cx="6048672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5633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ein Groß Zentri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2101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1003248"/>
            <a:ext cx="6048672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8680" y="5538883"/>
            <a:ext cx="604867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44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72023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ein Linksbünd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2101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481918"/>
            <a:ext cx="6048672" cy="52322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>
            <a:lvl1pPr marL="0" algn="l" defTabSz="914466" rtl="0" eaLnBrk="1" latinLnBrk="0" hangingPunct="1">
              <a:buNone/>
              <a:defRPr lang="de-DE" sz="28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08965" y="5170422"/>
            <a:ext cx="6048672" cy="52322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>
            <a:lvl1pPr marL="0" indent="0">
              <a:buNone/>
              <a:defRPr lang="de-DE" sz="2800" baseline="0" dirty="0" smtClean="0">
                <a:solidFill>
                  <a:srgbClr val="FFC000"/>
                </a:solidFill>
              </a:defRPr>
            </a:lvl1pPr>
          </a:lstStyle>
          <a:p>
            <a:pPr marL="0" lvl="0"/>
            <a:r>
              <a:rPr lang="de-DE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48331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60541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133603"/>
            <a:ext cx="6172200" cy="603461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</p:spPr>
        <p:txBody>
          <a:bodyPr/>
          <a:lstStyle/>
          <a:p>
            <a:fld id="{421FAFA7-FD27-4797-86F0-797A053F7FF1}" type="datetimeFigureOut">
              <a:rPr lang="de-DE" smtClean="0"/>
              <a:pPr/>
              <a:t>19.10.2016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77272" y="8748464"/>
            <a:ext cx="637828" cy="216024"/>
          </a:xfrm>
          <a:prstGeom prst="rect">
            <a:avLst/>
          </a:prstGeom>
        </p:spPr>
        <p:txBody>
          <a:bodyPr/>
          <a:lstStyle/>
          <a:p>
            <a:fld id="{703B9BC4-30BC-4399-9BFE-1C5E7CA4881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0" y="4572000"/>
            <a:ext cx="68580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6029672" y="4211960"/>
            <a:ext cx="637828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3B9BC4-30BC-4399-9BFE-1C5E7CA4881A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32656" y="3131840"/>
            <a:ext cx="6192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332656" y="8244408"/>
            <a:ext cx="6192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5"/>
          <p:cNvSpPr txBox="1">
            <a:spLocks/>
          </p:cNvSpPr>
          <p:nvPr userDrawn="1"/>
        </p:nvSpPr>
        <p:spPr>
          <a:xfrm>
            <a:off x="6029672" y="8927976"/>
            <a:ext cx="637828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3B9BC4-30BC-4399-9BFE-1C5E7CA4881A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</a:p>
        </p:txBody>
      </p:sp>
      <p:pic>
        <p:nvPicPr>
          <p:cNvPr id="8" name="Grafik 1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5832648" y="126960"/>
            <a:ext cx="764704" cy="261717"/>
          </a:xfrm>
          <a:prstGeom prst="rect">
            <a:avLst/>
          </a:prstGeom>
        </p:spPr>
      </p:pic>
      <p:pic>
        <p:nvPicPr>
          <p:cNvPr id="10" name="Grafik 2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188640" y="142246"/>
            <a:ext cx="969110" cy="253290"/>
          </a:xfrm>
          <a:prstGeom prst="rect">
            <a:avLst/>
          </a:prstGeom>
        </p:spPr>
      </p:pic>
      <p:pic>
        <p:nvPicPr>
          <p:cNvPr id="12" name="Grafik 10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5832648" y="4951496"/>
            <a:ext cx="764704" cy="261717"/>
          </a:xfrm>
          <a:prstGeom prst="rect">
            <a:avLst/>
          </a:prstGeom>
        </p:spPr>
      </p:pic>
      <p:pic>
        <p:nvPicPr>
          <p:cNvPr id="14" name="Grafik 11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188640" y="4966782"/>
            <a:ext cx="969110" cy="2532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55" r:id="rId7"/>
  </p:sldLayoutIdLst>
  <p:txStyles>
    <p:titleStyle>
      <a:lvl1pPr algn="ctr" defTabSz="91446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25" indent="-342925" algn="l" defTabSz="91446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3003" indent="-285771" algn="l" defTabSz="91446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82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15" indent="-228616" algn="l" defTabSz="91446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48" indent="-228616" algn="l" defTabSz="914466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81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13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46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479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3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66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99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31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64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97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30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62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21"/>
          </p:nvPr>
        </p:nvSpPr>
        <p:spPr>
          <a:xfrm>
            <a:off x="692695" y="5051375"/>
            <a:ext cx="5682903" cy="769441"/>
          </a:xfrm>
        </p:spPr>
        <p:txBody>
          <a:bodyPr/>
          <a:lstStyle/>
          <a:p>
            <a:r>
              <a:rPr lang="de-DE" dirty="0"/>
              <a:t>Struktur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467544"/>
            <a:ext cx="6858000" cy="3672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8720" y="539552"/>
            <a:ext cx="5117368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71208" y="2267744"/>
            <a:ext cx="1770689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2781280" y="2813788"/>
            <a:ext cx="3453446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Mischen eines devoxx4kids–Jingles</a:t>
            </a:r>
          </a:p>
          <a:p>
            <a:pPr algn="r"/>
            <a:r>
              <a:rPr lang="de-DE" dirty="0"/>
              <a:t>aus Samples &amp; </a:t>
            </a:r>
            <a:r>
              <a:rPr lang="de-DE" dirty="0" err="1"/>
              <a:t>Synth</a:t>
            </a:r>
            <a:endParaRPr lang="de-DE" dirty="0"/>
          </a:p>
          <a:p>
            <a:pPr algn="r"/>
            <a:r>
              <a:rPr lang="de-DE" sz="1100" dirty="0"/>
              <a:t>von Timo Heil</a:t>
            </a:r>
          </a:p>
        </p:txBody>
      </p:sp>
      <p:sp>
        <p:nvSpPr>
          <p:cNvPr id="2" name="Rechteck 1"/>
          <p:cNvSpPr/>
          <p:nvPr/>
        </p:nvSpPr>
        <p:spPr>
          <a:xfrm>
            <a:off x="752943" y="6266061"/>
            <a:ext cx="1405664" cy="3867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drum_loop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752943" y="6703851"/>
            <a:ext cx="2811328" cy="3885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acoustic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3564271" y="6703851"/>
            <a:ext cx="2811328" cy="3885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acoustic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752943" y="5883374"/>
            <a:ext cx="1405664" cy="382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Takt 1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2098828" y="5883373"/>
            <a:ext cx="1405664" cy="382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Takt 2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3444713" y="5883373"/>
            <a:ext cx="1405664" cy="382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Takt 3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4963275" y="5881561"/>
            <a:ext cx="1405664" cy="382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Takt 4</a:t>
            </a:r>
          </a:p>
        </p:txBody>
      </p:sp>
      <p:sp>
        <p:nvSpPr>
          <p:cNvPr id="22" name="Rechteck 21"/>
          <p:cNvSpPr/>
          <p:nvPr/>
        </p:nvSpPr>
        <p:spPr>
          <a:xfrm>
            <a:off x="2165267" y="6266061"/>
            <a:ext cx="1405664" cy="3867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drum_loop</a:t>
            </a:r>
            <a:endParaRPr lang="de-DE" dirty="0"/>
          </a:p>
        </p:txBody>
      </p:sp>
      <p:sp>
        <p:nvSpPr>
          <p:cNvPr id="23" name="Rechteck 22"/>
          <p:cNvSpPr/>
          <p:nvPr/>
        </p:nvSpPr>
        <p:spPr>
          <a:xfrm>
            <a:off x="3557611" y="6266060"/>
            <a:ext cx="1405664" cy="3867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drum_loop</a:t>
            </a:r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4969935" y="6266059"/>
            <a:ext cx="1405664" cy="38675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drum_break</a:t>
            </a:r>
            <a:endParaRPr lang="de-DE" dirty="0"/>
          </a:p>
        </p:txBody>
      </p:sp>
      <p:sp>
        <p:nvSpPr>
          <p:cNvPr id="25" name="Rechteck 24"/>
          <p:cNvSpPr/>
          <p:nvPr/>
        </p:nvSpPr>
        <p:spPr>
          <a:xfrm>
            <a:off x="752943" y="7137643"/>
            <a:ext cx="5622656" cy="38675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bass </a:t>
            </a:r>
            <a:r>
              <a:rPr lang="de-DE" dirty="0" err="1"/>
              <a:t>synth</a:t>
            </a:r>
            <a:endParaRPr lang="de-DE" dirty="0"/>
          </a:p>
        </p:txBody>
      </p:sp>
      <p:sp>
        <p:nvSpPr>
          <p:cNvPr id="26" name="Rechteck 25"/>
          <p:cNvSpPr/>
          <p:nvPr/>
        </p:nvSpPr>
        <p:spPr>
          <a:xfrm>
            <a:off x="4969935" y="7569623"/>
            <a:ext cx="1405664" cy="3867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vocoder</a:t>
            </a:r>
            <a:endParaRPr lang="de-DE" dirty="0"/>
          </a:p>
        </p:txBody>
      </p:sp>
      <p:sp>
        <p:nvSpPr>
          <p:cNvPr id="32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277824" y="8275050"/>
            <a:ext cx="6247520" cy="701731"/>
          </a:xfrm>
        </p:spPr>
        <p:txBody>
          <a:bodyPr/>
          <a:lstStyle/>
          <a:p>
            <a:r>
              <a:rPr lang="de-DE" dirty="0"/>
              <a:t>Setze immer: </a:t>
            </a:r>
            <a:r>
              <a:rPr lang="de-DE" dirty="0" err="1"/>
              <a:t>use_bpm</a:t>
            </a:r>
            <a:r>
              <a:rPr lang="de-DE" dirty="0"/>
              <a:t> 120</a:t>
            </a:r>
          </a:p>
          <a:p>
            <a:r>
              <a:rPr lang="de-DE" dirty="0"/>
              <a:t>d4k = "/</a:t>
            </a:r>
            <a:r>
              <a:rPr lang="de-DE" dirty="0" smtClean="0"/>
              <a:t>devoxx4kids/</a:t>
            </a:r>
            <a:r>
              <a:rPr lang="de-DE" dirty="0" err="1" smtClean="0"/>
              <a:t>workshop-sonic-pi</a:t>
            </a:r>
            <a:r>
              <a:rPr lang="de-DE" dirty="0" smtClean="0"/>
              <a:t>/</a:t>
            </a:r>
            <a:r>
              <a:rPr lang="de-DE" dirty="0" err="1" smtClean="0"/>
              <a:t>samples</a:t>
            </a:r>
            <a:r>
              <a:rPr lang="de-DE" dirty="0" smtClean="0"/>
              <a:t>/</a:t>
            </a:r>
            <a:r>
              <a:rPr lang="de-DE" dirty="0" err="1" smtClean="0"/>
              <a:t>jingle</a:t>
            </a:r>
            <a:r>
              <a:rPr lang="de-DE" dirty="0"/>
              <a:t>"</a:t>
            </a:r>
            <a:r>
              <a:rPr lang="de-DE" dirty="0" smtClean="0"/>
              <a:t> o.ä</a:t>
            </a:r>
            <a:r>
              <a:rPr lang="de-DE" dirty="0" smtClean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4364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>
          <a:xfrm>
            <a:off x="-288032" y="7933873"/>
            <a:ext cx="6858000" cy="261610"/>
          </a:xfrm>
        </p:spPr>
        <p:txBody>
          <a:bodyPr/>
          <a:lstStyle/>
          <a:p>
            <a:r>
              <a:rPr lang="de-DE" dirty="0"/>
              <a:t>Übertrage die Noten in Sonic Pi. Achtelnoten haben einen </a:t>
            </a:r>
            <a:r>
              <a:rPr lang="de-DE" dirty="0" err="1"/>
              <a:t>sleep</a:t>
            </a:r>
            <a:r>
              <a:rPr lang="de-DE" dirty="0"/>
              <a:t> 0.5</a:t>
            </a:r>
          </a:p>
        </p:txBody>
      </p:sp>
      <p:sp>
        <p:nvSpPr>
          <p:cNvPr id="12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404664" y="755599"/>
            <a:ext cx="6048672" cy="1581972"/>
          </a:xfrm>
        </p:spPr>
        <p:txBody>
          <a:bodyPr/>
          <a:lstStyle/>
          <a:p>
            <a:r>
              <a:rPr lang="de-DE" dirty="0"/>
              <a:t>BUFFER 0</a:t>
            </a:r>
          </a:p>
          <a:p>
            <a:r>
              <a:rPr lang="de-DE" dirty="0"/>
              <a:t>Bass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1"/>
          </p:nvPr>
        </p:nvSpPr>
        <p:spPr>
          <a:xfrm>
            <a:off x="525604" y="6300192"/>
            <a:ext cx="6048672" cy="1471172"/>
          </a:xfrm>
        </p:spPr>
        <p:txBody>
          <a:bodyPr/>
          <a:lstStyle/>
          <a:p>
            <a:pPr algn="l"/>
            <a:r>
              <a:rPr lang="de-DE" sz="2800" dirty="0" err="1"/>
              <a:t>use_synth</a:t>
            </a:r>
            <a:r>
              <a:rPr lang="de-DE" sz="2800" dirty="0"/>
              <a:t> :</a:t>
            </a:r>
            <a:r>
              <a:rPr lang="de-DE" sz="2800" dirty="0" err="1"/>
              <a:t>fm</a:t>
            </a:r>
            <a:endParaRPr lang="de-DE" sz="2800" dirty="0"/>
          </a:p>
          <a:p>
            <a:pPr algn="l"/>
            <a:r>
              <a:rPr lang="en-US" sz="2800" dirty="0" err="1"/>
              <a:t>play_pattern_timed</a:t>
            </a:r>
            <a:r>
              <a:rPr lang="en-US" sz="2800" dirty="0"/>
              <a:t> [36,48,36,48], [0.5, 0.5, 0.5, 0.5]</a:t>
            </a:r>
            <a:endParaRPr lang="de-DE" sz="2800" dirty="0"/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50" y="5436096"/>
            <a:ext cx="6111794" cy="584395"/>
          </a:xfrm>
          <a:prstGeom prst="rect">
            <a:avLst/>
          </a:prstGeom>
        </p:spPr>
      </p:pic>
      <p:cxnSp>
        <p:nvCxnSpPr>
          <p:cNvPr id="15" name="Gerade Verbindung mit Pfeil 14"/>
          <p:cNvCxnSpPr/>
          <p:nvPr/>
        </p:nvCxnSpPr>
        <p:spPr>
          <a:xfrm flipH="1" flipV="1">
            <a:off x="1772816" y="6115180"/>
            <a:ext cx="2736304" cy="761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980728" y="5364088"/>
            <a:ext cx="720080" cy="7200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404664" y="3275856"/>
            <a:ext cx="6453336" cy="369332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0" y="2808784"/>
            <a:ext cx="6525344" cy="261610"/>
          </a:xfrm>
        </p:spPr>
        <p:txBody>
          <a:bodyPr/>
          <a:lstStyle/>
          <a:p>
            <a:r>
              <a:rPr lang="de-DE" dirty="0"/>
              <a:t>Vewernde Buffer 1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404664" y="504651"/>
            <a:ext cx="6048672" cy="1581972"/>
          </a:xfrm>
        </p:spPr>
        <p:txBody>
          <a:bodyPr/>
          <a:lstStyle/>
          <a:p>
            <a:r>
              <a:rPr lang="de-DE" dirty="0"/>
              <a:t>BUFFER 1</a:t>
            </a:r>
          </a:p>
          <a:p>
            <a:r>
              <a:rPr lang="de-DE" dirty="0"/>
              <a:t>Drums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0" y="7956376"/>
            <a:ext cx="6525344" cy="261610"/>
          </a:xfrm>
        </p:spPr>
        <p:txBody>
          <a:bodyPr/>
          <a:lstStyle/>
          <a:p>
            <a:r>
              <a:rPr lang="de-DE" dirty="0"/>
              <a:t>3mal drum_loop.wav, danach 1mal dums_break.wav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1383036" y="5480306"/>
            <a:ext cx="3851696" cy="2234458"/>
          </a:xfrm>
        </p:spPr>
        <p:txBody>
          <a:bodyPr/>
          <a:lstStyle/>
          <a:p>
            <a:pPr algn="l"/>
            <a:r>
              <a:rPr lang="de-DE" sz="2400" dirty="0"/>
              <a:t>3.times do</a:t>
            </a:r>
          </a:p>
          <a:p>
            <a:pPr algn="l"/>
            <a:r>
              <a:rPr lang="de-DE" sz="2400" dirty="0"/>
              <a:t>  sample d4k, "</a:t>
            </a:r>
            <a:r>
              <a:rPr lang="de-DE" sz="2400" dirty="0" err="1"/>
              <a:t>drum_loop</a:t>
            </a:r>
            <a:r>
              <a:rPr lang="de-DE" sz="2400" dirty="0"/>
              <a:t>"</a:t>
            </a:r>
          </a:p>
          <a:p>
            <a:pPr algn="l"/>
            <a:r>
              <a:rPr lang="de-DE" sz="2400" dirty="0"/>
              <a:t>  </a:t>
            </a:r>
            <a:r>
              <a:rPr lang="de-DE" sz="2400" dirty="0" err="1"/>
              <a:t>sleep</a:t>
            </a:r>
            <a:r>
              <a:rPr lang="de-DE" sz="2400" dirty="0"/>
              <a:t> 4</a:t>
            </a:r>
          </a:p>
          <a:p>
            <a:pPr algn="l"/>
            <a:r>
              <a:rPr lang="de-DE" sz="2400" dirty="0"/>
              <a:t>end</a:t>
            </a:r>
          </a:p>
          <a:p>
            <a:pPr algn="l"/>
            <a:r>
              <a:rPr lang="de-DE" sz="2400" dirty="0"/>
              <a:t>sample d4k, "</a:t>
            </a:r>
            <a:r>
              <a:rPr lang="de-DE" sz="2400" dirty="0" err="1"/>
              <a:t>drum_break</a:t>
            </a:r>
            <a:r>
              <a:rPr lang="de-DE" sz="2400" dirty="0"/>
              <a:t>"</a:t>
            </a:r>
          </a:p>
        </p:txBody>
      </p:sp>
      <p:sp>
        <p:nvSpPr>
          <p:cNvPr id="17" name="Curved Left Arrow 8"/>
          <p:cNvSpPr/>
          <p:nvPr/>
        </p:nvSpPr>
        <p:spPr>
          <a:xfrm rot="10800000">
            <a:off x="1203016" y="5652120"/>
            <a:ext cx="360040" cy="144781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8" name="TextBox 2"/>
          <p:cNvSpPr txBox="1"/>
          <p:nvPr/>
        </p:nvSpPr>
        <p:spPr>
          <a:xfrm>
            <a:off x="484110" y="621878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3mal</a:t>
            </a:r>
          </a:p>
        </p:txBody>
      </p:sp>
      <p:sp>
        <p:nvSpPr>
          <p:cNvPr id="19" name="TextBox 2"/>
          <p:cNvSpPr txBox="1"/>
          <p:nvPr/>
        </p:nvSpPr>
        <p:spPr>
          <a:xfrm>
            <a:off x="496069" y="729926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1mal</a:t>
            </a:r>
          </a:p>
        </p:txBody>
      </p:sp>
    </p:spTree>
    <p:extLst>
      <p:ext uri="{BB962C8B-B14F-4D97-AF65-F5344CB8AC3E}">
        <p14:creationId xmlns:p14="http://schemas.microsoft.com/office/powerpoint/2010/main" val="1490740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0" y="2808784"/>
            <a:ext cx="6525344" cy="261610"/>
          </a:xfrm>
        </p:spPr>
        <p:txBody>
          <a:bodyPr/>
          <a:lstStyle/>
          <a:p>
            <a:r>
              <a:rPr lang="de-DE" dirty="0"/>
              <a:t>Verwende Buffer 2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404664" y="504651"/>
            <a:ext cx="6048672" cy="1581972"/>
          </a:xfrm>
        </p:spPr>
        <p:txBody>
          <a:bodyPr/>
          <a:lstStyle/>
          <a:p>
            <a:r>
              <a:rPr lang="de-DE" dirty="0"/>
              <a:t>BUFFER 2</a:t>
            </a:r>
          </a:p>
          <a:p>
            <a:r>
              <a:rPr lang="de-DE" dirty="0"/>
              <a:t>Gitarre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2 mal Sample acoustic.wav, jeweils 2 Takte = </a:t>
            </a:r>
            <a:r>
              <a:rPr lang="de-DE" dirty="0" err="1"/>
              <a:t>sleep</a:t>
            </a:r>
            <a:r>
              <a:rPr lang="de-DE" dirty="0"/>
              <a:t> 8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1118023" y="5632282"/>
            <a:ext cx="3472555" cy="1791260"/>
          </a:xfrm>
        </p:spPr>
        <p:txBody>
          <a:bodyPr/>
          <a:lstStyle/>
          <a:p>
            <a:pPr algn="l"/>
            <a:r>
              <a:rPr lang="de-DE" sz="2400" dirty="0"/>
              <a:t>2.times do</a:t>
            </a:r>
          </a:p>
          <a:p>
            <a:pPr algn="l"/>
            <a:r>
              <a:rPr lang="de-DE" sz="2400" dirty="0"/>
              <a:t>  sample d4k, "</a:t>
            </a:r>
            <a:r>
              <a:rPr lang="de-DE" sz="2400" dirty="0" err="1"/>
              <a:t>acoustic</a:t>
            </a:r>
            <a:r>
              <a:rPr lang="de-DE" sz="2400" dirty="0"/>
              <a:t>"</a:t>
            </a:r>
          </a:p>
          <a:p>
            <a:pPr algn="l"/>
            <a:r>
              <a:rPr lang="de-DE" sz="2400" dirty="0"/>
              <a:t>  </a:t>
            </a:r>
            <a:r>
              <a:rPr lang="de-DE" sz="2400" dirty="0" err="1"/>
              <a:t>sleep</a:t>
            </a:r>
            <a:r>
              <a:rPr lang="de-DE" sz="2400" dirty="0"/>
              <a:t> 8</a:t>
            </a:r>
          </a:p>
          <a:p>
            <a:pPr algn="l"/>
            <a:r>
              <a:rPr lang="de-DE" sz="2400" dirty="0"/>
              <a:t>end</a:t>
            </a:r>
          </a:p>
        </p:txBody>
      </p:sp>
      <p:sp>
        <p:nvSpPr>
          <p:cNvPr id="8" name="Curved Left Arrow 8"/>
          <p:cNvSpPr/>
          <p:nvPr/>
        </p:nvSpPr>
        <p:spPr>
          <a:xfrm rot="10800000">
            <a:off x="893868" y="5819529"/>
            <a:ext cx="360040" cy="141676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TextBox 2"/>
          <p:cNvSpPr txBox="1"/>
          <p:nvPr/>
        </p:nvSpPr>
        <p:spPr>
          <a:xfrm>
            <a:off x="237780" y="639781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2mal</a:t>
            </a:r>
          </a:p>
        </p:txBody>
      </p:sp>
      <p:cxnSp>
        <p:nvCxnSpPr>
          <p:cNvPr id="15" name="Gerade Verbindung mit Pfeil 14"/>
          <p:cNvCxnSpPr/>
          <p:nvPr/>
        </p:nvCxnSpPr>
        <p:spPr>
          <a:xfrm flipH="1" flipV="1">
            <a:off x="2476178" y="6811021"/>
            <a:ext cx="913792" cy="285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2"/>
          <p:cNvSpPr txBox="1"/>
          <p:nvPr/>
        </p:nvSpPr>
        <p:spPr>
          <a:xfrm>
            <a:off x="3376063" y="6974455"/>
            <a:ext cx="2470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Jeweils 2 Takte = 8 </a:t>
            </a:r>
            <a:r>
              <a:rPr lang="de-DE" dirty="0" err="1"/>
              <a:t>beats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3451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04664" y="3275856"/>
            <a:ext cx="6453336" cy="701731"/>
          </a:xfrm>
        </p:spPr>
        <p:txBody>
          <a:bodyPr/>
          <a:lstStyle/>
          <a:p>
            <a:r>
              <a:rPr lang="de-DE" dirty="0" err="1"/>
              <a:t>phase</a:t>
            </a:r>
            <a:r>
              <a:rPr lang="de-DE" dirty="0"/>
              <a:t>	</a:t>
            </a:r>
            <a:r>
              <a:rPr lang="de-DE" dirty="0" err="1"/>
              <a:t>decay</a:t>
            </a:r>
            <a:r>
              <a:rPr lang="de-DE" dirty="0"/>
              <a:t> 	mix	</a:t>
            </a:r>
          </a:p>
          <a:p>
            <a:r>
              <a:rPr lang="de-DE" dirty="0"/>
              <a:t>1	2	1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>
          <a:xfrm>
            <a:off x="404664" y="8316416"/>
            <a:ext cx="6120680" cy="646331"/>
          </a:xfrm>
        </p:spPr>
        <p:txBody>
          <a:bodyPr/>
          <a:lstStyle/>
          <a:p>
            <a:r>
              <a:rPr lang="de-DE" dirty="0" smtClean="0"/>
              <a:t>weiteren </a:t>
            </a:r>
            <a:r>
              <a:rPr lang="de-DE" dirty="0" smtClean="0"/>
              <a:t>„</a:t>
            </a:r>
            <a:r>
              <a:rPr lang="de-DE" dirty="0" err="1" smtClean="0"/>
              <a:t>krush</a:t>
            </a:r>
            <a:r>
              <a:rPr lang="de-DE" dirty="0" smtClean="0"/>
              <a:t>“ </a:t>
            </a:r>
            <a:r>
              <a:rPr lang="de-DE" dirty="0" err="1" smtClean="0"/>
              <a:t>effekt</a:t>
            </a:r>
            <a:r>
              <a:rPr lang="de-DE" dirty="0" smtClean="0"/>
              <a:t> mit „</a:t>
            </a:r>
            <a:r>
              <a:rPr lang="de-DE" dirty="0" err="1" smtClean="0"/>
              <a:t>gain</a:t>
            </a:r>
            <a:r>
              <a:rPr lang="de-DE" dirty="0" smtClean="0"/>
              <a:t>“-</a:t>
            </a:r>
            <a:r>
              <a:rPr lang="de-DE" dirty="0" smtClean="0"/>
              <a:t>Parameter 0.2 – 1 (Effekt innen einbauen)</a:t>
            </a:r>
            <a:r>
              <a:rPr lang="de-DE" dirty="0"/>
              <a:t>	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>
          <a:xfrm>
            <a:off x="0" y="7956376"/>
            <a:ext cx="6525344" cy="261610"/>
          </a:xfrm>
        </p:spPr>
        <p:txBody>
          <a:bodyPr/>
          <a:lstStyle/>
          <a:p>
            <a:r>
              <a:rPr lang="de-DE" dirty="0" err="1"/>
              <a:t>Room</a:t>
            </a:r>
            <a:r>
              <a:rPr lang="de-DE" dirty="0"/>
              <a:t> = Stärke des Hall-Effekts / </a:t>
            </a:r>
            <a:r>
              <a:rPr lang="de-DE" dirty="0" err="1"/>
              <a:t>amp</a:t>
            </a:r>
            <a:r>
              <a:rPr lang="de-DE" dirty="0"/>
              <a:t> = Lautstärke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/>
          </p:nvPr>
        </p:nvSpPr>
        <p:spPr>
          <a:xfrm>
            <a:off x="404664" y="827584"/>
            <a:ext cx="6048672" cy="1508105"/>
          </a:xfrm>
        </p:spPr>
        <p:txBody>
          <a:bodyPr/>
          <a:lstStyle/>
          <a:p>
            <a:pPr algn="l"/>
            <a:r>
              <a:rPr lang="de-DE" sz="2000" dirty="0">
                <a:solidFill>
                  <a:schemeClr val="tx1"/>
                </a:solidFill>
              </a:rPr>
              <a:t>#mit Echo</a:t>
            </a:r>
          </a:p>
          <a:p>
            <a:pPr algn="l"/>
            <a:r>
              <a:rPr lang="de-DE" sz="2000" dirty="0" err="1"/>
              <a:t>with_fx</a:t>
            </a:r>
            <a:r>
              <a:rPr lang="de-DE" sz="2000" dirty="0"/>
              <a:t> :echo, </a:t>
            </a:r>
            <a:r>
              <a:rPr lang="de-DE" sz="2000" dirty="0" err="1"/>
              <a:t>phase</a:t>
            </a:r>
            <a:r>
              <a:rPr lang="de-DE" sz="2000" dirty="0"/>
              <a:t>: 0.5, </a:t>
            </a:r>
            <a:r>
              <a:rPr lang="de-DE" sz="2000" dirty="0" err="1"/>
              <a:t>decay</a:t>
            </a:r>
            <a:r>
              <a:rPr lang="de-DE" sz="2000" dirty="0"/>
              <a:t>: 1, mix: 0.2 do</a:t>
            </a:r>
          </a:p>
          <a:p>
            <a:pPr algn="l"/>
            <a:r>
              <a:rPr lang="de-DE" sz="2000" dirty="0"/>
              <a:t>      sample </a:t>
            </a:r>
            <a:r>
              <a:rPr lang="de-DE" sz="2000" dirty="0" smtClean="0"/>
              <a:t>d4k</a:t>
            </a:r>
            <a:r>
              <a:rPr lang="de-DE" sz="2000" dirty="0"/>
              <a:t>, "</a:t>
            </a:r>
            <a:r>
              <a:rPr lang="de-DE" sz="2000" dirty="0" err="1"/>
              <a:t>acoustic</a:t>
            </a:r>
            <a:r>
              <a:rPr lang="de-DE" sz="2000" dirty="0"/>
              <a:t>"</a:t>
            </a:r>
          </a:p>
          <a:p>
            <a:pPr algn="l"/>
            <a:r>
              <a:rPr lang="de-DE" sz="2000" dirty="0"/>
              <a:t> end</a:t>
            </a:r>
          </a:p>
        </p:txBody>
      </p:sp>
      <p:sp>
        <p:nvSpPr>
          <p:cNvPr id="13" name="Text Placeholder 29"/>
          <p:cNvSpPr>
            <a:spLocks noGrp="1"/>
          </p:cNvSpPr>
          <p:nvPr>
            <p:ph type="body" sz="quarter" idx="20"/>
          </p:nvPr>
        </p:nvSpPr>
        <p:spPr>
          <a:xfrm>
            <a:off x="116632" y="2834226"/>
            <a:ext cx="6497960" cy="261610"/>
          </a:xfrm>
        </p:spPr>
        <p:txBody>
          <a:bodyPr/>
          <a:lstStyle/>
          <a:p>
            <a:r>
              <a:rPr lang="de-DE" dirty="0" err="1"/>
              <a:t>phase</a:t>
            </a:r>
            <a:r>
              <a:rPr lang="de-DE" dirty="0"/>
              <a:t>: 0.5 = Echo Achtel-Note / </a:t>
            </a:r>
            <a:r>
              <a:rPr lang="de-DE" dirty="0" err="1"/>
              <a:t>decay</a:t>
            </a:r>
            <a:r>
              <a:rPr lang="de-DE" dirty="0"/>
              <a:t>: 1 = Zeit bis Echo anhält / mix 0.2 = Effekt wird nur leicht hinzugemischt </a:t>
            </a:r>
          </a:p>
        </p:txBody>
      </p:sp>
      <p:sp>
        <p:nvSpPr>
          <p:cNvPr id="17" name="Text Placeholder 35"/>
          <p:cNvSpPr>
            <a:spLocks noGrp="1"/>
          </p:cNvSpPr>
          <p:nvPr>
            <p:ph type="body" sz="quarter" idx="21"/>
          </p:nvPr>
        </p:nvSpPr>
        <p:spPr>
          <a:xfrm>
            <a:off x="341276" y="5364088"/>
            <a:ext cx="6048672" cy="2246769"/>
          </a:xfrm>
        </p:spPr>
        <p:txBody>
          <a:bodyPr/>
          <a:lstStyle/>
          <a:p>
            <a:pPr algn="l"/>
            <a:r>
              <a:rPr lang="de-DE" sz="2000" dirty="0">
                <a:solidFill>
                  <a:schemeClr val="tx1"/>
                </a:solidFill>
              </a:rPr>
              <a:t>#mit Hall</a:t>
            </a:r>
          </a:p>
          <a:p>
            <a:pPr algn="l"/>
            <a:r>
              <a:rPr lang="de-DE" sz="2000" dirty="0" err="1"/>
              <a:t>with_fx</a:t>
            </a:r>
            <a:r>
              <a:rPr lang="de-DE" sz="2000" dirty="0"/>
              <a:t> :</a:t>
            </a:r>
            <a:r>
              <a:rPr lang="de-DE" sz="2000" dirty="0" err="1"/>
              <a:t>reverb</a:t>
            </a:r>
            <a:r>
              <a:rPr lang="de-DE" sz="2000" dirty="0"/>
              <a:t>, </a:t>
            </a:r>
            <a:r>
              <a:rPr lang="de-DE" sz="2000" dirty="0" err="1"/>
              <a:t>room</a:t>
            </a:r>
            <a:r>
              <a:rPr lang="de-DE" sz="2000" dirty="0"/>
              <a:t>: 0.7, </a:t>
            </a:r>
            <a:r>
              <a:rPr lang="de-DE" sz="2000" dirty="0" err="1"/>
              <a:t>amp</a:t>
            </a:r>
            <a:r>
              <a:rPr lang="de-DE" sz="2000" dirty="0"/>
              <a:t>: 2 do</a:t>
            </a:r>
          </a:p>
          <a:p>
            <a:pPr algn="l"/>
            <a:r>
              <a:rPr lang="de-DE" sz="2000" dirty="0"/>
              <a:t>   </a:t>
            </a:r>
            <a:r>
              <a:rPr lang="de-DE" sz="2000" dirty="0" err="1"/>
              <a:t>with_fx</a:t>
            </a:r>
            <a:r>
              <a:rPr lang="de-DE" sz="2000" dirty="0"/>
              <a:t> :echo, </a:t>
            </a:r>
            <a:r>
              <a:rPr lang="de-DE" sz="2000" dirty="0" err="1"/>
              <a:t>phase</a:t>
            </a:r>
            <a:r>
              <a:rPr lang="de-DE" sz="2000" dirty="0"/>
              <a:t>: 0.5, </a:t>
            </a:r>
            <a:r>
              <a:rPr lang="de-DE" sz="2000" dirty="0" err="1"/>
              <a:t>decay</a:t>
            </a:r>
            <a:r>
              <a:rPr lang="de-DE" sz="2000" dirty="0"/>
              <a:t>: 1, mix: 0.2 do</a:t>
            </a:r>
          </a:p>
          <a:p>
            <a:pPr algn="l"/>
            <a:r>
              <a:rPr lang="de-DE" sz="2000" dirty="0"/>
              <a:t>      sample d4k, "</a:t>
            </a:r>
            <a:r>
              <a:rPr lang="de-DE" sz="2000" dirty="0" err="1"/>
              <a:t>acoustic</a:t>
            </a:r>
            <a:r>
              <a:rPr lang="de-DE" sz="2000" dirty="0"/>
              <a:t>"</a:t>
            </a:r>
          </a:p>
          <a:p>
            <a:pPr algn="l"/>
            <a:r>
              <a:rPr lang="de-DE" sz="2000" dirty="0"/>
              <a:t>   end</a:t>
            </a:r>
          </a:p>
          <a:p>
            <a:pPr algn="l"/>
            <a:r>
              <a:rPr lang="de-DE" sz="2000" dirty="0"/>
              <a:t>end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0" y="2821016"/>
            <a:ext cx="6858000" cy="261610"/>
          </a:xfrm>
        </p:spPr>
        <p:txBody>
          <a:bodyPr/>
          <a:lstStyle/>
          <a:p>
            <a:r>
              <a:rPr lang="de-DE" dirty="0"/>
              <a:t>Verwende Buffer 3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404664" y="8316416"/>
            <a:ext cx="6453336" cy="369332"/>
          </a:xfrm>
        </p:spPr>
        <p:txBody>
          <a:bodyPr/>
          <a:lstStyle/>
          <a:p>
            <a:pPr>
              <a:buFontTx/>
              <a:buChar char="-"/>
            </a:pPr>
            <a:r>
              <a:rPr lang="de-DE" dirty="0" err="1"/>
              <a:t>amp</a:t>
            </a:r>
            <a:r>
              <a:rPr lang="de-DE" dirty="0"/>
              <a:t> </a:t>
            </a:r>
            <a:r>
              <a:rPr lang="de-DE" b="0" dirty="0"/>
              <a:t>= Lautstärke (Amplitude)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0"/>
          </p:nvPr>
        </p:nvSpPr>
        <p:spPr>
          <a:xfrm>
            <a:off x="0" y="7956376"/>
            <a:ext cx="6525344" cy="261610"/>
          </a:xfrm>
        </p:spPr>
        <p:txBody>
          <a:bodyPr/>
          <a:lstStyle/>
          <a:p>
            <a:r>
              <a:rPr lang="de-DE" dirty="0"/>
              <a:t>Das Vocoder-Sample kommt erst in Takt 4. Also erstmal 3 Takte Pause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404664" y="576094"/>
            <a:ext cx="6048672" cy="1951303"/>
          </a:xfrm>
        </p:spPr>
        <p:txBody>
          <a:bodyPr/>
          <a:lstStyle/>
          <a:p>
            <a:pPr algn="ctr"/>
            <a:r>
              <a:rPr lang="de-DE" sz="4400" dirty="0"/>
              <a:t>BUFFER 3</a:t>
            </a:r>
          </a:p>
          <a:p>
            <a:pPr algn="ctr"/>
            <a:r>
              <a:rPr lang="de-DE" sz="4400" dirty="0" smtClean="0"/>
              <a:t>Vocoder</a:t>
            </a:r>
            <a:br>
              <a:rPr lang="de-DE" sz="4400" dirty="0" smtClean="0"/>
            </a:br>
            <a:r>
              <a:rPr lang="de-DE" sz="2400" dirty="0" smtClean="0"/>
              <a:t>(synthetische Stimme, die „Devoxx4Kids“ singt)</a:t>
            </a:r>
            <a:endParaRPr lang="de-DE" sz="2400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/>
          </p:nvPr>
        </p:nvSpPr>
        <p:spPr>
          <a:xfrm>
            <a:off x="833408" y="5972012"/>
            <a:ext cx="5475912" cy="1668149"/>
          </a:xfrm>
        </p:spPr>
        <p:txBody>
          <a:bodyPr/>
          <a:lstStyle/>
          <a:p>
            <a:r>
              <a:rPr lang="de-DE" sz="3200" dirty="0" err="1"/>
              <a:t>sleep</a:t>
            </a:r>
            <a:r>
              <a:rPr lang="de-DE" sz="3200" dirty="0"/>
              <a:t> 12</a:t>
            </a:r>
          </a:p>
          <a:p>
            <a:r>
              <a:rPr lang="de-DE" sz="3200" dirty="0"/>
              <a:t>sample </a:t>
            </a:r>
            <a:r>
              <a:rPr lang="de-DE" sz="3200" dirty="0" smtClean="0"/>
              <a:t>d4k, "</a:t>
            </a:r>
            <a:r>
              <a:rPr lang="de-DE" sz="3200" dirty="0" err="1" smtClean="0"/>
              <a:t>vocoder</a:t>
            </a:r>
            <a:r>
              <a:rPr lang="de-DE" sz="3200" dirty="0" smtClean="0"/>
              <a:t>“, </a:t>
            </a:r>
            <a:r>
              <a:rPr lang="de-DE" sz="3200" dirty="0" err="1"/>
              <a:t>amp</a:t>
            </a:r>
            <a:r>
              <a:rPr lang="de-DE" sz="3200" dirty="0"/>
              <a:t>: 2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13" name="Gerade Verbindung mit Pfeil 12"/>
          <p:cNvCxnSpPr/>
          <p:nvPr/>
        </p:nvCxnSpPr>
        <p:spPr>
          <a:xfrm flipH="1">
            <a:off x="2205022" y="5782490"/>
            <a:ext cx="504056" cy="297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2"/>
          <p:cNvSpPr txBox="1"/>
          <p:nvPr/>
        </p:nvSpPr>
        <p:spPr>
          <a:xfrm>
            <a:off x="2709078" y="5574372"/>
            <a:ext cx="4031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 Takte </a:t>
            </a:r>
            <a:r>
              <a:rPr lang="de-DE" dirty="0" smtClean="0"/>
              <a:t>Pause (an </a:t>
            </a:r>
            <a:r>
              <a:rPr lang="de-DE" dirty="0" err="1" smtClean="0"/>
              <a:t>use_bpm</a:t>
            </a:r>
            <a:r>
              <a:rPr lang="de-DE" dirty="0" smtClean="0"/>
              <a:t> 120 denken!)</a:t>
            </a:r>
            <a:endParaRPr lang="de-DE" dirty="0"/>
          </a:p>
        </p:txBody>
      </p:sp>
      <p:sp>
        <p:nvSpPr>
          <p:cNvPr id="16" name="TextBox 2"/>
          <p:cNvSpPr txBox="1"/>
          <p:nvPr/>
        </p:nvSpPr>
        <p:spPr>
          <a:xfrm>
            <a:off x="4011932" y="7419800"/>
            <a:ext cx="740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lauter</a:t>
            </a:r>
          </a:p>
        </p:txBody>
      </p:sp>
      <p:cxnSp>
        <p:nvCxnSpPr>
          <p:cNvPr id="17" name="Gerade Verbindung mit Pfeil 16"/>
          <p:cNvCxnSpPr/>
          <p:nvPr/>
        </p:nvCxnSpPr>
        <p:spPr>
          <a:xfrm flipV="1">
            <a:off x="4751943" y="7114367"/>
            <a:ext cx="432048" cy="361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777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Verwende Buffer 4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404664" y="504651"/>
            <a:ext cx="6048672" cy="1581972"/>
          </a:xfrm>
        </p:spPr>
        <p:txBody>
          <a:bodyPr/>
          <a:lstStyle/>
          <a:p>
            <a:r>
              <a:rPr lang="de-DE" dirty="0"/>
              <a:t>BUFFER 4</a:t>
            </a:r>
          </a:p>
          <a:p>
            <a:r>
              <a:rPr lang="de-DE" dirty="0"/>
              <a:t>Lead-Melodie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0"/>
          </p:nvPr>
        </p:nvSpPr>
        <p:spPr>
          <a:xfrm>
            <a:off x="0" y="7956376"/>
            <a:ext cx="6525344" cy="261610"/>
          </a:xfrm>
        </p:spPr>
        <p:txBody>
          <a:bodyPr/>
          <a:lstStyle/>
          <a:p>
            <a:r>
              <a:rPr lang="de-DE" dirty="0"/>
              <a:t>Das Lead-Sample geht über alle 4 Takte. Also einfach nur abspielen!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1"/>
          </p:nvPr>
        </p:nvSpPr>
        <p:spPr>
          <a:xfrm>
            <a:off x="152636" y="5791153"/>
            <a:ext cx="6552728" cy="1471172"/>
          </a:xfrm>
        </p:spPr>
        <p:txBody>
          <a:bodyPr/>
          <a:lstStyle/>
          <a:p>
            <a:r>
              <a:rPr lang="de-DE" sz="3200" dirty="0"/>
              <a:t>sample d4k, "</a:t>
            </a:r>
            <a:r>
              <a:rPr lang="de-DE" sz="3200" dirty="0" err="1"/>
              <a:t>lead</a:t>
            </a:r>
            <a:r>
              <a:rPr lang="de-DE" sz="3200" dirty="0"/>
              <a:t>"</a:t>
            </a:r>
            <a:r>
              <a:rPr lang="de-DE" sz="3200" dirty="0" smtClean="0"/>
              <a:t>, </a:t>
            </a:r>
            <a:r>
              <a:rPr lang="de-DE" sz="3200" dirty="0" err="1"/>
              <a:t>amp</a:t>
            </a:r>
            <a:r>
              <a:rPr lang="de-DE" sz="3200" dirty="0"/>
              <a:t>: 1.5</a:t>
            </a:r>
          </a:p>
          <a:p>
            <a:endParaRPr lang="de-DE" sz="4800" dirty="0"/>
          </a:p>
        </p:txBody>
      </p:sp>
      <p:sp>
        <p:nvSpPr>
          <p:cNvPr id="8" name="TextBox 2"/>
          <p:cNvSpPr txBox="1"/>
          <p:nvPr/>
        </p:nvSpPr>
        <p:spPr>
          <a:xfrm>
            <a:off x="2657796" y="6787939"/>
            <a:ext cx="194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 bisschen lauter</a:t>
            </a:r>
          </a:p>
        </p:txBody>
      </p:sp>
      <p:cxnSp>
        <p:nvCxnSpPr>
          <p:cNvPr id="9" name="Gerade Verbindung mit Pfeil 8"/>
          <p:cNvCxnSpPr/>
          <p:nvPr/>
        </p:nvCxnSpPr>
        <p:spPr>
          <a:xfrm flipV="1">
            <a:off x="4388843" y="6365947"/>
            <a:ext cx="432048" cy="361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587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>
          <a:xfrm>
            <a:off x="0" y="2808784"/>
            <a:ext cx="6525344" cy="26161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8"/>
          </p:nvPr>
        </p:nvSpPr>
        <p:spPr>
          <a:xfrm>
            <a:off x="404664" y="3275856"/>
            <a:ext cx="6453336" cy="701731"/>
          </a:xfrm>
        </p:spPr>
        <p:txBody>
          <a:bodyPr/>
          <a:lstStyle/>
          <a:p>
            <a:r>
              <a:rPr lang="de-DE" dirty="0"/>
              <a:t>Füge nun alles zusammen</a:t>
            </a: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9"/>
          </p:nvPr>
        </p:nvSpPr>
        <p:spPr>
          <a:xfrm>
            <a:off x="404664" y="8316416"/>
            <a:ext cx="6453336" cy="646331"/>
          </a:xfrm>
        </p:spPr>
        <p:txBody>
          <a:bodyPr/>
          <a:lstStyle/>
          <a:p>
            <a:r>
              <a:rPr lang="de-DE" dirty="0"/>
              <a:t>Damit alles </a:t>
            </a:r>
            <a:r>
              <a:rPr lang="de-DE" dirty="0" err="1"/>
              <a:t>gleichzeitg</a:t>
            </a:r>
            <a:r>
              <a:rPr lang="de-DE" dirty="0"/>
              <a:t> abspielt, füge jeden </a:t>
            </a:r>
            <a:r>
              <a:rPr lang="de-DE" dirty="0" err="1"/>
              <a:t>Buffer</a:t>
            </a:r>
            <a:r>
              <a:rPr lang="de-DE" dirty="0"/>
              <a:t>-Inhalt in einen </a:t>
            </a:r>
            <a:r>
              <a:rPr lang="de-DE" dirty="0" err="1"/>
              <a:t>thread</a:t>
            </a:r>
            <a:r>
              <a:rPr lang="de-DE" dirty="0"/>
              <a:t> ein. </a:t>
            </a:r>
            <a:r>
              <a:rPr lang="de-DE" dirty="0" err="1"/>
              <a:t>use_bpm</a:t>
            </a:r>
            <a:r>
              <a:rPr lang="de-DE" dirty="0"/>
              <a:t> muss nur einmal am Anfang gesetzt werden!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404664" y="504651"/>
            <a:ext cx="6048672" cy="1581972"/>
          </a:xfrm>
        </p:spPr>
        <p:txBody>
          <a:bodyPr/>
          <a:lstStyle/>
          <a:p>
            <a:r>
              <a:rPr lang="de-DE" dirty="0"/>
              <a:t>BUFFER 5</a:t>
            </a:r>
          </a:p>
          <a:p>
            <a:r>
              <a:rPr lang="de-DE" dirty="0"/>
              <a:t>Mixing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1"/>
          </p:nvPr>
        </p:nvSpPr>
        <p:spPr>
          <a:xfrm>
            <a:off x="412969" y="5439813"/>
            <a:ext cx="6048672" cy="2099036"/>
          </a:xfrm>
        </p:spPr>
        <p:txBody>
          <a:bodyPr/>
          <a:lstStyle/>
          <a:p>
            <a:pPr algn="l"/>
            <a:r>
              <a:rPr lang="de-DE" dirty="0" err="1"/>
              <a:t>in_thread</a:t>
            </a:r>
            <a:r>
              <a:rPr lang="de-DE" dirty="0"/>
              <a:t> do</a:t>
            </a:r>
          </a:p>
          <a:p>
            <a:pPr algn="l"/>
            <a:r>
              <a:rPr lang="de-DE" sz="2800" dirty="0">
                <a:solidFill>
                  <a:schemeClr val="tx1"/>
                </a:solidFill>
              </a:rPr>
              <a:t>   </a:t>
            </a:r>
            <a:r>
              <a:rPr lang="de-DE" sz="2800" i="1" dirty="0">
                <a:solidFill>
                  <a:schemeClr val="tx1"/>
                </a:solidFill>
              </a:rPr>
              <a:t>[…</a:t>
            </a:r>
            <a:r>
              <a:rPr lang="de-DE" sz="2800" i="1" dirty="0" err="1">
                <a:solidFill>
                  <a:schemeClr val="tx1"/>
                </a:solidFill>
              </a:rPr>
              <a:t>Buffer</a:t>
            </a:r>
            <a:r>
              <a:rPr lang="de-DE" sz="2800" i="1" dirty="0">
                <a:solidFill>
                  <a:schemeClr val="tx1"/>
                </a:solidFill>
              </a:rPr>
              <a:t>-Inhalt…]</a:t>
            </a:r>
          </a:p>
          <a:p>
            <a:pPr algn="l"/>
            <a:r>
              <a:rPr lang="de-DE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265769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>
          <a:xfrm>
            <a:off x="0" y="2808784"/>
            <a:ext cx="6525344" cy="26161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9"/>
          </p:nvPr>
        </p:nvSpPr>
        <p:spPr>
          <a:xfrm>
            <a:off x="404664" y="8316416"/>
            <a:ext cx="6453336" cy="646331"/>
          </a:xfrm>
        </p:spPr>
        <p:txBody>
          <a:bodyPr/>
          <a:lstStyle/>
          <a:p>
            <a:r>
              <a:rPr lang="de-DE" dirty="0"/>
              <a:t>Der Bass ist noch etwas zu laut.</a:t>
            </a:r>
            <a:br>
              <a:rPr lang="de-DE" dirty="0"/>
            </a:br>
            <a:r>
              <a:rPr lang="de-DE" dirty="0"/>
              <a:t>Verringere die Lautstärte über den Level-Effekt!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404664" y="910916"/>
            <a:ext cx="6048672" cy="769441"/>
          </a:xfrm>
        </p:spPr>
        <p:txBody>
          <a:bodyPr/>
          <a:lstStyle/>
          <a:p>
            <a:pPr algn="l"/>
            <a:r>
              <a:rPr lang="de-DE" dirty="0"/>
              <a:t>Fine-Tuning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1"/>
          </p:nvPr>
        </p:nvSpPr>
        <p:spPr>
          <a:xfrm>
            <a:off x="472105" y="5323438"/>
            <a:ext cx="6048672" cy="2616101"/>
          </a:xfrm>
        </p:spPr>
        <p:txBody>
          <a:bodyPr/>
          <a:lstStyle/>
          <a:p>
            <a:pPr algn="l"/>
            <a:r>
              <a:rPr lang="en-US" sz="2000" dirty="0" err="1"/>
              <a:t>in_thread</a:t>
            </a:r>
            <a:r>
              <a:rPr lang="en-US" sz="2000" dirty="0"/>
              <a:t> do</a:t>
            </a:r>
          </a:p>
          <a:p>
            <a:pPr algn="l"/>
            <a:r>
              <a:rPr lang="en-US" sz="2000" dirty="0"/>
              <a:t>  </a:t>
            </a:r>
            <a:r>
              <a:rPr lang="en-US" sz="2000" dirty="0" err="1"/>
              <a:t>with_fx</a:t>
            </a:r>
            <a:r>
              <a:rPr lang="en-US" sz="2000" dirty="0"/>
              <a:t> :level, amp: 0.6 do</a:t>
            </a:r>
          </a:p>
          <a:p>
            <a:pPr algn="l"/>
            <a:r>
              <a:rPr lang="en-US" sz="2000" dirty="0"/>
              <a:t>    </a:t>
            </a:r>
            <a:r>
              <a:rPr lang="en-US" sz="2000" dirty="0" err="1"/>
              <a:t>use_synth</a:t>
            </a:r>
            <a:r>
              <a:rPr lang="en-US" sz="2000" dirty="0"/>
              <a:t> :</a:t>
            </a:r>
            <a:r>
              <a:rPr lang="en-US" sz="2000" dirty="0" err="1"/>
              <a:t>fm</a:t>
            </a:r>
            <a:endParaRPr lang="en-US" sz="2000" dirty="0"/>
          </a:p>
          <a:p>
            <a:pPr algn="l"/>
            <a:r>
              <a:rPr lang="en-US" sz="2000" dirty="0"/>
              <a:t>    </a:t>
            </a:r>
            <a:r>
              <a:rPr lang="en-US" sz="2000" dirty="0" err="1"/>
              <a:t>play_pattern_timed</a:t>
            </a:r>
            <a:r>
              <a:rPr lang="en-US" sz="2000" dirty="0"/>
              <a:t> [36,48,36,48], [0.5, 0.5, 0.5, 0.5]</a:t>
            </a:r>
          </a:p>
          <a:p>
            <a:pPr algn="l"/>
            <a:r>
              <a:rPr lang="en-US" sz="2000" dirty="0"/>
              <a:t>    </a:t>
            </a:r>
            <a:r>
              <a:rPr lang="en-US" sz="2000" dirty="0" err="1"/>
              <a:t>usw</a:t>
            </a:r>
            <a:r>
              <a:rPr lang="en-US" sz="2000" dirty="0"/>
              <a:t>…</a:t>
            </a:r>
          </a:p>
          <a:p>
            <a:pPr algn="l"/>
            <a:r>
              <a:rPr lang="en-US" sz="2000" dirty="0"/>
              <a:t>   end</a:t>
            </a:r>
          </a:p>
          <a:p>
            <a:pPr algn="l"/>
            <a:r>
              <a:rPr lang="en-US" sz="2000" dirty="0"/>
              <a:t>end</a:t>
            </a:r>
            <a:endParaRPr lang="de-DE" sz="2000" dirty="0"/>
          </a:p>
        </p:txBody>
      </p:sp>
      <p:sp>
        <p:nvSpPr>
          <p:cNvPr id="9" name="TextBox 2"/>
          <p:cNvSpPr txBox="1"/>
          <p:nvPr/>
        </p:nvSpPr>
        <p:spPr>
          <a:xfrm>
            <a:off x="3631332" y="5225008"/>
            <a:ext cx="189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 bisschen leiser</a:t>
            </a:r>
          </a:p>
        </p:txBody>
      </p:sp>
      <p:cxnSp>
        <p:nvCxnSpPr>
          <p:cNvPr id="10" name="Gerade Verbindung mit Pfeil 9"/>
          <p:cNvCxnSpPr/>
          <p:nvPr/>
        </p:nvCxnSpPr>
        <p:spPr>
          <a:xfrm flipH="1">
            <a:off x="3183818" y="5431157"/>
            <a:ext cx="490364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platzhalter 1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4433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432</Words>
  <Application>Microsoft Office PowerPoint</Application>
  <PresentationFormat>Bildschirmpräsentation (4:3)</PresentationFormat>
  <Paragraphs>100</Paragraphs>
  <Slides>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Andrea und Stefan Höhn</dc:creator>
  <cp:lastModifiedBy>Stefan Höhn</cp:lastModifiedBy>
  <cp:revision>168</cp:revision>
  <cp:lastPrinted>2016-02-03T17:06:56Z</cp:lastPrinted>
  <dcterms:created xsi:type="dcterms:W3CDTF">2016-01-24T12:55:34Z</dcterms:created>
  <dcterms:modified xsi:type="dcterms:W3CDTF">2016-10-19T14:38:24Z</dcterms:modified>
</cp:coreProperties>
</file>