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2" r:id="rId2"/>
    <p:sldId id="256" r:id="rId3"/>
    <p:sldId id="263" r:id="rId4"/>
    <p:sldId id="257" r:id="rId5"/>
    <p:sldId id="264" r:id="rId6"/>
    <p:sldId id="258" r:id="rId7"/>
    <p:sldId id="259" r:id="rId8"/>
    <p:sldId id="269" r:id="rId9"/>
    <p:sldId id="275" r:id="rId10"/>
    <p:sldId id="265" r:id="rId11"/>
    <p:sldId id="261" r:id="rId12"/>
    <p:sldId id="266" r:id="rId13"/>
    <p:sldId id="267" r:id="rId14"/>
    <p:sldId id="273" r:id="rId15"/>
    <p:sldId id="277" r:id="rId16"/>
    <p:sldId id="276" r:id="rId17"/>
    <p:sldId id="270" r:id="rId18"/>
    <p:sldId id="272" r:id="rId19"/>
    <p:sldId id="271" r:id="rId20"/>
  </p:sldIdLst>
  <p:sldSz cx="6858000" cy="9144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28" autoAdjust="0"/>
    <p:restoredTop sz="94241"/>
  </p:normalViewPr>
  <p:slideViewPr>
    <p:cSldViewPr>
      <p:cViewPr>
        <p:scale>
          <a:sx n="70" d="100"/>
          <a:sy n="70" d="100"/>
        </p:scale>
        <p:origin x="3360" y="6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5" d="100"/>
          <a:sy n="65" d="100"/>
        </p:scale>
        <p:origin x="2395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773D1-FC60-4896-8BCC-9B28FBDAB5FD}" type="datetimeFigureOut">
              <a:rPr lang="de-DE" smtClean="0"/>
              <a:pPr/>
              <a:t>02.11.16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45014-4765-4719-A37A-A6E1AA9B1CB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8778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45D81-8E55-40FC-9585-CFDCFEF92FEB}" type="datetimeFigureOut">
              <a:rPr lang="de-DE" smtClean="0"/>
              <a:pPr/>
              <a:t>02.11.16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72435-FA90-4640-AFCA-E6A02F5F149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4578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5730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9152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89468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1130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1186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14599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85063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32870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741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9340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545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2491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449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274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954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4249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5416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7994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1586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08784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910916"/>
            <a:ext cx="604867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44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8680" y="5538883"/>
            <a:ext cx="604867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44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Click to add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einere Titel Zentri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2101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1003248"/>
            <a:ext cx="6048672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8680" y="5631214"/>
            <a:ext cx="6048672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88351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 Klein Zentri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2101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910916"/>
            <a:ext cx="604867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44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8680" y="5631214"/>
            <a:ext cx="6048672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56338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ein Groß Zentri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2101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1003248"/>
            <a:ext cx="6048672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8680" y="5538883"/>
            <a:ext cx="604867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44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720233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ein Linksbünd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2101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481918"/>
            <a:ext cx="6048672" cy="52322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>
            <a:lvl1pPr marL="0" algn="l" defTabSz="914466" rtl="0" eaLnBrk="1" latinLnBrk="0" hangingPunct="1">
              <a:buNone/>
              <a:defRPr lang="de-DE" sz="28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08965" y="5170422"/>
            <a:ext cx="6048672" cy="52322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>
            <a:lvl1pPr marL="0" indent="0">
              <a:buNone/>
              <a:defRPr lang="de-DE" sz="2800" baseline="0" dirty="0" smtClean="0">
                <a:solidFill>
                  <a:srgbClr val="FFC000"/>
                </a:solidFill>
              </a:defRPr>
            </a:lvl1pPr>
          </a:lstStyle>
          <a:p>
            <a:pPr marL="0" lvl="0"/>
            <a:r>
              <a:rPr lang="de-DE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48331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60541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133603"/>
            <a:ext cx="6172200" cy="603461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</p:spPr>
        <p:txBody>
          <a:bodyPr/>
          <a:lstStyle/>
          <a:p>
            <a:fld id="{421FAFA7-FD27-4797-86F0-797A053F7FF1}" type="datetimeFigureOut">
              <a:rPr lang="de-DE" smtClean="0"/>
              <a:pPr/>
              <a:t>02.11.16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77272" y="8748464"/>
            <a:ext cx="637828" cy="216024"/>
          </a:xfrm>
          <a:prstGeom prst="rect">
            <a:avLst/>
          </a:prstGeom>
        </p:spPr>
        <p:txBody>
          <a:bodyPr/>
          <a:lstStyle/>
          <a:p>
            <a:fld id="{703B9BC4-30BC-4399-9BFE-1C5E7CA4881A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0" y="4572000"/>
            <a:ext cx="68580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6029672" y="4211960"/>
            <a:ext cx="637828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3B9BC4-30BC-4399-9BFE-1C5E7CA4881A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32656" y="3131840"/>
            <a:ext cx="6192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332656" y="8244408"/>
            <a:ext cx="6192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5"/>
          <p:cNvSpPr txBox="1">
            <a:spLocks/>
          </p:cNvSpPr>
          <p:nvPr userDrawn="1"/>
        </p:nvSpPr>
        <p:spPr>
          <a:xfrm>
            <a:off x="6029672" y="8927976"/>
            <a:ext cx="637828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3B9BC4-30BC-4399-9BFE-1C5E7CA4881A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</a:p>
        </p:txBody>
      </p:sp>
      <p:pic>
        <p:nvPicPr>
          <p:cNvPr id="8" name="Grafik 1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5832648" y="126960"/>
            <a:ext cx="764704" cy="261717"/>
          </a:xfrm>
          <a:prstGeom prst="rect">
            <a:avLst/>
          </a:prstGeom>
        </p:spPr>
      </p:pic>
      <p:pic>
        <p:nvPicPr>
          <p:cNvPr id="10" name="Grafik 2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188640" y="142246"/>
            <a:ext cx="969110" cy="253290"/>
          </a:xfrm>
          <a:prstGeom prst="rect">
            <a:avLst/>
          </a:prstGeom>
        </p:spPr>
      </p:pic>
      <p:pic>
        <p:nvPicPr>
          <p:cNvPr id="12" name="Grafik 10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5832648" y="4951496"/>
            <a:ext cx="764704" cy="261717"/>
          </a:xfrm>
          <a:prstGeom prst="rect">
            <a:avLst/>
          </a:prstGeom>
        </p:spPr>
      </p:pic>
      <p:pic>
        <p:nvPicPr>
          <p:cNvPr id="14" name="Grafik 11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188640" y="4966782"/>
            <a:ext cx="969110" cy="2532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ctr" defTabSz="91446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25" indent="-342925" algn="l" defTabSz="91446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3003" indent="-285771" algn="l" defTabSz="91446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82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15" indent="-228616" algn="l" defTabSz="91446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48" indent="-228616" algn="l" defTabSz="914466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81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13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46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479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3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66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99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31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64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97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30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62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err="1" smtClean="0"/>
              <a:t>Venwende</a:t>
            </a:r>
            <a:r>
              <a:rPr lang="de-DE" smtClean="0"/>
              <a:t> den Buffer 0 in Sonic Pi</a:t>
            </a:r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smtClean="0"/>
              <a:t>Buffer 0</a:t>
            </a:r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0" y="467544"/>
            <a:ext cx="6858000" cy="3672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mtClean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8720" y="539552"/>
            <a:ext cx="5117368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71208" y="2267744"/>
            <a:ext cx="1770689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2420888" y="2843808"/>
            <a:ext cx="3387466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mtClean="0"/>
              <a:t>Ein Sonic Pi Workshop</a:t>
            </a:r>
          </a:p>
          <a:p>
            <a:pPr algn="r"/>
            <a:r>
              <a:rPr lang="de-DE" smtClean="0"/>
              <a:t>für Kinder</a:t>
            </a:r>
          </a:p>
          <a:p>
            <a:pPr algn="r"/>
            <a:r>
              <a:rPr lang="de-DE" sz="1100" smtClean="0"/>
              <a:t>von Stefan Höhn, Irene Höppner und Matthias Malstädt</a:t>
            </a:r>
            <a:endParaRPr lang="de-DE" sz="1100"/>
          </a:p>
        </p:txBody>
      </p:sp>
    </p:spTree>
    <p:extLst>
      <p:ext uri="{BB962C8B-B14F-4D97-AF65-F5344CB8AC3E}">
        <p14:creationId xmlns:p14="http://schemas.microsoft.com/office/powerpoint/2010/main" val="146436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smtClean="0"/>
              <a:t>Verwende Buffer 4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smtClean="0"/>
              <a:t>BUFFER 4</a:t>
            </a:r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58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smtClean="0"/>
              <a:t>Wir nennen das eine (Endlos-)Schleife</a:t>
            </a:r>
            <a:endParaRPr lang="de-DE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04664" y="3275856"/>
            <a:ext cx="6453336" cy="1034129"/>
          </a:xfrm>
        </p:spPr>
        <p:txBody>
          <a:bodyPr/>
          <a:lstStyle/>
          <a:p>
            <a:r>
              <a:rPr lang="de-DE" smtClean="0"/>
              <a:t>Füge ein weiteres sample </a:t>
            </a:r>
            <a:r>
              <a:rPr lang="de-DE" i="1" err="1" smtClean="0"/>
              <a:t>sn_zome</a:t>
            </a:r>
            <a:r>
              <a:rPr lang="de-DE" smtClean="0"/>
              <a:t> mit </a:t>
            </a:r>
            <a:r>
              <a:rPr lang="de-DE" i="1" err="1" smtClean="0"/>
              <a:t>sleep</a:t>
            </a:r>
            <a:r>
              <a:rPr lang="de-DE" i="1" smtClean="0"/>
              <a:t> 1 </a:t>
            </a:r>
            <a:r>
              <a:rPr lang="de-DE" smtClean="0"/>
              <a:t>hinzu</a:t>
            </a:r>
          </a:p>
          <a:p>
            <a:r>
              <a:rPr lang="de-DE" smtClean="0"/>
              <a:t>Mach‘ das Schlagzeug schneller (120)</a:t>
            </a:r>
          </a:p>
          <a:p>
            <a:r>
              <a:rPr lang="de-DE" smtClean="0"/>
              <a:t>:</a:t>
            </a:r>
            <a:r>
              <a:rPr lang="de-DE" err="1" smtClean="0"/>
              <a:t>drum_bass_hard</a:t>
            </a:r>
            <a:r>
              <a:rPr lang="de-DE" smtClean="0"/>
              <a:t>	:</a:t>
            </a:r>
            <a:r>
              <a:rPr lang="de-DE" err="1" smtClean="0"/>
              <a:t>drum_snare_hard</a:t>
            </a:r>
            <a:r>
              <a:rPr lang="de-DE" smtClean="0"/>
              <a:t>	:</a:t>
            </a:r>
            <a:r>
              <a:rPr lang="de-DE" err="1" smtClean="0"/>
              <a:t>drum_tom_hi_hard</a:t>
            </a:r>
            <a:endParaRPr lang="de-DE" smtClean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live_loop :</a:t>
            </a:r>
            <a:r>
              <a:rPr lang="de-DE" dirty="0" err="1" smtClean="0"/>
              <a:t>schlagzeug</a:t>
            </a:r>
            <a:r>
              <a:rPr lang="de-DE" dirty="0" smtClean="0"/>
              <a:t> do  	</a:t>
            </a:r>
          </a:p>
          <a:p>
            <a:r>
              <a:rPr lang="de-DE" dirty="0" smtClean="0"/>
              <a:t>	sample :</a:t>
            </a:r>
            <a:r>
              <a:rPr lang="de-DE" dirty="0" err="1" smtClean="0"/>
              <a:t>bd_haus</a:t>
            </a:r>
            <a:endParaRPr lang="de-DE" dirty="0" smtClean="0"/>
          </a:p>
          <a:p>
            <a:r>
              <a:rPr lang="de-DE" dirty="0" smtClean="0"/>
              <a:t> 	</a:t>
            </a:r>
            <a:r>
              <a:rPr lang="de-DE" dirty="0" err="1" smtClean="0"/>
              <a:t>sleep</a:t>
            </a:r>
            <a:r>
              <a:rPr lang="de-DE" dirty="0" smtClean="0"/>
              <a:t> 1</a:t>
            </a:r>
          </a:p>
          <a:p>
            <a:r>
              <a:rPr lang="de-DE" dirty="0" smtClean="0"/>
              <a:t>end</a:t>
            </a:r>
            <a:endParaRPr lang="de-DE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23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smtClean="0"/>
              <a:t>Verwende Buffer 5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smtClean="0"/>
              <a:t>BUFFER 5</a:t>
            </a:r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576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smtClean="0"/>
              <a:t>Ein Gitarren-Sample</a:t>
            </a:r>
            <a:endParaRPr lang="de-DE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04664" y="3275856"/>
            <a:ext cx="6453336" cy="978729"/>
          </a:xfrm>
        </p:spPr>
        <p:txBody>
          <a:bodyPr/>
          <a:lstStyle/>
          <a:p>
            <a:r>
              <a:rPr lang="de-DE" smtClean="0"/>
              <a:t>Probiere aus.</a:t>
            </a:r>
          </a:p>
          <a:p>
            <a:r>
              <a:rPr lang="de-DE" smtClean="0"/>
              <a:t>Danach kopiere das Schlagzeug (Buffer 4)  und Melodie in Buffer 5 zusammen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>
          <a:xfrm>
            <a:off x="404664" y="8244408"/>
            <a:ext cx="6453336" cy="701731"/>
          </a:xfrm>
        </p:spPr>
        <p:txBody>
          <a:bodyPr/>
          <a:lstStyle/>
          <a:p>
            <a:r>
              <a:rPr lang="de-DE" dirty="0" smtClean="0"/>
              <a:t>use_bpm		</a:t>
            </a:r>
            <a:r>
              <a:rPr lang="de-DE" dirty="0" err="1" smtClean="0"/>
              <a:t>use_synth</a:t>
            </a:r>
            <a:r>
              <a:rPr lang="de-DE" dirty="0" smtClean="0"/>
              <a:t> :</a:t>
            </a:r>
            <a:r>
              <a:rPr lang="de-DE" dirty="0" err="1" smtClean="0"/>
              <a:t>hollow</a:t>
            </a:r>
            <a:r>
              <a:rPr lang="de-DE" dirty="0" smtClean="0"/>
              <a:t>		,</a:t>
            </a:r>
            <a:r>
              <a:rPr lang="de-DE" dirty="0" err="1" smtClean="0"/>
              <a:t>amp</a:t>
            </a:r>
            <a:r>
              <a:rPr lang="de-DE" dirty="0" smtClean="0"/>
              <a:t>: 5</a:t>
            </a:r>
          </a:p>
          <a:p>
            <a:r>
              <a:rPr lang="de-DE" dirty="0" err="1" smtClean="0"/>
              <a:t>use_synth</a:t>
            </a:r>
            <a:r>
              <a:rPr lang="de-DE" dirty="0" smtClean="0"/>
              <a:t>: </a:t>
            </a:r>
            <a:r>
              <a:rPr lang="de-DE" dirty="0" err="1" smtClean="0"/>
              <a:t>hoover</a:t>
            </a:r>
            <a:r>
              <a:rPr lang="de-DE" dirty="0" smtClean="0"/>
              <a:t>		</a:t>
            </a:r>
            <a:endParaRPr lang="de-DE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04664" y="449975"/>
            <a:ext cx="6048672" cy="2357568"/>
          </a:xfrm>
        </p:spPr>
        <p:txBody>
          <a:bodyPr/>
          <a:lstStyle/>
          <a:p>
            <a:pPr algn="l"/>
            <a:r>
              <a:rPr lang="de-DE" dirty="0" smtClean="0"/>
              <a:t>live_loop :</a:t>
            </a:r>
            <a:r>
              <a:rPr lang="de-DE" dirty="0" err="1" smtClean="0"/>
              <a:t>melodie</a:t>
            </a:r>
            <a:r>
              <a:rPr lang="de-DE" dirty="0" smtClean="0"/>
              <a:t> do  	</a:t>
            </a:r>
          </a:p>
          <a:p>
            <a:pPr algn="l"/>
            <a:r>
              <a:rPr lang="de-DE" dirty="0"/>
              <a:t>	</a:t>
            </a:r>
            <a:r>
              <a:rPr lang="de-DE" dirty="0" smtClean="0"/>
              <a:t>sample :guit_em9</a:t>
            </a:r>
          </a:p>
          <a:p>
            <a:pPr algn="l"/>
            <a:r>
              <a:rPr lang="de-DE" dirty="0" smtClean="0"/>
              <a:t> 	</a:t>
            </a:r>
            <a:r>
              <a:rPr lang="de-DE" dirty="0" err="1" smtClean="0"/>
              <a:t>sleep</a:t>
            </a:r>
            <a:r>
              <a:rPr lang="de-DE" dirty="0" smtClean="0"/>
              <a:t> 2</a:t>
            </a:r>
          </a:p>
          <a:p>
            <a:pPr algn="l"/>
            <a:r>
              <a:rPr lang="de-DE" dirty="0" smtClean="0"/>
              <a:t>end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smtClean="0"/>
              <a:t>Benutze auch Size – und Size +, um den Text in den Größe zu verändern</a:t>
            </a:r>
            <a:endParaRPr lang="de-DE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29999" y="5215424"/>
            <a:ext cx="6048672" cy="1815882"/>
          </a:xfrm>
        </p:spPr>
        <p:txBody>
          <a:bodyPr/>
          <a:lstStyle/>
          <a:p>
            <a:pPr algn="l"/>
            <a:r>
              <a:rPr lang="de-DE" sz="2000" dirty="0"/>
              <a:t>- Jetzt fügen wir in </a:t>
            </a:r>
            <a:r>
              <a:rPr lang="de-DE" sz="2000" dirty="0" smtClean="0"/>
              <a:t> 6 </a:t>
            </a:r>
            <a:r>
              <a:rPr lang="de-DE" sz="2000" dirty="0"/>
              <a:t>alles zusammen</a:t>
            </a:r>
          </a:p>
          <a:p>
            <a:pPr algn="l"/>
            <a:r>
              <a:rPr lang="de-DE" sz="2000" dirty="0"/>
              <a:t>- Erst </a:t>
            </a:r>
            <a:r>
              <a:rPr lang="de-DE" sz="2000" dirty="0" err="1"/>
              <a:t>Buffer</a:t>
            </a:r>
            <a:r>
              <a:rPr lang="de-DE" sz="2000" dirty="0"/>
              <a:t> </a:t>
            </a:r>
            <a:r>
              <a:rPr lang="de-DE" sz="2000" dirty="0" smtClean="0"/>
              <a:t>5, dann </a:t>
            </a:r>
            <a:r>
              <a:rPr lang="de-DE" sz="2000" dirty="0" err="1" smtClean="0"/>
              <a:t>Buffer</a:t>
            </a:r>
            <a:r>
              <a:rPr lang="de-DE" sz="2000" dirty="0" smtClean="0"/>
              <a:t> 3 und </a:t>
            </a:r>
            <a:r>
              <a:rPr lang="de-DE" sz="2000" dirty="0" err="1" smtClean="0"/>
              <a:t>Buffer</a:t>
            </a:r>
            <a:r>
              <a:rPr lang="de-DE" sz="2000" dirty="0" smtClean="0"/>
              <a:t> 2</a:t>
            </a:r>
            <a:endParaRPr lang="de-DE" sz="2000" dirty="0"/>
          </a:p>
          <a:p>
            <a:pPr algn="l"/>
            <a:r>
              <a:rPr lang="de-DE" sz="2000" dirty="0"/>
              <a:t>- Starte </a:t>
            </a:r>
            <a:r>
              <a:rPr lang="de-DE" sz="2000" dirty="0" smtClean="0"/>
              <a:t>nach </a:t>
            </a:r>
            <a:r>
              <a:rPr lang="de-DE" sz="2000" dirty="0"/>
              <a:t>jedem weiteren </a:t>
            </a:r>
            <a:r>
              <a:rPr lang="de-DE" sz="2000" dirty="0" err="1"/>
              <a:t>Buffer</a:t>
            </a:r>
            <a:r>
              <a:rPr lang="de-DE" sz="2000" dirty="0"/>
              <a:t> neu</a:t>
            </a:r>
          </a:p>
          <a:p>
            <a:pPr algn="l"/>
            <a:r>
              <a:rPr lang="de-DE" sz="2000" dirty="0"/>
              <a:t>- Kopiere </a:t>
            </a:r>
            <a:r>
              <a:rPr lang="de-DE" sz="2000" dirty="0" err="1"/>
              <a:t>Buffer</a:t>
            </a:r>
            <a:r>
              <a:rPr lang="de-DE" sz="2000" dirty="0"/>
              <a:t> 1 und füge eine live_loop hinzu. Irgendwas passt noch nicht. Was?</a:t>
            </a:r>
          </a:p>
        </p:txBody>
      </p:sp>
    </p:spTree>
    <p:extLst>
      <p:ext uri="{BB962C8B-B14F-4D97-AF65-F5344CB8AC3E}">
        <p14:creationId xmlns:p14="http://schemas.microsoft.com/office/powerpoint/2010/main" val="17454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smtClean="0"/>
              <a:t>Experimentiere</a:t>
            </a:r>
          </a:p>
          <a:p>
            <a:endParaRPr lang="de-DE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04664" y="459759"/>
            <a:ext cx="6048672" cy="2234458"/>
          </a:xfrm>
        </p:spPr>
        <p:txBody>
          <a:bodyPr/>
          <a:lstStyle/>
          <a:p>
            <a:pPr algn="l"/>
            <a:r>
              <a:rPr lang="de-DE" sz="2400" dirty="0" smtClean="0"/>
              <a:t>Weitere Ideen</a:t>
            </a:r>
          </a:p>
          <a:p>
            <a:pPr marL="114275" indent="-457200" algn="l">
              <a:buFontTx/>
              <a:buChar char="-"/>
            </a:pPr>
            <a:r>
              <a:rPr lang="de-DE" sz="2400" dirty="0" smtClean="0"/>
              <a:t>Mehr Schlagzeug</a:t>
            </a:r>
          </a:p>
          <a:p>
            <a:pPr marL="114275" indent="-457200" algn="l">
              <a:buFontTx/>
              <a:buChar char="-"/>
            </a:pPr>
            <a:r>
              <a:rPr lang="de-DE" sz="2400" dirty="0" smtClean="0"/>
              <a:t>Ein Musik-Programm</a:t>
            </a:r>
            <a:endParaRPr lang="de-DE" sz="2400" dirty="0" smtClean="0"/>
          </a:p>
          <a:p>
            <a:pPr marL="114275" indent="-457200" algn="l">
              <a:buFontTx/>
              <a:buChar char="-"/>
            </a:pPr>
            <a:r>
              <a:rPr lang="de-DE" sz="2400" dirty="0" smtClean="0"/>
              <a:t>Effekte</a:t>
            </a:r>
          </a:p>
          <a:p>
            <a:pPr marL="114275" indent="-457200" algn="l">
              <a:buFontTx/>
              <a:buChar char="-"/>
            </a:pPr>
            <a:r>
              <a:rPr lang="de-DE" sz="2400" dirty="0" smtClean="0"/>
              <a:t>Samples </a:t>
            </a:r>
            <a:r>
              <a:rPr lang="de-DE" sz="2400" dirty="0" smtClean="0"/>
              <a:t>„</a:t>
            </a:r>
            <a:r>
              <a:rPr lang="de-DE" sz="2400" dirty="0" err="1" smtClean="0"/>
              <a:t>loop</a:t>
            </a:r>
            <a:r>
              <a:rPr lang="de-DE" sz="2400" dirty="0" smtClean="0"/>
              <a:t>_“ mit </a:t>
            </a:r>
            <a:r>
              <a:rPr lang="de-DE" sz="2400" dirty="0" err="1" smtClean="0"/>
              <a:t>sample_duration</a:t>
            </a:r>
            <a:r>
              <a:rPr lang="de-DE" sz="2400" dirty="0" smtClean="0"/>
              <a:t>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510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smtClean="0"/>
              <a:t>Experimentiere</a:t>
            </a:r>
          </a:p>
          <a:p>
            <a:endParaRPr lang="de-DE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8"/>
          </p:nvPr>
        </p:nvSpPr>
        <p:spPr>
          <a:xfrm>
            <a:off x="404664" y="3275856"/>
            <a:ext cx="6453336" cy="1052596"/>
          </a:xfrm>
        </p:spPr>
        <p:txBody>
          <a:bodyPr/>
          <a:lstStyle/>
          <a:p>
            <a:r>
              <a:rPr lang="de-DE" sz="1200" dirty="0" smtClean="0"/>
              <a:t>1) Ändere die Lautstärken	2) Ändere die Rate </a:t>
            </a:r>
          </a:p>
          <a:p>
            <a:r>
              <a:rPr lang="de-DE" sz="1200" dirty="0" smtClean="0"/>
              <a:t>3) Ersetze </a:t>
            </a:r>
            <a:r>
              <a:rPr lang="de-DE" sz="1200" dirty="0"/>
              <a:t>das letzte Sample </a:t>
            </a:r>
            <a:r>
              <a:rPr lang="de-DE" sz="1200" dirty="0" smtClean="0"/>
              <a:t>durch		4) Verändere die Geschwindigkeit</a:t>
            </a:r>
            <a:r>
              <a:rPr lang="de-DE" sz="1200" dirty="0"/>
              <a:t/>
            </a:r>
            <a:br>
              <a:rPr lang="de-DE" sz="1200" dirty="0"/>
            </a:br>
            <a:r>
              <a:rPr lang="de-DE" sz="1200" dirty="0"/>
              <a:t> </a:t>
            </a:r>
            <a:r>
              <a:rPr lang="de-DE" sz="1200" dirty="0" smtClean="0"/>
              <a:t>	</a:t>
            </a:r>
            <a:r>
              <a:rPr lang="de-DE" sz="1200" dirty="0" err="1" smtClean="0"/>
              <a:t>with_fx</a:t>
            </a:r>
            <a:r>
              <a:rPr lang="de-DE" sz="1200" dirty="0" smtClean="0"/>
              <a:t> </a:t>
            </a:r>
            <a:r>
              <a:rPr lang="de-DE" sz="1200" dirty="0"/>
              <a:t>:</a:t>
            </a:r>
            <a:r>
              <a:rPr lang="de-DE" sz="1200" dirty="0" err="1"/>
              <a:t>reverb</a:t>
            </a:r>
            <a:r>
              <a:rPr lang="de-DE" sz="1200" dirty="0"/>
              <a:t>, </a:t>
            </a:r>
            <a:r>
              <a:rPr lang="de-DE" sz="1200" dirty="0" err="1"/>
              <a:t>room</a:t>
            </a:r>
            <a:r>
              <a:rPr lang="de-DE" sz="1200" dirty="0"/>
              <a:t>: 0.5 do</a:t>
            </a:r>
            <a:br>
              <a:rPr lang="de-DE" sz="1200" dirty="0"/>
            </a:br>
            <a:r>
              <a:rPr lang="de-DE" sz="1200" dirty="0"/>
              <a:t> </a:t>
            </a:r>
            <a:r>
              <a:rPr lang="de-DE" sz="1200" dirty="0" smtClean="0"/>
              <a:t>	     sample </a:t>
            </a:r>
            <a:r>
              <a:rPr lang="de-DE" sz="1200" dirty="0"/>
              <a:t>:</a:t>
            </a:r>
            <a:r>
              <a:rPr lang="de-DE" sz="1200" dirty="0" err="1"/>
              <a:t>drum_snare_hard</a:t>
            </a:r>
            <a:r>
              <a:rPr lang="de-DE" sz="1200" dirty="0"/>
              <a:t>, </a:t>
            </a:r>
            <a:r>
              <a:rPr lang="de-DE" sz="1200" dirty="0" err="1"/>
              <a:t>amp</a:t>
            </a:r>
            <a:r>
              <a:rPr lang="de-DE" sz="1200" dirty="0"/>
              <a:t>: 4, rate: 1.2  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dirty="0" smtClean="0"/>
              <a:t>	end</a:t>
            </a:r>
            <a:endParaRPr lang="de-DE" sz="1200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9"/>
          </p:nvPr>
        </p:nvSpPr>
        <p:spPr>
          <a:xfrm>
            <a:off x="404664" y="8316416"/>
            <a:ext cx="6453336" cy="634020"/>
          </a:xfrm>
        </p:spPr>
        <p:txBody>
          <a:bodyPr/>
          <a:lstStyle/>
          <a:p>
            <a:r>
              <a:rPr lang="de-DE" sz="1600" dirty="0" smtClean="0"/>
              <a:t>Was </a:t>
            </a:r>
            <a:r>
              <a:rPr lang="de-DE" sz="1600" dirty="0" smtClean="0"/>
              <a:t>geht hier vor?</a:t>
            </a:r>
          </a:p>
          <a:p>
            <a:r>
              <a:rPr lang="de-DE" sz="1600" dirty="0" err="1" smtClean="0"/>
              <a:t>If</a:t>
            </a:r>
            <a:r>
              <a:rPr lang="de-DE" sz="1600" dirty="0" smtClean="0"/>
              <a:t> = falls / </a:t>
            </a:r>
            <a:r>
              <a:rPr lang="de-DE" sz="1600" dirty="0" err="1" smtClean="0"/>
              <a:t>else</a:t>
            </a:r>
            <a:r>
              <a:rPr lang="de-DE" sz="1600" dirty="0" smtClean="0"/>
              <a:t> = andernfalls</a:t>
            </a:r>
            <a:endParaRPr lang="de-DE" sz="1600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04664" y="179512"/>
            <a:ext cx="6048672" cy="2973122"/>
          </a:xfrm>
        </p:spPr>
        <p:txBody>
          <a:bodyPr/>
          <a:lstStyle/>
          <a:p>
            <a:pPr algn="l"/>
            <a:r>
              <a:rPr lang="de-DE" sz="2400" noProof="1" smtClean="0"/>
              <a:t>Spiele etwas mit dem Schlagzeug herum</a:t>
            </a:r>
          </a:p>
          <a:p>
            <a:pPr algn="l"/>
            <a:r>
              <a:rPr lang="de-DE" sz="1200" noProof="1" smtClean="0"/>
              <a:t>use_bpm 120</a:t>
            </a:r>
          </a:p>
          <a:p>
            <a:pPr algn="l"/>
            <a:r>
              <a:rPr lang="de-DE" sz="1200" noProof="1" smtClean="0"/>
              <a:t>live_loop :schlagzeug do  </a:t>
            </a:r>
          </a:p>
          <a:p>
            <a:pPr algn="l"/>
            <a:r>
              <a:rPr lang="de-DE" sz="1200" noProof="1" smtClean="0">
                <a:solidFill>
                  <a:srgbClr val="C00000"/>
                </a:solidFill>
              </a:rPr>
              <a:t>    sample :drum_cymbal_closed, amp: </a:t>
            </a:r>
            <a:r>
              <a:rPr lang="de-DE" sz="1200" noProof="1" smtClean="0">
                <a:solidFill>
                  <a:srgbClr val="C00000"/>
                </a:solidFill>
              </a:rPr>
              <a:t>4  </a:t>
            </a:r>
            <a:r>
              <a:rPr lang="de-DE" sz="1200" noProof="1" smtClean="0">
                <a:solidFill>
                  <a:srgbClr val="C00000"/>
                </a:solidFill>
              </a:rPr>
              <a:t/>
            </a:r>
            <a:br>
              <a:rPr lang="de-DE" sz="1200" noProof="1" smtClean="0">
                <a:solidFill>
                  <a:srgbClr val="C00000"/>
                </a:solidFill>
              </a:rPr>
            </a:br>
            <a:r>
              <a:rPr lang="de-DE" sz="1200" noProof="1" smtClean="0">
                <a:solidFill>
                  <a:srgbClr val="C00000"/>
                </a:solidFill>
              </a:rPr>
              <a:t>    sleep </a:t>
            </a:r>
            <a:r>
              <a:rPr lang="de-DE" sz="1200" noProof="1" smtClean="0">
                <a:solidFill>
                  <a:srgbClr val="C00000"/>
                </a:solidFill>
              </a:rPr>
              <a:t>1  </a:t>
            </a:r>
            <a:r>
              <a:rPr lang="de-DE" sz="1200" noProof="1" smtClean="0"/>
              <a:t/>
            </a:r>
            <a:br>
              <a:rPr lang="de-DE" sz="1200" noProof="1" smtClean="0"/>
            </a:br>
            <a:r>
              <a:rPr lang="de-DE" sz="1200" noProof="1" smtClean="0"/>
              <a:t>    sample </a:t>
            </a:r>
            <a:r>
              <a:rPr lang="de-DE" sz="1200" noProof="1" smtClean="0"/>
              <a:t>:drum_cymbal_closed, amp: </a:t>
            </a:r>
            <a:r>
              <a:rPr lang="de-DE" sz="1200" noProof="1" smtClean="0"/>
              <a:t>2  </a:t>
            </a:r>
            <a:r>
              <a:rPr lang="de-DE" sz="1200" noProof="1" smtClean="0"/>
              <a:t/>
            </a:r>
            <a:br>
              <a:rPr lang="de-DE" sz="1200" noProof="1" smtClean="0"/>
            </a:br>
            <a:r>
              <a:rPr lang="de-DE" sz="1200" noProof="1" smtClean="0"/>
              <a:t>    sample </a:t>
            </a:r>
            <a:r>
              <a:rPr lang="de-DE" sz="1200" noProof="1" smtClean="0"/>
              <a:t>:drum_bass_soft, amp: </a:t>
            </a:r>
            <a:r>
              <a:rPr lang="de-DE" sz="1200" noProof="1" smtClean="0"/>
              <a:t>4  </a:t>
            </a:r>
            <a:r>
              <a:rPr lang="de-DE" sz="1200" noProof="1" smtClean="0"/>
              <a:t/>
            </a:r>
            <a:br>
              <a:rPr lang="de-DE" sz="1200" noProof="1" smtClean="0"/>
            </a:br>
            <a:r>
              <a:rPr lang="de-DE" sz="1200" noProof="1" smtClean="0"/>
              <a:t>    sleep </a:t>
            </a:r>
            <a:r>
              <a:rPr lang="de-DE" sz="1200" noProof="1" smtClean="0"/>
              <a:t>1  </a:t>
            </a:r>
            <a:r>
              <a:rPr lang="de-DE" sz="1200" noProof="1" smtClean="0"/>
              <a:t/>
            </a:r>
            <a:br>
              <a:rPr lang="de-DE" sz="1200" noProof="1" smtClean="0"/>
            </a:br>
            <a:r>
              <a:rPr lang="de-DE" sz="1200" noProof="1" smtClean="0"/>
              <a:t>    </a:t>
            </a:r>
            <a:r>
              <a:rPr lang="de-DE" sz="1200" noProof="1" smtClean="0">
                <a:solidFill>
                  <a:srgbClr val="C00000"/>
                </a:solidFill>
              </a:rPr>
              <a:t>sample </a:t>
            </a:r>
            <a:r>
              <a:rPr lang="de-DE" sz="1200" noProof="1" smtClean="0">
                <a:solidFill>
                  <a:srgbClr val="C00000"/>
                </a:solidFill>
              </a:rPr>
              <a:t>:drum_cymbal_closed, amp: </a:t>
            </a:r>
            <a:r>
              <a:rPr lang="de-DE" sz="1200" noProof="1" smtClean="0">
                <a:solidFill>
                  <a:srgbClr val="C00000"/>
                </a:solidFill>
              </a:rPr>
              <a:t>4  </a:t>
            </a:r>
            <a:r>
              <a:rPr lang="de-DE" sz="1200" noProof="1" smtClean="0">
                <a:solidFill>
                  <a:srgbClr val="C00000"/>
                </a:solidFill>
              </a:rPr>
              <a:t/>
            </a:r>
            <a:br>
              <a:rPr lang="de-DE" sz="1200" noProof="1" smtClean="0">
                <a:solidFill>
                  <a:srgbClr val="C00000"/>
                </a:solidFill>
              </a:rPr>
            </a:br>
            <a:r>
              <a:rPr lang="de-DE" sz="1200" noProof="1" smtClean="0">
                <a:solidFill>
                  <a:srgbClr val="C00000"/>
                </a:solidFill>
              </a:rPr>
              <a:t>    sleep </a:t>
            </a:r>
            <a:r>
              <a:rPr lang="de-DE" sz="1200" noProof="1" smtClean="0">
                <a:solidFill>
                  <a:srgbClr val="C00000"/>
                </a:solidFill>
              </a:rPr>
              <a:t>1  </a:t>
            </a:r>
            <a:r>
              <a:rPr lang="de-DE" sz="1200" noProof="1" smtClean="0"/>
              <a:t/>
            </a:r>
            <a:br>
              <a:rPr lang="de-DE" sz="1200" noProof="1" smtClean="0"/>
            </a:br>
            <a:r>
              <a:rPr lang="de-DE" sz="1200" noProof="1" smtClean="0"/>
              <a:t>    sample </a:t>
            </a:r>
            <a:r>
              <a:rPr lang="de-DE" sz="1200" noProof="1" smtClean="0"/>
              <a:t>:drum_cymbal_closed, amp: </a:t>
            </a:r>
            <a:r>
              <a:rPr lang="de-DE" sz="1200" noProof="1" smtClean="0"/>
              <a:t>4 </a:t>
            </a:r>
            <a:r>
              <a:rPr lang="de-DE" sz="1200" noProof="1" smtClean="0"/>
              <a:t/>
            </a:r>
            <a:br>
              <a:rPr lang="de-DE" sz="1200" noProof="1" smtClean="0"/>
            </a:br>
            <a:r>
              <a:rPr lang="de-DE" sz="1200" noProof="1" smtClean="0"/>
              <a:t>    sample </a:t>
            </a:r>
            <a:r>
              <a:rPr lang="de-DE" sz="1200" noProof="1" smtClean="0"/>
              <a:t>:drum_snare_hard, amp: 4, </a:t>
            </a:r>
            <a:r>
              <a:rPr lang="de-DE" sz="1200" noProof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rate</a:t>
            </a:r>
            <a:r>
              <a:rPr lang="de-DE" sz="1200" noProof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de-DE" sz="1200" noProof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1.2</a:t>
            </a:r>
            <a:r>
              <a:rPr lang="de-DE" sz="1200" noProof="1" smtClean="0"/>
              <a:t/>
            </a:r>
            <a:br>
              <a:rPr lang="de-DE" sz="1200" noProof="1" smtClean="0"/>
            </a:br>
            <a:r>
              <a:rPr lang="de-DE" sz="1200" noProof="1" smtClean="0"/>
              <a:t>    sleep 1</a:t>
            </a:r>
            <a:br>
              <a:rPr lang="de-DE" sz="1200" noProof="1" smtClean="0"/>
            </a:br>
            <a:r>
              <a:rPr lang="de-DE" sz="1200" noProof="1" smtClean="0"/>
              <a:t>end </a:t>
            </a:r>
            <a:endParaRPr lang="de-DE" sz="2400" noProof="1" smtClean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Variablen und Bedingungen</a:t>
            </a:r>
            <a:endParaRPr lang="de-DE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1"/>
          </p:nvPr>
        </p:nvSpPr>
        <p:spPr>
          <a:xfrm>
            <a:off x="1857722" y="5090195"/>
            <a:ext cx="2232249" cy="2714589"/>
          </a:xfrm>
        </p:spPr>
        <p:txBody>
          <a:bodyPr/>
          <a:lstStyle/>
          <a:p>
            <a:pPr marL="444500" indent="0" algn="l"/>
            <a:r>
              <a:rPr lang="en-US" sz="1200" dirty="0" err="1" smtClean="0"/>
              <a:t>use_bpm</a:t>
            </a:r>
            <a:r>
              <a:rPr lang="en-US" sz="1200" dirty="0" smtClean="0"/>
              <a:t> </a:t>
            </a:r>
            <a:r>
              <a:rPr lang="en-US" sz="1200" dirty="0" smtClean="0"/>
              <a:t>600</a:t>
            </a:r>
          </a:p>
          <a:p>
            <a:pPr marL="444500" indent="0" algn="l"/>
            <a:r>
              <a:rPr lang="en-US" sz="1200" dirty="0" smtClean="0"/>
              <a:t>a </a:t>
            </a:r>
            <a:r>
              <a:rPr lang="en-US" sz="1200" dirty="0"/>
              <a:t>= </a:t>
            </a:r>
            <a:r>
              <a:rPr lang="en-US" sz="1200" dirty="0" smtClean="0"/>
              <a:t>30</a:t>
            </a:r>
          </a:p>
          <a:p>
            <a:pPr marL="444500" indent="0" algn="l"/>
            <a:r>
              <a:rPr lang="en-US" sz="1200" dirty="0" smtClean="0"/>
              <a:t>live_loop </a:t>
            </a:r>
            <a:r>
              <a:rPr lang="en-US" sz="1200" dirty="0"/>
              <a:t>:start do  </a:t>
            </a:r>
            <a:endParaRPr lang="en-US" sz="1200" dirty="0" smtClean="0"/>
          </a:p>
          <a:p>
            <a:pPr marL="444500" indent="0" algn="l"/>
            <a:r>
              <a:rPr lang="en-US" sz="1200" dirty="0" smtClean="0"/>
              <a:t>   if </a:t>
            </a:r>
            <a:r>
              <a:rPr lang="en-US" sz="1200" dirty="0"/>
              <a:t>a &lt; 100    </a:t>
            </a:r>
            <a:endParaRPr lang="en-US" sz="1200" dirty="0" smtClean="0"/>
          </a:p>
          <a:p>
            <a:pPr marL="444500" indent="0" algn="l"/>
            <a:r>
              <a:rPr lang="en-US" sz="1200" dirty="0" smtClean="0"/>
              <a:t>     a </a:t>
            </a:r>
            <a:r>
              <a:rPr lang="en-US" sz="1200" dirty="0"/>
              <a:t>= a +1    </a:t>
            </a:r>
            <a:endParaRPr lang="en-US" sz="1200" dirty="0" smtClean="0"/>
          </a:p>
          <a:p>
            <a:pPr marL="444500" indent="0" algn="l"/>
            <a:r>
              <a:rPr lang="en-US" sz="1200" dirty="0" smtClean="0"/>
              <a:t>     play </a:t>
            </a:r>
            <a:r>
              <a:rPr lang="en-US" sz="1200" dirty="0"/>
              <a:t>a, amp: 4    </a:t>
            </a:r>
            <a:endParaRPr lang="en-US" sz="1200" dirty="0" smtClean="0"/>
          </a:p>
          <a:p>
            <a:pPr marL="444500" indent="0" algn="l"/>
            <a:r>
              <a:rPr lang="en-US" sz="1200" dirty="0" smtClean="0"/>
              <a:t>     print </a:t>
            </a:r>
            <a:r>
              <a:rPr lang="en-US" sz="1200" dirty="0"/>
              <a:t>a  </a:t>
            </a:r>
            <a:endParaRPr lang="en-US" sz="1200" dirty="0" smtClean="0"/>
          </a:p>
          <a:p>
            <a:pPr marL="444500" indent="0" algn="l"/>
            <a:r>
              <a:rPr lang="en-US" sz="1200" dirty="0" smtClean="0"/>
              <a:t>   else    </a:t>
            </a:r>
          </a:p>
          <a:p>
            <a:pPr marL="444500" indent="0" algn="l"/>
            <a:r>
              <a:rPr lang="en-US" sz="1200" dirty="0" smtClean="0"/>
              <a:t>       a </a:t>
            </a:r>
            <a:r>
              <a:rPr lang="en-US" sz="1200" dirty="0"/>
              <a:t>= 30  </a:t>
            </a:r>
            <a:endParaRPr lang="en-US" sz="1200" dirty="0" smtClean="0"/>
          </a:p>
          <a:p>
            <a:pPr marL="444500" indent="0" algn="l"/>
            <a:r>
              <a:rPr lang="en-US" sz="1200" dirty="0" smtClean="0"/>
              <a:t>   end  </a:t>
            </a:r>
          </a:p>
          <a:p>
            <a:pPr marL="444500" indent="0" algn="l"/>
            <a:r>
              <a:rPr lang="en-US" sz="1200" dirty="0" smtClean="0"/>
              <a:t>   sleep 1</a:t>
            </a:r>
          </a:p>
          <a:p>
            <a:pPr marL="444500" indent="0" algn="l"/>
            <a:r>
              <a:rPr lang="en-US" sz="1200" dirty="0" smtClean="0"/>
              <a:t>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28303" y="71174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680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smtClean="0"/>
              <a:t>So kann man Effekte verwenden</a:t>
            </a:r>
            <a:endParaRPr lang="de-DE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04664" y="3203848"/>
            <a:ext cx="6453336" cy="1357295"/>
          </a:xfrm>
        </p:spPr>
        <p:txBody>
          <a:bodyPr/>
          <a:lstStyle/>
          <a:p>
            <a:pPr marL="179388" indent="-173038">
              <a:buFontTx/>
              <a:buChar char="-"/>
              <a:tabLst>
                <a:tab pos="1081088" algn="l"/>
                <a:tab pos="2152650" algn="l"/>
                <a:tab pos="3233738" algn="l"/>
                <a:tab pos="4303713" algn="l"/>
                <a:tab pos="5386388" algn="l"/>
              </a:tabLst>
            </a:pPr>
            <a:r>
              <a:rPr lang="de-DE" sz="1050" b="0" dirty="0" err="1" smtClean="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  <a:t>Fx</a:t>
            </a:r>
            <a:r>
              <a:rPr lang="de-DE" sz="1050" b="0" dirty="0" smtClean="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  <a:t> </a:t>
            </a:r>
            <a:r>
              <a:rPr lang="de-DE" sz="1050" b="0" dirty="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  <a:t>steht für „</a:t>
            </a:r>
            <a:r>
              <a:rPr lang="de-DE" sz="1050" b="0" dirty="0" err="1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  <a:t>Effects</a:t>
            </a:r>
            <a:r>
              <a:rPr lang="de-DE" sz="1050" b="0" dirty="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  <a:t>“ = Effekte. Jeder Effekt kann auch „Parameter“ haben: </a:t>
            </a:r>
            <a:r>
              <a:rPr lang="de-DE" sz="1050" b="0" dirty="0" smtClean="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  <a:t/>
            </a:r>
            <a:br>
              <a:rPr lang="de-DE" sz="1050" b="0" dirty="0" smtClean="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</a:br>
            <a:r>
              <a:rPr lang="de-DE" sz="1050" b="0" dirty="0" smtClean="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  <a:t>Hier </a:t>
            </a:r>
            <a:r>
              <a:rPr lang="de-DE" sz="1050" b="0" dirty="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  <a:t>die Größe des Raums für den </a:t>
            </a:r>
            <a:r>
              <a:rPr lang="de-DE" sz="1050" b="0" dirty="0" smtClean="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  <a:t>Hall </a:t>
            </a:r>
            <a:r>
              <a:rPr lang="de-DE" sz="1050" b="0" dirty="0" smtClean="0">
                <a:solidFill>
                  <a:schemeClr val="tx1"/>
                </a:solidFill>
                <a:latin typeface="DIN" charset="0"/>
                <a:ea typeface="DIN" charset="0"/>
                <a:cs typeface="DIN" charset="0"/>
                <a:sym typeface="Wingdings"/>
              </a:rPr>
              <a:t> </a:t>
            </a:r>
            <a:r>
              <a:rPr lang="de-DE" sz="1050" b="0" dirty="0" err="1" smtClean="0">
                <a:solidFill>
                  <a:schemeClr val="tx1"/>
                </a:solidFill>
                <a:latin typeface="DIN" charset="0"/>
                <a:ea typeface="DIN" charset="0"/>
                <a:cs typeface="DIN" charset="0"/>
                <a:sym typeface="Wingdings"/>
              </a:rPr>
              <a:t>room</a:t>
            </a:r>
            <a:r>
              <a:rPr lang="de-DE" sz="1050" b="0" dirty="0" smtClean="0">
                <a:solidFill>
                  <a:schemeClr val="tx1"/>
                </a:solidFill>
                <a:latin typeface="DIN" charset="0"/>
                <a:ea typeface="DIN" charset="0"/>
                <a:cs typeface="DIN" charset="0"/>
                <a:sym typeface="Wingdings"/>
              </a:rPr>
              <a:t>: 0.9</a:t>
            </a:r>
            <a:endParaRPr lang="de-DE" sz="1050" b="0" dirty="0">
              <a:solidFill>
                <a:schemeClr val="tx1"/>
              </a:solidFill>
              <a:latin typeface="DIN" charset="0"/>
              <a:ea typeface="DIN" charset="0"/>
              <a:cs typeface="DIN" charset="0"/>
            </a:endParaRPr>
          </a:p>
          <a:p>
            <a:pPr marL="179388" indent="-173038">
              <a:buFontTx/>
              <a:buChar char="-"/>
              <a:tabLst>
                <a:tab pos="1081088" algn="l"/>
                <a:tab pos="2152650" algn="l"/>
                <a:tab pos="3233738" algn="l"/>
                <a:tab pos="4303713" algn="l"/>
                <a:tab pos="5386388" algn="l"/>
              </a:tabLst>
            </a:pPr>
            <a:r>
              <a:rPr lang="de-DE" sz="1050" b="0" dirty="0" smtClean="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  <a:t>Verwende eine andere Geschwindigkeit </a:t>
            </a:r>
            <a:endParaRPr lang="de-DE" sz="1050" b="0" dirty="0" smtClean="0">
              <a:solidFill>
                <a:schemeClr val="tx1"/>
              </a:solidFill>
              <a:latin typeface="DIN" charset="0"/>
              <a:ea typeface="DIN" charset="0"/>
              <a:cs typeface="DIN" charset="0"/>
            </a:endParaRPr>
          </a:p>
          <a:p>
            <a:pPr marL="179388" indent="-173038">
              <a:buFontTx/>
              <a:buChar char="-"/>
              <a:tabLst>
                <a:tab pos="1081088" algn="l"/>
                <a:tab pos="2152650" algn="l"/>
                <a:tab pos="3233738" algn="l"/>
                <a:tab pos="4303713" algn="l"/>
                <a:tab pos="5386388" algn="l"/>
              </a:tabLst>
            </a:pPr>
            <a:r>
              <a:rPr lang="de-DE" sz="1050" b="0" dirty="0" smtClean="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  <a:t>Verwende </a:t>
            </a:r>
            <a:r>
              <a:rPr lang="de-DE" sz="1050" b="0" dirty="0" err="1" smtClean="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  <a:t>play</a:t>
            </a:r>
            <a:r>
              <a:rPr lang="de-DE" sz="1050" b="0" dirty="0" smtClean="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  <a:t> und </a:t>
            </a:r>
            <a:r>
              <a:rPr lang="de-DE" sz="1050" b="0" dirty="0" err="1" smtClean="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  <a:t>choose</a:t>
            </a:r>
            <a:r>
              <a:rPr lang="de-DE" sz="1050" b="0" dirty="0" smtClean="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  <a:t> </a:t>
            </a:r>
            <a:r>
              <a:rPr lang="de-DE" sz="1050" b="0" dirty="0" smtClean="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  <a:t>(</a:t>
            </a:r>
            <a:r>
              <a:rPr lang="de-DE" sz="1050" b="0" dirty="0" smtClean="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  <a:t>siehe Seite 9b</a:t>
            </a:r>
            <a:r>
              <a:rPr lang="de-DE" sz="1050" b="0" dirty="0" smtClean="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  <a:t>)</a:t>
            </a:r>
          </a:p>
          <a:p>
            <a:pPr marL="179388" indent="-173038">
              <a:buFontTx/>
              <a:buChar char="-"/>
              <a:tabLst>
                <a:tab pos="1081088" algn="l"/>
                <a:tab pos="2152650" algn="l"/>
                <a:tab pos="3233738" algn="l"/>
                <a:tab pos="4303713" algn="l"/>
                <a:tab pos="5386388" algn="l"/>
              </a:tabLst>
            </a:pPr>
            <a:r>
              <a:rPr lang="de-DE" sz="1050" b="0" dirty="0" smtClean="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  <a:t>Füge noch ein Effekt hinzu:</a:t>
            </a:r>
          </a:p>
          <a:p>
            <a:pPr marL="579467" lvl="2" indent="-173038">
              <a:buFontTx/>
              <a:buChar char="-"/>
              <a:tabLst>
                <a:tab pos="1081088" algn="l"/>
                <a:tab pos="2152650" algn="l"/>
                <a:tab pos="3233738" algn="l"/>
                <a:tab pos="4303713" algn="l"/>
                <a:tab pos="5386388" algn="l"/>
              </a:tabLst>
            </a:pPr>
            <a:r>
              <a:rPr lang="de-DE" sz="900" dirty="0" err="1">
                <a:latin typeface="DIN" charset="0"/>
                <a:ea typeface="DIN" charset="0"/>
                <a:cs typeface="DIN" charset="0"/>
              </a:rPr>
              <a:t>with_fx</a:t>
            </a:r>
            <a:r>
              <a:rPr lang="de-DE" sz="900" dirty="0">
                <a:latin typeface="DIN" charset="0"/>
                <a:ea typeface="DIN" charset="0"/>
                <a:cs typeface="DIN" charset="0"/>
              </a:rPr>
              <a:t> :</a:t>
            </a:r>
            <a:r>
              <a:rPr lang="de-DE" sz="900" dirty="0" err="1">
                <a:latin typeface="DIN" charset="0"/>
                <a:ea typeface="DIN" charset="0"/>
                <a:cs typeface="DIN" charset="0"/>
              </a:rPr>
              <a:t>krush</a:t>
            </a:r>
            <a:r>
              <a:rPr lang="de-DE" sz="900" dirty="0">
                <a:latin typeface="DIN" charset="0"/>
                <a:ea typeface="DIN" charset="0"/>
                <a:cs typeface="DIN" charset="0"/>
              </a:rPr>
              <a:t> </a:t>
            </a:r>
            <a:r>
              <a:rPr lang="de-DE" sz="900" dirty="0" smtClean="0">
                <a:latin typeface="DIN" charset="0"/>
                <a:ea typeface="DIN" charset="0"/>
                <a:cs typeface="DIN" charset="0"/>
              </a:rPr>
              <a:t>do</a:t>
            </a:r>
            <a:endParaRPr lang="de-DE" sz="900" dirty="0">
              <a:latin typeface="DIN" charset="0"/>
              <a:ea typeface="DIN" charset="0"/>
              <a:cs typeface="DIN" charset="0"/>
            </a:endParaRPr>
          </a:p>
          <a:p>
            <a:pPr marL="179388" lvl="1" indent="-173038">
              <a:buFontTx/>
              <a:buChar char="-"/>
              <a:tabLst>
                <a:tab pos="1081088" algn="l"/>
                <a:tab pos="2152650" algn="l"/>
                <a:tab pos="3233738" algn="l"/>
                <a:tab pos="4303713" algn="l"/>
                <a:tab pos="5386388" algn="l"/>
              </a:tabLst>
            </a:pPr>
            <a:r>
              <a:rPr lang="de-DE" sz="1050" dirty="0">
                <a:latin typeface="DIN" charset="0"/>
                <a:ea typeface="DIN" charset="0"/>
                <a:cs typeface="DIN" charset="0"/>
              </a:rPr>
              <a:t>Probiere andere Effekte aus (siehe </a:t>
            </a:r>
            <a:r>
              <a:rPr lang="de-DE" sz="1050" dirty="0" err="1">
                <a:latin typeface="DIN" charset="0"/>
                <a:ea typeface="DIN" charset="0"/>
                <a:cs typeface="DIN" charset="0"/>
              </a:rPr>
              <a:t>Fx</a:t>
            </a:r>
            <a:r>
              <a:rPr lang="de-DE" sz="1050" dirty="0">
                <a:latin typeface="DIN" charset="0"/>
                <a:ea typeface="DIN" charset="0"/>
                <a:cs typeface="DIN" charset="0"/>
              </a:rPr>
              <a:t> in der Hilfe</a:t>
            </a:r>
            <a:r>
              <a:rPr lang="de-DE" sz="1050" dirty="0" smtClean="0">
                <a:latin typeface="DIN" charset="0"/>
                <a:ea typeface="DIN" charset="0"/>
                <a:cs typeface="DIN" charset="0"/>
              </a:rPr>
              <a:t>)</a:t>
            </a:r>
            <a:endParaRPr lang="de-DE" sz="1050" dirty="0">
              <a:latin typeface="DIN" charset="0"/>
              <a:ea typeface="DIN" charset="0"/>
              <a:cs typeface="DIN" charset="0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04664" y="289930"/>
            <a:ext cx="6048672" cy="2677656"/>
          </a:xfrm>
        </p:spPr>
        <p:txBody>
          <a:bodyPr/>
          <a:lstStyle/>
          <a:p>
            <a:pPr algn="l"/>
            <a:r>
              <a:rPr lang="de-DE" sz="2000" noProof="1" smtClean="0"/>
              <a:t>Effekte</a:t>
            </a:r>
            <a:endParaRPr lang="de-DE" sz="2000" noProof="1"/>
          </a:p>
          <a:p>
            <a:pPr algn="l"/>
            <a:endParaRPr lang="en-US" sz="2000" dirty="0" smtClean="0"/>
          </a:p>
          <a:p>
            <a:pPr algn="l"/>
            <a:r>
              <a:rPr lang="en-US" sz="2000" dirty="0" smtClean="0"/>
              <a:t>live_loop </a:t>
            </a:r>
            <a:r>
              <a:rPr lang="en-US" sz="2000" dirty="0"/>
              <a:t>:</a:t>
            </a:r>
            <a:r>
              <a:rPr lang="en-US" sz="2000" dirty="0" err="1"/>
              <a:t>mitHall</a:t>
            </a:r>
            <a:r>
              <a:rPr lang="en-US" sz="2000" dirty="0"/>
              <a:t> do</a:t>
            </a:r>
          </a:p>
          <a:p>
            <a:pPr algn="l"/>
            <a:r>
              <a:rPr lang="en-US" sz="2000" dirty="0"/>
              <a:t>  </a:t>
            </a:r>
            <a:r>
              <a:rPr lang="en-US" sz="2000" dirty="0" err="1"/>
              <a:t>with_fx</a:t>
            </a:r>
            <a:r>
              <a:rPr lang="en-US" sz="2000" dirty="0"/>
              <a:t> :reverb, room: 0.9 do</a:t>
            </a:r>
          </a:p>
          <a:p>
            <a:pPr algn="l"/>
            <a:r>
              <a:rPr lang="en-US" sz="2000" dirty="0"/>
              <a:t>    </a:t>
            </a:r>
            <a:r>
              <a:rPr lang="en-US" sz="2000" dirty="0" err="1"/>
              <a:t>play_pattern</a:t>
            </a:r>
            <a:r>
              <a:rPr lang="en-US" sz="2000" dirty="0"/>
              <a:t> (scale :e4, :minor)</a:t>
            </a:r>
          </a:p>
          <a:p>
            <a:pPr algn="l"/>
            <a:r>
              <a:rPr lang="en-US" sz="2000" dirty="0"/>
              <a:t>  end</a:t>
            </a:r>
          </a:p>
          <a:p>
            <a:pPr algn="l"/>
            <a:r>
              <a:rPr lang="en-US" sz="2000" dirty="0"/>
              <a:t>end</a:t>
            </a:r>
            <a:endParaRPr lang="de-DE" sz="2000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0" y="7956376"/>
            <a:ext cx="6858000" cy="261610"/>
          </a:xfrm>
        </p:spPr>
        <p:txBody>
          <a:bodyPr/>
          <a:lstStyle/>
          <a:p>
            <a:endParaRPr lang="de-DE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404664" y="8316416"/>
            <a:ext cx="6453336" cy="835613"/>
          </a:xfrm>
        </p:spPr>
        <p:txBody>
          <a:bodyPr/>
          <a:lstStyle/>
          <a:p>
            <a:r>
              <a:rPr lang="de-DE" sz="1050" dirty="0" smtClean="0"/>
              <a:t>Probiere </a:t>
            </a:r>
            <a:r>
              <a:rPr lang="de-DE" sz="1050" dirty="0" err="1" smtClean="0">
                <a:solidFill>
                  <a:schemeClr val="accent6"/>
                </a:solidFill>
              </a:rPr>
              <a:t>sleep</a:t>
            </a:r>
            <a:r>
              <a:rPr lang="de-DE" sz="1050" dirty="0" smtClean="0">
                <a:solidFill>
                  <a:schemeClr val="accent6"/>
                </a:solidFill>
              </a:rPr>
              <a:t> </a:t>
            </a:r>
            <a:r>
              <a:rPr lang="de-DE" sz="1050" dirty="0" err="1" smtClean="0">
                <a:solidFill>
                  <a:schemeClr val="accent6"/>
                </a:solidFill>
              </a:rPr>
              <a:t>sample_duration</a:t>
            </a:r>
            <a:r>
              <a:rPr lang="de-DE" sz="1050" dirty="0" smtClean="0">
                <a:solidFill>
                  <a:schemeClr val="accent6"/>
                </a:solidFill>
              </a:rPr>
              <a:t>(:</a:t>
            </a:r>
            <a:r>
              <a:rPr lang="de-DE" sz="1050" dirty="0" err="1" smtClean="0">
                <a:solidFill>
                  <a:schemeClr val="accent6"/>
                </a:solidFill>
              </a:rPr>
              <a:t>loop_amen</a:t>
            </a:r>
            <a:r>
              <a:rPr lang="de-DE" sz="1050" dirty="0" smtClean="0">
                <a:solidFill>
                  <a:schemeClr val="accent6"/>
                </a:solidFill>
              </a:rPr>
              <a:t>) </a:t>
            </a:r>
            <a:r>
              <a:rPr lang="de-DE" sz="1050" dirty="0" smtClean="0"/>
              <a:t>aus! Was passiert und warum?</a:t>
            </a:r>
          </a:p>
          <a:p>
            <a:r>
              <a:rPr lang="de-DE" sz="1050" dirty="0" smtClean="0"/>
              <a:t>Füge folgendes hinter dem Sample-Befehl ein:       </a:t>
            </a:r>
            <a:r>
              <a:rPr lang="en-US" sz="1050" dirty="0" smtClean="0">
                <a:solidFill>
                  <a:schemeClr val="accent6"/>
                </a:solidFill>
              </a:rPr>
              <a:t>, </a:t>
            </a:r>
            <a:r>
              <a:rPr lang="en-US" sz="1050" dirty="0">
                <a:solidFill>
                  <a:schemeClr val="accent6"/>
                </a:solidFill>
              </a:rPr>
              <a:t>rate: 2</a:t>
            </a:r>
            <a:r>
              <a:rPr lang="en-US" sz="1050" dirty="0" smtClean="0"/>
              <a:t>      Was </a:t>
            </a:r>
            <a:r>
              <a:rPr lang="en-US" sz="1050" dirty="0" err="1" smtClean="0"/>
              <a:t>macht</a:t>
            </a:r>
            <a:r>
              <a:rPr lang="en-US" sz="1050" dirty="0" smtClean="0"/>
              <a:t> die Rate? Was </a:t>
            </a:r>
            <a:r>
              <a:rPr lang="en-US" sz="1050" dirty="0" err="1" smtClean="0"/>
              <a:t>passiert</a:t>
            </a:r>
            <a:r>
              <a:rPr lang="en-US" sz="1050" dirty="0" smtClean="0"/>
              <a:t> </a:t>
            </a:r>
            <a:r>
              <a:rPr lang="en-US" sz="1050" dirty="0" err="1" smtClean="0"/>
              <a:t>mit</a:t>
            </a:r>
            <a:r>
              <a:rPr lang="en-US" sz="1050" dirty="0" smtClean="0"/>
              <a:t> der Pause? </a:t>
            </a:r>
          </a:p>
          <a:p>
            <a:r>
              <a:rPr lang="en-US" sz="1050" dirty="0" err="1" smtClean="0"/>
              <a:t>Wie</a:t>
            </a:r>
            <a:r>
              <a:rPr lang="en-US" sz="1050" dirty="0" smtClean="0"/>
              <a:t> </a:t>
            </a:r>
            <a:r>
              <a:rPr lang="en-US" sz="1050" dirty="0" err="1" smtClean="0"/>
              <a:t>müssen</a:t>
            </a:r>
            <a:r>
              <a:rPr lang="en-US" sz="1050" dirty="0" smtClean="0"/>
              <a:t> </a:t>
            </a:r>
            <a:r>
              <a:rPr lang="en-US" sz="1050" dirty="0" err="1" smtClean="0"/>
              <a:t>wir</a:t>
            </a:r>
            <a:r>
              <a:rPr lang="en-US" sz="1050" dirty="0" smtClean="0"/>
              <a:t> die Pause </a:t>
            </a:r>
            <a:r>
              <a:rPr lang="en-US" sz="1050" dirty="0" err="1" smtClean="0"/>
              <a:t>korrigieren</a:t>
            </a:r>
            <a:r>
              <a:rPr lang="en-US" sz="1050" dirty="0" smtClean="0"/>
              <a:t>?</a:t>
            </a:r>
          </a:p>
          <a:p>
            <a:r>
              <a:rPr lang="en-US" sz="1050" dirty="0" err="1" smtClean="0"/>
              <a:t>Zum</a:t>
            </a:r>
            <a:r>
              <a:rPr lang="en-US" sz="1050" dirty="0" smtClean="0"/>
              <a:t> </a:t>
            </a:r>
            <a:r>
              <a:rPr lang="en-US" sz="1050" dirty="0" err="1" smtClean="0"/>
              <a:t>Spaß</a:t>
            </a:r>
            <a:r>
              <a:rPr lang="en-US" sz="1050" dirty="0" smtClean="0"/>
              <a:t>: </a:t>
            </a:r>
            <a:r>
              <a:rPr lang="en-US" sz="1050" dirty="0" err="1" smtClean="0"/>
              <a:t>Versuche</a:t>
            </a:r>
            <a:r>
              <a:rPr lang="en-US" sz="1050" dirty="0" smtClean="0"/>
              <a:t> mal </a:t>
            </a:r>
            <a:r>
              <a:rPr lang="en-US" sz="1050" dirty="0" err="1" smtClean="0"/>
              <a:t>eine</a:t>
            </a:r>
            <a:r>
              <a:rPr lang="en-US" sz="1050" dirty="0" smtClean="0"/>
              <a:t>           </a:t>
            </a:r>
            <a:r>
              <a:rPr lang="en-US" sz="1050" dirty="0" smtClean="0">
                <a:solidFill>
                  <a:schemeClr val="accent6"/>
                </a:solidFill>
              </a:rPr>
              <a:t>rate:-1</a:t>
            </a:r>
            <a:endParaRPr lang="de-DE" sz="1050" dirty="0">
              <a:solidFill>
                <a:schemeClr val="accent6"/>
              </a:solidFill>
            </a:endParaRP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764704" y="5350211"/>
            <a:ext cx="2736304" cy="1877437"/>
          </a:xfrm>
        </p:spPr>
        <p:txBody>
          <a:bodyPr>
            <a:noAutofit/>
          </a:bodyPr>
          <a:lstStyle/>
          <a:p>
            <a:pPr marL="6350" indent="0" algn="l"/>
            <a:r>
              <a:rPr lang="en-US" sz="2000" smtClean="0"/>
              <a:t>live_loop </a:t>
            </a:r>
            <a:r>
              <a:rPr lang="en-US" sz="2000" dirty="0"/>
              <a:t>:</a:t>
            </a:r>
            <a:r>
              <a:rPr lang="en-US" sz="2000" dirty="0" err="1"/>
              <a:t>endlos</a:t>
            </a:r>
            <a:r>
              <a:rPr lang="en-US" sz="2000" dirty="0"/>
              <a:t> do  </a:t>
            </a:r>
            <a:endParaRPr lang="en-US" sz="2000" dirty="0" smtClean="0"/>
          </a:p>
          <a:p>
            <a:pPr marL="6350" indent="0" algn="l"/>
            <a:r>
              <a:rPr lang="en-US" sz="2000" dirty="0" smtClean="0"/>
              <a:t>   sample </a:t>
            </a:r>
            <a:r>
              <a:rPr lang="en-US" sz="2000" dirty="0"/>
              <a:t>:</a:t>
            </a:r>
            <a:r>
              <a:rPr lang="en-US" sz="2000" dirty="0" err="1"/>
              <a:t>loop_amen</a:t>
            </a:r>
            <a:r>
              <a:rPr lang="en-US" sz="2000" dirty="0"/>
              <a:t>  </a:t>
            </a:r>
            <a:endParaRPr lang="en-US" sz="2000" dirty="0" smtClean="0"/>
          </a:p>
          <a:p>
            <a:pPr marL="6350" indent="0" algn="l"/>
            <a:r>
              <a:rPr lang="en-US" sz="2000" dirty="0" smtClean="0"/>
              <a:t>   sleep 4</a:t>
            </a:r>
          </a:p>
          <a:p>
            <a:pPr marL="6350" indent="0" algn="l"/>
            <a:r>
              <a:rPr lang="en-US" sz="2000" dirty="0" smtClean="0"/>
              <a:t>end</a:t>
            </a:r>
            <a:endParaRPr lang="de-DE" sz="20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545984" y="6383498"/>
            <a:ext cx="39073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Das Schlagzeug soll durchgängig spielen</a:t>
            </a:r>
            <a:br>
              <a:rPr lang="de-DE" dirty="0" smtClean="0"/>
            </a:br>
            <a:r>
              <a:rPr lang="de-DE" dirty="0" smtClean="0"/>
              <a:t>aber die Pause ist zu lang. Versuche die </a:t>
            </a:r>
          </a:p>
          <a:p>
            <a:r>
              <a:rPr lang="de-DE" dirty="0" smtClean="0"/>
              <a:t>richtige Länge herauszufinden.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1988840" y="4841359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 smtClean="0"/>
              <a:t>Sample-Dauer</a:t>
            </a:r>
            <a:endParaRPr lang="de-DE" noProof="1"/>
          </a:p>
        </p:txBody>
      </p:sp>
    </p:spTree>
    <p:extLst>
      <p:ext uri="{BB962C8B-B14F-4D97-AF65-F5344CB8AC3E}">
        <p14:creationId xmlns:p14="http://schemas.microsoft.com/office/powerpoint/2010/main" val="17454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6260" y="585864"/>
            <a:ext cx="6858000" cy="8532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8218" y="179512"/>
            <a:ext cx="19615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smtClean="0">
                <a:solidFill>
                  <a:schemeClr val="accent6"/>
                </a:solidFill>
              </a:rPr>
              <a:t>Spickzettel</a:t>
            </a:r>
            <a:endParaRPr lang="de-DE" sz="3200">
              <a:solidFill>
                <a:schemeClr val="accent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6672" y="1835696"/>
            <a:ext cx="393310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/>
              <a:t>play :c4  </a:t>
            </a:r>
            <a:r>
              <a:rPr lang="de-DE" smtClean="0">
                <a:sym typeface="Wingdings" pitchFamily="2" charset="2"/>
              </a:rPr>
              <a:t>   Tonleiter  = </a:t>
            </a:r>
            <a:r>
              <a:rPr lang="de-DE" err="1" smtClean="0"/>
              <a:t>c,d,e,f,g,a,b,c</a:t>
            </a:r>
            <a:endParaRPr lang="de-DE"/>
          </a:p>
        </p:txBody>
      </p:sp>
      <p:sp>
        <p:nvSpPr>
          <p:cNvPr id="5" name="Rectangle 4"/>
          <p:cNvSpPr/>
          <p:nvPr/>
        </p:nvSpPr>
        <p:spPr>
          <a:xfrm>
            <a:off x="4221088" y="1259632"/>
            <a:ext cx="84991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>
                <a:solidFill>
                  <a:schemeClr val="dk1"/>
                </a:solidFill>
              </a:rPr>
              <a:t>sleep 1</a:t>
            </a:r>
          </a:p>
        </p:txBody>
      </p:sp>
      <p:sp>
        <p:nvSpPr>
          <p:cNvPr id="6" name="Rectangle 5"/>
          <p:cNvSpPr/>
          <p:nvPr/>
        </p:nvSpPr>
        <p:spPr>
          <a:xfrm>
            <a:off x="3140968" y="2555776"/>
            <a:ext cx="250158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>
                <a:solidFill>
                  <a:schemeClr val="dk1"/>
                </a:solidFill>
              </a:rPr>
              <a:t>play_chord [:c4, :e4, :g4]</a:t>
            </a:r>
          </a:p>
        </p:txBody>
      </p:sp>
      <p:sp>
        <p:nvSpPr>
          <p:cNvPr id="7" name="Rectangle 6"/>
          <p:cNvSpPr/>
          <p:nvPr/>
        </p:nvSpPr>
        <p:spPr>
          <a:xfrm>
            <a:off x="980728" y="3275856"/>
            <a:ext cx="494276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dk1"/>
                </a:solidFill>
              </a:rPr>
              <a:t>play_chord</a:t>
            </a:r>
            <a:r>
              <a:rPr lang="en-US">
                <a:solidFill>
                  <a:schemeClr val="dk1"/>
                </a:solidFill>
              </a:rPr>
              <a:t> chord(:e4, :major)     </a:t>
            </a:r>
            <a:r>
              <a:rPr lang="en-US">
                <a:solidFill>
                  <a:schemeClr val="dk1"/>
                </a:solidFill>
                <a:sym typeface="Wingdings" pitchFamily="2" charset="2"/>
              </a:rPr>
              <a:t> major, minor… </a:t>
            </a:r>
            <a:endParaRPr lang="en-US">
              <a:solidFill>
                <a:schemeClr val="dk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28800" y="971600"/>
            <a:ext cx="856838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>
                <a:solidFill>
                  <a:schemeClr val="dk1"/>
                </a:solidFill>
              </a:rPr>
              <a:t>play 60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8680" y="5652120"/>
            <a:ext cx="145905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dk1"/>
                </a:solidFill>
              </a:rPr>
              <a:t>use_bpm 600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0648" y="4139952"/>
            <a:ext cx="476412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err="1">
                <a:solidFill>
                  <a:schemeClr val="dk1"/>
                </a:solidFill>
              </a:rPr>
              <a:t>play_pattern</a:t>
            </a:r>
            <a:r>
              <a:rPr lang="de-DE">
                <a:solidFill>
                  <a:schemeClr val="dk1"/>
                </a:solidFill>
              </a:rPr>
              <a:t> </a:t>
            </a:r>
            <a:r>
              <a:rPr lang="de-DE" smtClean="0">
                <a:solidFill>
                  <a:schemeClr val="dk1"/>
                </a:solidFill>
              </a:rPr>
              <a:t>(</a:t>
            </a:r>
            <a:r>
              <a:rPr lang="de-DE" err="1" smtClean="0">
                <a:solidFill>
                  <a:schemeClr val="dk1"/>
                </a:solidFill>
              </a:rPr>
              <a:t>scale</a:t>
            </a:r>
            <a:r>
              <a:rPr lang="de-DE" smtClean="0">
                <a:solidFill>
                  <a:schemeClr val="dk1"/>
                </a:solidFill>
              </a:rPr>
              <a:t> :e4</a:t>
            </a:r>
            <a:r>
              <a:rPr lang="de-DE">
                <a:solidFill>
                  <a:schemeClr val="dk1"/>
                </a:solidFill>
              </a:rPr>
              <a:t>, :minor) </a:t>
            </a:r>
            <a:r>
              <a:rPr lang="de-DE">
                <a:solidFill>
                  <a:schemeClr val="dk1"/>
                </a:solidFill>
                <a:sym typeface="Wingdings" pitchFamily="2" charset="2"/>
              </a:rPr>
              <a:t> </a:t>
            </a:r>
            <a:r>
              <a:rPr lang="de-DE" smtClean="0">
                <a:solidFill>
                  <a:schemeClr val="dk1"/>
                </a:solidFill>
                <a:sym typeface="Wingdings" pitchFamily="2" charset="2"/>
              </a:rPr>
              <a:t>.</a:t>
            </a:r>
            <a:r>
              <a:rPr lang="de-DE" err="1" smtClean="0">
                <a:solidFill>
                  <a:schemeClr val="dk1"/>
                </a:solidFill>
              </a:rPr>
              <a:t>reverse</a:t>
            </a:r>
            <a:endParaRPr lang="de-DE">
              <a:solidFill>
                <a:schemeClr val="dk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46044" y="6304202"/>
            <a:ext cx="1440160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>
                <a:solidFill>
                  <a:schemeClr val="dk1"/>
                </a:solidFill>
              </a:rPr>
              <a:t>2.times do</a:t>
            </a:r>
          </a:p>
          <a:p>
            <a:r>
              <a:rPr lang="de-DE">
                <a:solidFill>
                  <a:schemeClr val="dk1"/>
                </a:solidFill>
              </a:rPr>
              <a:t>   ...</a:t>
            </a:r>
          </a:p>
          <a:p>
            <a:r>
              <a:rPr lang="de-DE">
                <a:solidFill>
                  <a:schemeClr val="dk1"/>
                </a:solidFill>
              </a:rPr>
              <a:t>end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2656" y="6660232"/>
            <a:ext cx="3429000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dk1"/>
                </a:solidFill>
              </a:rPr>
              <a:t>live_loop :</a:t>
            </a:r>
            <a:r>
              <a:rPr lang="de-DE" dirty="0" err="1">
                <a:solidFill>
                  <a:schemeClr val="dk1"/>
                </a:solidFill>
              </a:rPr>
              <a:t>meineEndlosschleife</a:t>
            </a:r>
            <a:r>
              <a:rPr lang="de-DE" dirty="0">
                <a:solidFill>
                  <a:schemeClr val="dk1"/>
                </a:solidFill>
              </a:rPr>
              <a:t> do</a:t>
            </a:r>
          </a:p>
          <a:p>
            <a:r>
              <a:rPr lang="de-DE" dirty="0">
                <a:solidFill>
                  <a:schemeClr val="dk1"/>
                </a:solidFill>
              </a:rPr>
              <a:t>   ...</a:t>
            </a:r>
          </a:p>
          <a:p>
            <a:r>
              <a:rPr lang="de-DE" dirty="0">
                <a:solidFill>
                  <a:schemeClr val="dk1"/>
                </a:solidFill>
              </a:rPr>
              <a:t>end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852936" y="8172400"/>
            <a:ext cx="339708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>
                <a:solidFill>
                  <a:schemeClr val="dk1"/>
                </a:solidFill>
              </a:rPr>
              <a:t>sample :bd_haus </a:t>
            </a:r>
            <a:r>
              <a:rPr lang="de-DE">
                <a:solidFill>
                  <a:schemeClr val="dk1"/>
                </a:solidFill>
                <a:sym typeface="Wingdings" pitchFamily="2" charset="2"/>
              </a:rPr>
              <a:t> </a:t>
            </a:r>
            <a:r>
              <a:rPr lang="de-DE">
                <a:solidFill>
                  <a:schemeClr val="dk1"/>
                </a:solidFill>
              </a:rPr>
              <a:t>:guit_em9 ... </a:t>
            </a:r>
            <a:r>
              <a:rPr lang="de-DE">
                <a:solidFill>
                  <a:schemeClr val="dk1"/>
                </a:solidFill>
                <a:sym typeface="Wingdings" pitchFamily="2" charset="2"/>
              </a:rPr>
              <a:t> </a:t>
            </a:r>
            <a:endParaRPr lang="de-DE">
              <a:solidFill>
                <a:schemeClr val="dk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02940" y="5546485"/>
            <a:ext cx="399441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>
                <a:solidFill>
                  <a:schemeClr val="dk1"/>
                </a:solidFill>
              </a:rPr>
              <a:t>use_synth :hollow </a:t>
            </a:r>
            <a:r>
              <a:rPr lang="de-DE">
                <a:solidFill>
                  <a:schemeClr val="dk1"/>
                </a:solidFill>
                <a:sym typeface="Wingdings" pitchFamily="2" charset="2"/>
              </a:rPr>
              <a:t> saw, </a:t>
            </a:r>
            <a:r>
              <a:rPr lang="de-DE" err="1" smtClean="0">
                <a:solidFill>
                  <a:schemeClr val="dk1"/>
                </a:solidFill>
                <a:sym typeface="Wingdings" pitchFamily="2" charset="2"/>
              </a:rPr>
              <a:t>hoover</a:t>
            </a:r>
            <a:r>
              <a:rPr lang="de-DE" smtClean="0">
                <a:sym typeface="Wingdings" pitchFamily="2" charset="2"/>
              </a:rPr>
              <a:t>, piano</a:t>
            </a:r>
            <a:r>
              <a:rPr lang="de-DE" smtClean="0">
                <a:solidFill>
                  <a:schemeClr val="dk1"/>
                </a:solidFill>
                <a:sym typeface="Wingdings" pitchFamily="2" charset="2"/>
              </a:rPr>
              <a:t> </a:t>
            </a:r>
            <a:endParaRPr lang="de-DE">
              <a:solidFill>
                <a:schemeClr val="dk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0648" y="4738082"/>
            <a:ext cx="476412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err="1"/>
              <a:t>p</a:t>
            </a:r>
            <a:r>
              <a:rPr lang="de-DE" err="1" smtClean="0">
                <a:solidFill>
                  <a:schemeClr val="dk1"/>
                </a:solidFill>
              </a:rPr>
              <a:t>lay</a:t>
            </a:r>
            <a:r>
              <a:rPr lang="de-DE" smtClean="0">
                <a:solidFill>
                  <a:schemeClr val="dk1"/>
                </a:solidFill>
              </a:rPr>
              <a:t>                (</a:t>
            </a:r>
            <a:r>
              <a:rPr lang="de-DE" err="1" smtClean="0">
                <a:solidFill>
                  <a:schemeClr val="dk1"/>
                </a:solidFill>
              </a:rPr>
              <a:t>scale</a:t>
            </a:r>
            <a:r>
              <a:rPr lang="de-DE" smtClean="0">
                <a:solidFill>
                  <a:schemeClr val="dk1"/>
                </a:solidFill>
              </a:rPr>
              <a:t> :e4</a:t>
            </a:r>
            <a:r>
              <a:rPr lang="de-DE">
                <a:solidFill>
                  <a:schemeClr val="dk1"/>
                </a:solidFill>
              </a:rPr>
              <a:t>, :minor</a:t>
            </a:r>
            <a:r>
              <a:rPr lang="de-DE" smtClean="0">
                <a:solidFill>
                  <a:schemeClr val="dk1"/>
                </a:solidFill>
              </a:rPr>
              <a:t>).</a:t>
            </a:r>
            <a:r>
              <a:rPr lang="de-DE" err="1" smtClean="0">
                <a:solidFill>
                  <a:schemeClr val="dk1"/>
                </a:solidFill>
              </a:rPr>
              <a:t>choose</a:t>
            </a:r>
            <a:endParaRPr lang="de-DE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59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005" y="1003501"/>
            <a:ext cx="6858000" cy="79609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8218" y="179512"/>
            <a:ext cx="19615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smtClean="0">
                <a:solidFill>
                  <a:schemeClr val="accent6"/>
                </a:solidFill>
              </a:rPr>
              <a:t>Spickzettel</a:t>
            </a:r>
            <a:endParaRPr lang="de-DE" sz="3200">
              <a:solidFill>
                <a:schemeClr val="accent6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2657" y="664984"/>
            <a:ext cx="1197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smtClean="0"/>
              <a:t>Befehle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2657" y="1104261"/>
            <a:ext cx="6264696" cy="10156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 smtClean="0"/>
              <a:t>ALT-R	Run (=Starten)		</a:t>
            </a:r>
            <a:r>
              <a:rPr lang="de-DE" sz="1200"/>
              <a:t>ALT-A	Alles </a:t>
            </a:r>
            <a:r>
              <a:rPr lang="de-DE" sz="1200" smtClean="0"/>
              <a:t>markieren</a:t>
            </a:r>
          </a:p>
          <a:p>
            <a:r>
              <a:rPr lang="de-DE" sz="1200" smtClean="0"/>
              <a:t>ALT-S	</a:t>
            </a:r>
            <a:r>
              <a:rPr lang="de-DE" sz="1200" err="1" smtClean="0"/>
              <a:t>Stop</a:t>
            </a:r>
            <a:r>
              <a:rPr lang="de-DE" sz="1200"/>
              <a:t>		</a:t>
            </a:r>
            <a:r>
              <a:rPr lang="de-DE" sz="1200" smtClean="0"/>
              <a:t>ALT-C	</a:t>
            </a:r>
            <a:r>
              <a:rPr lang="de-DE" sz="1200" err="1" smtClean="0"/>
              <a:t>Copy</a:t>
            </a:r>
            <a:r>
              <a:rPr lang="de-DE" sz="1200" smtClean="0"/>
              <a:t> (Kopieren)</a:t>
            </a:r>
          </a:p>
          <a:p>
            <a:r>
              <a:rPr lang="de-DE" sz="1200"/>
              <a:t>	</a:t>
            </a:r>
            <a:r>
              <a:rPr lang="de-DE" sz="1200" smtClean="0"/>
              <a:t>		ALT-V	Einfügen</a:t>
            </a:r>
          </a:p>
          <a:p>
            <a:r>
              <a:rPr lang="de-DE" sz="1200" smtClean="0"/>
              <a:t>STRG-I	Hilfe für Befehl</a:t>
            </a:r>
          </a:p>
          <a:p>
            <a:endParaRPr lang="de-DE" sz="1200"/>
          </a:p>
        </p:txBody>
      </p:sp>
      <p:sp>
        <p:nvSpPr>
          <p:cNvPr id="6" name="TextBox 5"/>
          <p:cNvSpPr txBox="1"/>
          <p:nvPr/>
        </p:nvSpPr>
        <p:spPr>
          <a:xfrm>
            <a:off x="307089" y="2489989"/>
            <a:ext cx="119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smtClean="0"/>
              <a:t>Knöpfe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2657" y="3682100"/>
            <a:ext cx="2831932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 smtClean="0"/>
              <a:t>Starten	Stoppen	  Aufnehmen</a:t>
            </a:r>
            <a:endParaRPr lang="de-DE" sz="12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2657" y="4358210"/>
            <a:ext cx="2809875" cy="48577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32656" y="5017009"/>
            <a:ext cx="4392488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 smtClean="0"/>
              <a:t>Text kleiner 	  Text größer</a:t>
            </a:r>
            <a:r>
              <a:rPr lang="de-DE" sz="1200"/>
              <a:t>	</a:t>
            </a:r>
            <a:r>
              <a:rPr lang="de-DE" sz="1200" smtClean="0"/>
              <a:t>   Text schön machen („ausrichten“)</a:t>
            </a:r>
            <a:endParaRPr lang="de-DE" sz="12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7089" y="5807053"/>
            <a:ext cx="6079937" cy="23892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8053" y="8636305"/>
            <a:ext cx="2240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Anleitung für zuhause</a:t>
            </a:r>
            <a:endParaRPr lang="de-DE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906036" y="8028385"/>
            <a:ext cx="624513" cy="680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89136" y="8636305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Coole Beispiele</a:t>
            </a:r>
            <a:endParaRPr lang="de-DE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2528900" y="8028386"/>
            <a:ext cx="468052" cy="680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48443" y="8622880"/>
            <a:ext cx="1300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Alle Befehle</a:t>
            </a:r>
            <a:endParaRPr lang="de-DE"/>
          </a:p>
        </p:txBody>
      </p:sp>
      <p:cxnSp>
        <p:nvCxnSpPr>
          <p:cNvPr id="18" name="Straight Arrow Connector 17"/>
          <p:cNvCxnSpPr>
            <a:stCxn id="16" idx="0"/>
          </p:cNvCxnSpPr>
          <p:nvPr/>
        </p:nvCxnSpPr>
        <p:spPr>
          <a:xfrm flipH="1" flipV="1">
            <a:off x="5013176" y="8105541"/>
            <a:ext cx="785542" cy="517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43445" y="8636305"/>
            <a:ext cx="830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Effekte</a:t>
            </a:r>
            <a:endParaRPr lang="de-DE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H="1" flipV="1">
            <a:off x="3791383" y="7999360"/>
            <a:ext cx="767561" cy="63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089" y="3133868"/>
            <a:ext cx="2857500" cy="4286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4172" y="3143392"/>
            <a:ext cx="1895475" cy="40957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555094" y="3689777"/>
            <a:ext cx="1874553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 smtClean="0"/>
              <a:t>  Speichern	Laden</a:t>
            </a:r>
            <a:endParaRPr lang="de-DE" sz="1200"/>
          </a:p>
        </p:txBody>
      </p:sp>
    </p:spTree>
    <p:extLst>
      <p:ext uri="{BB962C8B-B14F-4D97-AF65-F5344CB8AC3E}">
        <p14:creationId xmlns:p14="http://schemas.microsoft.com/office/powerpoint/2010/main" val="3329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005" y="1003501"/>
            <a:ext cx="6858000" cy="8532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8218" y="179512"/>
            <a:ext cx="19615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smtClean="0">
                <a:solidFill>
                  <a:schemeClr val="accent6"/>
                </a:solidFill>
              </a:rPr>
              <a:t>Spickzettel</a:t>
            </a:r>
            <a:endParaRPr lang="de-DE" sz="3200">
              <a:solidFill>
                <a:schemeClr val="accent6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2657" y="803512"/>
            <a:ext cx="1197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err="1" smtClean="0"/>
              <a:t>use_synth</a:t>
            </a:r>
            <a:r>
              <a:rPr lang="de-DE" b="1"/>
              <a:t> </a:t>
            </a:r>
            <a:endParaRPr lang="de-DE" b="1" smtClean="0"/>
          </a:p>
        </p:txBody>
      </p:sp>
      <p:sp>
        <p:nvSpPr>
          <p:cNvPr id="5" name="TextBox 4"/>
          <p:cNvSpPr txBox="1"/>
          <p:nvPr/>
        </p:nvSpPr>
        <p:spPr>
          <a:xfrm>
            <a:off x="332657" y="1242789"/>
            <a:ext cx="6264696" cy="13849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 err="1"/>
              <a:t>beep</a:t>
            </a:r>
            <a:r>
              <a:rPr lang="de-DE" sz="1200"/>
              <a:t>	blade	</a:t>
            </a:r>
            <a:r>
              <a:rPr lang="de-DE" sz="1200" err="1"/>
              <a:t>bnoise</a:t>
            </a:r>
            <a:r>
              <a:rPr lang="de-DE" sz="1200"/>
              <a:t>	</a:t>
            </a:r>
            <a:r>
              <a:rPr lang="de-DE" sz="1200" err="1"/>
              <a:t>cnoise</a:t>
            </a:r>
            <a:r>
              <a:rPr lang="de-DE" sz="1200"/>
              <a:t>	</a:t>
            </a:r>
            <a:r>
              <a:rPr lang="de-DE" sz="1200" err="1"/>
              <a:t>dark_ambience</a:t>
            </a:r>
            <a:r>
              <a:rPr lang="de-DE" sz="1200"/>
              <a:t> </a:t>
            </a:r>
          </a:p>
          <a:p>
            <a:r>
              <a:rPr lang="de-DE" sz="1200" err="1"/>
              <a:t>dpulse</a:t>
            </a:r>
            <a:r>
              <a:rPr lang="de-DE" sz="1200"/>
              <a:t>	</a:t>
            </a:r>
            <a:r>
              <a:rPr lang="de-DE" sz="1200" err="1"/>
              <a:t>dsaw</a:t>
            </a:r>
            <a:r>
              <a:rPr lang="de-DE" sz="1200"/>
              <a:t>	</a:t>
            </a:r>
            <a:r>
              <a:rPr lang="de-DE" sz="1200" err="1"/>
              <a:t>dull_bell</a:t>
            </a:r>
            <a:r>
              <a:rPr lang="de-DE" sz="1200"/>
              <a:t>	</a:t>
            </a:r>
            <a:r>
              <a:rPr lang="de-DE" sz="1200" err="1"/>
              <a:t>fm</a:t>
            </a:r>
            <a:r>
              <a:rPr lang="de-DE" sz="1200"/>
              <a:t>	</a:t>
            </a:r>
            <a:r>
              <a:rPr lang="de-DE" sz="1200" err="1"/>
              <a:t>gnoise</a:t>
            </a:r>
            <a:r>
              <a:rPr lang="de-DE" sz="1200"/>
              <a:t>	</a:t>
            </a:r>
            <a:r>
              <a:rPr lang="de-DE" sz="1200" err="1"/>
              <a:t>growl</a:t>
            </a:r>
            <a:endParaRPr lang="de-DE" sz="1200"/>
          </a:p>
          <a:p>
            <a:r>
              <a:rPr lang="de-DE" sz="1200" err="1"/>
              <a:t>hollow</a:t>
            </a:r>
            <a:r>
              <a:rPr lang="de-DE" sz="1200"/>
              <a:t>	</a:t>
            </a:r>
            <a:r>
              <a:rPr lang="de-DE" sz="1200" err="1"/>
              <a:t>hoover</a:t>
            </a:r>
            <a:r>
              <a:rPr lang="de-DE" sz="1200"/>
              <a:t>	</a:t>
            </a:r>
          </a:p>
          <a:p>
            <a:r>
              <a:rPr lang="de-DE" sz="1200" err="1"/>
              <a:t>mod_beep</a:t>
            </a:r>
            <a:r>
              <a:rPr lang="de-DE" sz="1200"/>
              <a:t>	</a:t>
            </a:r>
            <a:r>
              <a:rPr lang="de-DE" sz="1200" err="1"/>
              <a:t>mod_dsaw</a:t>
            </a:r>
            <a:r>
              <a:rPr lang="de-DE" sz="1200"/>
              <a:t>	</a:t>
            </a:r>
            <a:r>
              <a:rPr lang="de-DE" sz="1200" err="1"/>
              <a:t>mod_fm</a:t>
            </a:r>
            <a:r>
              <a:rPr lang="de-DE" sz="1200"/>
              <a:t>	</a:t>
            </a:r>
            <a:r>
              <a:rPr lang="de-DE" sz="1200" err="1" smtClean="0"/>
              <a:t>chiplead</a:t>
            </a:r>
            <a:r>
              <a:rPr lang="de-DE" sz="1200" smtClean="0"/>
              <a:t>	</a:t>
            </a:r>
            <a:r>
              <a:rPr lang="de-DE" sz="1200" err="1" smtClean="0"/>
              <a:t>chipbass</a:t>
            </a:r>
            <a:r>
              <a:rPr lang="de-DE" sz="1200" smtClean="0"/>
              <a:t>	</a:t>
            </a:r>
            <a:r>
              <a:rPr lang="de-DE" sz="1200" err="1" smtClean="0"/>
              <a:t>chipnoise</a:t>
            </a:r>
            <a:endParaRPr lang="de-DE" sz="1200"/>
          </a:p>
          <a:p>
            <a:r>
              <a:rPr lang="de-DE" sz="1200" err="1"/>
              <a:t>mod_pulse</a:t>
            </a:r>
            <a:r>
              <a:rPr lang="de-DE" sz="1200"/>
              <a:t>	</a:t>
            </a:r>
            <a:r>
              <a:rPr lang="de-DE" sz="1200" err="1"/>
              <a:t>mod_saw</a:t>
            </a:r>
            <a:r>
              <a:rPr lang="de-DE" sz="1200"/>
              <a:t>		</a:t>
            </a:r>
            <a:r>
              <a:rPr lang="de-DE" sz="1200" err="1"/>
              <a:t>mod_sine</a:t>
            </a:r>
            <a:r>
              <a:rPr lang="de-DE" sz="1200"/>
              <a:t>	</a:t>
            </a:r>
            <a:r>
              <a:rPr lang="de-DE" sz="1200" err="1" smtClean="0"/>
              <a:t>mod_tri</a:t>
            </a:r>
            <a:r>
              <a:rPr lang="de-DE" sz="1200" smtClean="0"/>
              <a:t>	pule</a:t>
            </a:r>
            <a:endParaRPr lang="de-DE" sz="1200"/>
          </a:p>
          <a:p>
            <a:r>
              <a:rPr lang="de-DE" sz="1200" err="1"/>
              <a:t>noise</a:t>
            </a:r>
            <a:r>
              <a:rPr lang="de-DE" sz="1200"/>
              <a:t>	piano	</a:t>
            </a:r>
            <a:r>
              <a:rPr lang="de-DE" sz="1200" err="1"/>
              <a:t>pnoise</a:t>
            </a:r>
            <a:r>
              <a:rPr lang="de-DE" sz="1200"/>
              <a:t>	</a:t>
            </a:r>
            <a:r>
              <a:rPr lang="de-DE" sz="1200" err="1"/>
              <a:t>pretty_bell</a:t>
            </a:r>
            <a:r>
              <a:rPr lang="de-DE" sz="1200"/>
              <a:t>	</a:t>
            </a:r>
            <a:r>
              <a:rPr lang="de-DE" sz="1200" err="1"/>
              <a:t>prophet</a:t>
            </a:r>
            <a:r>
              <a:rPr lang="de-DE" sz="1200"/>
              <a:t>	</a:t>
            </a:r>
            <a:r>
              <a:rPr lang="de-DE" sz="1200" err="1" smtClean="0"/>
              <a:t>dtri</a:t>
            </a:r>
            <a:r>
              <a:rPr lang="de-DE" sz="1200" smtClean="0"/>
              <a:t>	</a:t>
            </a:r>
            <a:r>
              <a:rPr lang="de-DE" sz="1200" err="1" smtClean="0"/>
              <a:t>pluck</a:t>
            </a:r>
            <a:endParaRPr lang="de-DE" sz="1200"/>
          </a:p>
          <a:p>
            <a:r>
              <a:rPr lang="de-DE" sz="1200" err="1"/>
              <a:t>saw</a:t>
            </a:r>
            <a:r>
              <a:rPr lang="de-DE" sz="1200"/>
              <a:t>	sine	</a:t>
            </a:r>
            <a:r>
              <a:rPr lang="de-DE" sz="1200" err="1"/>
              <a:t>square</a:t>
            </a:r>
            <a:r>
              <a:rPr lang="de-DE" sz="1200"/>
              <a:t>	</a:t>
            </a:r>
            <a:r>
              <a:rPr lang="de-DE" sz="1200" err="1"/>
              <a:t>subpulse</a:t>
            </a:r>
            <a:r>
              <a:rPr lang="de-DE" sz="1200"/>
              <a:t>	tb303	</a:t>
            </a:r>
            <a:r>
              <a:rPr lang="de-DE" sz="1200" err="1"/>
              <a:t>tri</a:t>
            </a:r>
            <a:r>
              <a:rPr lang="de-DE" sz="1200"/>
              <a:t>	</a:t>
            </a:r>
            <a:r>
              <a:rPr lang="de-DE" sz="1200" err="1" smtClean="0"/>
              <a:t>zawa</a:t>
            </a:r>
            <a:endParaRPr lang="de-DE" sz="1200"/>
          </a:p>
        </p:txBody>
      </p:sp>
      <p:sp>
        <p:nvSpPr>
          <p:cNvPr id="6" name="TextBox 5"/>
          <p:cNvSpPr txBox="1"/>
          <p:nvPr/>
        </p:nvSpPr>
        <p:spPr>
          <a:xfrm>
            <a:off x="307089" y="2865802"/>
            <a:ext cx="119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smtClean="0"/>
              <a:t>sample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98586" y="7092538"/>
            <a:ext cx="1387955" cy="17081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/>
              <a:t>:</a:t>
            </a:r>
            <a:r>
              <a:rPr lang="de-DE" sz="1050" err="1"/>
              <a:t>ambi_soft_buzz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ambi_swoosh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ambi_drone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ambi_glass_hum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ambi_glass_rub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ambi_haunted_hum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ambi_piano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ambi_lunar_land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ambi_dark_woosh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ambi_choir</a:t>
            </a:r>
            <a:r>
              <a:rPr lang="de-DE" sz="105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61429" y="3343254"/>
            <a:ext cx="2016225" cy="17081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/>
              <a:t>:</a:t>
            </a:r>
            <a:r>
              <a:rPr lang="de-DE" sz="1050" err="1"/>
              <a:t>ambi_soft_buzz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ambi_swoosh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ambi_drone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ambi_glass_hum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ambi_glass_rub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ambi_haunted_hum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ambi_piano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ambi_lunar_land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ambi_dark_woosh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ambi_choir</a:t>
            </a:r>
            <a:r>
              <a:rPr lang="de-DE" sz="1050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98586" y="3363535"/>
            <a:ext cx="1163884" cy="20313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/>
              <a:t>:</a:t>
            </a:r>
            <a:r>
              <a:rPr lang="de-DE" sz="1050" err="1"/>
              <a:t>bd_ada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bd_pure</a:t>
            </a:r>
            <a:endParaRPr lang="de-DE" sz="1050"/>
          </a:p>
          <a:p>
            <a:r>
              <a:rPr lang="de-DE" sz="1050"/>
              <a:t>:bd_808</a:t>
            </a:r>
          </a:p>
          <a:p>
            <a:r>
              <a:rPr lang="de-DE" sz="1050"/>
              <a:t>:</a:t>
            </a:r>
            <a:r>
              <a:rPr lang="de-DE" sz="1050" err="1"/>
              <a:t>bd_zum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bd_gas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bd_sone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bd_haus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bd_zome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bd_boom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bd_klub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bd_fat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bd_tek</a:t>
            </a:r>
            <a:r>
              <a:rPr lang="de-DE" sz="1050"/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05117" y="5563327"/>
            <a:ext cx="1354374" cy="13849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smtClean="0"/>
              <a:t>:</a:t>
            </a:r>
            <a:r>
              <a:rPr lang="en-US" sz="1050" err="1"/>
              <a:t>bass_hit_c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bass_hard_c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bass_thick_c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bass_drop_c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bass_woodsy_c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bass_voxy_c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bass_voxy_hit_c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bass_dnb_f</a:t>
            </a:r>
            <a:r>
              <a:rPr lang="en-US" sz="1050"/>
              <a:t> </a:t>
            </a:r>
            <a:endParaRPr lang="de-DE" sz="1050"/>
          </a:p>
        </p:txBody>
      </p:sp>
      <p:sp>
        <p:nvSpPr>
          <p:cNvPr id="13" name="TextBox 12"/>
          <p:cNvSpPr txBox="1"/>
          <p:nvPr/>
        </p:nvSpPr>
        <p:spPr>
          <a:xfrm>
            <a:off x="3767760" y="5544171"/>
            <a:ext cx="1479419" cy="34855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/>
              <a:t>:</a:t>
            </a:r>
            <a:r>
              <a:rPr lang="en-US" sz="1050" err="1"/>
              <a:t>drum_heavy_kick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drum_tom_mid_soft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drum_tom_mid_hard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drum_tom_lo_soft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drum_tom_lo_hard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drum_tom_hi_soft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drum_tom_hi_hard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drum_splash_soft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drum_splash_hard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drum_snare_soft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drum_snare_hard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drum_cymbal_soft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drum_cymbal_hard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drum_cymbal_open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drum_cymbal_closed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drum_cymbal_pedal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drum_bass_soft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drum_bass_hard</a:t>
            </a:r>
            <a:r>
              <a:rPr lang="en-US" sz="1050"/>
              <a:t> </a:t>
            </a:r>
          </a:p>
          <a:p>
            <a:r>
              <a:rPr lang="en-US" sz="1050"/>
              <a:t>:</a:t>
            </a:r>
            <a:r>
              <a:rPr lang="en-US" sz="1050" err="1"/>
              <a:t>sn_dub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sn_dolf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sn_zome</a:t>
            </a:r>
            <a:r>
              <a:rPr lang="en-US" sz="105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7089" y="3363535"/>
            <a:ext cx="1681751" cy="41319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/>
              <a:t>:</a:t>
            </a:r>
            <a:r>
              <a:rPr lang="de-DE" sz="1050" err="1"/>
              <a:t>elec_triangle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elec_snare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elec_lo_snare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elec_hi_snare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elec_mid_snare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elec_cymbal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elec_soft_kick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elec_filt_snare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elec_fuzz_tom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elec_chime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elec_bong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elec_twang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elec_wood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elec_pop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elec_beep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elec_blip</a:t>
            </a:r>
            <a:endParaRPr lang="de-DE" sz="1050"/>
          </a:p>
          <a:p>
            <a:r>
              <a:rPr lang="de-DE" sz="1050"/>
              <a:t>:elec_blip2</a:t>
            </a:r>
          </a:p>
          <a:p>
            <a:r>
              <a:rPr lang="de-DE" sz="1050"/>
              <a:t>:</a:t>
            </a:r>
            <a:r>
              <a:rPr lang="de-DE" sz="1050" err="1"/>
              <a:t>elec_ping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elec_bell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elec_flip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elec_tick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elec_hollow_kick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elec_twip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elec_plip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elec_blup</a:t>
            </a:r>
            <a:r>
              <a:rPr lang="de-DE" sz="1050"/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7089" y="7604631"/>
            <a:ext cx="1681751" cy="73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/>
              <a:t>:</a:t>
            </a:r>
            <a:r>
              <a:rPr lang="de-DE" sz="1050" err="1"/>
              <a:t>misc_burp</a:t>
            </a:r>
            <a:r>
              <a:rPr lang="de-DE" sz="1050"/>
              <a:t> </a:t>
            </a:r>
          </a:p>
          <a:p>
            <a:r>
              <a:rPr lang="de-DE" sz="1050"/>
              <a:t>:</a:t>
            </a:r>
            <a:r>
              <a:rPr lang="de-DE" sz="1050" err="1"/>
              <a:t>perc_bell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perc_snap</a:t>
            </a:r>
            <a:endParaRPr lang="de-DE" sz="1050"/>
          </a:p>
          <a:p>
            <a:r>
              <a:rPr lang="de-DE" sz="1050"/>
              <a:t>:perc_snap2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7089" y="8441848"/>
            <a:ext cx="1681751" cy="73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/>
              <a:t>:</a:t>
            </a:r>
            <a:r>
              <a:rPr lang="de-DE" sz="1050" err="1"/>
              <a:t>guit_harmonics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guit_e_fifths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guit_e_slide</a:t>
            </a:r>
            <a:endParaRPr lang="de-DE" sz="1050"/>
          </a:p>
          <a:p>
            <a:r>
              <a:rPr lang="de-DE" sz="1050"/>
              <a:t>:guit_em9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98552" y="5563327"/>
            <a:ext cx="1198801" cy="12234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050"/>
              <a:t>:loop_industrial</a:t>
            </a:r>
          </a:p>
          <a:p>
            <a:r>
              <a:rPr lang="nl-NL" sz="1050"/>
              <a:t>:loop_compus</a:t>
            </a:r>
          </a:p>
          <a:p>
            <a:r>
              <a:rPr lang="nl-NL" sz="1050"/>
              <a:t>:loop_amen</a:t>
            </a:r>
          </a:p>
          <a:p>
            <a:r>
              <a:rPr lang="nl-NL" sz="1050"/>
              <a:t>:loop_amen_full</a:t>
            </a:r>
          </a:p>
          <a:p>
            <a:r>
              <a:rPr lang="nl-NL" sz="1050"/>
              <a:t>:loop_garzul</a:t>
            </a:r>
          </a:p>
          <a:p>
            <a:r>
              <a:rPr lang="nl-NL" sz="1050"/>
              <a:t>:loop_mika</a:t>
            </a:r>
          </a:p>
          <a:p>
            <a:r>
              <a:rPr lang="nl-NL" sz="1050"/>
              <a:t>:loop_breakbeat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6618" y="2843808"/>
            <a:ext cx="4152900" cy="4286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86511" y="768135"/>
            <a:ext cx="4095750" cy="39052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418962" y="7036798"/>
            <a:ext cx="1198801" cy="13849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050"/>
              <a:t>:drum_cowbell</a:t>
            </a:r>
          </a:p>
          <a:p>
            <a:r>
              <a:rPr lang="nl-NL" sz="1050"/>
              <a:t>:drum_roll</a:t>
            </a:r>
          </a:p>
          <a:p>
            <a:r>
              <a:rPr lang="nl-NL" sz="1050"/>
              <a:t>:misc_cros</a:t>
            </a:r>
          </a:p>
          <a:p>
            <a:r>
              <a:rPr lang="nl-NL" sz="1050"/>
              <a:t>:misc_cineboom</a:t>
            </a:r>
          </a:p>
          <a:p>
            <a:r>
              <a:rPr lang="nl-NL" sz="1050"/>
              <a:t>:perc_swash</a:t>
            </a:r>
          </a:p>
          <a:p>
            <a:r>
              <a:rPr lang="nl-NL" sz="1050"/>
              <a:t>:perc_till</a:t>
            </a:r>
          </a:p>
          <a:p>
            <a:r>
              <a:rPr lang="nl-NL" sz="1050"/>
              <a:t>:loop_safari</a:t>
            </a:r>
          </a:p>
          <a:p>
            <a:r>
              <a:rPr lang="nl-NL" sz="1050"/>
              <a:t>:loop_tabla</a:t>
            </a:r>
          </a:p>
        </p:txBody>
      </p:sp>
    </p:spTree>
    <p:extLst>
      <p:ext uri="{BB962C8B-B14F-4D97-AF65-F5344CB8AC3E}">
        <p14:creationId xmlns:p14="http://schemas.microsoft.com/office/powerpoint/2010/main" val="249859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smtClean="0"/>
              <a:t>Spiele und warte</a:t>
            </a:r>
            <a:endParaRPr lang="de-DE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smtClean="0"/>
              <a:t>80	60	62	64	65	20</a:t>
            </a:r>
          </a:p>
          <a:p>
            <a:r>
              <a:rPr lang="de-DE" smtClean="0"/>
              <a:t>	67	69	71	72</a:t>
            </a:r>
          </a:p>
          <a:p>
            <a:r>
              <a:rPr lang="de-DE" smtClean="0"/>
              <a:t>	:c4	:d4	:c5	:d5</a:t>
            </a:r>
            <a:endParaRPr lang="de-DE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smtClean="0"/>
              <a:t>	c5 e5 g5	  f4 a4 c5 	   g4 a4 d5</a:t>
            </a:r>
            <a:endParaRPr lang="de-DE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smtClean="0"/>
              <a:t>play 60</a:t>
            </a:r>
          </a:p>
          <a:p>
            <a:r>
              <a:rPr lang="de-DE" smtClean="0"/>
              <a:t>sleep 1</a:t>
            </a:r>
            <a:endParaRPr lang="de-DE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smtClean="0"/>
              <a:t>Spiele einen Akkord (Dreiklang)</a:t>
            </a:r>
            <a:endParaRPr lang="de-DE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/>
          </p:nvPr>
        </p:nvSpPr>
        <p:spPr>
          <a:xfrm>
            <a:off x="548680" y="5004048"/>
            <a:ext cx="6048672" cy="2853898"/>
          </a:xfrm>
        </p:spPr>
        <p:txBody>
          <a:bodyPr/>
          <a:lstStyle/>
          <a:p>
            <a:r>
              <a:rPr lang="en-US" smtClean="0"/>
              <a:t>play :c4 </a:t>
            </a:r>
          </a:p>
          <a:p>
            <a:r>
              <a:rPr lang="en-US" smtClean="0"/>
              <a:t>play :e4</a:t>
            </a:r>
          </a:p>
          <a:p>
            <a:r>
              <a:rPr lang="en-US" smtClean="0"/>
              <a:t>play :g4 </a:t>
            </a:r>
          </a:p>
          <a:p>
            <a:r>
              <a:rPr lang="en-US" smtClean="0"/>
              <a:t>sleep 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smtClean="0"/>
              <a:t>Vewernde Buffer 1</a:t>
            </a:r>
            <a:endParaRPr lang="de-DE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smtClean="0"/>
              <a:t>BUFFER 1</a:t>
            </a:r>
            <a:endParaRPr lang="de-DE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74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smtClean="0"/>
              <a:t>Drei Töne gleichzeitig nennt man einen Akkord. So ist es einfacher als vorher. Hier ein C-Akkord.</a:t>
            </a:r>
            <a:endParaRPr lang="de-DE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smtClean="0"/>
              <a:t>	c5 e5 g5	  f4 a4 c5 	   g4 a4 d5</a:t>
            </a:r>
            <a:endParaRPr lang="de-DE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>
          <a:xfrm>
            <a:off x="404664" y="8316416"/>
            <a:ext cx="6453336" cy="664797"/>
          </a:xfrm>
        </p:spPr>
        <p:txBody>
          <a:bodyPr/>
          <a:lstStyle/>
          <a:p>
            <a:r>
              <a:rPr lang="de-DE" smtClean="0"/>
              <a:t>	:a4	:b4	 :major7	:minor</a:t>
            </a:r>
          </a:p>
          <a:p>
            <a:r>
              <a:rPr lang="de-DE" sz="1600" smtClean="0"/>
              <a:t>Drei Akkorde mit einer Sekunde Abstand (nimm e, a und b als moll)</a:t>
            </a:r>
            <a:endParaRPr lang="de-DE" sz="160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smtClean="0"/>
              <a:t>play_chord [:c4, :e4, :g4]</a:t>
            </a:r>
          </a:p>
          <a:p>
            <a:r>
              <a:rPr lang="de-DE" smtClean="0"/>
              <a:t>sleep 1</a:t>
            </a:r>
            <a:endParaRPr lang="de-DE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smtClean="0"/>
              <a:t>Major = Dur, Minor = Moll – erkennst Du den Unterschied?</a:t>
            </a:r>
            <a:endParaRPr lang="de-DE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err="1" smtClean="0"/>
              <a:t>play_chord</a:t>
            </a:r>
            <a:r>
              <a:rPr lang="en-US" smtClean="0"/>
              <a:t> chord(:e4, :major)</a:t>
            </a:r>
          </a:p>
          <a:p>
            <a:r>
              <a:rPr lang="en-US" smtClean="0"/>
              <a:t>sleep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smtClean="0"/>
              <a:t>Verwende Buffer 2</a:t>
            </a:r>
            <a:endParaRPr lang="de-DE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smtClean="0"/>
              <a:t>BUFFER 2</a:t>
            </a:r>
            <a:endParaRPr lang="de-DE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345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smtClean="0"/>
              <a:t>Spiele ein Muster (=Pattern) </a:t>
            </a:r>
            <a:r>
              <a:rPr lang="de-DE"/>
              <a:t> </a:t>
            </a:r>
            <a:r>
              <a:rPr lang="de-DE" smtClean="0"/>
              <a:t>- hier eine Tonleiter (scale)</a:t>
            </a:r>
            <a:endParaRPr lang="de-DE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smtClean="0"/>
              <a:t>:major 	:major_pentatonic 	:minor_pentatonic	:minor</a:t>
            </a:r>
          </a:p>
          <a:p>
            <a:endParaRPr lang="de-DE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smtClean="0"/>
              <a:t>50	240	400	100	600</a:t>
            </a:r>
          </a:p>
          <a:p>
            <a:r>
              <a:rPr lang="de-DE" smtClean="0"/>
              <a:t>:major 	:major_pentatonic 	:minor_pentatonic	:minor</a:t>
            </a:r>
            <a:endParaRPr lang="de-DE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04664" y="1003248"/>
            <a:ext cx="6048672" cy="584775"/>
          </a:xfrm>
        </p:spPr>
        <p:txBody>
          <a:bodyPr/>
          <a:lstStyle/>
          <a:p>
            <a:r>
              <a:rPr lang="de-DE" err="1" smtClean="0"/>
              <a:t>play_pattern</a:t>
            </a:r>
            <a:r>
              <a:rPr lang="de-DE" smtClean="0"/>
              <a:t> (</a:t>
            </a:r>
            <a:r>
              <a:rPr lang="de-DE" err="1" smtClean="0"/>
              <a:t>scale</a:t>
            </a:r>
            <a:r>
              <a:rPr lang="de-DE" smtClean="0"/>
              <a:t> :c4, :</a:t>
            </a:r>
            <a:r>
              <a:rPr lang="de-DE" err="1" smtClean="0"/>
              <a:t>major</a:t>
            </a:r>
            <a:r>
              <a:rPr lang="de-DE" smtClean="0"/>
              <a:t>)</a:t>
            </a:r>
            <a:endParaRPr lang="de-DE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smtClean="0"/>
              <a:t>Verwende ein andere Geschwindigkeit   b p m = beats per minute = schläge pro minute</a:t>
            </a:r>
            <a:endParaRPr lang="de-DE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/>
          </p:nvPr>
        </p:nvSpPr>
        <p:spPr>
          <a:xfrm>
            <a:off x="548680" y="5335749"/>
            <a:ext cx="6048672" cy="1175706"/>
          </a:xfrm>
        </p:spPr>
        <p:txBody>
          <a:bodyPr/>
          <a:lstStyle/>
          <a:p>
            <a:r>
              <a:rPr lang="de-DE" dirty="0" smtClean="0"/>
              <a:t>use_bpm 120</a:t>
            </a:r>
          </a:p>
          <a:p>
            <a:r>
              <a:rPr lang="de-DE" dirty="0" err="1" smtClean="0"/>
              <a:t>play_pattern</a:t>
            </a:r>
            <a:r>
              <a:rPr lang="de-DE" dirty="0" smtClean="0"/>
              <a:t> (</a:t>
            </a:r>
            <a:r>
              <a:rPr lang="de-DE" dirty="0" err="1" smtClean="0"/>
              <a:t>scale</a:t>
            </a:r>
            <a:r>
              <a:rPr lang="de-DE" dirty="0" smtClean="0"/>
              <a:t> :e4, :minor)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smtClean="0"/>
              <a:t>2 times = 2 mal. Wir nennen das eine Schleife</a:t>
            </a:r>
            <a:endParaRPr lang="de-DE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smtClean="0"/>
              <a:t>3.times	5.times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>
          <a:xfrm>
            <a:off x="404664" y="8316416"/>
            <a:ext cx="6453336" cy="646331"/>
          </a:xfrm>
        </p:spPr>
        <p:txBody>
          <a:bodyPr/>
          <a:lstStyle/>
          <a:p>
            <a:r>
              <a:rPr lang="de-DE" smtClean="0">
                <a:solidFill>
                  <a:srgbClr val="FF0000"/>
                </a:solidFill>
              </a:rPr>
              <a:t>Ändere auf 480.</a:t>
            </a:r>
            <a:r>
              <a:rPr lang="de-DE" smtClean="0"/>
              <a:t>  drücke RUN und höre, wann die Änderung kommt.  Sofort?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04664" y="481918"/>
            <a:ext cx="6048672" cy="2074414"/>
          </a:xfrm>
        </p:spPr>
        <p:txBody>
          <a:bodyPr/>
          <a:lstStyle/>
          <a:p>
            <a:r>
              <a:rPr lang="de-DE" dirty="0" smtClean="0"/>
              <a:t>use_bpm 600</a:t>
            </a:r>
          </a:p>
          <a:p>
            <a:r>
              <a:rPr lang="de-DE" dirty="0" smtClean="0"/>
              <a:t>2.times do</a:t>
            </a:r>
          </a:p>
          <a:p>
            <a:r>
              <a:rPr lang="de-DE" dirty="0" smtClean="0"/>
              <a:t>   </a:t>
            </a:r>
            <a:r>
              <a:rPr lang="de-DE" dirty="0" err="1" smtClean="0"/>
              <a:t>play_pattern</a:t>
            </a:r>
            <a:r>
              <a:rPr lang="de-DE" dirty="0" smtClean="0"/>
              <a:t> (</a:t>
            </a:r>
            <a:r>
              <a:rPr lang="de-DE" dirty="0" err="1" smtClean="0"/>
              <a:t>scale</a:t>
            </a:r>
            <a:r>
              <a:rPr lang="de-DE" dirty="0" smtClean="0"/>
              <a:t> :e4, :minor)</a:t>
            </a:r>
          </a:p>
          <a:p>
            <a:r>
              <a:rPr lang="de-DE" dirty="0" smtClean="0"/>
              <a:t>end</a:t>
            </a:r>
            <a:endParaRPr lang="de-DE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smtClean="0"/>
              <a:t>Wir nennen das Endlosschleife, die man während des Spielens aktualisieren kann.</a:t>
            </a:r>
            <a:endParaRPr lang="de-DE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21"/>
          </p:nvPr>
        </p:nvSpPr>
        <p:spPr>
          <a:xfrm>
            <a:off x="408965" y="5170422"/>
            <a:ext cx="6048672" cy="2591479"/>
          </a:xfrm>
        </p:spPr>
        <p:txBody>
          <a:bodyPr/>
          <a:lstStyle/>
          <a:p>
            <a:r>
              <a:rPr lang="de-DE" dirty="0" smtClean="0"/>
              <a:t>live_loop :</a:t>
            </a:r>
            <a:r>
              <a:rPr lang="de-DE" dirty="0" err="1" smtClean="0"/>
              <a:t>tonleiter</a:t>
            </a:r>
            <a:r>
              <a:rPr lang="de-DE" dirty="0" smtClean="0"/>
              <a:t> do</a:t>
            </a:r>
          </a:p>
          <a:p>
            <a:r>
              <a:rPr lang="de-DE" dirty="0" smtClean="0"/>
              <a:t>   use_bpm 120</a:t>
            </a:r>
          </a:p>
          <a:p>
            <a:r>
              <a:rPr lang="de-DE" dirty="0" smtClean="0"/>
              <a:t>   </a:t>
            </a:r>
            <a:r>
              <a:rPr lang="de-DE" dirty="0" err="1" smtClean="0"/>
              <a:t>play_pattern</a:t>
            </a:r>
            <a:r>
              <a:rPr lang="de-DE" dirty="0" smtClean="0"/>
              <a:t> (</a:t>
            </a:r>
            <a:r>
              <a:rPr lang="de-DE" dirty="0" err="1" smtClean="0"/>
              <a:t>scale</a:t>
            </a:r>
            <a:r>
              <a:rPr lang="de-DE" dirty="0" smtClean="0"/>
              <a:t> :e4, :minor)</a:t>
            </a:r>
          </a:p>
          <a:p>
            <a:r>
              <a:rPr lang="de-DE" dirty="0" smtClean="0"/>
              <a:t>end</a:t>
            </a:r>
          </a:p>
          <a:p>
            <a:endParaRPr lang="de-DE" dirty="0"/>
          </a:p>
        </p:txBody>
      </p:sp>
      <p:sp>
        <p:nvSpPr>
          <p:cNvPr id="8" name="Curved Left Arrow 7"/>
          <p:cNvSpPr/>
          <p:nvPr/>
        </p:nvSpPr>
        <p:spPr>
          <a:xfrm rot="10800000">
            <a:off x="188640" y="5292080"/>
            <a:ext cx="648072" cy="172299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Curved Left Arrow 8"/>
          <p:cNvSpPr/>
          <p:nvPr/>
        </p:nvSpPr>
        <p:spPr>
          <a:xfrm rot="10800000">
            <a:off x="692696" y="1117467"/>
            <a:ext cx="360040" cy="123988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159" y="123209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2mal</a:t>
            </a:r>
          </a:p>
        </p:txBody>
      </p:sp>
    </p:spTree>
    <p:extLst>
      <p:ext uri="{BB962C8B-B14F-4D97-AF65-F5344CB8AC3E}">
        <p14:creationId xmlns:p14="http://schemas.microsoft.com/office/powerpoint/2010/main" val="212983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smtClean="0"/>
              <a:t>Wir wäre es mit einem anderen Sound unseres Synthesizers?</a:t>
            </a:r>
            <a:endParaRPr lang="de-DE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04664" y="3275856"/>
            <a:ext cx="6453336" cy="701731"/>
          </a:xfrm>
        </p:spPr>
        <p:txBody>
          <a:bodyPr/>
          <a:lstStyle/>
          <a:p>
            <a:r>
              <a:rPr lang="de-DE"/>
              <a:t>:dsaw	:mod_dsaw	:</a:t>
            </a:r>
            <a:r>
              <a:rPr lang="de-DE" smtClean="0"/>
              <a:t>prophet		:piano</a:t>
            </a:r>
          </a:p>
          <a:p>
            <a:r>
              <a:rPr lang="de-DE"/>
              <a:t>:</a:t>
            </a:r>
            <a:r>
              <a:rPr lang="de-DE" smtClean="0"/>
              <a:t>blade	:tb303		:</a:t>
            </a:r>
            <a:r>
              <a:rPr lang="de-DE" err="1" smtClean="0"/>
              <a:t>pluck</a:t>
            </a:r>
            <a:r>
              <a:rPr lang="de-DE" smtClean="0"/>
              <a:t>		:</a:t>
            </a:r>
            <a:r>
              <a:rPr lang="de-DE" err="1" smtClean="0"/>
              <a:t>dtri</a:t>
            </a:r>
            <a:endParaRPr lang="de-DE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smtClean="0"/>
              <a:t>Und nun spielen wir die Tonleiter rückwärts</a:t>
            </a:r>
            <a:endParaRPr lang="de-DE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408965" y="5170421"/>
            <a:ext cx="6048672" cy="1557349"/>
          </a:xfrm>
        </p:spPr>
        <p:txBody>
          <a:bodyPr/>
          <a:lstStyle/>
          <a:p>
            <a:endParaRPr lang="de-DE" smtClean="0"/>
          </a:p>
          <a:p>
            <a:r>
              <a:rPr lang="de-DE" err="1" smtClean="0"/>
              <a:t>play_pattern</a:t>
            </a:r>
            <a:r>
              <a:rPr lang="de-DE" smtClean="0"/>
              <a:t> (</a:t>
            </a:r>
            <a:r>
              <a:rPr lang="de-DE" err="1" smtClean="0"/>
              <a:t>scale</a:t>
            </a:r>
            <a:r>
              <a:rPr lang="de-DE" smtClean="0"/>
              <a:t> :e4, :minor)</a:t>
            </a:r>
          </a:p>
          <a:p>
            <a:r>
              <a:rPr lang="de-DE" err="1" smtClean="0"/>
              <a:t>play_pattern</a:t>
            </a:r>
            <a:r>
              <a:rPr lang="de-DE" smtClean="0"/>
              <a:t> (</a:t>
            </a:r>
            <a:r>
              <a:rPr lang="de-DE" err="1" smtClean="0"/>
              <a:t>scale</a:t>
            </a:r>
            <a:r>
              <a:rPr lang="de-DE" smtClean="0"/>
              <a:t> :e4, :minor).</a:t>
            </a:r>
            <a:r>
              <a:rPr lang="de-DE" b="1" err="1" smtClean="0"/>
              <a:t>reverse</a:t>
            </a:r>
            <a:endParaRPr lang="de-DE" b="1"/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404664" y="576094"/>
            <a:ext cx="6048672" cy="2074414"/>
          </a:xfrm>
        </p:spPr>
        <p:txBody>
          <a:bodyPr/>
          <a:lstStyle/>
          <a:p>
            <a:pPr algn="ctr"/>
            <a:r>
              <a:rPr lang="de-DE" smtClean="0"/>
              <a:t>Füge den folgenden Befehl hinzu</a:t>
            </a:r>
            <a:endParaRPr lang="de-DE"/>
          </a:p>
          <a:p>
            <a:pPr algn="ctr"/>
            <a:endParaRPr lang="de-DE" smtClean="0"/>
          </a:p>
          <a:p>
            <a:pPr algn="ctr"/>
            <a:r>
              <a:rPr lang="de-DE" err="1" smtClean="0"/>
              <a:t>use_synth</a:t>
            </a:r>
            <a:r>
              <a:rPr lang="de-DE" smtClean="0"/>
              <a:t> :saw</a:t>
            </a:r>
          </a:p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77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0" y="2821016"/>
            <a:ext cx="6858000" cy="261610"/>
          </a:xfrm>
        </p:spPr>
        <p:txBody>
          <a:bodyPr/>
          <a:lstStyle/>
          <a:p>
            <a:r>
              <a:rPr lang="de-DE" smtClean="0"/>
              <a:t>Verwende Buffer 3</a:t>
            </a:r>
            <a:endParaRPr lang="de-DE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404664" y="8316416"/>
            <a:ext cx="6453336" cy="701731"/>
          </a:xfrm>
        </p:spPr>
        <p:txBody>
          <a:bodyPr/>
          <a:lstStyle/>
          <a:p>
            <a:pPr>
              <a:buFontTx/>
              <a:buChar char="-"/>
            </a:pPr>
            <a:r>
              <a:rPr lang="de-DE" b="0" i="1" smtClean="0"/>
              <a:t>play</a:t>
            </a:r>
            <a:r>
              <a:rPr lang="de-DE" b="0" smtClean="0"/>
              <a:t> spielt </a:t>
            </a:r>
            <a:r>
              <a:rPr lang="de-DE" smtClean="0"/>
              <a:t>nur</a:t>
            </a:r>
            <a:r>
              <a:rPr lang="de-DE" b="0" smtClean="0"/>
              <a:t> </a:t>
            </a:r>
            <a:r>
              <a:rPr lang="de-DE" smtClean="0"/>
              <a:t>einen</a:t>
            </a:r>
            <a:r>
              <a:rPr lang="de-DE" b="0" smtClean="0"/>
              <a:t>  </a:t>
            </a:r>
            <a:r>
              <a:rPr lang="de-DE" b="0"/>
              <a:t>Ton </a:t>
            </a:r>
            <a:r>
              <a:rPr lang="de-DE" b="0" smtClean="0"/>
              <a:t>(</a:t>
            </a:r>
            <a:r>
              <a:rPr lang="de-DE" b="0" i="1" smtClean="0"/>
              <a:t>play_pattern</a:t>
            </a:r>
            <a:r>
              <a:rPr lang="de-DE" b="0" smtClean="0"/>
              <a:t> ein Muster, also viele )</a:t>
            </a:r>
          </a:p>
          <a:p>
            <a:pPr>
              <a:buFontTx/>
              <a:buChar char="-"/>
            </a:pPr>
            <a:r>
              <a:rPr lang="de-DE" b="0" i="1" smtClean="0"/>
              <a:t>choose</a:t>
            </a:r>
            <a:r>
              <a:rPr lang="de-DE" b="0" smtClean="0"/>
              <a:t> wählt einen beliebigen Ton</a:t>
            </a:r>
            <a:endParaRPr lang="de-DE" b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b="1"/>
              <a:t>Choose</a:t>
            </a:r>
            <a:r>
              <a:rPr lang="de-DE"/>
              <a:t> heißt </a:t>
            </a:r>
            <a:r>
              <a:rPr lang="de-DE" b="1"/>
              <a:t>wählen</a:t>
            </a:r>
            <a:r>
              <a:rPr lang="de-DE"/>
              <a:t>. Dieser Befehl wählt </a:t>
            </a:r>
            <a:r>
              <a:rPr lang="de-DE" b="1"/>
              <a:t>einen</a:t>
            </a:r>
            <a:r>
              <a:rPr lang="de-DE"/>
              <a:t> zufälligen Ton aus der Tonleiter. Jedesmal einen </a:t>
            </a:r>
            <a:r>
              <a:rPr lang="de-DE" smtClean="0"/>
              <a:t>anderen.</a:t>
            </a:r>
            <a:endParaRPr lang="de-DE"/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404664" y="576094"/>
            <a:ext cx="6048672" cy="769441"/>
          </a:xfrm>
        </p:spPr>
        <p:txBody>
          <a:bodyPr/>
          <a:lstStyle/>
          <a:p>
            <a:pPr algn="ctr"/>
            <a:r>
              <a:rPr lang="de-DE" sz="4400"/>
              <a:t>BUFFER </a:t>
            </a:r>
            <a:r>
              <a:rPr lang="de-DE" sz="4400" smtClean="0"/>
              <a:t>3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/>
          </p:nvPr>
        </p:nvSpPr>
        <p:spPr>
          <a:xfrm>
            <a:off x="408965" y="5170422"/>
            <a:ext cx="6048672" cy="2751522"/>
          </a:xfrm>
        </p:spPr>
        <p:txBody>
          <a:bodyPr/>
          <a:lstStyle/>
          <a:p>
            <a:r>
              <a:rPr lang="de-DE" sz="2400" dirty="0"/>
              <a:t>live_loop </a:t>
            </a:r>
            <a:r>
              <a:rPr lang="de-DE" sz="2400" dirty="0" smtClean="0"/>
              <a:t>:</a:t>
            </a:r>
            <a:r>
              <a:rPr lang="de-DE" sz="2400" dirty="0" err="1" smtClean="0"/>
              <a:t>geblubber</a:t>
            </a:r>
            <a:r>
              <a:rPr lang="de-DE" sz="2400" dirty="0" smtClean="0"/>
              <a:t> do</a:t>
            </a:r>
            <a:endParaRPr lang="de-DE" sz="2400" dirty="0"/>
          </a:p>
          <a:p>
            <a:r>
              <a:rPr lang="de-DE" sz="2400" dirty="0"/>
              <a:t>   use_bpm </a:t>
            </a:r>
            <a:r>
              <a:rPr lang="de-DE" sz="2400" dirty="0" smtClean="0"/>
              <a:t>240</a:t>
            </a:r>
          </a:p>
          <a:p>
            <a:r>
              <a:rPr lang="de-DE" sz="2400" dirty="0" smtClean="0"/>
              <a:t>   </a:t>
            </a:r>
            <a:r>
              <a:rPr lang="de-DE" sz="2400" b="1" dirty="0" err="1" smtClean="0">
                <a:solidFill>
                  <a:srgbClr val="FF0000"/>
                </a:solidFill>
              </a:rPr>
              <a:t>play</a:t>
            </a:r>
            <a:r>
              <a:rPr lang="de-DE" sz="2400" dirty="0" err="1" smtClean="0"/>
              <a:t>_pattern</a:t>
            </a:r>
            <a:r>
              <a:rPr lang="de-DE" sz="2400" dirty="0" smtClean="0"/>
              <a:t> </a:t>
            </a:r>
            <a:r>
              <a:rPr lang="de-DE" sz="2400" b="1" dirty="0" smtClean="0">
                <a:solidFill>
                  <a:srgbClr val="FF0000"/>
                </a:solidFill>
              </a:rPr>
              <a:t>(</a:t>
            </a:r>
            <a:r>
              <a:rPr lang="de-DE" sz="2400" b="1" dirty="0" err="1" smtClean="0">
                <a:solidFill>
                  <a:srgbClr val="FF0000"/>
                </a:solidFill>
              </a:rPr>
              <a:t>scale</a:t>
            </a:r>
            <a:r>
              <a:rPr lang="de-DE" sz="2400" b="1" dirty="0" smtClean="0">
                <a:solidFill>
                  <a:srgbClr val="FF0000"/>
                </a:solidFill>
              </a:rPr>
              <a:t> :e4</a:t>
            </a:r>
            <a:r>
              <a:rPr lang="de-DE" sz="2400" b="1" dirty="0">
                <a:solidFill>
                  <a:srgbClr val="FF0000"/>
                </a:solidFill>
              </a:rPr>
              <a:t>, :minor</a:t>
            </a:r>
            <a:r>
              <a:rPr lang="de-DE" sz="2400" b="1" dirty="0" smtClean="0">
                <a:solidFill>
                  <a:srgbClr val="FF0000"/>
                </a:solidFill>
              </a:rPr>
              <a:t>).</a:t>
            </a:r>
            <a:r>
              <a:rPr lang="de-DE" sz="2400" b="1" dirty="0" err="1">
                <a:solidFill>
                  <a:srgbClr val="FF0000"/>
                </a:solidFill>
              </a:rPr>
              <a:t>choose</a:t>
            </a:r>
            <a:endParaRPr lang="de-DE" sz="2400" b="1" dirty="0">
              <a:solidFill>
                <a:srgbClr val="FF0000"/>
              </a:solidFill>
            </a:endParaRPr>
          </a:p>
          <a:p>
            <a:r>
              <a:rPr lang="de-DE" sz="2400" dirty="0" smtClean="0"/>
              <a:t>   </a:t>
            </a:r>
            <a:r>
              <a:rPr lang="de-DE" sz="2400" dirty="0" err="1" smtClean="0"/>
              <a:t>sleep</a:t>
            </a:r>
            <a:r>
              <a:rPr lang="de-DE" sz="2400" dirty="0" smtClean="0"/>
              <a:t> </a:t>
            </a:r>
            <a:r>
              <a:rPr lang="de-DE" sz="2400" dirty="0"/>
              <a:t>1</a:t>
            </a:r>
          </a:p>
          <a:p>
            <a:r>
              <a:rPr lang="de-DE" sz="2400" dirty="0" smtClean="0"/>
              <a:t>end</a:t>
            </a:r>
            <a:endParaRPr lang="de-DE" sz="2400" dirty="0"/>
          </a:p>
          <a:p>
            <a:endParaRPr lang="de-DE" dirty="0" smtClean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1556792" y="6228184"/>
            <a:ext cx="108012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628800" y="6156176"/>
            <a:ext cx="108012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2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77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2276</TotalTime>
  <Words>1033</Words>
  <Application>Microsoft Macintosh PowerPoint</Application>
  <PresentationFormat>On-screen Show (4:3)</PresentationFormat>
  <Paragraphs>319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DIN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Andrea und Stefan Höhn</dc:creator>
  <cp:lastModifiedBy>Stefan Höhn</cp:lastModifiedBy>
  <cp:revision>154</cp:revision>
  <cp:lastPrinted>2016-02-03T17:06:56Z</cp:lastPrinted>
  <dcterms:created xsi:type="dcterms:W3CDTF">2016-01-24T12:55:34Z</dcterms:created>
  <dcterms:modified xsi:type="dcterms:W3CDTF">2016-11-02T21:00:01Z</dcterms:modified>
</cp:coreProperties>
</file>