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55" r:id="rId3"/>
    <p:sldId id="356" r:id="rId4"/>
    <p:sldId id="357" r:id="rId5"/>
    <p:sldId id="358" r:id="rId6"/>
    <p:sldId id="359" r:id="rId7"/>
    <p:sldId id="360" r:id="rId8"/>
    <p:sldId id="362" r:id="rId9"/>
    <p:sldId id="363" r:id="rId10"/>
    <p:sldId id="364" r:id="rId11"/>
    <p:sldId id="365" r:id="rId12"/>
    <p:sldId id="366" r:id="rId13"/>
    <p:sldId id="367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0"/>
    <p:restoredTop sz="94574"/>
  </p:normalViewPr>
  <p:slideViewPr>
    <p:cSldViewPr snapToGrid="0" snapToObjects="1">
      <p:cViewPr varScale="1">
        <p:scale>
          <a:sx n="120" d="100"/>
          <a:sy n="120" d="100"/>
        </p:scale>
        <p:origin x="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EF095-18AD-064A-B145-87A28688AB93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91859-EBFD-104A-9D8B-C850EBF1CD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76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4189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www.devoxx4kids.de</a:t>
            </a:r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0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www.devoxx4kids.de</a:t>
            </a:r>
            <a:endParaRPr lang="en-US" sz="1800" dirty="0">
              <a:latin typeface="+mn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6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26203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www.devoxx4kids.de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8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www.devoxx4kids.de</a:t>
            </a:r>
            <a:endParaRPr lang="en-US" sz="18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www.devoxx4kids.de</a:t>
            </a:r>
            <a:endParaRPr lang="en-US" sz="18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www.devoxx4kids.de</a:t>
            </a:r>
            <a:endParaRPr lang="en-US" sz="1800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1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 sz="6000" baseline="0">
                <a:latin typeface="Calibri" panose="020F0502020204030204" pitchFamily="34" charset="0"/>
                <a:cs typeface="Comic Sans M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www.devoxx4kids.de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1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www.devoxx4kids.de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7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www.devoxx4kids.de</a:t>
            </a:r>
            <a:endParaRPr lang="en-US" sz="1800" dirty="0"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6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www.devoxx4kids.de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7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50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8089" y="2225116"/>
            <a:ext cx="7772400" cy="1470025"/>
          </a:xfrm>
        </p:spPr>
        <p:txBody>
          <a:bodyPr/>
          <a:lstStyle/>
          <a:p>
            <a:pPr algn="l"/>
            <a:r>
              <a:rPr lang="de-DE" sz="8000" dirty="0" err="1">
                <a:latin typeface="+mj-lt"/>
              </a:rPr>
              <a:t>Calliope</a:t>
            </a:r>
            <a:r>
              <a:rPr lang="de-DE" sz="8000" dirty="0">
                <a:latin typeface="+mj-lt"/>
              </a:rPr>
              <a:t> Workshop</a:t>
            </a:r>
            <a:endParaRPr lang="de-DE" sz="8000" dirty="0">
              <a:latin typeface="+mj-lt"/>
              <a:cs typeface="Arial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7F7FC2C-8BCC-EE4E-895B-17615437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22767">
            <a:off x="4924269" y="2395591"/>
            <a:ext cx="3794438" cy="33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6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681966-CDEE-BF42-94B4-391D35A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1244BB-68E9-DC4D-9AE7-597573A3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Der Kompass im </a:t>
            </a:r>
            <a:r>
              <a:rPr lang="de-DE" sz="4000" dirty="0" err="1"/>
              <a:t>Calliope</a:t>
            </a:r>
            <a:endParaRPr lang="de-DE" sz="4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DF8B8-9418-7640-B508-718505B0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587E9-399B-FA44-A075-65A3ACE7F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82"/>
          <a:stretch/>
        </p:blipFill>
        <p:spPr>
          <a:xfrm>
            <a:off x="773031" y="1417638"/>
            <a:ext cx="3798969" cy="482540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6C187CF-BED0-6B42-8954-A729E2481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18"/>
          <a:stretch/>
        </p:blipFill>
        <p:spPr>
          <a:xfrm>
            <a:off x="4724400" y="1626724"/>
            <a:ext cx="3657600" cy="44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7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681966-CDEE-BF42-94B4-391D35A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1244BB-68E9-DC4D-9AE7-597573A3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Geheime Nachrichten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DF8B8-9418-7640-B508-718505B0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36D4724-5606-2749-8BB7-D9AAF86B45BD}"/>
              </a:ext>
            </a:extLst>
          </p:cNvPr>
          <p:cNvSpPr txBox="1"/>
          <p:nvPr/>
        </p:nvSpPr>
        <p:spPr>
          <a:xfrm>
            <a:off x="361507" y="1594884"/>
            <a:ext cx="8431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</a:t>
            </a:r>
            <a:r>
              <a:rPr lang="de-DE" dirty="0" err="1"/>
              <a:t>Calliope</a:t>
            </a:r>
            <a:r>
              <a:rPr lang="de-DE" dirty="0"/>
              <a:t> kann mit anderen </a:t>
            </a:r>
            <a:r>
              <a:rPr lang="de-DE" dirty="0" err="1"/>
              <a:t>Calliopes</a:t>
            </a:r>
            <a:r>
              <a:rPr lang="de-DE" dirty="0"/>
              <a:t> sprechen. Sende einer anderen Gruppe eine geheime Nachricht.</a:t>
            </a:r>
          </a:p>
          <a:p>
            <a:endParaRPr lang="de-DE" dirty="0"/>
          </a:p>
          <a:p>
            <a:r>
              <a:rPr lang="de-DE" dirty="0"/>
              <a:t>Wichtig ist, dass ihr zuvor eine gemeinsame </a:t>
            </a:r>
            <a:r>
              <a:rPr lang="de-DE" i="1" dirty="0"/>
              <a:t>Gruppe</a:t>
            </a:r>
            <a:r>
              <a:rPr lang="de-DE" dirty="0"/>
              <a:t> ausmacht!</a:t>
            </a:r>
          </a:p>
          <a:p>
            <a:endParaRPr lang="de-DE" dirty="0"/>
          </a:p>
          <a:p>
            <a:r>
              <a:rPr lang="de-DE" dirty="0"/>
              <a:t>Sende/Empfange eine geheime Nachricht: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99F47F5-BCF2-0047-BB2D-1E92E002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1" y="3423684"/>
            <a:ext cx="3726229" cy="268074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44DAD18-6725-9243-8975-7E70FE593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151"/>
          <a:stretch/>
        </p:blipFill>
        <p:spPr>
          <a:xfrm>
            <a:off x="5152185" y="3434317"/>
            <a:ext cx="3481458" cy="1233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1F21976-15A0-B344-8EAF-5675AFE56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76" t="-12217" r="-1756" b="12217"/>
          <a:stretch/>
        </p:blipFill>
        <p:spPr>
          <a:xfrm>
            <a:off x="5056488" y="4763427"/>
            <a:ext cx="3931677" cy="11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681966-CDEE-BF42-94B4-391D35A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1244BB-68E9-DC4D-9AE7-597573A3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Geheime Nachrichten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DF8B8-9418-7640-B508-718505B0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36D4724-5606-2749-8BB7-D9AAF86B45BD}"/>
              </a:ext>
            </a:extLst>
          </p:cNvPr>
          <p:cNvSpPr txBox="1"/>
          <p:nvPr/>
        </p:nvSpPr>
        <p:spPr>
          <a:xfrm>
            <a:off x="361507" y="1594884"/>
            <a:ext cx="843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Sende geheime Bilder/Sensordaten:</a:t>
            </a:r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2F7C9D-505D-9A43-A0EC-7924CEB60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51"/>
          <a:stretch/>
        </p:blipFill>
        <p:spPr>
          <a:xfrm>
            <a:off x="467537" y="2145522"/>
            <a:ext cx="8325589" cy="3649222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81B6AEA-D51D-B049-B6CD-8039C550F415}"/>
              </a:ext>
            </a:extLst>
          </p:cNvPr>
          <p:cNvSpPr/>
          <p:nvPr/>
        </p:nvSpPr>
        <p:spPr>
          <a:xfrm>
            <a:off x="7537137" y="1687363"/>
            <a:ext cx="1362019" cy="1669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89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681966-CDEE-BF42-94B4-391D35A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1244BB-68E9-DC4D-9AE7-597573A3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Geheime Nachrichten</a:t>
            </a:r>
            <a:br>
              <a:rPr lang="de-DE" sz="4800" dirty="0"/>
            </a:br>
            <a:endParaRPr lang="de-DE" sz="4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DF8B8-9418-7640-B508-718505B0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36D4724-5606-2749-8BB7-D9AAF86B45BD}"/>
              </a:ext>
            </a:extLst>
          </p:cNvPr>
          <p:cNvSpPr txBox="1"/>
          <p:nvPr/>
        </p:nvSpPr>
        <p:spPr>
          <a:xfrm>
            <a:off x="361507" y="1594884"/>
            <a:ext cx="843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Empfange geheime Bilder/Sensordaten: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A5DF1B-6EDE-EC48-A635-5EF96AE4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49" y="2019595"/>
            <a:ext cx="7079869" cy="417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9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681966-CDEE-BF42-94B4-391D35A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1244BB-68E9-DC4D-9AE7-597573A3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Hello</a:t>
            </a:r>
            <a:r>
              <a:rPr lang="de-DE" dirty="0"/>
              <a:t> World!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DF8B8-9418-7640-B508-718505B0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924BD09-1A8F-7349-8339-00824F767D91}"/>
              </a:ext>
            </a:extLst>
          </p:cNvPr>
          <p:cNvSpPr/>
          <p:nvPr/>
        </p:nvSpPr>
        <p:spPr>
          <a:xfrm>
            <a:off x="395189" y="1776766"/>
            <a:ext cx="8440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Schreibt eure Namen mit dem </a:t>
            </a:r>
            <a:r>
              <a:rPr lang="de-DE" sz="2000" dirty="0" err="1"/>
              <a:t>Calliope</a:t>
            </a:r>
            <a:r>
              <a:rPr lang="de-DE" sz="2000" dirty="0"/>
              <a:t>. Verwende dafür die LED Matrix!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5AA99F-1214-EE43-BC7D-CFC1C3B7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0" y="2401500"/>
            <a:ext cx="5795288" cy="34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9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681966-CDEE-BF42-94B4-391D35A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1244BB-68E9-DC4D-9AE7-597573A3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Spiele ein kleines Lied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DF8B8-9418-7640-B508-718505B0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924BD09-1A8F-7349-8339-00824F767D91}"/>
              </a:ext>
            </a:extLst>
          </p:cNvPr>
          <p:cNvSpPr/>
          <p:nvPr/>
        </p:nvSpPr>
        <p:spPr>
          <a:xfrm>
            <a:off x="395189" y="1776766"/>
            <a:ext cx="844046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Es ist auf dem </a:t>
            </a:r>
            <a:r>
              <a:rPr lang="de-DE" dirty="0" err="1"/>
              <a:t>Calliope</a:t>
            </a:r>
            <a:r>
              <a:rPr lang="de-DE" dirty="0"/>
              <a:t> ein Lautsprecher verbaut. Baue eine kleine Melodie für den </a:t>
            </a:r>
            <a:r>
              <a:rPr lang="de-DE" dirty="0" err="1"/>
              <a:t>Calliope</a:t>
            </a:r>
            <a:r>
              <a:rPr lang="de-DE" dirty="0"/>
              <a:t>.</a:t>
            </a:r>
          </a:p>
          <a:p>
            <a:br>
              <a:rPr lang="de-DE" sz="2000" dirty="0"/>
            </a:br>
            <a:endParaRPr lang="de-DE" sz="2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500C72-6223-7E44-BCAE-FB305778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98" y="2265030"/>
            <a:ext cx="4044802" cy="36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2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681966-CDEE-BF42-94B4-391D35A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1244BB-68E9-DC4D-9AE7-597573A3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Farbe mit den Fingern verändern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DF8B8-9418-7640-B508-718505B0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924BD09-1A8F-7349-8339-00824F767D91}"/>
              </a:ext>
            </a:extLst>
          </p:cNvPr>
          <p:cNvSpPr/>
          <p:nvPr/>
        </p:nvSpPr>
        <p:spPr>
          <a:xfrm>
            <a:off x="395189" y="1776766"/>
            <a:ext cx="844046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In dieser Aufgabe lernst du die </a:t>
            </a:r>
            <a:r>
              <a:rPr lang="de-DE" i="1" dirty="0"/>
              <a:t>Sternspitzen (Pins)</a:t>
            </a:r>
            <a:r>
              <a:rPr lang="de-DE" dirty="0"/>
              <a:t> des </a:t>
            </a:r>
            <a:r>
              <a:rPr lang="de-DE" dirty="0" err="1"/>
              <a:t>Calliope</a:t>
            </a:r>
            <a:r>
              <a:rPr lang="de-DE" dirty="0"/>
              <a:t> kennen.</a:t>
            </a:r>
          </a:p>
          <a:p>
            <a:endParaRPr lang="de-DE" dirty="0"/>
          </a:p>
          <a:p>
            <a:r>
              <a:rPr lang="de-DE" dirty="0"/>
              <a:t>Durch Berührung kannst du den </a:t>
            </a:r>
            <a:r>
              <a:rPr lang="de-DE" dirty="0" err="1"/>
              <a:t>Calliope</a:t>
            </a:r>
            <a:r>
              <a:rPr lang="de-DE" dirty="0"/>
              <a:t> steuern. Ändere die Farbe der RGB-LED durch deine Berührung.</a:t>
            </a:r>
          </a:p>
          <a:p>
            <a:endParaRPr lang="de-DE" dirty="0"/>
          </a:p>
          <a:p>
            <a:r>
              <a:rPr lang="de-DE" i="1" dirty="0"/>
              <a:t>Hinweis:</a:t>
            </a:r>
            <a:r>
              <a:rPr lang="de-DE" dirty="0"/>
              <a:t> Es muss immer auch gleichzeitig "GND" bzw. die mit "-" gekennzeichnete Sternspitze berührt werden!</a:t>
            </a:r>
          </a:p>
          <a:p>
            <a:br>
              <a:rPr lang="de-DE" sz="2000" dirty="0"/>
            </a:b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92773C-CA4B-624D-9FD3-CCBED53C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95" y="3997842"/>
            <a:ext cx="7234034" cy="17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3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681966-CDEE-BF42-94B4-391D35A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1244BB-68E9-DC4D-9AE7-597573A3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Calliope</a:t>
            </a:r>
            <a:r>
              <a:rPr lang="de-DE" dirty="0"/>
              <a:t> Klavier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DF8B8-9418-7640-B508-718505B0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924BD09-1A8F-7349-8339-00824F767D91}"/>
              </a:ext>
            </a:extLst>
          </p:cNvPr>
          <p:cNvSpPr/>
          <p:nvPr/>
        </p:nvSpPr>
        <p:spPr>
          <a:xfrm>
            <a:off x="395189" y="1776766"/>
            <a:ext cx="8440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Nutze die Möglichkeiten aus den beiden vorherigen Aufgaben und baue ein Klavier, sodass beim Drücken einer Taste ein Ton erklingt.</a:t>
            </a:r>
            <a:br>
              <a:rPr lang="de-DE" sz="2000" dirty="0"/>
            </a:br>
            <a:endParaRPr lang="de-DE" sz="2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8E8000-98B9-BE4C-895B-B18A4F1E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9" y="3444948"/>
            <a:ext cx="8104423" cy="1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4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681966-CDEE-BF42-94B4-391D35A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1244BB-68E9-DC4D-9AE7-597573A3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Lautstärke messen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DF8B8-9418-7640-B508-718505B0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924BD09-1A8F-7349-8339-00824F767D91}"/>
              </a:ext>
            </a:extLst>
          </p:cNvPr>
          <p:cNvSpPr/>
          <p:nvPr/>
        </p:nvSpPr>
        <p:spPr>
          <a:xfrm>
            <a:off x="395189" y="1776766"/>
            <a:ext cx="8440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Ganz schön laut hier drin? </a:t>
            </a:r>
          </a:p>
          <a:p>
            <a:r>
              <a:rPr lang="de-DE" dirty="0"/>
              <a:t>Lass uns mit den </a:t>
            </a:r>
            <a:r>
              <a:rPr lang="de-DE" dirty="0" err="1"/>
              <a:t>Calliope</a:t>
            </a:r>
            <a:r>
              <a:rPr lang="de-DE" dirty="0"/>
              <a:t> die Lautstärke messen!</a:t>
            </a:r>
          </a:p>
          <a:p>
            <a:endParaRPr lang="de-DE" dirty="0"/>
          </a:p>
          <a:p>
            <a:r>
              <a:rPr lang="de-DE" dirty="0"/>
              <a:t>In dieser Aufgabe lernst du das erste Mal </a:t>
            </a:r>
            <a:r>
              <a:rPr lang="de-DE" i="1" dirty="0"/>
              <a:t>Platzhalter</a:t>
            </a:r>
            <a:r>
              <a:rPr lang="de-DE" dirty="0"/>
              <a:t> und den </a:t>
            </a:r>
            <a:r>
              <a:rPr lang="de-DE" i="1" dirty="0"/>
              <a:t>Mikrofon</a:t>
            </a:r>
            <a:r>
              <a:rPr lang="de-DE" dirty="0"/>
              <a:t>-Eingang kennen.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FA56A50-1203-294D-B491-9C654132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47" y="3640089"/>
            <a:ext cx="8098918" cy="14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681966-CDEE-BF42-94B4-391D35A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1244BB-68E9-DC4D-9AE7-597573A3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Lautstärke-Ampel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DF8B8-9418-7640-B508-718505B0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924BD09-1A8F-7349-8339-00824F767D91}"/>
              </a:ext>
            </a:extLst>
          </p:cNvPr>
          <p:cNvSpPr/>
          <p:nvPr/>
        </p:nvSpPr>
        <p:spPr>
          <a:xfrm>
            <a:off x="395189" y="1776766"/>
            <a:ext cx="8440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Immer wenn es uns zu laut wird wollen wir das mit dem </a:t>
            </a:r>
            <a:r>
              <a:rPr lang="de-DE" dirty="0" err="1"/>
              <a:t>Calliope</a:t>
            </a:r>
            <a:r>
              <a:rPr lang="de-DE" dirty="0"/>
              <a:t> anzeigen.</a:t>
            </a:r>
          </a:p>
          <a:p>
            <a:r>
              <a:rPr lang="de-DE" dirty="0"/>
              <a:t>In diesen Beispiel verwenden wir das erste Mal eine Bedingung.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619214-DB16-1E4B-B3A9-C1C0EC9AD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190" y="2561326"/>
            <a:ext cx="4490481" cy="355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5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681966-CDEE-BF42-94B4-391D35A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1244BB-68E9-DC4D-9AE7-597573A3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Der Kompass im </a:t>
            </a:r>
            <a:r>
              <a:rPr lang="de-DE" sz="4000" dirty="0" err="1"/>
              <a:t>Calliope</a:t>
            </a:r>
            <a:endParaRPr lang="de-DE" sz="4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DF8B8-9418-7640-B508-718505B0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924BD09-1A8F-7349-8339-00824F767D91}"/>
              </a:ext>
            </a:extLst>
          </p:cNvPr>
          <p:cNvSpPr/>
          <p:nvPr/>
        </p:nvSpPr>
        <p:spPr>
          <a:xfrm>
            <a:off x="395189" y="1776766"/>
            <a:ext cx="844046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Der </a:t>
            </a:r>
            <a:r>
              <a:rPr lang="de-DE" sz="1400" dirty="0" err="1"/>
              <a:t>Calliope</a:t>
            </a:r>
            <a:r>
              <a:rPr lang="de-DE" sz="1400" dirty="0"/>
              <a:t> kann dir die Richtung weisen. Dafür hat er einen Kompass eingebaut. Was ist ein Kompass? Und wie funktioniert er? Was sind 1° bis 360°?</a:t>
            </a:r>
          </a:p>
          <a:p>
            <a:endParaRPr lang="de-DE" sz="1400" dirty="0"/>
          </a:p>
          <a:p>
            <a:r>
              <a:rPr lang="de-DE" sz="1400" b="1" dirty="0"/>
              <a:t>Analoges Signal</a:t>
            </a:r>
            <a:endParaRPr lang="de-DE" sz="1400" dirty="0"/>
          </a:p>
          <a:p>
            <a:r>
              <a:rPr lang="de-DE" sz="1400" dirty="0"/>
              <a:t>Bei einem analogen Input liefert der Sensor Messdaten mit einem kontinuierlichen Wertebereich. Beim Kompass ist dies beispielsweise ein Wertebereich von 1° bis 360°. Ein analoger Input wie der Kompass kann also 360 verschiedene Werte messen.</a:t>
            </a:r>
          </a:p>
          <a:p>
            <a:endParaRPr lang="de-DE" sz="1400" dirty="0"/>
          </a:p>
          <a:p>
            <a:r>
              <a:rPr lang="de-DE" sz="1400" b="1" dirty="0"/>
              <a:t>Achtung!</a:t>
            </a:r>
          </a:p>
          <a:p>
            <a:r>
              <a:rPr lang="de-DE" sz="1400" dirty="0"/>
              <a:t>Der Kompass muss zunächst kalibriert werden damit er richtig funktionieren kann. Für die Kalibrierung zeigt der </a:t>
            </a:r>
            <a:r>
              <a:rPr lang="de-DE" sz="1400" dirty="0" err="1"/>
              <a:t>Calliope</a:t>
            </a:r>
            <a:r>
              <a:rPr lang="de-DE" sz="1400" dirty="0"/>
              <a:t> auf der LED-Matrix einen Kreis an den man durch Bewegung in alle Richtungen komplettieren muss.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CEA6A69-0E50-9F48-B4DB-84C28713A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1250" y="4598107"/>
            <a:ext cx="43815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7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681966-CDEE-BF42-94B4-391D35A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1244BB-68E9-DC4D-9AE7-597573A3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Der Kompass im </a:t>
            </a:r>
            <a:r>
              <a:rPr lang="de-DE" sz="4000" dirty="0" err="1"/>
              <a:t>Calliope</a:t>
            </a:r>
            <a:endParaRPr lang="de-DE" sz="4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DF8B8-9418-7640-B508-718505B0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924BD09-1A8F-7349-8339-00824F767D91}"/>
              </a:ext>
            </a:extLst>
          </p:cNvPr>
          <p:cNvSpPr/>
          <p:nvPr/>
        </p:nvSpPr>
        <p:spPr>
          <a:xfrm>
            <a:off x="395189" y="1776766"/>
            <a:ext cx="84404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Zeige die Werte des Kompasses auf dem LED-Display an. Drehe den </a:t>
            </a:r>
            <a:r>
              <a:rPr lang="de-DE" dirty="0" err="1"/>
              <a:t>Calliope</a:t>
            </a:r>
            <a:r>
              <a:rPr lang="de-DE" dirty="0"/>
              <a:t> in jede Richtung und zeichne die Werte auf einem Blatt Papier auf.</a:t>
            </a:r>
            <a:br>
              <a:rPr lang="de-DE" dirty="0"/>
            </a:b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Teile den Wertebereich von 0 bis 360° in acht Teile auf und Zeichne für jeden Wertebereich einen Pfeil in die jeweilige Richtung auf der LED-Matrix.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76B4DFA-CFA1-F44A-9B3D-C82DC9E50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52743"/>
              </p:ext>
            </p:extLst>
          </p:nvPr>
        </p:nvGraphicFramePr>
        <p:xfrm>
          <a:off x="2827144" y="3518443"/>
          <a:ext cx="4326122" cy="2366010"/>
        </p:xfrm>
        <a:graphic>
          <a:graphicData uri="http://schemas.openxmlformats.org/drawingml/2006/table">
            <a:tbl>
              <a:tblPr/>
              <a:tblGrid>
                <a:gridCol w="2163061">
                  <a:extLst>
                    <a:ext uri="{9D8B030D-6E8A-4147-A177-3AD203B41FA5}">
                      <a16:colId xmlns:a16="http://schemas.microsoft.com/office/drawing/2014/main" val="3046288159"/>
                    </a:ext>
                  </a:extLst>
                </a:gridCol>
                <a:gridCol w="2163061">
                  <a:extLst>
                    <a:ext uri="{9D8B030D-6E8A-4147-A177-3AD203B41FA5}">
                      <a16:colId xmlns:a16="http://schemas.microsoft.com/office/drawing/2014/main" val="1082826891"/>
                    </a:ext>
                  </a:extLst>
                </a:gridCol>
              </a:tblGrid>
              <a:tr h="258682"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Richtung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Wertebereich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277303"/>
                  </a:ext>
                </a:extLst>
              </a:tr>
              <a:tr h="258682"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Nord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338° bis 23°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53396"/>
                  </a:ext>
                </a:extLst>
              </a:tr>
              <a:tr h="258682">
                <a:tc>
                  <a:txBody>
                    <a:bodyPr/>
                    <a:lstStyle/>
                    <a:p>
                      <a:r>
                        <a:rPr lang="de-DE" sz="1100" dirty="0">
                          <a:effectLst/>
                        </a:rPr>
                        <a:t>Nordost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effectLst/>
                        </a:rPr>
                        <a:t>23° bis 68°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05192"/>
                  </a:ext>
                </a:extLst>
              </a:tr>
              <a:tr h="258682">
                <a:tc>
                  <a:txBody>
                    <a:bodyPr/>
                    <a:lstStyle/>
                    <a:p>
                      <a:r>
                        <a:rPr lang="de-DE" sz="1100" dirty="0">
                          <a:effectLst/>
                        </a:rPr>
                        <a:t>Ost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68° bis 113°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27900"/>
                  </a:ext>
                </a:extLst>
              </a:tr>
              <a:tr h="258682"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Südost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113° bis 158°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412160"/>
                  </a:ext>
                </a:extLst>
              </a:tr>
              <a:tr h="258682"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Süd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158° bis 203°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934592"/>
                  </a:ext>
                </a:extLst>
              </a:tr>
              <a:tr h="258682"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Südwest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203° bis 248°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717409"/>
                  </a:ext>
                </a:extLst>
              </a:tr>
              <a:tr h="258682"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West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248° bis 293°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646280"/>
                  </a:ext>
                </a:extLst>
              </a:tr>
              <a:tr h="258682"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Nordwest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effectLst/>
                        </a:rPr>
                        <a:t>293° bis 338°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22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754305"/>
      </p:ext>
    </p:extLst>
  </p:cSld>
  <p:clrMapOvr>
    <a:masterClrMapping/>
  </p:clrMapOvr>
</p:sld>
</file>

<file path=ppt/theme/theme1.xml><?xml version="1.0" encoding="utf-8"?>
<a:theme xmlns:a="http://schemas.openxmlformats.org/drawingml/2006/main" name="Devoxx4Kids-pptx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377</Words>
  <Application>Microsoft Macintosh PowerPoint</Application>
  <PresentationFormat>Bildschirmpräsentation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Comic Sans MS</vt:lpstr>
      <vt:lpstr>Devoxx4Kids-pptx-template</vt:lpstr>
      <vt:lpstr>Calliope Workshop</vt:lpstr>
      <vt:lpstr>Hello World!</vt:lpstr>
      <vt:lpstr>Spiele ein kleines Lied</vt:lpstr>
      <vt:lpstr>Farbe mit den Fingern verändern</vt:lpstr>
      <vt:lpstr>Calliope Klavier</vt:lpstr>
      <vt:lpstr>Lautstärke messen</vt:lpstr>
      <vt:lpstr>Lautstärke-Ampel</vt:lpstr>
      <vt:lpstr>Der Kompass im Calliope</vt:lpstr>
      <vt:lpstr>Der Kompass im Calliope</vt:lpstr>
      <vt:lpstr>Der Kompass im Calliope</vt:lpstr>
      <vt:lpstr>Geheime Nachrichten</vt:lpstr>
      <vt:lpstr>Geheime Nachrichten</vt:lpstr>
      <vt:lpstr>Geheime Nachrichten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Geiger (ext)</dc:creator>
  <cp:lastModifiedBy>Hammann, Daniel</cp:lastModifiedBy>
  <cp:revision>91</cp:revision>
  <cp:lastPrinted>2016-10-14T14:08:16Z</cp:lastPrinted>
  <dcterms:created xsi:type="dcterms:W3CDTF">2016-10-03T15:34:59Z</dcterms:created>
  <dcterms:modified xsi:type="dcterms:W3CDTF">2018-10-19T05:24:59Z</dcterms:modified>
</cp:coreProperties>
</file>