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D2A40D4-1232-410F-AA47-3F720C27D875}" type="slidenum">
              <a:t>‹Nr.›</a:t>
            </a:fld>
            <a:endParaRPr lang="de-D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10125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281FA8B-0892-451E-AC72-C2EFD5B5859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536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de-DE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75BF5E2-D0A4-4AC0-9739-EFD976B62E12}" type="slidenum">
              <a:t>1</a:t>
            </a:fld>
            <a:endParaRPr lang="de-D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81736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4A2F599-2D1D-49E7-B722-B68C7AF64A89}" type="slidenum">
              <a:t>2</a:t>
            </a:fld>
            <a:endParaRPr lang="de-D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de-DE">
                <a:latin typeface="Liberation Sans" pitchFamily="18"/>
              </a:rPr>
              <a:t>Diese Folie bleibt während des Workshops am Beamer sichtbar.</a:t>
            </a:r>
          </a:p>
        </p:txBody>
      </p:sp>
    </p:spTree>
    <p:extLst>
      <p:ext uri="{BB962C8B-B14F-4D97-AF65-F5344CB8AC3E}">
        <p14:creationId xmlns:p14="http://schemas.microsoft.com/office/powerpoint/2010/main" val="1439248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4A2F599-2D1D-49E7-B722-B68C7AF64A89}" type="slidenum">
              <a:t>3</a:t>
            </a:fld>
            <a:endParaRPr lang="de-D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de-DE">
                <a:latin typeface="Liberation Sans" pitchFamily="18"/>
              </a:rPr>
              <a:t>Diese Folie bleibt während des Workshops am Beamer sichtbar.</a:t>
            </a:r>
          </a:p>
        </p:txBody>
      </p:sp>
    </p:spTree>
    <p:extLst>
      <p:ext uri="{BB962C8B-B14F-4D97-AF65-F5344CB8AC3E}">
        <p14:creationId xmlns:p14="http://schemas.microsoft.com/office/powerpoint/2010/main" val="2997644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4A2F599-2D1D-49E7-B722-B68C7AF64A89}" type="slidenum">
              <a:t>4</a:t>
            </a:fld>
            <a:endParaRPr lang="de-D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de-DE">
                <a:latin typeface="Liberation Sans" pitchFamily="18"/>
              </a:rPr>
              <a:t>Diese Folie bleibt während des Workshops am Beamer sichtbar.</a:t>
            </a:r>
          </a:p>
        </p:txBody>
      </p:sp>
    </p:spTree>
    <p:extLst>
      <p:ext uri="{BB962C8B-B14F-4D97-AF65-F5344CB8AC3E}">
        <p14:creationId xmlns:p14="http://schemas.microsoft.com/office/powerpoint/2010/main" val="2509413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4A2F599-2D1D-49E7-B722-B68C7AF64A89}" type="slidenum">
              <a:t>5</a:t>
            </a:fld>
            <a:endParaRPr lang="de-D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de-DE">
                <a:latin typeface="Liberation Sans" pitchFamily="18"/>
              </a:rPr>
              <a:t>Diese Folie bleibt während des Workshops am Beamer sichtbar.</a:t>
            </a:r>
          </a:p>
        </p:txBody>
      </p:sp>
    </p:spTree>
    <p:extLst>
      <p:ext uri="{BB962C8B-B14F-4D97-AF65-F5344CB8AC3E}">
        <p14:creationId xmlns:p14="http://schemas.microsoft.com/office/powerpoint/2010/main" val="2940817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4A2F599-2D1D-49E7-B722-B68C7AF64A89}" type="slidenum">
              <a:t>6</a:t>
            </a:fld>
            <a:endParaRPr lang="de-D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de-DE">
                <a:latin typeface="Liberation Sans" pitchFamily="18"/>
              </a:rPr>
              <a:t>Diese Folie bleibt während des Workshops am Beamer sichtbar.</a:t>
            </a:r>
          </a:p>
        </p:txBody>
      </p:sp>
    </p:spTree>
    <p:extLst>
      <p:ext uri="{BB962C8B-B14F-4D97-AF65-F5344CB8AC3E}">
        <p14:creationId xmlns:p14="http://schemas.microsoft.com/office/powerpoint/2010/main" val="4091509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4A2F599-2D1D-49E7-B722-B68C7AF64A89}" type="slidenum">
              <a:t>7</a:t>
            </a:fld>
            <a:endParaRPr lang="de-D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de-DE">
                <a:latin typeface="Liberation Sans" pitchFamily="18"/>
              </a:rPr>
              <a:t>Diese Folie bleibt während des Workshops am Beamer sichtbar.</a:t>
            </a:r>
          </a:p>
        </p:txBody>
      </p:sp>
    </p:spTree>
    <p:extLst>
      <p:ext uri="{BB962C8B-B14F-4D97-AF65-F5344CB8AC3E}">
        <p14:creationId xmlns:p14="http://schemas.microsoft.com/office/powerpoint/2010/main" val="3424741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4930-3135-404D-BFDE-08EE54EFB6D0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1A60-4E3A-4F2E-8896-16185BF578E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98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4930-3135-404D-BFDE-08EE54EFB6D0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D5EF-13CE-4C3B-A4C8-75ECEC464CA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08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4930-3135-404D-BFDE-08EE54EFB6D0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9F08-9F13-41B7-96EC-DA3079E9647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979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2ED-66DE-4B5E-B586-143DC40BE0B9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1BC9-716D-4312-87FB-C02A50796AC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320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2ED-66DE-4B5E-B586-143DC40BE0B9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6C9B-2FA5-4260-A632-E8027BE8058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44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2ED-66DE-4B5E-B586-143DC40BE0B9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30-B58B-427A-851D-0C43BE55175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518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2ED-66DE-4B5E-B586-143DC40BE0B9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9B48-B97D-4444-BFE9-2E5E9F9A12F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806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2ED-66DE-4B5E-B586-143DC40BE0B9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E4AE-FBD4-4306-9882-2BA26F6EBFE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916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2ED-66DE-4B5E-B586-143DC40BE0B9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F831-21FB-409A-8DC8-EF2CCEE27E9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813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2ED-66DE-4B5E-B586-143DC40BE0B9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B1241-1EF8-441C-8710-7A0B8B58DA2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37728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2ED-66DE-4B5E-B586-143DC40BE0B9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E27C-163F-4511-9146-452494515859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22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4930-3135-404D-BFDE-08EE54EFB6D0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0D6D-01BD-442E-A82A-EB2AF06D9BE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2321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2ED-66DE-4B5E-B586-143DC40BE0B9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AC33-608A-403F-970B-EB0F3896844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622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2ED-66DE-4B5E-B586-143DC40BE0B9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924E-087B-4CB7-AB1D-3E66A18A84F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4486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2ED-66DE-4B5E-B586-143DC40BE0B9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D413-5B43-48BF-8E92-75F89FBEB52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5616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AEBE-0A47-4A43-B9C2-BDF20B9D7075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AA2-8833-45D9-A3D6-54E7089DCF3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0903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AEBE-0A47-4A43-B9C2-BDF20B9D7075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B47D-B51A-444D-B03B-3AF60D8DE16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4368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AEBE-0A47-4A43-B9C2-BDF20B9D7075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CAE7-031E-4C8A-B33F-D792E8F8D8D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890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AEBE-0A47-4A43-B9C2-BDF20B9D7075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4D34-2308-4A66-8936-3F5C98264EB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726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AEBE-0A47-4A43-B9C2-BDF20B9D7075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6A17-94C4-4B0E-8B93-F1A5F06EA74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4183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AEBE-0A47-4A43-B9C2-BDF20B9D7075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4943-F7D0-41EA-A4B6-14F83066995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2219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AEBE-0A47-4A43-B9C2-BDF20B9D7075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9DFF-33E9-46DC-884A-A6E2464EEC9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16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4930-3135-404D-BFDE-08EE54EFB6D0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34D4-D62E-4BB1-9F97-153D1AA40E2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7370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AEBE-0A47-4A43-B9C2-BDF20B9D7075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65CA-1005-4577-B0E4-40A194B49060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619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AEBE-0A47-4A43-B9C2-BDF20B9D7075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AF85B-09EC-44CA-85C9-4778FAE102B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9727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AEBE-0A47-4A43-B9C2-BDF20B9D7075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230B-F9EB-409E-99F4-65CC601FE6A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1405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AEBE-0A47-4A43-B9C2-BDF20B9D7075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47C3-4C4B-45F7-9396-62A2223425E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0882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DE68-4B36-4CAF-958B-28262DD5DE8D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0965-7C7A-4C68-89D0-379AB6824E8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6971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DE68-4B36-4CAF-958B-28262DD5DE8D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73C1-7BAD-4A93-8979-5AD49F821D9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736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DE68-4B36-4CAF-958B-28262DD5DE8D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5DCC-621C-4CAD-8A20-18D7D80DF4E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3910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DE68-4B36-4CAF-958B-28262DD5DE8D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0F5F-986C-4583-A5E8-3A4BE967169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9247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DE68-4B36-4CAF-958B-28262DD5DE8D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A8AB-F2B2-4E25-B7F0-64D57FC41497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9875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DE68-4B36-4CAF-958B-28262DD5DE8D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3560-749D-4232-883C-8922546FD9B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0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4930-3135-404D-BFDE-08EE54EFB6D0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82CC-B72D-4446-BBD6-DBEC7566B07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1550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DE68-4B36-4CAF-958B-28262DD5DE8D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4A67-A9F5-4E49-A86B-555C835861C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2529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DE68-4B36-4CAF-958B-28262DD5DE8D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A214-0B83-476A-ABE7-677A1FA32F6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7658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DE68-4B36-4CAF-958B-28262DD5DE8D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A625-CDA3-4F21-A53A-B8003EE7533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2539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DE68-4B36-4CAF-958B-28262DD5DE8D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7EAE-8293-40D6-84CC-F793E16C5480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4340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DE68-4B36-4CAF-958B-28262DD5DE8D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D007-3AF4-44CB-8922-2E11D558049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4930-3135-404D-BFDE-08EE54EFB6D0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E037-B3A3-4C28-AEFA-DA69CF9B6119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24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4930-3135-404D-BFDE-08EE54EFB6D0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3569-D315-4610-A879-845801B9503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62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4930-3135-404D-BFDE-08EE54EFB6D0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AEE8-09D3-4C5A-A89D-782FBB7873D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27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4930-3135-404D-BFDE-08EE54EFB6D0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4F29-291E-43DA-834E-1AE04657A14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07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4930-3135-404D-BFDE-08EE54EFB6D0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C3F2-4A0C-4B18-8643-1645BC2D8A8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29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A4930-3135-404D-BFDE-08EE54EFB6D0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E4BD5-0774-4174-B862-7EC53BBEF428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162ED-66DE-4B5E-B586-143DC40BE0B9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1F9F3-DF66-4553-BB0D-2786AB1307EF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BAEBE-0A47-4A43-B9C2-BDF20B9D7075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4384B-6D76-4B94-B68F-AF299CCA1C42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2DE68-4B36-4CAF-958B-28262DD5DE8D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C7CB1-6FD2-4167-AF84-D5AA119D35A2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chnou/ardrone-autonom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5"/>
          <p:cNvSpPr txBox="1">
            <a:spLocks noGrp="1"/>
          </p:cNvSpPr>
          <p:nvPr>
            <p:ph type="title" idx="4294967295"/>
          </p:nvPr>
        </p:nvSpPr>
        <p:spPr>
          <a:xfrm>
            <a:off x="3276000" y="366480"/>
            <a:ext cx="6519600" cy="866159"/>
          </a:xfr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</a:pPr>
            <a:r>
              <a:rPr lang="de-DE" sz="3600">
                <a:latin typeface="Comic Sans MS" pitchFamily="66"/>
              </a:rPr>
              <a:t>Koordinatensystem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2042280" y="1293480"/>
            <a:ext cx="5547600" cy="54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5"/>
          <p:cNvSpPr txBox="1">
            <a:spLocks noGrp="1"/>
          </p:cNvSpPr>
          <p:nvPr>
            <p:ph type="title" idx="4294967295"/>
          </p:nvPr>
        </p:nvSpPr>
        <p:spPr>
          <a:xfrm>
            <a:off x="3276000" y="366480"/>
            <a:ext cx="6491880" cy="772920"/>
          </a:xfr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</a:pPr>
            <a:r>
              <a:rPr lang="de-DE" sz="3600">
                <a:latin typeface="Comic Sans MS" pitchFamily="66"/>
              </a:rPr>
              <a:t>Befehlsliste</a:t>
            </a: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79190"/>
              </p:ext>
            </p:extLst>
          </p:nvPr>
        </p:nvGraphicFramePr>
        <p:xfrm>
          <a:off x="418139" y="1334146"/>
          <a:ext cx="9235440" cy="5359108"/>
        </p:xfrm>
        <a:graphic>
          <a:graphicData uri="http://schemas.openxmlformats.org/drawingml/2006/table">
            <a:tbl>
              <a:tblPr bandRow="1"/>
              <a:tblGrid>
                <a:gridCol w="3462840"/>
                <a:gridCol w="5772600"/>
              </a:tblGrid>
              <a:tr h="43992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2000" b="0" i="0" u="none" strike="noStrike" kern="1200" dirty="0">
                          <a:ln>
                            <a:noFill/>
                          </a:ln>
                          <a:latin typeface="Comic Sans MS" pitchFamily="66"/>
                          <a:ea typeface="ComicSansMS" pitchFamily="66"/>
                          <a:cs typeface="ComicSansMS" pitchFamily="66"/>
                        </a:rPr>
                        <a:t>.takeoff()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500" b="0" i="0" u="none" strike="noStrike" kern="1200">
                          <a:ln>
                            <a:noFill/>
                          </a:ln>
                          <a:latin typeface="Comic Sans MS" pitchFamily="66"/>
                          <a:ea typeface="Microsoft YaHei" pitchFamily="2"/>
                          <a:cs typeface="Mangal" pitchFamily="2"/>
                        </a:rPr>
                        <a:t>Starten und auf der Stelle schweben</a:t>
                      </a:r>
                    </a:p>
                  </a:txBody>
                  <a:tcPr/>
                </a:tc>
              </a:tr>
              <a:tr h="65462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2000" b="0" i="0" u="none" strike="noStrike" kern="1200" dirty="0">
                          <a:ln>
                            <a:noFill/>
                          </a:ln>
                          <a:latin typeface="Comic Sans MS" pitchFamily="66"/>
                          <a:ea typeface="Microsoft YaHei" pitchFamily="2"/>
                          <a:cs typeface="Mangal" pitchFamily="2"/>
                        </a:rPr>
                        <a:t>.hover(</a:t>
                      </a:r>
                      <a:r>
                        <a:rPr lang="de-DE" sz="2000" b="0" i="0" u="none" strike="noStrike" kern="1200" dirty="0" err="1">
                          <a:ln>
                            <a:noFill/>
                          </a:ln>
                          <a:latin typeface="Comic Sans MS" pitchFamily="66"/>
                          <a:ea typeface="Microsoft YaHei" pitchFamily="2"/>
                          <a:cs typeface="Mangal" pitchFamily="2"/>
                        </a:rPr>
                        <a:t>delay</a:t>
                      </a:r>
                      <a:r>
                        <a:rPr lang="de-DE" sz="2000" b="0" i="0" u="none" strike="noStrike" kern="1200" dirty="0">
                          <a:ln>
                            <a:noFill/>
                          </a:ln>
                          <a:latin typeface="Comic Sans MS" pitchFamily="66"/>
                          <a:ea typeface="Microsoft YaHei" pitchFamily="2"/>
                          <a:cs typeface="Mangal" pitchFamily="2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500" b="0" i="0" u="none" strike="noStrike" kern="1200" dirty="0">
                          <a:ln>
                            <a:noFill/>
                          </a:ln>
                          <a:latin typeface="Comic Sans MS" pitchFamily="66"/>
                          <a:ea typeface="Microsoft YaHei" pitchFamily="2"/>
                          <a:cs typeface="Mangal" pitchFamily="2"/>
                        </a:rPr>
                        <a:t>Aktuelle Position beibehalten und     ('</a:t>
                      </a:r>
                      <a:r>
                        <a:rPr lang="de-DE" sz="1500" b="0" i="0" u="none" strike="noStrike" kern="1200" dirty="0" err="1">
                          <a:ln>
                            <a:noFill/>
                          </a:ln>
                          <a:latin typeface="Comic Sans MS" pitchFamily="66"/>
                          <a:ea typeface="Microsoft YaHei" pitchFamily="2"/>
                          <a:cs typeface="Mangal" pitchFamily="2"/>
                        </a:rPr>
                        <a:t>delay</a:t>
                      </a:r>
                      <a:r>
                        <a:rPr lang="de-DE" sz="1500" b="0" i="0" u="none" strike="noStrike" kern="1200" dirty="0">
                          <a:ln>
                            <a:noFill/>
                          </a:ln>
                          <a:latin typeface="Comic Sans MS" pitchFamily="66"/>
                          <a:ea typeface="Microsoft YaHei" pitchFamily="2"/>
                          <a:cs typeface="Mangal" pitchFamily="2"/>
                        </a:rPr>
                        <a:t>' in </a:t>
                      </a:r>
                      <a:r>
                        <a:rPr lang="de-DE" sz="1500" b="0" i="0" u="none" strike="noStrike" kern="1200" dirty="0" err="1" smtClean="0">
                          <a:ln>
                            <a:noFill/>
                          </a:ln>
                          <a:latin typeface="Comic Sans MS" pitchFamily="66"/>
                          <a:ea typeface="Microsoft YaHei" pitchFamily="2"/>
                          <a:cs typeface="Mangal" pitchFamily="2"/>
                        </a:rPr>
                        <a:t>ms</a:t>
                      </a:r>
                      <a:r>
                        <a:rPr lang="de-DE" sz="1500" b="0" i="0" u="none" strike="noStrike" kern="1200" dirty="0" smtClean="0">
                          <a:ln>
                            <a:noFill/>
                          </a:ln>
                          <a:latin typeface="Comic Sans MS" pitchFamily="66"/>
                          <a:ea typeface="Microsoft YaHei" pitchFamily="2"/>
                          <a:cs typeface="Mangal" pitchFamily="2"/>
                        </a:rPr>
                        <a:t>)</a:t>
                      </a:r>
                      <a:endParaRPr lang="de-DE" sz="1500" b="0" i="0" u="none" strike="noStrike" kern="1200" dirty="0">
                        <a:ln>
                          <a:noFill/>
                        </a:ln>
                        <a:latin typeface="Comic Sans MS" pitchFamily="66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500" b="0" i="0" u="none" strike="noStrike" kern="1200" dirty="0">
                          <a:ln>
                            <a:noFill/>
                          </a:ln>
                          <a:latin typeface="Comic Sans MS" pitchFamily="66"/>
                          <a:ea typeface="Microsoft YaHei" pitchFamily="2"/>
                          <a:cs typeface="Mangal" pitchFamily="2"/>
                        </a:rPr>
                        <a:t>auf der Stelle schweben                                                     </a:t>
                      </a:r>
                    </a:p>
                  </a:txBody>
                  <a:tcPr/>
                </a:tc>
              </a:tr>
              <a:tr h="7884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2000" b="0" i="0" u="none" strike="noStrike" kern="1200" dirty="0">
                          <a:ln>
                            <a:noFill/>
                          </a:ln>
                          <a:latin typeface="Comic Sans MS" pitchFamily="66"/>
                          <a:ea typeface="Microsoft YaHei" pitchFamily="2"/>
                          <a:cs typeface="Mangal" pitchFamily="2"/>
                        </a:rPr>
                        <a:t>.forward(</a:t>
                      </a:r>
                      <a:r>
                        <a:rPr lang="de-DE" sz="2000" b="0" i="0" u="none" strike="noStrike" kern="1200" dirty="0" err="1">
                          <a:ln>
                            <a:noFill/>
                          </a:ln>
                          <a:latin typeface="Comic Sans MS" pitchFamily="66"/>
                          <a:ea typeface="Microsoft YaHei" pitchFamily="2"/>
                          <a:cs typeface="Mangal" pitchFamily="2"/>
                        </a:rPr>
                        <a:t>distance</a:t>
                      </a:r>
                      <a:r>
                        <a:rPr lang="de-DE" sz="2000" b="0" i="0" u="none" strike="noStrike" kern="1200" dirty="0">
                          <a:ln>
                            <a:noFill/>
                          </a:ln>
                          <a:latin typeface="Comic Sans MS" pitchFamily="66"/>
                          <a:ea typeface="Microsoft YaHei" pitchFamily="2"/>
                          <a:cs typeface="Mangal" pitchFamily="2"/>
                        </a:rPr>
                        <a:t>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2000" b="0" i="0" u="none" strike="noStrike" kern="1200" dirty="0">
                          <a:ln>
                            <a:noFill/>
                          </a:ln>
                          <a:latin typeface="Comic Sans MS" pitchFamily="66"/>
                          <a:ea typeface="Microsoft YaHei" pitchFamily="2"/>
                          <a:cs typeface="Mangal" pitchFamily="2"/>
                        </a:rPr>
                        <a:t>.backward(</a:t>
                      </a:r>
                      <a:r>
                        <a:rPr lang="de-DE" sz="2000" b="0" i="0" u="none" strike="noStrike" kern="1200" dirty="0" err="1">
                          <a:ln>
                            <a:noFill/>
                          </a:ln>
                          <a:latin typeface="Comic Sans MS" pitchFamily="66"/>
                          <a:ea typeface="Microsoft YaHei" pitchFamily="2"/>
                          <a:cs typeface="Mangal" pitchFamily="2"/>
                        </a:rPr>
                        <a:t>distance</a:t>
                      </a:r>
                      <a:r>
                        <a:rPr lang="de-DE" sz="2000" b="0" i="0" u="none" strike="noStrike" kern="1200" dirty="0">
                          <a:ln>
                            <a:noFill/>
                          </a:ln>
                          <a:latin typeface="Comic Sans MS" pitchFamily="66"/>
                          <a:ea typeface="Microsoft YaHei" pitchFamily="2"/>
                          <a:cs typeface="Mangal" pitchFamily="2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500" b="0" i="0" u="none" strike="noStrike" kern="1200">
                          <a:ln>
                            <a:noFill/>
                          </a:ln>
                          <a:latin typeface="Comic Sans MS" pitchFamily="66"/>
                          <a:ea typeface="Microsoft YaHei" pitchFamily="2"/>
                          <a:cs typeface="Mangal" pitchFamily="2"/>
                        </a:rPr>
                        <a:t>Nach Vorne bzw. Hinten fliegen         ('distance' in Metern)</a:t>
                      </a:r>
                    </a:p>
                  </a:txBody>
                  <a:tcPr/>
                </a:tc>
              </a:tr>
              <a:tr h="7884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2000" b="0" i="0" u="none" strike="noStrike" kern="1200">
                          <a:ln>
                            <a:noFill/>
                          </a:ln>
                          <a:latin typeface="Comic Sans MS" pitchFamily="66"/>
                          <a:ea typeface="Microsoft YaHei" pitchFamily="2"/>
                          <a:cs typeface="Mangal" pitchFamily="2"/>
                        </a:rPr>
                        <a:t>.left(distance)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2000" b="0" i="0" u="none" strike="noStrike" kern="1200">
                          <a:ln>
                            <a:noFill/>
                          </a:ln>
                          <a:latin typeface="Comic Sans MS" pitchFamily="66"/>
                          <a:ea typeface="Microsoft YaHei" pitchFamily="2"/>
                          <a:cs typeface="Mangal" pitchFamily="2"/>
                        </a:rPr>
                        <a:t>.right(distance)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500" b="0" i="0" u="none" strike="noStrike" kern="1200">
                          <a:ln>
                            <a:noFill/>
                          </a:ln>
                          <a:latin typeface="Comic Sans MS" pitchFamily="66"/>
                          <a:ea typeface="Microsoft YaHei" pitchFamily="2"/>
                          <a:cs typeface="Mangal" pitchFamily="2"/>
                        </a:rPr>
                        <a:t>Nach Links bzw. Rechts fliegen          ('distance' in Metern)</a:t>
                      </a:r>
                    </a:p>
                  </a:txBody>
                  <a:tcPr/>
                </a:tc>
              </a:tr>
              <a:tr h="7884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2000" b="0" i="0" u="none" strike="noStrike" kern="1200">
                          <a:ln>
                            <a:noFill/>
                          </a:ln>
                          <a:latin typeface="Comic Sans MS" pitchFamily="66"/>
                          <a:ea typeface="Microsoft YaHei" pitchFamily="2"/>
                          <a:cs typeface="Mangal" pitchFamily="2"/>
                        </a:rPr>
                        <a:t>.up(distance)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2000" b="0" i="0" u="none" strike="noStrike" kern="1200">
                          <a:ln>
                            <a:noFill/>
                          </a:ln>
                          <a:latin typeface="Comic Sans MS" pitchFamily="66"/>
                          <a:ea typeface="Microsoft YaHei" pitchFamily="2"/>
                          <a:cs typeface="Mangal" pitchFamily="2"/>
                        </a:rPr>
                        <a:t>.down(distance)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500" b="0" i="0" u="none" strike="noStrike" kern="1200">
                          <a:ln>
                            <a:noFill/>
                          </a:ln>
                          <a:latin typeface="Comic Sans MS" pitchFamily="66"/>
                          <a:ea typeface="Microsoft YaHei" pitchFamily="2"/>
                          <a:cs typeface="Mangal" pitchFamily="2"/>
                        </a:rPr>
                        <a:t>Nach Oben bzw. Unten fliegen           ('distance' in Metern)</a:t>
                      </a:r>
                    </a:p>
                  </a:txBody>
                  <a:tcPr/>
                </a:tc>
              </a:tr>
              <a:tr h="135072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2000" b="0" i="0" u="none" strike="noStrike" kern="1200">
                          <a:ln>
                            <a:noFill/>
                          </a:ln>
                          <a:latin typeface="Comic Sans MS" pitchFamily="66"/>
                          <a:ea typeface="Microsoft YaHei" pitchFamily="2"/>
                          <a:cs typeface="Mangal" pitchFamily="2"/>
                        </a:rPr>
                        <a:t>.go(position)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500" b="0" i="0" u="none" strike="noStrike" kern="1200" dirty="0">
                          <a:ln>
                            <a:noFill/>
                          </a:ln>
                          <a:latin typeface="Comic Sans MS" pitchFamily="66"/>
                          <a:ea typeface="Microsoft YaHei" pitchFamily="2"/>
                          <a:cs typeface="Mangal" pitchFamily="2"/>
                        </a:rPr>
                        <a:t>Quadrocopter bewegt sich zu einer definierten Position in einem dreidimensionalen Koordinatensystem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de-DE" sz="1500" b="0" i="0" u="none" strike="noStrike" kern="1200" dirty="0">
                        <a:ln>
                          <a:noFill/>
                        </a:ln>
                        <a:latin typeface="Comic Sans MS" pitchFamily="66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500" b="0" i="0" u="none" strike="noStrike" kern="1200" dirty="0">
                          <a:ln>
                            <a:noFill/>
                          </a:ln>
                          <a:latin typeface="Comic Sans MS" pitchFamily="66"/>
                          <a:ea typeface="Microsoft YaHei" pitchFamily="2"/>
                          <a:cs typeface="Mangal" pitchFamily="2"/>
                        </a:rPr>
                        <a:t>z.B. {x:0, y:0, z:0.8} ist in etwa der Punkt an dem der Quadcopter nach dem Start schwebt</a:t>
                      </a:r>
                    </a:p>
                  </a:txBody>
                  <a:tcPr/>
                </a:tc>
              </a:tr>
              <a:tr h="5418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2000" b="0" i="0" u="none" strike="noStrike" kern="1200" dirty="0">
                          <a:ln>
                            <a:noFill/>
                          </a:ln>
                          <a:latin typeface="Comic Sans MS" pitchFamily="66"/>
                          <a:ea typeface="Microsoft YaHei" pitchFamily="2"/>
                          <a:cs typeface="Mangal" pitchFamily="2"/>
                        </a:rPr>
                        <a:t>.land()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500" b="0" i="0" u="none" strike="noStrike" kern="1200" dirty="0">
                          <a:ln>
                            <a:noFill/>
                          </a:ln>
                          <a:latin typeface="Comic Sans MS" pitchFamily="66"/>
                          <a:ea typeface="Microsoft YaHei" pitchFamily="2"/>
                          <a:cs typeface="Mangal" pitchFamily="2"/>
                        </a:rPr>
                        <a:t>Quadcopter bewegt sich von der aktuellen Position senkrecht nach Unten bis er aufsetzt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5"/>
          <p:cNvSpPr txBox="1">
            <a:spLocks noGrp="1"/>
          </p:cNvSpPr>
          <p:nvPr>
            <p:ph type="title" idx="4294967295"/>
          </p:nvPr>
        </p:nvSpPr>
        <p:spPr>
          <a:xfrm>
            <a:off x="3276000" y="366480"/>
            <a:ext cx="6491880" cy="772920"/>
          </a:xfr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</a:pPr>
            <a:r>
              <a:rPr lang="de-DE" sz="3600" dirty="0">
                <a:solidFill>
                  <a:schemeClr val="bg2"/>
                </a:solidFill>
                <a:latin typeface="Comic Sans MS" pitchFamily="66"/>
              </a:rPr>
              <a:t>Befehlsliste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33848" y="1963884"/>
            <a:ext cx="94467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mission.takeoff()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zero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Sets current state as the reference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altitude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Climb to altitude = 1 meter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forward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backward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hover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Hover in place for 1 second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.land();</a:t>
            </a:r>
            <a:r>
              <a:rPr kumimoji="0" lang="de-DE" altLang="de-DE" sz="105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 </a:t>
            </a:r>
            <a:endParaRPr kumimoji="0" lang="de-DE" altLang="de-DE" sz="6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38071" y="6914207"/>
            <a:ext cx="47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  <a:hlinkClick r:id="rId3"/>
              </a:rPr>
              <a:t>https://github.com/eschnou/ardrone-autonomy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725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5"/>
          <p:cNvSpPr txBox="1">
            <a:spLocks noGrp="1"/>
          </p:cNvSpPr>
          <p:nvPr>
            <p:ph type="title" idx="4294967295"/>
          </p:nvPr>
        </p:nvSpPr>
        <p:spPr>
          <a:xfrm>
            <a:off x="3276000" y="366480"/>
            <a:ext cx="6491880" cy="772920"/>
          </a:xfr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</a:pPr>
            <a:r>
              <a:rPr lang="de-DE" sz="3600" dirty="0" smtClean="0">
                <a:solidFill>
                  <a:schemeClr val="bg1">
                    <a:lumMod val="95000"/>
                  </a:schemeClr>
                </a:solidFill>
                <a:latin typeface="Comic Sans MS" pitchFamily="66"/>
              </a:rPr>
              <a:t>Erste Flugübungen</a:t>
            </a:r>
            <a:endParaRPr lang="de-DE" sz="3600" dirty="0">
              <a:solidFill>
                <a:schemeClr val="bg1">
                  <a:lumMod val="95000"/>
                </a:schemeClr>
              </a:solidFill>
              <a:latin typeface="Comic Sans MS" pitchFamily="66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29938" y="1392384"/>
            <a:ext cx="90920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mission.takeoff()	// Vor und zurück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altLang="de-DE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forward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DE" altLang="de-DE" sz="2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Meter nach vorne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altLang="de-DE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hover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de-DE" altLang="de-DE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DE" altLang="de-DE" sz="2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3 Sekunden schweben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altLang="de-DE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backward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DE" altLang="de-DE" sz="2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Wieder 2 Meter zurück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hover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000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de-DE" altLang="de-DE" sz="2400" b="0" i="0" u="none" strike="noStrike" cap="none" normalizeH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Noch ein wenig schweben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.land();			</a:t>
            </a:r>
            <a:endParaRPr kumimoji="0" lang="de-DE" altLang="de-DE" sz="6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26473" y="4402285"/>
            <a:ext cx="90920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mission.takeoff()	// Ein</a:t>
            </a:r>
            <a:r>
              <a:rPr kumimoji="0" lang="de-DE" altLang="de-DE" sz="24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U fliegen</a:t>
            </a:r>
            <a:endParaRPr kumimoji="0" lang="de-DE" altLang="de-DE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altLang="de-DE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forward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DE" altLang="de-DE" sz="2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Meter nach vorne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altLang="de-DE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DE" altLang="de-DE" sz="2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altLang="de-DE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 Meter nach rechts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altLang="de-DE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backward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DE" altLang="de-DE" sz="2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Wieder 2 Meter zurück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hover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000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de-DE" altLang="de-DE" sz="2400" b="0" i="0" u="none" strike="noStrike" cap="none" normalizeH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Noch ein wenig schweben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.land();			</a:t>
            </a:r>
            <a:endParaRPr kumimoji="0" lang="de-DE" altLang="de-DE" sz="6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049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5"/>
          <p:cNvSpPr txBox="1">
            <a:spLocks noGrp="1"/>
          </p:cNvSpPr>
          <p:nvPr>
            <p:ph type="title" idx="4294967295"/>
          </p:nvPr>
        </p:nvSpPr>
        <p:spPr>
          <a:xfrm>
            <a:off x="3276000" y="366480"/>
            <a:ext cx="6491880" cy="772920"/>
          </a:xfr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</a:pPr>
            <a:r>
              <a:rPr lang="de-DE" sz="3600" dirty="0" smtClean="0">
                <a:solidFill>
                  <a:schemeClr val="bg1">
                    <a:lumMod val="95000"/>
                  </a:schemeClr>
                </a:solidFill>
                <a:latin typeface="Comic Sans MS" pitchFamily="66"/>
              </a:rPr>
              <a:t>Geometrische Formen</a:t>
            </a:r>
            <a:endParaRPr lang="de-DE" sz="3600" dirty="0">
              <a:solidFill>
                <a:schemeClr val="bg1">
                  <a:lumMod val="95000"/>
                </a:schemeClr>
              </a:solidFill>
              <a:latin typeface="Comic Sans MS" pitchFamily="66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29938" y="1392384"/>
            <a:ext cx="93206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mission.takeoff()	// Ein Quadrat fliegen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altLang="de-DE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{x:2,y:0,z:0.8}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DE" altLang="de-DE" sz="2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Zur Position {2,0}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altLang="de-DE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{x:2,y:2,z:0.8}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DE" altLang="de-DE" sz="2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altLang="de-DE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Zur Position {2,2}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altLang="de-DE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{x:0,y:2,z:0.8}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DE" altLang="de-DE" sz="2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Zur Position {0,2}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{x:0,y:0,z:0.8}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de-DE" altLang="de-DE" sz="2400" b="0" i="0" u="none" strike="noStrike" cap="none" normalizeH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Zum Ausgangspunkt {0,0}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.land();			</a:t>
            </a:r>
            <a:endParaRPr kumimoji="0" lang="de-DE" altLang="de-DE" sz="6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26473" y="4402285"/>
            <a:ext cx="90920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mission.takeoff()	// Ein Dreieck fliegen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altLang="de-DE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{x:2,y:1,z:0.8}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DE" altLang="de-DE" sz="2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Zu C fliegen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altLang="de-DE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{x:0,y:2,z:0.8}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altLang="de-DE" sz="2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Zu B fliegen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altLang="de-DE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{x:0,y:0,z:0.8}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altLang="de-DE" sz="2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Zurück zu 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.land();			</a:t>
            </a:r>
            <a:endParaRPr kumimoji="0" lang="de-DE" altLang="de-DE" sz="6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454" y="4506533"/>
            <a:ext cx="1422399" cy="164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59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5"/>
          <p:cNvSpPr txBox="1">
            <a:spLocks noGrp="1"/>
          </p:cNvSpPr>
          <p:nvPr>
            <p:ph type="title" idx="4294967295"/>
          </p:nvPr>
        </p:nvSpPr>
        <p:spPr>
          <a:xfrm>
            <a:off x="3276000" y="366480"/>
            <a:ext cx="6491880" cy="772920"/>
          </a:xfr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</a:pPr>
            <a:r>
              <a:rPr lang="de-DE" sz="3600" dirty="0" smtClean="0">
                <a:solidFill>
                  <a:schemeClr val="bg1">
                    <a:lumMod val="95000"/>
                  </a:schemeClr>
                </a:solidFill>
                <a:latin typeface="Comic Sans MS" pitchFamily="66"/>
              </a:rPr>
              <a:t>Das Haus vom Nikolaus</a:t>
            </a:r>
            <a:endParaRPr lang="de-DE" sz="3600" dirty="0">
              <a:solidFill>
                <a:schemeClr val="bg1">
                  <a:lumMod val="95000"/>
                </a:schemeClr>
              </a:solidFill>
              <a:latin typeface="Comic Sans MS" pitchFamily="66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29938" y="1392384"/>
            <a:ext cx="93206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mission.takeoff()	// Haus vom Nikolaus „zeichnen“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altLang="de-DE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zero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			</a:t>
            </a:r>
            <a:r>
              <a:rPr lang="de-DE" altLang="de-DE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Ausgangspunkt festlegen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 smtClean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altLang="de-DE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{x:2,y:0,z:0}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DE" altLang="de-DE" sz="2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Zur Position {2,0}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altLang="de-DE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{x:2,y:2,z:0}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DE" altLang="de-DE" sz="2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altLang="de-DE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Zur Position {2,2}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altLang="de-DE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{x:0,y:2,z:0}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DE" altLang="de-DE" sz="2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Zur Position {0,2}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{x:0,y:0,z:0}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de-DE" altLang="de-DE" sz="2400" b="0" i="0" u="none" strike="noStrike" cap="none" normalizeH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Zum Ausgangspunkt {0,0}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2400" b="0" i="0" u="none" strike="noStrike" cap="none" normalizeH="0" dirty="0" smtClean="0">
              <a:ln>
                <a:noFill/>
              </a:ln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{x:2,y:2,z:0}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de-DE" altLang="de-DE" sz="2400" b="0" i="0" u="none" strike="noStrike" cap="none" normalizeH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Obere rechte Ecke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{x:3,y:1,z:0}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de-DE" altLang="de-DE" sz="2400" b="0" i="0" u="none" strike="noStrike" cap="none" normalizeH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Dachspitze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{x:2,y:0,z:0}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de-DE" altLang="de-DE" sz="2400" b="0" i="0" u="none" strike="noStrike" cap="none" normalizeH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Obere linke Ecke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{x:0,y:2,z:0}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de-DE" altLang="de-DE" sz="2400" b="0" i="0" u="none" strike="noStrike" cap="none" normalizeH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Untere rechte Ecke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2400" b="0" i="0" u="none" strike="noStrike" cap="none" normalizeH="0" dirty="0" smtClean="0">
              <a:ln>
                <a:noFill/>
              </a:ln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.land();			// Fertig</a:t>
            </a:r>
            <a:endParaRPr kumimoji="0" lang="de-DE" altLang="de-DE" sz="6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901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5"/>
          <p:cNvSpPr txBox="1">
            <a:spLocks noGrp="1"/>
          </p:cNvSpPr>
          <p:nvPr>
            <p:ph type="title" idx="4294967295"/>
          </p:nvPr>
        </p:nvSpPr>
        <p:spPr>
          <a:xfrm>
            <a:off x="3276000" y="366480"/>
            <a:ext cx="6491880" cy="772920"/>
          </a:xfr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</a:pPr>
            <a:r>
              <a:rPr lang="de-DE" sz="3600" dirty="0" smtClean="0">
                <a:solidFill>
                  <a:schemeClr val="bg1">
                    <a:lumMod val="95000"/>
                  </a:schemeClr>
                </a:solidFill>
                <a:latin typeface="Comic Sans MS" pitchFamily="66"/>
              </a:rPr>
              <a:t>Akrobatische Geometrie</a:t>
            </a:r>
            <a:endParaRPr lang="de-DE" sz="3600" dirty="0">
              <a:solidFill>
                <a:schemeClr val="bg1">
                  <a:lumMod val="95000"/>
                </a:schemeClr>
              </a:solidFill>
              <a:latin typeface="Comic Sans MS" pitchFamily="66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29938" y="1392384"/>
            <a:ext cx="93206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mission.takeoff()	// Frei</a:t>
            </a:r>
            <a:r>
              <a:rPr kumimoji="0" lang="de-DE" altLang="de-DE" sz="24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nach Schnauze</a:t>
            </a:r>
            <a:endParaRPr kumimoji="0" lang="de-DE" altLang="de-DE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altLang="de-DE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zero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			</a:t>
            </a:r>
            <a:r>
              <a:rPr lang="de-DE" altLang="de-DE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Ausgangspunkt festlegen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 smtClean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[… </a:t>
            </a:r>
            <a:r>
              <a:rPr lang="de-DE" altLang="de-DE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???</a:t>
            </a:r>
            <a:r>
              <a:rPr lang="de-DE" altLang="de-DE" sz="2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…]			</a:t>
            </a:r>
            <a:r>
              <a:rPr lang="de-DE" altLang="de-DE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Erfinde deine Figur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2400" b="0" i="0" u="none" strike="noStrike" cap="none" normalizeH="0" dirty="0" smtClean="0">
              <a:ln>
                <a:noFill/>
              </a:ln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.land();			// Fertig</a:t>
            </a:r>
            <a:endParaRPr kumimoji="0" lang="de-DE" altLang="de-DE" sz="6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432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Breitbild</PresentationFormat>
  <Paragraphs>99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7</vt:i4>
      </vt:variant>
    </vt:vector>
  </HeadingPairs>
  <TitlesOfParts>
    <vt:vector size="22" baseType="lpstr">
      <vt:lpstr>Microsoft YaHei</vt:lpstr>
      <vt:lpstr>Arial</vt:lpstr>
      <vt:lpstr>Calibri</vt:lpstr>
      <vt:lpstr>Calibri Light</vt:lpstr>
      <vt:lpstr>Comic Sans MS</vt:lpstr>
      <vt:lpstr>ComicSansMS</vt:lpstr>
      <vt:lpstr>Consolas</vt:lpstr>
      <vt:lpstr>DejaVu Sans</vt:lpstr>
      <vt:lpstr>Liberation Sans</vt:lpstr>
      <vt:lpstr>Liberation Serif</vt:lpstr>
      <vt:lpstr>Mangal</vt:lpstr>
      <vt:lpstr>Office Theme</vt:lpstr>
      <vt:lpstr>Office Theme</vt:lpstr>
      <vt:lpstr>Office Theme</vt:lpstr>
      <vt:lpstr>Office Theme</vt:lpstr>
      <vt:lpstr>Koordinatensystem</vt:lpstr>
      <vt:lpstr>Befehlsliste</vt:lpstr>
      <vt:lpstr>Befehlsliste</vt:lpstr>
      <vt:lpstr>Erste Flugübungen</vt:lpstr>
      <vt:lpstr>Geometrische Formen</vt:lpstr>
      <vt:lpstr>Das Haus vom Nikolaus</vt:lpstr>
      <vt:lpstr>Akrobatische Geometrie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Koordinatensystem</dc:title>
  <dc:creator>Katja Arrasz-Schepanski</dc:creator>
  <cp:lastModifiedBy>Oliver</cp:lastModifiedBy>
  <cp:revision>356</cp:revision>
  <dcterms:created xsi:type="dcterms:W3CDTF">2014-02-04T13:08:06Z</dcterms:created>
  <dcterms:modified xsi:type="dcterms:W3CDTF">2015-11-18T22:10:45Z</dcterms:modified>
</cp:coreProperties>
</file>