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2" r:id="rId8"/>
    <p:sldId id="267"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172634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780C8-8BBA-4B0A-A5A0-A6A745B9CDF2}"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35744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3467846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960100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1455759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1703878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2078446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2670759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290647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181887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780C8-8BBA-4B0A-A5A0-A6A745B9CDF2}"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113043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780C8-8BBA-4B0A-A5A0-A6A745B9CDF2}"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3756729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780C8-8BBA-4B0A-A5A0-A6A745B9CDF2}"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261052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780C8-8BBA-4B0A-A5A0-A6A745B9CDF2}"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312767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780C8-8BBA-4B0A-A5A0-A6A745B9CDF2}"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7839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780C8-8BBA-4B0A-A5A0-A6A745B9CDF2}"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57723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780C8-8BBA-4B0A-A5A0-A6A745B9CDF2}"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6BBA5-5635-464F-BD19-F872BF5B3C31}" type="slidenum">
              <a:rPr lang="en-IN" smtClean="0"/>
              <a:t>‹#›</a:t>
            </a:fld>
            <a:endParaRPr lang="en-IN"/>
          </a:p>
        </p:txBody>
      </p:sp>
    </p:spTree>
    <p:extLst>
      <p:ext uri="{BB962C8B-B14F-4D97-AF65-F5344CB8AC3E}">
        <p14:creationId xmlns:p14="http://schemas.microsoft.com/office/powerpoint/2010/main" val="412840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2780C8-8BBA-4B0A-A5A0-A6A745B9CDF2}" type="datetimeFigureOut">
              <a:rPr lang="en-IN" smtClean="0"/>
              <a:t>30-08-2024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B6BBA5-5635-464F-BD19-F872BF5B3C31}" type="slidenum">
              <a:rPr lang="en-IN" smtClean="0"/>
              <a:t>‹#›</a:t>
            </a:fld>
            <a:endParaRPr lang="en-IN"/>
          </a:p>
        </p:txBody>
      </p:sp>
    </p:spTree>
    <p:extLst>
      <p:ext uri="{BB962C8B-B14F-4D97-AF65-F5344CB8AC3E}">
        <p14:creationId xmlns:p14="http://schemas.microsoft.com/office/powerpoint/2010/main" val="342273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879F-4A17-7266-E52C-1E625A4CBC82}"/>
              </a:ext>
            </a:extLst>
          </p:cNvPr>
          <p:cNvSpPr>
            <a:spLocks noGrp="1"/>
          </p:cNvSpPr>
          <p:nvPr>
            <p:ph type="ctrTitle"/>
          </p:nvPr>
        </p:nvSpPr>
        <p:spPr>
          <a:xfrm>
            <a:off x="763094" y="870804"/>
            <a:ext cx="8704998" cy="2887412"/>
          </a:xfrm>
        </p:spPr>
        <p:txBody>
          <a:bodyPr/>
          <a:lstStyle/>
          <a:p>
            <a:r>
              <a:rPr lang="en-IN" b="1">
                <a:latin typeface="Times New Roman" panose="02020603050405020304" pitchFamily="18" charset="0"/>
                <a:cs typeface="Times New Roman" panose="02020603050405020304" pitchFamily="18" charset="0"/>
              </a:rPr>
              <a:t>MES</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1B50760-381C-54D6-42EB-73366409F56B}"/>
              </a:ext>
            </a:extLst>
          </p:cNvPr>
          <p:cNvSpPr>
            <a:spLocks noGrp="1"/>
          </p:cNvSpPr>
          <p:nvPr>
            <p:ph type="subTitle" idx="1"/>
          </p:nvPr>
        </p:nvSpPr>
        <p:spPr>
          <a:xfrm>
            <a:off x="2371220" y="3888833"/>
            <a:ext cx="6987645" cy="1388534"/>
          </a:xfrm>
        </p:spPr>
        <p:txBody>
          <a:bodyPr>
            <a:normAutofit/>
          </a:bodyPr>
          <a:lstStyle/>
          <a:p>
            <a:r>
              <a:rPr lang="en-IN" sz="2800" b="1" dirty="0">
                <a:latin typeface="Times New Roman" panose="02020603050405020304" pitchFamily="18" charset="0"/>
                <a:cs typeface="Times New Roman" panose="02020603050405020304" pitchFamily="18" charset="0"/>
              </a:rPr>
              <a:t>~PIP INSTALL ERROR</a:t>
            </a:r>
          </a:p>
        </p:txBody>
      </p:sp>
    </p:spTree>
    <p:extLst>
      <p:ext uri="{BB962C8B-B14F-4D97-AF65-F5344CB8AC3E}">
        <p14:creationId xmlns:p14="http://schemas.microsoft.com/office/powerpoint/2010/main" val="4030568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8FA2-5397-36D3-EA6F-F20737C41BC5}"/>
              </a:ext>
            </a:extLst>
          </p:cNvPr>
          <p:cNvSpPr>
            <a:spLocks noGrp="1"/>
          </p:cNvSpPr>
          <p:nvPr>
            <p:ph type="title"/>
          </p:nvPr>
        </p:nvSpPr>
        <p:spPr>
          <a:xfrm>
            <a:off x="1593165" y="-129734"/>
            <a:ext cx="10018713" cy="1752599"/>
          </a:xfrm>
        </p:spPr>
        <p:txBody>
          <a:bodyPr/>
          <a:lstStyle/>
          <a:p>
            <a:r>
              <a:rPr lang="en-IN" b="1" dirty="0">
                <a:latin typeface="Times New Roman" panose="02020603050405020304" pitchFamily="18" charset="0"/>
                <a:cs typeface="Times New Roman" panose="02020603050405020304" pitchFamily="18" charset="0"/>
              </a:rPr>
              <a:t>SWOT ANALYSIS</a:t>
            </a:r>
          </a:p>
        </p:txBody>
      </p:sp>
      <p:graphicFrame>
        <p:nvGraphicFramePr>
          <p:cNvPr id="4" name="Content Placeholder 3">
            <a:extLst>
              <a:ext uri="{FF2B5EF4-FFF2-40B4-BE49-F238E27FC236}">
                <a16:creationId xmlns:a16="http://schemas.microsoft.com/office/drawing/2014/main" id="{D5075F62-3C28-BBE1-41B0-4D1909CC1477}"/>
              </a:ext>
            </a:extLst>
          </p:cNvPr>
          <p:cNvGraphicFramePr>
            <a:graphicFrameLocks noGrp="1"/>
          </p:cNvGraphicFramePr>
          <p:nvPr>
            <p:ph idx="1"/>
            <p:extLst>
              <p:ext uri="{D42A27DB-BD31-4B8C-83A1-F6EECF244321}">
                <p14:modId xmlns:p14="http://schemas.microsoft.com/office/powerpoint/2010/main" val="1547761307"/>
              </p:ext>
            </p:extLst>
          </p:nvPr>
        </p:nvGraphicFramePr>
        <p:xfrm>
          <a:off x="1762364" y="1315656"/>
          <a:ext cx="9638700" cy="4413812"/>
        </p:xfrm>
        <a:graphic>
          <a:graphicData uri="http://schemas.openxmlformats.org/drawingml/2006/table">
            <a:tbl>
              <a:tblPr firstRow="1" bandRow="1">
                <a:tableStyleId>{5C22544A-7EE6-4342-B048-85BDC9FD1C3A}</a:tableStyleId>
              </a:tblPr>
              <a:tblGrid>
                <a:gridCol w="4819350">
                  <a:extLst>
                    <a:ext uri="{9D8B030D-6E8A-4147-A177-3AD203B41FA5}">
                      <a16:colId xmlns:a16="http://schemas.microsoft.com/office/drawing/2014/main" val="2533786668"/>
                    </a:ext>
                  </a:extLst>
                </a:gridCol>
                <a:gridCol w="4819350">
                  <a:extLst>
                    <a:ext uri="{9D8B030D-6E8A-4147-A177-3AD203B41FA5}">
                      <a16:colId xmlns:a16="http://schemas.microsoft.com/office/drawing/2014/main" val="4068653151"/>
                    </a:ext>
                  </a:extLst>
                </a:gridCol>
              </a:tblGrid>
              <a:tr h="2206906">
                <a:tc>
                  <a:txBody>
                    <a:bodyPr/>
                    <a:lstStyle/>
                    <a:p>
                      <a:r>
                        <a:rPr lang="en-IN" sz="2400" dirty="0">
                          <a:latin typeface="Times New Roman" panose="02020603050405020304" pitchFamily="18" charset="0"/>
                          <a:cs typeface="Times New Roman" panose="02020603050405020304" pitchFamily="18" charset="0"/>
                        </a:rPr>
                        <a:t>STRENGTH</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Advanced Technology Integration</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Improved Accuracy</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Scalability</a:t>
                      </a:r>
                    </a:p>
                  </a:txBody>
                  <a:tcPr/>
                </a:tc>
                <a:tc>
                  <a:txBody>
                    <a:bodyPr/>
                    <a:lstStyle/>
                    <a:p>
                      <a:r>
                        <a:rPr lang="en-IN" sz="2400" dirty="0">
                          <a:latin typeface="Times New Roman" panose="02020603050405020304" pitchFamily="18" charset="0"/>
                          <a:cs typeface="Times New Roman" panose="02020603050405020304" pitchFamily="18" charset="0"/>
                        </a:rPr>
                        <a:t>WEAKNESS</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Data Complexity</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Resource Intensive</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User Adoption</a:t>
                      </a:r>
                    </a:p>
                  </a:txBody>
                  <a:tcPr/>
                </a:tc>
                <a:extLst>
                  <a:ext uri="{0D108BD9-81ED-4DB2-BD59-A6C34878D82A}">
                    <a16:rowId xmlns:a16="http://schemas.microsoft.com/office/drawing/2014/main" val="2698558823"/>
                  </a:ext>
                </a:extLst>
              </a:tr>
              <a:tr h="2206906">
                <a:tc>
                  <a:txBody>
                    <a:bodyPr/>
                    <a:lstStyle/>
                    <a:p>
                      <a:r>
                        <a:rPr lang="en-IN" sz="2400" b="1" dirty="0">
                          <a:latin typeface="Times New Roman" panose="02020603050405020304" pitchFamily="18" charset="0"/>
                          <a:cs typeface="Times New Roman" panose="02020603050405020304" pitchFamily="18" charset="0"/>
                        </a:rPr>
                        <a:t>OPPORTUNITIES</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Innovation in Exploration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Industry Adoption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Partnerships</a:t>
                      </a:r>
                    </a:p>
                  </a:txBody>
                  <a:tcPr/>
                </a:tc>
                <a:tc>
                  <a:txBody>
                    <a:bodyPr/>
                    <a:lstStyle/>
                    <a:p>
                      <a:r>
                        <a:rPr lang="en-IN" sz="2400" b="1" dirty="0">
                          <a:latin typeface="Times New Roman" panose="02020603050405020304" pitchFamily="18" charset="0"/>
                          <a:cs typeface="Times New Roman" panose="02020603050405020304" pitchFamily="18" charset="0"/>
                        </a:rPr>
                        <a:t>THREATS</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Technical Challenges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Competition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Limitations</a:t>
                      </a:r>
                    </a:p>
                  </a:txBody>
                  <a:tcPr/>
                </a:tc>
                <a:extLst>
                  <a:ext uri="{0D108BD9-81ED-4DB2-BD59-A6C34878D82A}">
                    <a16:rowId xmlns:a16="http://schemas.microsoft.com/office/drawing/2014/main" val="2559345091"/>
                  </a:ext>
                </a:extLst>
              </a:tr>
            </a:tbl>
          </a:graphicData>
        </a:graphic>
      </p:graphicFrame>
    </p:spTree>
    <p:extLst>
      <p:ext uri="{BB962C8B-B14F-4D97-AF65-F5344CB8AC3E}">
        <p14:creationId xmlns:p14="http://schemas.microsoft.com/office/powerpoint/2010/main" val="82986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3DE9-FAF5-53FB-6649-F9D625E9F5B2}"/>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7E9EF83-A16B-5AEB-5085-6F9080100654}"/>
              </a:ext>
            </a:extLst>
          </p:cNvPr>
          <p:cNvSpPr>
            <a:spLocks noGrp="1"/>
          </p:cNvSpPr>
          <p:nvPr>
            <p:ph idx="1"/>
          </p:nvPr>
        </p:nvSpPr>
        <p:spPr>
          <a:xfrm>
            <a:off x="1484310" y="1713053"/>
            <a:ext cx="10018713" cy="4078147"/>
          </a:xfrm>
        </p:spPr>
        <p:txBody>
          <a:bodyPr>
            <a:normAutofit/>
          </a:bodyPr>
          <a:lstStyle/>
          <a:p>
            <a:r>
              <a:rPr lang="en-IN" sz="3200" dirty="0">
                <a:latin typeface="Times New Roman" panose="02020603050405020304" pitchFamily="18" charset="0"/>
                <a:cs typeface="Times New Roman" panose="02020603050405020304" pitchFamily="18" charset="0"/>
              </a:rPr>
              <a:t>Enhance UI for more feasibility</a:t>
            </a:r>
          </a:p>
          <a:p>
            <a:r>
              <a:rPr lang="en-IN" sz="3200" dirty="0">
                <a:latin typeface="Times New Roman" panose="02020603050405020304" pitchFamily="18" charset="0"/>
                <a:cs typeface="Times New Roman" panose="02020603050405020304" pitchFamily="18" charset="0"/>
              </a:rPr>
              <a:t>Building more accurate models for more accuracy</a:t>
            </a:r>
          </a:p>
          <a:p>
            <a:r>
              <a:rPr lang="en-IN" sz="3200" dirty="0">
                <a:latin typeface="Times New Roman" panose="02020603050405020304" pitchFamily="18" charset="0"/>
                <a:cs typeface="Times New Roman" panose="02020603050405020304" pitchFamily="18" charset="0"/>
              </a:rPr>
              <a:t> Processing through images</a:t>
            </a:r>
          </a:p>
        </p:txBody>
      </p:sp>
    </p:spTree>
    <p:extLst>
      <p:ext uri="{BB962C8B-B14F-4D97-AF65-F5344CB8AC3E}">
        <p14:creationId xmlns:p14="http://schemas.microsoft.com/office/powerpoint/2010/main" val="373004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C9DD-9A0F-DF65-FA5D-8792B2DE70F9}"/>
              </a:ext>
            </a:extLst>
          </p:cNvPr>
          <p:cNvSpPr>
            <a:spLocks noGrp="1"/>
          </p:cNvSpPr>
          <p:nvPr>
            <p:ph type="title"/>
          </p:nvPr>
        </p:nvSpPr>
        <p:spPr>
          <a:xfrm>
            <a:off x="650934" y="734510"/>
            <a:ext cx="10018713" cy="1752599"/>
          </a:xfrm>
        </p:spPr>
        <p:txBody>
          <a:bodyPr>
            <a:normAutofit/>
          </a:bodyPr>
          <a:lstStyle/>
          <a:p>
            <a:r>
              <a:rPr lang="en-US" sz="4800" dirty="0">
                <a:latin typeface="Times New Roman" panose="02020603050405020304" pitchFamily="18" charset="0"/>
                <a:cs typeface="Times New Roman" panose="02020603050405020304" pitchFamily="18" charset="0"/>
              </a:rPr>
              <a:t>Mineral Exploration System:</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3CA7D0-B177-E33C-CB29-30DAF07D5B4C}"/>
              </a:ext>
            </a:extLst>
          </p:cNvPr>
          <p:cNvSpPr>
            <a:spLocks noGrp="1"/>
          </p:cNvSpPr>
          <p:nvPr>
            <p:ph idx="1"/>
          </p:nvPr>
        </p:nvSpPr>
        <p:spPr>
          <a:xfrm>
            <a:off x="1993597" y="1610809"/>
            <a:ext cx="10018713" cy="3320006"/>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An AI/ML - powered solution to streamline mineral exploration using the Geological Survey of India's BHUKOSH portal data, aiming to identify economically viable mineral reserves efficiently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51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7B9C-C488-0015-9560-674F8EA5CFBA}"/>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78225A5F-9636-0106-5810-178A17480330}"/>
              </a:ext>
            </a:extLst>
          </p:cNvPr>
          <p:cNvSpPr>
            <a:spLocks noGrp="1"/>
          </p:cNvSpPr>
          <p:nvPr>
            <p:ph idx="1"/>
          </p:nvPr>
        </p:nvSpPr>
        <p:spPr>
          <a:xfrm>
            <a:off x="1484310" y="2152891"/>
            <a:ext cx="10018713" cy="3638309"/>
          </a:xfrm>
        </p:spPr>
        <p:txBody>
          <a:bodyPr/>
          <a:lstStyle/>
          <a:p>
            <a:r>
              <a:rPr lang="en-IN" sz="3200" dirty="0">
                <a:latin typeface="Times New Roman" panose="02020603050405020304" pitchFamily="18" charset="0"/>
                <a:cs typeface="Times New Roman" panose="02020603050405020304" pitchFamily="18" charset="0"/>
              </a:rPr>
              <a:t>Introduction</a:t>
            </a:r>
          </a:p>
          <a:p>
            <a:r>
              <a:rPr lang="en-IN" sz="3200" dirty="0">
                <a:latin typeface="Times New Roman" panose="02020603050405020304" pitchFamily="18" charset="0"/>
                <a:cs typeface="Times New Roman" panose="02020603050405020304" pitchFamily="18" charset="0"/>
              </a:rPr>
              <a:t>Role of Technology</a:t>
            </a:r>
          </a:p>
          <a:p>
            <a:r>
              <a:rPr lang="en-IN" sz="3200" dirty="0">
                <a:latin typeface="Times New Roman" panose="02020603050405020304" pitchFamily="18" charset="0"/>
                <a:cs typeface="Times New Roman" panose="02020603050405020304" pitchFamily="18" charset="0"/>
              </a:rPr>
              <a:t>SWOT Analysis</a:t>
            </a:r>
          </a:p>
          <a:p>
            <a:r>
              <a:rPr lang="en-IN" sz="3200" dirty="0">
                <a:latin typeface="Times New Roman" panose="02020603050405020304" pitchFamily="18" charset="0"/>
                <a:cs typeface="Times New Roman" panose="02020603050405020304" pitchFamily="18" charset="0"/>
              </a:rPr>
              <a:t>Analysis</a:t>
            </a:r>
          </a:p>
          <a:p>
            <a:endParaRPr lang="en-IN" dirty="0"/>
          </a:p>
        </p:txBody>
      </p:sp>
    </p:spTree>
    <p:extLst>
      <p:ext uri="{BB962C8B-B14F-4D97-AF65-F5344CB8AC3E}">
        <p14:creationId xmlns:p14="http://schemas.microsoft.com/office/powerpoint/2010/main" val="209434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EF50-63A6-2A13-37AF-60CE095CF361}"/>
              </a:ext>
            </a:extLst>
          </p:cNvPr>
          <p:cNvSpPr>
            <a:spLocks noGrp="1"/>
          </p:cNvSpPr>
          <p:nvPr>
            <p:ph type="title"/>
          </p:nvPr>
        </p:nvSpPr>
        <p:spPr>
          <a:xfrm>
            <a:off x="988849" y="548640"/>
            <a:ext cx="10018713" cy="1292629"/>
          </a:xfrm>
        </p:spPr>
        <p:txBody>
          <a:bodyPr>
            <a:normAutofit/>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B4EED24-CFC5-DFC5-6F29-581A818CCCFD}"/>
              </a:ext>
            </a:extLst>
          </p:cNvPr>
          <p:cNvSpPr>
            <a:spLocks noGrp="1"/>
          </p:cNvSpPr>
          <p:nvPr>
            <p:ph idx="1"/>
          </p:nvPr>
        </p:nvSpPr>
        <p:spPr>
          <a:xfrm>
            <a:off x="1184438" y="826433"/>
            <a:ext cx="11007562" cy="6197139"/>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Mineral exploration traditionally relies on labor-intensive data integration and interpretation, often leading to inefficiencies and inaccuracies. The BHUKOSH portal offers extensive geological datasets, yet they remain underutilized. This project aims to harness AI and ML techniques to streamline exploration processes, enhance resource allocation, and improve the accuracy of identifying viable mineral reserves. By integrating and analyzing geological data, and providing advanced visualization, the goal is to create a scalable, user-friendly solution that revolutionizes mineral exploration.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25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8298-7362-A48B-ED70-B7BFFA42B662}"/>
              </a:ext>
            </a:extLst>
          </p:cNvPr>
          <p:cNvSpPr>
            <a:spLocks noGrp="1"/>
          </p:cNvSpPr>
          <p:nvPr>
            <p:ph type="title"/>
          </p:nvPr>
        </p:nvSpPr>
        <p:spPr>
          <a:xfrm>
            <a:off x="1165301" y="231345"/>
            <a:ext cx="10018713" cy="1752599"/>
          </a:xfrm>
        </p:spPr>
        <p:txBody>
          <a:bodyPr/>
          <a:lstStyle/>
          <a:p>
            <a:r>
              <a:rPr lang="en-IN" b="1" dirty="0">
                <a:latin typeface="Times New Roman" panose="02020603050405020304" pitchFamily="18" charset="0"/>
                <a:cs typeface="Times New Roman" panose="02020603050405020304" pitchFamily="18" charset="0"/>
              </a:rPr>
              <a:t>ROLE OF TECH.</a:t>
            </a:r>
          </a:p>
        </p:txBody>
      </p:sp>
      <p:sp>
        <p:nvSpPr>
          <p:cNvPr id="3" name="Content Placeholder 2">
            <a:extLst>
              <a:ext uri="{FF2B5EF4-FFF2-40B4-BE49-F238E27FC236}">
                <a16:creationId xmlns:a16="http://schemas.microsoft.com/office/drawing/2014/main" id="{A92E6E40-5A72-7171-19CE-E0CE5E050CC1}"/>
              </a:ext>
            </a:extLst>
          </p:cNvPr>
          <p:cNvSpPr>
            <a:spLocks noGrp="1"/>
          </p:cNvSpPr>
          <p:nvPr>
            <p:ph idx="1"/>
          </p:nvPr>
        </p:nvSpPr>
        <p:spPr>
          <a:xfrm>
            <a:off x="1622189" y="834044"/>
            <a:ext cx="10018713" cy="6023956"/>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The role of technology is to make user friendly </a:t>
            </a:r>
            <a:r>
              <a:rPr lang="en-US" sz="2800" dirty="0">
                <a:latin typeface="Times New Roman" panose="02020603050405020304" pitchFamily="18" charset="0"/>
                <a:cs typeface="Times New Roman" panose="02020603050405020304" pitchFamily="18" charset="0"/>
              </a:rPr>
              <a:t>mineral exploration using the Geological Survey of India’s BHUKOSH portal data by preprocessing, cleaning, and analyzing data with the various ML models like:</a:t>
            </a:r>
          </a:p>
          <a:p>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Random Forest</a:t>
            </a:r>
          </a:p>
          <a:p>
            <a:pPr marL="0" indent="0">
              <a:buNone/>
            </a:pPr>
            <a:r>
              <a:rPr lang="en-US" sz="2800" dirty="0">
                <a:latin typeface="Times New Roman" panose="02020603050405020304" pitchFamily="18" charset="0"/>
                <a:cs typeface="Times New Roman" panose="02020603050405020304" pitchFamily="18" charset="0"/>
              </a:rPr>
              <a:t>Providing accuracy round 80 to 90% which shows </a:t>
            </a:r>
            <a:r>
              <a:rPr lang="es-ES" sz="2800" dirty="0" err="1">
                <a:latin typeface="Times New Roman" panose="02020603050405020304" pitchFamily="18" charset="0"/>
                <a:cs typeface="Times New Roman" panose="02020603050405020304" pitchFamily="18" charset="0"/>
              </a:rPr>
              <a:t>economically</a:t>
            </a:r>
            <a:r>
              <a:rPr lang="es-ES" sz="2800" dirty="0">
                <a:latin typeface="Times New Roman" panose="02020603050405020304" pitchFamily="18" charset="0"/>
                <a:cs typeface="Times New Roman" panose="02020603050405020304" pitchFamily="18" charset="0"/>
              </a:rPr>
              <a:t> viable mineral reserves efficiently.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90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56EE4-00A5-EFFB-763F-8E4BD194B5CB}"/>
              </a:ext>
            </a:extLst>
          </p:cNvPr>
          <p:cNvSpPr>
            <a:spLocks noGrp="1"/>
          </p:cNvSpPr>
          <p:nvPr>
            <p:ph idx="1"/>
          </p:nvPr>
        </p:nvSpPr>
        <p:spPr>
          <a:xfrm>
            <a:off x="1587732" y="1925435"/>
            <a:ext cx="9915292" cy="3007130"/>
          </a:xfrm>
        </p:spPr>
        <p:txBody>
          <a:bodyPr/>
          <a:lstStyle/>
          <a:p>
            <a:pPr marL="0" indent="0">
              <a:buNone/>
            </a:pPr>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996EDEA0-2A99-2418-E7E6-D0E47E1D456D}"/>
              </a:ext>
            </a:extLst>
          </p:cNvPr>
          <p:cNvPicPr>
            <a:picLocks noChangeAspect="1"/>
          </p:cNvPicPr>
          <p:nvPr/>
        </p:nvPicPr>
        <p:blipFill rotWithShape="1">
          <a:blip r:embed="rId2">
            <a:extLst>
              <a:ext uri="{28A0092B-C50C-407E-A947-70E740481C1C}">
                <a14:useLocalDpi xmlns:a14="http://schemas.microsoft.com/office/drawing/2010/main" val="0"/>
              </a:ext>
            </a:extLst>
          </a:blip>
          <a:srcRect l="13223" t="11284" r="15015" b="4588"/>
          <a:stretch/>
        </p:blipFill>
        <p:spPr>
          <a:xfrm>
            <a:off x="2010520" y="113071"/>
            <a:ext cx="9221982" cy="6081252"/>
          </a:xfrm>
          <a:prstGeom prst="rect">
            <a:avLst/>
          </a:prstGeom>
        </p:spPr>
      </p:pic>
    </p:spTree>
    <p:extLst>
      <p:ext uri="{BB962C8B-B14F-4D97-AF65-F5344CB8AC3E}">
        <p14:creationId xmlns:p14="http://schemas.microsoft.com/office/powerpoint/2010/main" val="1224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01B6-4610-5AC6-FF1F-EB151BD4D3E7}"/>
              </a:ext>
            </a:extLst>
          </p:cNvPr>
          <p:cNvSpPr>
            <a:spLocks noGrp="1"/>
          </p:cNvSpPr>
          <p:nvPr>
            <p:ph type="title"/>
          </p:nvPr>
        </p:nvSpPr>
        <p:spPr>
          <a:xfrm>
            <a:off x="-1386210" y="234387"/>
            <a:ext cx="10018713" cy="1752599"/>
          </a:xfrm>
        </p:spPr>
        <p:txBody>
          <a:bodyPr/>
          <a:lstStyle/>
          <a:p>
            <a:r>
              <a:rPr lang="en-IN" b="1" dirty="0">
                <a:latin typeface="Times New Roman" panose="02020603050405020304" pitchFamily="18" charset="0"/>
                <a:cs typeface="Times New Roman" panose="02020603050405020304" pitchFamily="18" charset="0"/>
              </a:rPr>
              <a:t>CHAT BOT</a:t>
            </a:r>
          </a:p>
        </p:txBody>
      </p:sp>
      <p:pic>
        <p:nvPicPr>
          <p:cNvPr id="5" name="Content Placeholder 4">
            <a:extLst>
              <a:ext uri="{FF2B5EF4-FFF2-40B4-BE49-F238E27FC236}">
                <a16:creationId xmlns:a16="http://schemas.microsoft.com/office/drawing/2014/main" id="{48175384-6F3B-416E-D4E6-9FE722B719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896" y="2346888"/>
            <a:ext cx="4215190" cy="3124200"/>
          </a:xfrm>
        </p:spPr>
      </p:pic>
      <p:pic>
        <p:nvPicPr>
          <p:cNvPr id="7" name="Picture 6">
            <a:extLst>
              <a:ext uri="{FF2B5EF4-FFF2-40B4-BE49-F238E27FC236}">
                <a16:creationId xmlns:a16="http://schemas.microsoft.com/office/drawing/2014/main" id="{C6B58662-0211-8809-C2BB-7B98F0B65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2645" y="1194363"/>
            <a:ext cx="5612150" cy="5429250"/>
          </a:xfrm>
          <a:prstGeom prst="rect">
            <a:avLst/>
          </a:prstGeom>
        </p:spPr>
      </p:pic>
    </p:spTree>
    <p:extLst>
      <p:ext uri="{BB962C8B-B14F-4D97-AF65-F5344CB8AC3E}">
        <p14:creationId xmlns:p14="http://schemas.microsoft.com/office/powerpoint/2010/main" val="34848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01B6-4610-5AC6-FF1F-EB151BD4D3E7}"/>
              </a:ext>
            </a:extLst>
          </p:cNvPr>
          <p:cNvSpPr>
            <a:spLocks noGrp="1"/>
          </p:cNvSpPr>
          <p:nvPr>
            <p:ph type="title"/>
          </p:nvPr>
        </p:nvSpPr>
        <p:spPr>
          <a:xfrm>
            <a:off x="324602" y="0"/>
            <a:ext cx="10018713" cy="1752599"/>
          </a:xfrm>
        </p:spPr>
        <p:txBody>
          <a:bodyPr/>
          <a:lstStyle/>
          <a:p>
            <a:r>
              <a:rPr lang="en-IN" b="1" dirty="0">
                <a:latin typeface="Times New Roman" panose="02020603050405020304" pitchFamily="18" charset="0"/>
                <a:cs typeface="Times New Roman" panose="02020603050405020304" pitchFamily="18" charset="0"/>
              </a:rPr>
              <a:t>RECOMMENDATION SYSTEM</a:t>
            </a:r>
          </a:p>
        </p:txBody>
      </p:sp>
      <p:pic>
        <p:nvPicPr>
          <p:cNvPr id="8" name="Picture 7">
            <a:extLst>
              <a:ext uri="{FF2B5EF4-FFF2-40B4-BE49-F238E27FC236}">
                <a16:creationId xmlns:a16="http://schemas.microsoft.com/office/drawing/2014/main" id="{5F59DDE1-A815-6AA3-79AF-F2EC7BE44D1E}"/>
              </a:ext>
            </a:extLst>
          </p:cNvPr>
          <p:cNvPicPr>
            <a:picLocks noChangeAspect="1"/>
          </p:cNvPicPr>
          <p:nvPr/>
        </p:nvPicPr>
        <p:blipFill>
          <a:blip r:embed="rId2"/>
          <a:stretch>
            <a:fillRect/>
          </a:stretch>
        </p:blipFill>
        <p:spPr>
          <a:xfrm>
            <a:off x="1576110" y="1266338"/>
            <a:ext cx="10291288" cy="4325324"/>
          </a:xfrm>
          <a:prstGeom prst="rect">
            <a:avLst/>
          </a:prstGeom>
        </p:spPr>
      </p:pic>
    </p:spTree>
    <p:extLst>
      <p:ext uri="{BB962C8B-B14F-4D97-AF65-F5344CB8AC3E}">
        <p14:creationId xmlns:p14="http://schemas.microsoft.com/office/powerpoint/2010/main" val="316164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5E8B-C502-DA5B-3FD1-ACC01B61A8D9}"/>
              </a:ext>
            </a:extLst>
          </p:cNvPr>
          <p:cNvSpPr>
            <a:spLocks noGrp="1"/>
          </p:cNvSpPr>
          <p:nvPr>
            <p:ph type="title"/>
          </p:nvPr>
        </p:nvSpPr>
        <p:spPr>
          <a:xfrm>
            <a:off x="1218093" y="107065"/>
            <a:ext cx="10018713" cy="1752599"/>
          </a:xfrm>
        </p:spPr>
        <p:txBody>
          <a:bodyPr/>
          <a:lstStyle/>
          <a:p>
            <a:r>
              <a:rPr lang="en-IN"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F7875AF0-E3D8-7820-DF7B-833FDCEE1BE8}"/>
              </a:ext>
            </a:extLst>
          </p:cNvPr>
          <p:cNvSpPr>
            <a:spLocks noGrp="1"/>
          </p:cNvSpPr>
          <p:nvPr>
            <p:ph idx="1"/>
          </p:nvPr>
        </p:nvSpPr>
        <p:spPr>
          <a:xfrm>
            <a:off x="1414862" y="1440082"/>
            <a:ext cx="10018713" cy="5417918"/>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XGBOOST Results:</a:t>
            </a:r>
          </a:p>
          <a:p>
            <a:pPr marL="0" indent="0">
              <a:buNone/>
            </a:pPr>
            <a:r>
              <a:rPr lang="en-IN" dirty="0">
                <a:latin typeface="Times New Roman" panose="02020603050405020304" pitchFamily="18" charset="0"/>
                <a:cs typeface="Times New Roman" panose="02020603050405020304" pitchFamily="18" charset="0"/>
              </a:rPr>
              <a:t>    Best parameters: {'</a:t>
            </a:r>
            <a:r>
              <a:rPr lang="en-IN" dirty="0" err="1">
                <a:latin typeface="Times New Roman" panose="02020603050405020304" pitchFamily="18" charset="0"/>
                <a:cs typeface="Times New Roman" panose="02020603050405020304" pitchFamily="18" charset="0"/>
              </a:rPr>
              <a:t>learning_rate</a:t>
            </a:r>
            <a:r>
              <a:rPr lang="en-IN" dirty="0">
                <a:latin typeface="Times New Roman" panose="02020603050405020304" pitchFamily="18" charset="0"/>
                <a:cs typeface="Times New Roman" panose="02020603050405020304" pitchFamily="18" charset="0"/>
              </a:rPr>
              <a:t>': 0.01, '</a:t>
            </a:r>
            <a:r>
              <a:rPr lang="en-IN" dirty="0" err="1">
                <a:latin typeface="Times New Roman" panose="02020603050405020304" pitchFamily="18" charset="0"/>
                <a:cs typeface="Times New Roman" panose="02020603050405020304" pitchFamily="18" charset="0"/>
              </a:rPr>
              <a:t>max_depth</a:t>
            </a:r>
            <a:r>
              <a:rPr lang="en-IN" dirty="0">
                <a:latin typeface="Times New Roman" panose="02020603050405020304" pitchFamily="18" charset="0"/>
                <a:cs typeface="Times New Roman" panose="02020603050405020304" pitchFamily="18" charset="0"/>
              </a:rPr>
              <a:t>': 3, '</a:t>
            </a:r>
            <a:r>
              <a:rPr lang="en-IN" dirty="0" err="1">
                <a:latin typeface="Times New Roman" panose="02020603050405020304" pitchFamily="18" charset="0"/>
                <a:cs typeface="Times New Roman" panose="02020603050405020304" pitchFamily="18" charset="0"/>
              </a:rPr>
              <a:t>n_estimators</a:t>
            </a:r>
            <a:r>
              <a:rPr lang="en-IN" dirty="0">
                <a:latin typeface="Times New Roman" panose="02020603050405020304" pitchFamily="18" charset="0"/>
                <a:cs typeface="Times New Roman" panose="02020603050405020304" pitchFamily="18" charset="0"/>
              </a:rPr>
              <a:t>': 100}</a:t>
            </a:r>
          </a:p>
          <a:p>
            <a:pPr marL="0" indent="0">
              <a:buNone/>
            </a:pPr>
            <a:r>
              <a:rPr lang="en-IN" dirty="0">
                <a:latin typeface="Times New Roman" panose="02020603050405020304" pitchFamily="18" charset="0"/>
                <a:cs typeface="Times New Roman" panose="02020603050405020304" pitchFamily="18" charset="0"/>
              </a:rPr>
              <a:t>    Accuracy: 0.8664</a:t>
            </a:r>
          </a:p>
          <a:p>
            <a:pPr marL="0" indent="0">
              <a:buNone/>
            </a:pPr>
            <a:r>
              <a:rPr lang="en-IN" dirty="0">
                <a:latin typeface="Times New Roman" panose="02020603050405020304" pitchFamily="18" charset="0"/>
                <a:cs typeface="Times New Roman" panose="02020603050405020304" pitchFamily="18" charset="0"/>
              </a:rPr>
              <a:t>    Precision: 0.8664</a:t>
            </a:r>
          </a:p>
          <a:p>
            <a:pPr marL="0" indent="0">
              <a:buNone/>
            </a:pPr>
            <a:r>
              <a:rPr lang="en-IN" dirty="0">
                <a:latin typeface="Times New Roman" panose="02020603050405020304" pitchFamily="18" charset="0"/>
                <a:cs typeface="Times New Roman" panose="02020603050405020304" pitchFamily="18" charset="0"/>
              </a:rPr>
              <a:t>    Recall: 1.0000</a:t>
            </a:r>
          </a:p>
          <a:p>
            <a:pPr marL="0" indent="0">
              <a:buNone/>
            </a:pPr>
            <a:r>
              <a:rPr lang="en-IN" dirty="0">
                <a:latin typeface="Times New Roman" panose="02020603050405020304" pitchFamily="18" charset="0"/>
                <a:cs typeface="Times New Roman" panose="02020603050405020304" pitchFamily="18" charset="0"/>
              </a:rPr>
              <a:t>     F1 Score: 0.9284</a:t>
            </a:r>
          </a:p>
          <a:p>
            <a:pPr marL="0" indent="0">
              <a:buNone/>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RANDOM_FOREST Results:</a:t>
            </a:r>
          </a:p>
          <a:p>
            <a:pPr marL="0" indent="0">
              <a:buNone/>
            </a:pPr>
            <a:r>
              <a:rPr lang="en-IN" dirty="0">
                <a:latin typeface="Times New Roman" panose="02020603050405020304" pitchFamily="18" charset="0"/>
                <a:cs typeface="Times New Roman" panose="02020603050405020304" pitchFamily="18" charset="0"/>
              </a:rPr>
              <a:t>      Best parameters: {'</a:t>
            </a:r>
            <a:r>
              <a:rPr lang="en-IN" dirty="0" err="1">
                <a:latin typeface="Times New Roman" panose="02020603050405020304" pitchFamily="18" charset="0"/>
                <a:cs typeface="Times New Roman" panose="02020603050405020304" pitchFamily="18" charset="0"/>
              </a:rPr>
              <a:t>max_depth</a:t>
            </a:r>
            <a:r>
              <a:rPr lang="en-IN" dirty="0">
                <a:latin typeface="Times New Roman" panose="02020603050405020304" pitchFamily="18" charset="0"/>
                <a:cs typeface="Times New Roman" panose="02020603050405020304" pitchFamily="18" charset="0"/>
              </a:rPr>
              <a:t>': 5, '</a:t>
            </a:r>
            <a:r>
              <a:rPr lang="en-IN" dirty="0" err="1">
                <a:latin typeface="Times New Roman" panose="02020603050405020304" pitchFamily="18" charset="0"/>
                <a:cs typeface="Times New Roman" panose="02020603050405020304" pitchFamily="18" charset="0"/>
              </a:rPr>
              <a:t>min_samples_split</a:t>
            </a:r>
            <a:r>
              <a:rPr lang="en-IN" dirty="0">
                <a:latin typeface="Times New Roman" panose="02020603050405020304" pitchFamily="18" charset="0"/>
                <a:cs typeface="Times New Roman" panose="02020603050405020304" pitchFamily="18" charset="0"/>
              </a:rPr>
              <a:t>': 10, '</a:t>
            </a:r>
            <a:r>
              <a:rPr lang="en-IN" dirty="0" err="1">
                <a:latin typeface="Times New Roman" panose="02020603050405020304" pitchFamily="18" charset="0"/>
                <a:cs typeface="Times New Roman" panose="02020603050405020304" pitchFamily="18" charset="0"/>
              </a:rPr>
              <a:t>n_estimators</a:t>
            </a:r>
            <a:r>
              <a:rPr lang="en-IN" dirty="0">
                <a:latin typeface="Times New Roman" panose="02020603050405020304" pitchFamily="18" charset="0"/>
                <a:cs typeface="Times New Roman" panose="02020603050405020304" pitchFamily="18" charset="0"/>
              </a:rPr>
              <a:t>': 100}</a:t>
            </a:r>
          </a:p>
          <a:p>
            <a:pPr marL="0" indent="0">
              <a:buNone/>
            </a:pPr>
            <a:r>
              <a:rPr lang="en-IN" dirty="0">
                <a:latin typeface="Times New Roman" panose="02020603050405020304" pitchFamily="18" charset="0"/>
                <a:cs typeface="Times New Roman" panose="02020603050405020304" pitchFamily="18" charset="0"/>
              </a:rPr>
              <a:t>      Accuracy: 0.8664</a:t>
            </a:r>
          </a:p>
          <a:p>
            <a:pPr marL="0" indent="0">
              <a:buNone/>
            </a:pPr>
            <a:r>
              <a:rPr lang="en-IN" dirty="0">
                <a:latin typeface="Times New Roman" panose="02020603050405020304" pitchFamily="18" charset="0"/>
                <a:cs typeface="Times New Roman" panose="02020603050405020304" pitchFamily="18" charset="0"/>
              </a:rPr>
              <a:t>      Precision: 0.8664</a:t>
            </a:r>
          </a:p>
          <a:p>
            <a:pPr marL="0" indent="0">
              <a:buNone/>
            </a:pPr>
            <a:r>
              <a:rPr lang="en-IN" dirty="0">
                <a:latin typeface="Times New Roman" panose="02020603050405020304" pitchFamily="18" charset="0"/>
                <a:cs typeface="Times New Roman" panose="02020603050405020304" pitchFamily="18" charset="0"/>
              </a:rPr>
              <a:t>      Recall: 1.0000</a:t>
            </a:r>
          </a:p>
          <a:p>
            <a:pPr marL="0" indent="0">
              <a:buNone/>
            </a:pPr>
            <a:r>
              <a:rPr lang="en-IN" dirty="0">
                <a:latin typeface="Times New Roman" panose="02020603050405020304" pitchFamily="18" charset="0"/>
                <a:cs typeface="Times New Roman" panose="02020603050405020304" pitchFamily="18" charset="0"/>
              </a:rPr>
              <a:t>     F1 Score: 0.9284</a:t>
            </a:r>
          </a:p>
          <a:p>
            <a:pPr marL="0" indent="0">
              <a:buNone/>
            </a:pPr>
            <a:endParaRPr lang="en-IN" sz="2400"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975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70</TotalTime>
  <Words>334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MES</vt:lpstr>
      <vt:lpstr>Mineral Exploration System:</vt:lpstr>
      <vt:lpstr>AGENDA</vt:lpstr>
      <vt:lpstr>INTRODUCTION</vt:lpstr>
      <vt:lpstr>ROLE OF TECH.</vt:lpstr>
      <vt:lpstr>PowerPoint Presentation</vt:lpstr>
      <vt:lpstr>CHAT BOT</vt:lpstr>
      <vt:lpstr>RECOMMENDATION SYSTEM</vt:lpstr>
      <vt:lpstr>ANALYSIS</vt:lpstr>
      <vt:lpstr>SWOT ANALYSIS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MAHEK</dc:creator>
  <cp:lastModifiedBy>jeeldoshi24@outlook.com</cp:lastModifiedBy>
  <cp:revision>5</cp:revision>
  <dcterms:created xsi:type="dcterms:W3CDTF">2024-08-30T04:42:10Z</dcterms:created>
  <dcterms:modified xsi:type="dcterms:W3CDTF">2024-08-30T06:24:31Z</dcterms:modified>
</cp:coreProperties>
</file>