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5" d="100"/>
          <a:sy n="95" d="100"/>
        </p:scale>
        <p:origin x="4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031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20096" y="10048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937272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Introduction to Legal-Angel AI-Project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6319599" y="4936927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14E4BA-49B5-799B-9BD3-E9BB8690A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5486399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22048" y="-1310"/>
            <a:ext cx="15452448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822048" y="-1310"/>
            <a:ext cx="15452448" cy="823091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1"/>
          <p:cNvSpPr/>
          <p:nvPr/>
        </p:nvSpPr>
        <p:spPr>
          <a:xfrm>
            <a:off x="2451973" y="598289"/>
            <a:ext cx="9726454" cy="13596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353"/>
              </a:lnSpc>
              <a:buNone/>
            </a:pPr>
            <a:r>
              <a:rPr lang="en-US" sz="4283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Main Functionality of Legal-Angel Project</a:t>
            </a:r>
            <a:endParaRPr lang="en-US" sz="4283" dirty="0"/>
          </a:p>
        </p:txBody>
      </p:sp>
      <p:sp>
        <p:nvSpPr>
          <p:cNvPr id="5" name="Shape 2"/>
          <p:cNvSpPr/>
          <p:nvPr/>
        </p:nvSpPr>
        <p:spPr>
          <a:xfrm>
            <a:off x="2764631" y="2393037"/>
            <a:ext cx="27146" cy="5239583"/>
          </a:xfrm>
          <a:prstGeom prst="rect">
            <a:avLst/>
          </a:prstGeom>
          <a:solidFill>
            <a:srgbClr val="262654"/>
          </a:solidFill>
          <a:ln/>
        </p:spPr>
      </p:sp>
      <p:sp>
        <p:nvSpPr>
          <p:cNvPr id="6" name="Shape 3"/>
          <p:cNvSpPr/>
          <p:nvPr/>
        </p:nvSpPr>
        <p:spPr>
          <a:xfrm>
            <a:off x="3022937" y="2794040"/>
            <a:ext cx="761405" cy="27146"/>
          </a:xfrm>
          <a:prstGeom prst="rect">
            <a:avLst/>
          </a:prstGeom>
          <a:solidFill>
            <a:srgbClr val="F2B42D"/>
          </a:solidFill>
          <a:ln/>
        </p:spPr>
      </p:sp>
      <p:sp>
        <p:nvSpPr>
          <p:cNvPr id="7" name="Shape 4"/>
          <p:cNvSpPr/>
          <p:nvPr/>
        </p:nvSpPr>
        <p:spPr>
          <a:xfrm>
            <a:off x="2533471" y="2562939"/>
            <a:ext cx="489466" cy="489466"/>
          </a:xfrm>
          <a:prstGeom prst="roundRect">
            <a:avLst>
              <a:gd name="adj" fmla="val 80009"/>
            </a:avLst>
          </a:prstGeom>
          <a:solidFill>
            <a:srgbClr val="00002E"/>
          </a:solidFill>
          <a:ln w="27146">
            <a:solidFill>
              <a:srgbClr val="F2B42D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679085" y="2603659"/>
            <a:ext cx="198120" cy="4079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12"/>
              </a:lnSpc>
              <a:buNone/>
            </a:pPr>
            <a:r>
              <a:rPr lang="en-US" sz="2570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570" dirty="0"/>
          </a:p>
        </p:txBody>
      </p:sp>
      <p:sp>
        <p:nvSpPr>
          <p:cNvPr id="9" name="Text 6"/>
          <p:cNvSpPr/>
          <p:nvPr/>
        </p:nvSpPr>
        <p:spPr>
          <a:xfrm>
            <a:off x="3974783" y="2610564"/>
            <a:ext cx="6505648" cy="3399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77"/>
              </a:lnSpc>
              <a:buNone/>
            </a:pPr>
            <a:r>
              <a:rPr lang="en-US" sz="2141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Fir Analysis using </a:t>
            </a:r>
            <a:r>
              <a:rPr lang="en-US" sz="2141" b="1" dirty="0">
                <a:solidFill>
                  <a:srgbClr val="F2B42D"/>
                </a:solidFill>
                <a:latin typeface="Nunito" pitchFamily="34" charset="0"/>
              </a:rPr>
              <a:t>Tesseract OCR + LLMs</a:t>
            </a:r>
          </a:p>
        </p:txBody>
      </p:sp>
      <p:sp>
        <p:nvSpPr>
          <p:cNvPr id="10" name="Text 7"/>
          <p:cNvSpPr/>
          <p:nvPr/>
        </p:nvSpPr>
        <p:spPr>
          <a:xfrm>
            <a:off x="3974783" y="3080980"/>
            <a:ext cx="8203644" cy="6960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41"/>
              </a:lnSpc>
              <a:buNone/>
            </a:pPr>
            <a:r>
              <a:rPr lang="en-US" sz="1713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Users can easily upload PDF or image files and then </a:t>
            </a:r>
            <a:r>
              <a:rPr lang="en-US" sz="1713" dirty="0">
                <a:solidFill>
                  <a:srgbClr val="FFFFFF"/>
                </a:solidFill>
                <a:latin typeface="PT Sans" pitchFamily="34" charset="0"/>
              </a:rPr>
              <a:t>Tesseract OCR extract data from that file and then send it to LLM(Google-Flan) for predicting IPC section.</a:t>
            </a:r>
          </a:p>
        </p:txBody>
      </p:sp>
      <p:sp>
        <p:nvSpPr>
          <p:cNvPr id="11" name="Shape 8"/>
          <p:cNvSpPr/>
          <p:nvPr/>
        </p:nvSpPr>
        <p:spPr>
          <a:xfrm>
            <a:off x="3022937" y="4613077"/>
            <a:ext cx="761405" cy="27146"/>
          </a:xfrm>
          <a:prstGeom prst="rect">
            <a:avLst/>
          </a:prstGeom>
          <a:solidFill>
            <a:srgbClr val="D7425E"/>
          </a:solidFill>
          <a:ln/>
        </p:spPr>
      </p:sp>
      <p:sp>
        <p:nvSpPr>
          <p:cNvPr id="12" name="Shape 9"/>
          <p:cNvSpPr/>
          <p:nvPr/>
        </p:nvSpPr>
        <p:spPr>
          <a:xfrm>
            <a:off x="2533471" y="4381976"/>
            <a:ext cx="489466" cy="489466"/>
          </a:xfrm>
          <a:prstGeom prst="roundRect">
            <a:avLst>
              <a:gd name="adj" fmla="val 80009"/>
            </a:avLst>
          </a:prstGeom>
          <a:solidFill>
            <a:srgbClr val="00002E"/>
          </a:solidFill>
          <a:ln w="27146">
            <a:solidFill>
              <a:srgbClr val="D7425E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679085" y="4422696"/>
            <a:ext cx="198120" cy="4079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12"/>
              </a:lnSpc>
              <a:buNone/>
            </a:pPr>
            <a:r>
              <a:rPr lang="en-US" sz="2570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570" dirty="0"/>
          </a:p>
        </p:txBody>
      </p:sp>
      <p:sp>
        <p:nvSpPr>
          <p:cNvPr id="14" name="Text 11"/>
          <p:cNvSpPr/>
          <p:nvPr/>
        </p:nvSpPr>
        <p:spPr>
          <a:xfrm>
            <a:off x="3974783" y="4429601"/>
            <a:ext cx="5257800" cy="3399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77"/>
              </a:lnSpc>
              <a:buNone/>
            </a:pPr>
            <a:r>
              <a:rPr lang="en-US" sz="2141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Fir Analysis using vision-pro by Google</a:t>
            </a:r>
          </a:p>
          <a:p>
            <a:pPr marL="0" indent="0" algn="l">
              <a:lnSpc>
                <a:spcPts val="2677"/>
              </a:lnSpc>
              <a:buNone/>
            </a:pPr>
            <a:endParaRPr lang="en-US" sz="2141" dirty="0"/>
          </a:p>
        </p:txBody>
      </p:sp>
      <p:sp>
        <p:nvSpPr>
          <p:cNvPr id="15" name="Text 12"/>
          <p:cNvSpPr/>
          <p:nvPr/>
        </p:nvSpPr>
        <p:spPr>
          <a:xfrm>
            <a:off x="3974783" y="4900017"/>
            <a:ext cx="8203644" cy="6960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41"/>
              </a:lnSpc>
              <a:buNone/>
            </a:pPr>
            <a:r>
              <a:rPr lang="en-US" sz="1713" dirty="0">
                <a:solidFill>
                  <a:srgbClr val="FFFFFF"/>
                </a:solidFill>
                <a:latin typeface="PT Sans" pitchFamily="34" charset="0"/>
              </a:rPr>
              <a:t>Instead of using OCR for PDFs or images, streamline the process by sending the data directly to Vision-Pro. It reads the information and suggests the relevant IPC section accordingly.</a:t>
            </a:r>
          </a:p>
        </p:txBody>
      </p:sp>
      <p:sp>
        <p:nvSpPr>
          <p:cNvPr id="16" name="Shape 13"/>
          <p:cNvSpPr/>
          <p:nvPr/>
        </p:nvSpPr>
        <p:spPr>
          <a:xfrm>
            <a:off x="3022937" y="6351725"/>
            <a:ext cx="761405" cy="27146"/>
          </a:xfrm>
          <a:prstGeom prst="rect">
            <a:avLst/>
          </a:prstGeom>
          <a:solidFill>
            <a:srgbClr val="DD785E"/>
          </a:solidFill>
          <a:ln/>
        </p:spPr>
      </p:sp>
      <p:sp>
        <p:nvSpPr>
          <p:cNvPr id="17" name="Shape 14"/>
          <p:cNvSpPr/>
          <p:nvPr/>
        </p:nvSpPr>
        <p:spPr>
          <a:xfrm>
            <a:off x="2533471" y="6090485"/>
            <a:ext cx="489466" cy="489466"/>
          </a:xfrm>
          <a:prstGeom prst="roundRect">
            <a:avLst>
              <a:gd name="adj" fmla="val 80009"/>
            </a:avLst>
          </a:prstGeom>
          <a:solidFill>
            <a:srgbClr val="00002E"/>
          </a:solidFill>
          <a:ln w="27146">
            <a:solidFill>
              <a:srgbClr val="DD785E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679085" y="6141250"/>
            <a:ext cx="198120" cy="4079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12"/>
              </a:lnSpc>
              <a:buNone/>
            </a:pPr>
            <a:r>
              <a:rPr lang="en-US" sz="2570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570" dirty="0"/>
          </a:p>
        </p:txBody>
      </p:sp>
      <p:sp>
        <p:nvSpPr>
          <p:cNvPr id="19" name="Text 16"/>
          <p:cNvSpPr/>
          <p:nvPr/>
        </p:nvSpPr>
        <p:spPr>
          <a:xfrm>
            <a:off x="3974783" y="6138110"/>
            <a:ext cx="4503420" cy="3399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77"/>
              </a:lnSpc>
              <a:buNone/>
            </a:pPr>
            <a:r>
              <a:rPr lang="en-US" sz="2141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Legal-Assistant : Chat-Bot</a:t>
            </a:r>
            <a:endParaRPr lang="en-US" sz="2141" dirty="0"/>
          </a:p>
        </p:txBody>
      </p:sp>
      <p:sp>
        <p:nvSpPr>
          <p:cNvPr id="20" name="Text 17"/>
          <p:cNvSpPr/>
          <p:nvPr/>
        </p:nvSpPr>
        <p:spPr>
          <a:xfrm>
            <a:off x="3974783" y="6608526"/>
            <a:ext cx="9590492" cy="6960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41"/>
              </a:lnSpc>
              <a:buNone/>
            </a:pPr>
            <a:r>
              <a:rPr lang="en-US" sz="1713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legal chat-bot! Fueled by Gemini-Pro model and supported by Google Generative AI, it provides personalized legal advice. Just share your legal query with it, and receive intelligent responses crafted by Gemini-Pro to guide you through legal complexities.</a:t>
            </a:r>
            <a:endParaRPr lang="en-US" sz="1713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1100633"/>
            <a:ext cx="89763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         System Architecture Overview</a:t>
            </a:r>
            <a:endParaRPr lang="en-US" sz="4374" dirty="0"/>
          </a:p>
        </p:txBody>
      </p:sp>
      <p:sp>
        <p:nvSpPr>
          <p:cNvPr id="7" name="Text 3"/>
          <p:cNvSpPr/>
          <p:nvPr/>
        </p:nvSpPr>
        <p:spPr>
          <a:xfrm>
            <a:off x="2348389" y="6345198"/>
            <a:ext cx="993350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58ED4C-1913-771E-7354-1E3E3ECFB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462" y="2134925"/>
            <a:ext cx="10647356" cy="54817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81340" y="749569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Gemini Vision Pro: Automated IPC Suggestions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4853583"/>
            <a:ext cx="993350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084929-3D13-9DA4-B1CD-136BA7D2F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297" y="2411157"/>
            <a:ext cx="12683805" cy="53638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3363272" y="1330009"/>
            <a:ext cx="9941004" cy="983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5468"/>
              </a:lnSpc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</a:rPr>
              <a:t>Legal-Assistant : Chat-Bot</a:t>
            </a:r>
          </a:p>
          <a:p>
            <a:pPr>
              <a:lnSpc>
                <a:spcPts val="5468"/>
              </a:lnSpc>
            </a:pPr>
            <a:endParaRPr lang="en-US" sz="4374" b="1" dirty="0">
              <a:solidFill>
                <a:srgbClr val="FFFFFF"/>
              </a:solidFill>
              <a:latin typeface="Nunito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2C46B7-820B-D62F-ED23-16633C126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205" y="2205924"/>
            <a:ext cx="12413989" cy="56641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9" y="40697"/>
            <a:ext cx="14630400" cy="82296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348389" y="3615214"/>
            <a:ext cx="67894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Conclusion and Next Steps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2153678" y="4642842"/>
            <a:ext cx="4209972" cy="2749034"/>
          </a:xfrm>
          <a:prstGeom prst="roundRect">
            <a:avLst>
              <a:gd name="adj" fmla="val 14549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2491986" y="4892754"/>
            <a:ext cx="349906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Future Development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486311" y="5373172"/>
            <a:ext cx="354470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Legal-Angel is committed to continuous improvement and expansion of its capabilities.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8251251" y="4642842"/>
            <a:ext cx="4209972" cy="2749034"/>
          </a:xfrm>
          <a:prstGeom prst="roundRect">
            <a:avLst>
              <a:gd name="adj" fmla="val 14549"/>
            </a:avLst>
          </a:prstGeom>
          <a:solidFill>
            <a:srgbClr val="00002E"/>
          </a:solidFill>
          <a:ln w="27742">
            <a:solidFill>
              <a:srgbClr val="D7425E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8583884" y="4892754"/>
            <a:ext cx="354470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Feedback and Integration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8583884" y="5720358"/>
            <a:ext cx="354470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Feedback mechanisms will be integrated to enhance user experience and satisfaction.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50242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4701814" y="342042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      Thank You!</a:t>
            </a:r>
            <a:endParaRPr lang="en-US" sz="437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191</Words>
  <Application>Microsoft Office PowerPoint</Application>
  <PresentationFormat>Custom</PresentationFormat>
  <Paragraphs>27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Nunito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Ravindra Shekhawat</cp:lastModifiedBy>
  <cp:revision>20</cp:revision>
  <dcterms:created xsi:type="dcterms:W3CDTF">2024-01-17T23:32:44Z</dcterms:created>
  <dcterms:modified xsi:type="dcterms:W3CDTF">2024-01-18T08:08:18Z</dcterms:modified>
</cp:coreProperties>
</file>