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9"/>
  </p:notesMasterIdLst>
  <p:sldIdLst>
    <p:sldId id="256" r:id="rId2"/>
    <p:sldId id="261" r:id="rId3"/>
    <p:sldId id="322" r:id="rId4"/>
    <p:sldId id="263" r:id="rId5"/>
    <p:sldId id="306" r:id="rId6"/>
    <p:sldId id="308" r:id="rId7"/>
    <p:sldId id="307" r:id="rId8"/>
    <p:sldId id="299" r:id="rId9"/>
    <p:sldId id="310" r:id="rId10"/>
    <p:sldId id="311" r:id="rId11"/>
    <p:sldId id="312" r:id="rId12"/>
    <p:sldId id="313" r:id="rId13"/>
    <p:sldId id="314" r:id="rId14"/>
    <p:sldId id="315" r:id="rId15"/>
    <p:sldId id="320" r:id="rId16"/>
    <p:sldId id="319" r:id="rId17"/>
    <p:sldId id="32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FF085FA6-F4BF-4722-B563-54BF2412538B}">
          <p14:sldIdLst>
            <p14:sldId id="256"/>
            <p14:sldId id="261"/>
            <p14:sldId id="322"/>
            <p14:sldId id="263"/>
            <p14:sldId id="306"/>
            <p14:sldId id="308"/>
            <p14:sldId id="307"/>
            <p14:sldId id="299"/>
            <p14:sldId id="310"/>
            <p14:sldId id="311"/>
            <p14:sldId id="312"/>
            <p14:sldId id="313"/>
            <p14:sldId id="314"/>
            <p14:sldId id="315"/>
            <p14:sldId id="320"/>
            <p14:sldId id="319"/>
            <p14:sldId id="32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84" autoAdjust="0"/>
    <p:restoredTop sz="86364" autoAdjust="0"/>
  </p:normalViewPr>
  <p:slideViewPr>
    <p:cSldViewPr snapToGrid="0">
      <p:cViewPr varScale="1">
        <p:scale>
          <a:sx n="63" d="100"/>
          <a:sy n="63" d="100"/>
        </p:scale>
        <p:origin x="-1074" y="-96"/>
      </p:cViewPr>
      <p:guideLst>
        <p:guide orient="horz" pos="2160"/>
        <p:guide pos="3840"/>
      </p:guideLst>
    </p:cSldViewPr>
  </p:slideViewPr>
  <p:outlineViewPr>
    <p:cViewPr>
      <p:scale>
        <a:sx n="33" d="100"/>
        <a:sy n="33" d="100"/>
      </p:scale>
      <p:origin x="0" y="-31596"/>
    </p:cViewPr>
  </p:outlineViewPr>
  <p:notesTextViewPr>
    <p:cViewPr>
      <p:scale>
        <a:sx n="1" d="1"/>
        <a:sy n="1" d="1"/>
      </p:scale>
      <p:origin x="0" y="0"/>
    </p:cViewPr>
  </p:notesTextViewPr>
  <p:sorterViewPr>
    <p:cViewPr>
      <p:scale>
        <a:sx n="100" d="100"/>
        <a:sy n="100" d="100"/>
      </p:scale>
      <p:origin x="0" y="-83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38E09-B324-4E3D-B9A9-E7A8893DE7D7}" type="datetimeFigureOut">
              <a:rPr lang="en-IN" smtClean="0"/>
              <a:pPr/>
              <a:t>29-10-2021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645E-B809-4863-A1EA-644428C033DF}" type="slidenum">
              <a:rPr lang="en-IN" smtClean="0"/>
              <a:pPr/>
              <a:t>‹#›</a:t>
            </a:fld>
            <a:endParaRPr lang="en-IN"/>
          </a:p>
        </p:txBody>
      </p:sp>
    </p:spTree>
    <p:extLst>
      <p:ext uri="{BB962C8B-B14F-4D97-AF65-F5344CB8AC3E}">
        <p14:creationId xmlns:p14="http://schemas.microsoft.com/office/powerpoint/2010/main" xmlns="" val="124341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a:t>
            </a:fld>
            <a:endParaRPr lang="en-IN"/>
          </a:p>
        </p:txBody>
      </p:sp>
    </p:spTree>
    <p:extLst>
      <p:ext uri="{BB962C8B-B14F-4D97-AF65-F5344CB8AC3E}">
        <p14:creationId xmlns:p14="http://schemas.microsoft.com/office/powerpoint/2010/main" xmlns="" val="1544291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14</a:t>
            </a:fld>
            <a:endParaRPr lang="en-IN"/>
          </a:p>
        </p:txBody>
      </p:sp>
    </p:spTree>
    <p:extLst>
      <p:ext uri="{BB962C8B-B14F-4D97-AF65-F5344CB8AC3E}">
        <p14:creationId xmlns:p14="http://schemas.microsoft.com/office/powerpoint/2010/main" xmlns="" val="173042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15</a:t>
            </a:fld>
            <a:endParaRPr lang="en-IN"/>
          </a:p>
        </p:txBody>
      </p:sp>
    </p:spTree>
    <p:extLst>
      <p:ext uri="{BB962C8B-B14F-4D97-AF65-F5344CB8AC3E}">
        <p14:creationId xmlns:p14="http://schemas.microsoft.com/office/powerpoint/2010/main" xmlns="" val="705328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16</a:t>
            </a:fld>
            <a:endParaRPr lang="en-IN"/>
          </a:p>
        </p:txBody>
      </p:sp>
    </p:spTree>
    <p:extLst>
      <p:ext uri="{BB962C8B-B14F-4D97-AF65-F5344CB8AC3E}">
        <p14:creationId xmlns:p14="http://schemas.microsoft.com/office/powerpoint/2010/main" xmlns="" val="3927429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17</a:t>
            </a:fld>
            <a:endParaRPr lang="en-IN"/>
          </a:p>
        </p:txBody>
      </p:sp>
    </p:spTree>
    <p:extLst>
      <p:ext uri="{BB962C8B-B14F-4D97-AF65-F5344CB8AC3E}">
        <p14:creationId xmlns:p14="http://schemas.microsoft.com/office/powerpoint/2010/main" xmlns="" val="15958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3</a:t>
            </a:fld>
            <a:endParaRPr lang="en-IN"/>
          </a:p>
        </p:txBody>
      </p:sp>
    </p:spTree>
    <p:extLst>
      <p:ext uri="{BB962C8B-B14F-4D97-AF65-F5344CB8AC3E}">
        <p14:creationId xmlns:p14="http://schemas.microsoft.com/office/powerpoint/2010/main" xmlns="" val="92572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5</a:t>
            </a:fld>
            <a:endParaRPr lang="en-IN"/>
          </a:p>
        </p:txBody>
      </p:sp>
    </p:spTree>
    <p:extLst>
      <p:ext uri="{BB962C8B-B14F-4D97-AF65-F5344CB8AC3E}">
        <p14:creationId xmlns:p14="http://schemas.microsoft.com/office/powerpoint/2010/main" xmlns="" val="43016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6</a:t>
            </a:fld>
            <a:endParaRPr lang="en-IN"/>
          </a:p>
        </p:txBody>
      </p:sp>
    </p:spTree>
    <p:extLst>
      <p:ext uri="{BB962C8B-B14F-4D97-AF65-F5344CB8AC3E}">
        <p14:creationId xmlns:p14="http://schemas.microsoft.com/office/powerpoint/2010/main" xmlns="" val="260398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7</a:t>
            </a:fld>
            <a:endParaRPr lang="en-IN"/>
          </a:p>
        </p:txBody>
      </p:sp>
    </p:spTree>
    <p:extLst>
      <p:ext uri="{BB962C8B-B14F-4D97-AF65-F5344CB8AC3E}">
        <p14:creationId xmlns:p14="http://schemas.microsoft.com/office/powerpoint/2010/main" xmlns="" val="423815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2C7645E-B809-4863-A1EA-644428C033DF}" type="slidenum">
              <a:rPr lang="en-IN" smtClean="0"/>
              <a:pPr/>
              <a:t>9</a:t>
            </a:fld>
            <a:endParaRPr lang="en-IN"/>
          </a:p>
        </p:txBody>
      </p:sp>
    </p:spTree>
    <p:extLst>
      <p:ext uri="{BB962C8B-B14F-4D97-AF65-F5344CB8AC3E}">
        <p14:creationId xmlns:p14="http://schemas.microsoft.com/office/powerpoint/2010/main" xmlns="" val="319472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10</a:t>
            </a:fld>
            <a:endParaRPr lang="en-IN"/>
          </a:p>
        </p:txBody>
      </p:sp>
    </p:spTree>
    <p:extLst>
      <p:ext uri="{BB962C8B-B14F-4D97-AF65-F5344CB8AC3E}">
        <p14:creationId xmlns:p14="http://schemas.microsoft.com/office/powerpoint/2010/main" xmlns="" val="168346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11</a:t>
            </a:fld>
            <a:endParaRPr lang="en-IN"/>
          </a:p>
        </p:txBody>
      </p:sp>
    </p:spTree>
    <p:extLst>
      <p:ext uri="{BB962C8B-B14F-4D97-AF65-F5344CB8AC3E}">
        <p14:creationId xmlns:p14="http://schemas.microsoft.com/office/powerpoint/2010/main" xmlns="" val="48739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13</a:t>
            </a:fld>
            <a:endParaRPr lang="en-IN"/>
          </a:p>
        </p:txBody>
      </p:sp>
    </p:spTree>
    <p:extLst>
      <p:ext uri="{BB962C8B-B14F-4D97-AF65-F5344CB8AC3E}">
        <p14:creationId xmlns:p14="http://schemas.microsoft.com/office/powerpoint/2010/main" xmlns="" val="2443640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F3CD8D-5145-41CD-81EA-DA7DA33FBDE2}" type="datetime1">
              <a:rPr lang="en-IN" smtClean="0"/>
              <a:pPr/>
              <a:t>29-10-2021</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226037" y="0"/>
            <a:ext cx="1965963" cy="568995"/>
          </a:xfrm>
          <a:prstGeom prst="rect">
            <a:avLst/>
          </a:prstGeom>
        </p:spPr>
      </p:pic>
    </p:spTree>
    <p:extLst>
      <p:ext uri="{BB962C8B-B14F-4D97-AF65-F5344CB8AC3E}">
        <p14:creationId xmlns:p14="http://schemas.microsoft.com/office/powerpoint/2010/main" xmlns="" val="6840153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5B99E-E918-4A59-925B-A20A771973C5}" type="datetime1">
              <a:rPr lang="en-IN" smtClean="0"/>
              <a:pPr/>
              <a:t>29-10-2021</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367819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05679-B1DB-4D64-B481-188F4B58E509}" type="datetime1">
              <a:rPr lang="en-IN" smtClean="0"/>
              <a:pPr/>
              <a:t>29-10-2021</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119768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41988-8F4B-4A72-8753-0ECEEF40115C}" type="datetime1">
              <a:rPr lang="en-IN" smtClean="0"/>
              <a:pPr/>
              <a:t>29-10-2021</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162288" y="0"/>
            <a:ext cx="1997850" cy="578224"/>
          </a:xfrm>
          <a:prstGeom prst="rect">
            <a:avLst/>
          </a:prstGeom>
        </p:spPr>
      </p:pic>
    </p:spTree>
    <p:extLst>
      <p:ext uri="{BB962C8B-B14F-4D97-AF65-F5344CB8AC3E}">
        <p14:creationId xmlns:p14="http://schemas.microsoft.com/office/powerpoint/2010/main" xmlns="" val="315451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071C769-C2C1-4D23-8CA4-75FDF881F3D5}" type="datetime1">
              <a:rPr lang="en-IN" smtClean="0"/>
              <a:pPr/>
              <a:t>29-10-2021</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3526136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D6279A6-515A-4107-ACCE-C7618F212E36}" type="datetime1">
              <a:rPr lang="en-IN" smtClean="0"/>
              <a:pPr/>
              <a:t>29-10-2021</a:t>
            </a:fld>
            <a:endParaRPr lang="en-IN"/>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485C1C91-F70C-409E-B3EB-BA495FFA0DF6}" type="slidenum">
              <a:rPr lang="en-IN" smtClean="0"/>
              <a:pPr/>
              <a:t>‹#›</a:t>
            </a:fld>
            <a:endParaRPr lang="en-IN"/>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91217" y="0"/>
            <a:ext cx="2066929" cy="598217"/>
          </a:xfrm>
          <a:prstGeom prst="rect">
            <a:avLst/>
          </a:prstGeom>
        </p:spPr>
      </p:pic>
    </p:spTree>
    <p:extLst>
      <p:ext uri="{BB962C8B-B14F-4D97-AF65-F5344CB8AC3E}">
        <p14:creationId xmlns:p14="http://schemas.microsoft.com/office/powerpoint/2010/main" xmlns="" val="156959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F318784D-0FC3-4F3D-92DD-375865C02BAE}" type="datetime1">
              <a:rPr lang="en-IN" smtClean="0"/>
              <a:pPr/>
              <a:t>29-10-2021</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22907" y="1"/>
            <a:ext cx="2137230" cy="618564"/>
          </a:xfrm>
          <a:prstGeom prst="rect">
            <a:avLst/>
          </a:prstGeom>
        </p:spPr>
      </p:pic>
    </p:spTree>
    <p:extLst>
      <p:ext uri="{BB962C8B-B14F-4D97-AF65-F5344CB8AC3E}">
        <p14:creationId xmlns:p14="http://schemas.microsoft.com/office/powerpoint/2010/main" xmlns="" val="373722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A695A-2BEC-44C8-9452-60EDC3B7DD29}" type="datetime1">
              <a:rPr lang="en-IN" smtClean="0"/>
              <a:pPr/>
              <a:t>29-10-2021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166473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DEBF7-4A4B-4E75-93F3-F9F571E2F2DC}" type="datetime1">
              <a:rPr lang="en-IN" smtClean="0"/>
              <a:pPr/>
              <a:t>29-10-2021</a:t>
            </a:fld>
            <a:endParaRPr lang="en-IN"/>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156644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22DC775-3C3D-4400-B854-B90DA5CA3F55}" type="datetime1">
              <a:rPr lang="en-IN" smtClean="0"/>
              <a:pPr/>
              <a:t>29-10-2021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485C1C91-F70C-409E-B3EB-BA495FFA0DF6}" type="slidenum">
              <a:rPr lang="en-IN" smtClean="0"/>
              <a:pPr/>
              <a:t>‹#›</a:t>
            </a:fld>
            <a:endParaRPr lang="en-IN"/>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20764" y="0"/>
            <a:ext cx="2139373" cy="619184"/>
          </a:xfrm>
          <a:prstGeom prst="rect">
            <a:avLst/>
          </a:prstGeom>
        </p:spPr>
      </p:pic>
    </p:spTree>
    <p:extLst>
      <p:ext uri="{BB962C8B-B14F-4D97-AF65-F5344CB8AC3E}">
        <p14:creationId xmlns:p14="http://schemas.microsoft.com/office/powerpoint/2010/main" xmlns="" val="4787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5EC16D8-F266-4E8C-9325-3D9E617FFD5E}" type="datetime1">
              <a:rPr lang="en-IN" smtClean="0"/>
              <a:pPr/>
              <a:t>29-10-2021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271721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6BCF5B-ABC1-4D73-9F3C-3A7B89105BB3}" type="datetime1">
              <a:rPr lang="en-IN" smtClean="0"/>
              <a:pPr/>
              <a:t>29-10-2021</a:t>
            </a:fld>
            <a:endParaRPr lang="en-IN"/>
          </a:p>
        </p:txBody>
      </p:sp>
      <p:sp>
        <p:nvSpPr>
          <p:cNvPr id="5" name="Footer Placeholder 4"/>
          <p:cNvSpPr>
            <a:spLocks noGrp="1"/>
          </p:cNvSpPr>
          <p:nvPr>
            <p:ph type="ftr" sz="quarter" idx="3"/>
          </p:nvPr>
        </p:nvSpPr>
        <p:spPr>
          <a:xfrm>
            <a:off x="273378" y="6238816"/>
            <a:ext cx="7228012" cy="317432"/>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85C1C91-F70C-409E-B3EB-BA495FFA0DF6}" type="slidenum">
              <a:rPr lang="en-IN" smtClean="0"/>
              <a:pPr/>
              <a:t>‹#›</a:t>
            </a:fld>
            <a:endParaRPr lang="en-IN"/>
          </a:p>
        </p:txBody>
      </p:sp>
    </p:spTree>
    <p:extLst>
      <p:ext uri="{BB962C8B-B14F-4D97-AF65-F5344CB8AC3E}">
        <p14:creationId xmlns:p14="http://schemas.microsoft.com/office/powerpoint/2010/main" xmlns="" val="33275919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CP</a:t>
            </a:r>
            <a:r>
              <a:rPr lang="en-IN" dirty="0"/>
              <a:t/>
            </a:r>
            <a:br>
              <a:rPr lang="en-IN" dirty="0"/>
            </a:br>
            <a:r>
              <a:rPr lang="en-US" b="0" i="0" dirty="0">
                <a:solidFill>
                  <a:srgbClr val="333333"/>
                </a:solidFill>
                <a:effectLst/>
                <a:latin typeface="Open Sans"/>
              </a:rPr>
              <a:t>introduction to computer and programming</a:t>
            </a:r>
            <a:r>
              <a:rPr lang="en-IN" dirty="0"/>
              <a:t> </a:t>
            </a:r>
          </a:p>
        </p:txBody>
      </p:sp>
      <p:sp>
        <p:nvSpPr>
          <p:cNvPr id="3" name="Subtitle 2"/>
          <p:cNvSpPr>
            <a:spLocks noGrp="1"/>
          </p:cNvSpPr>
          <p:nvPr>
            <p:ph type="subTitle" idx="1"/>
          </p:nvPr>
        </p:nvSpPr>
        <p:spPr/>
        <p:txBody>
          <a:bodyPr/>
          <a:lstStyle/>
          <a:p>
            <a:r>
              <a:rPr lang="en-IN" dirty="0"/>
              <a:t>SEMESTER:1</a:t>
            </a:r>
            <a:r>
              <a:rPr lang="en-IN" baseline="30000" dirty="0"/>
              <a:t>ST</a:t>
            </a:r>
            <a:r>
              <a:rPr lang="en-IN" dirty="0"/>
              <a:t> </a:t>
            </a:r>
            <a:r>
              <a:rPr lang="en-IN" dirty="0" smtClean="0"/>
              <a:t>SEM</a:t>
            </a:r>
            <a:endParaRPr lang="en-IN" dirty="0"/>
          </a:p>
        </p:txBody>
      </p:sp>
    </p:spTree>
    <p:extLst>
      <p:ext uri="{BB962C8B-B14F-4D97-AF65-F5344CB8AC3E}">
        <p14:creationId xmlns:p14="http://schemas.microsoft.com/office/powerpoint/2010/main" xmlns="" val="76844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BAED0-86D1-4AFD-BE88-487C993C86D7}"/>
              </a:ext>
            </a:extLst>
          </p:cNvPr>
          <p:cNvSpPr>
            <a:spLocks noGrp="1"/>
          </p:cNvSpPr>
          <p:nvPr>
            <p:ph type="title"/>
          </p:nvPr>
        </p:nvSpPr>
        <p:spPr>
          <a:xfrm>
            <a:off x="627961" y="295216"/>
            <a:ext cx="9233751" cy="1188720"/>
          </a:xfrm>
        </p:spPr>
        <p:txBody>
          <a:bodyPr/>
          <a:lstStyle/>
          <a:p>
            <a:r>
              <a:rPr lang="en-IN" dirty="0"/>
              <a:t>3.OUTPUT DEVICES</a:t>
            </a:r>
          </a:p>
        </p:txBody>
      </p:sp>
      <p:sp>
        <p:nvSpPr>
          <p:cNvPr id="3" name="Content Placeholder 2">
            <a:extLst>
              <a:ext uri="{FF2B5EF4-FFF2-40B4-BE49-F238E27FC236}">
                <a16:creationId xmlns:a16="http://schemas.microsoft.com/office/drawing/2014/main" xmlns="" id="{29B6B8B3-D9CE-406B-972E-8B3748FE9B6E}"/>
              </a:ext>
            </a:extLst>
          </p:cNvPr>
          <p:cNvSpPr>
            <a:spLocks noGrp="1"/>
          </p:cNvSpPr>
          <p:nvPr>
            <p:ph idx="1"/>
          </p:nvPr>
        </p:nvSpPr>
        <p:spPr>
          <a:xfrm>
            <a:off x="528811" y="1872868"/>
            <a:ext cx="9432054" cy="3867160"/>
          </a:xfrm>
        </p:spPr>
        <p:txBody>
          <a:bodyPr/>
          <a:lstStyle/>
          <a:p>
            <a:pPr marL="270510">
              <a:lnSpc>
                <a:spcPct val="107000"/>
              </a:lnSpc>
              <a:spcAft>
                <a:spcPts val="800"/>
              </a:spcAft>
            </a:pPr>
            <a:r>
              <a:rPr lang="en-IN" sz="1800" dirty="0">
                <a:effectLst/>
                <a:latin typeface="Cambria" panose="02040503050406030204" pitchFamily="18" charset="0"/>
                <a:ea typeface="Calibri" panose="020F0502020204030204" pitchFamily="34" charset="0"/>
                <a:cs typeface="Mangal" panose="02040503050203030202" pitchFamily="18" charset="0"/>
              </a:rPr>
              <a:t>The data, processed by the CPU, is made available to the end user by the output devices. The most commonly used output devices are: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200"/>
              <a:buFont typeface="+mj-lt"/>
              <a:buAutoNum type="arabicPeriod"/>
            </a:pPr>
            <a:r>
              <a:rPr lang="en-IN" sz="1800" dirty="0">
                <a:effectLst/>
                <a:latin typeface="Cambria" panose="02040503050406030204" pitchFamily="18" charset="0"/>
                <a:ea typeface="Calibri" panose="020F0502020204030204" pitchFamily="34" charset="0"/>
                <a:cs typeface="Mangal" panose="02040503050203030202" pitchFamily="18" charset="0"/>
              </a:rPr>
              <a:t>Monitor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200"/>
              <a:buFont typeface="+mj-lt"/>
              <a:buAutoNum type="arabicPeriod"/>
            </a:pPr>
            <a:r>
              <a:rPr lang="en-IN" sz="1800" dirty="0">
                <a:effectLst/>
                <a:latin typeface="Cambria" panose="02040503050406030204" pitchFamily="18" charset="0"/>
                <a:ea typeface="Calibri" panose="020F0502020204030204" pitchFamily="34" charset="0"/>
                <a:cs typeface="Mangal" panose="02040503050203030202" pitchFamily="18" charset="0"/>
              </a:rPr>
              <a:t>Printer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200"/>
              <a:buFont typeface="+mj-lt"/>
              <a:buAutoNum type="arabicPeriod"/>
            </a:pPr>
            <a:r>
              <a:rPr lang="en-IN" sz="1800" dirty="0">
                <a:effectLst/>
                <a:latin typeface="Cambria" panose="02040503050406030204" pitchFamily="18" charset="0"/>
                <a:ea typeface="Calibri" panose="020F0502020204030204" pitchFamily="34" charset="0"/>
                <a:cs typeface="Mangal" panose="02040503050203030202" pitchFamily="18" charset="0"/>
              </a:rPr>
              <a:t>Speaker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200"/>
              <a:buFont typeface="+mj-lt"/>
              <a:buAutoNum type="arabicPeriod"/>
            </a:pPr>
            <a:r>
              <a:rPr lang="en-IN" sz="1800" dirty="0">
                <a:effectLst/>
                <a:latin typeface="Cambria" panose="02040503050406030204" pitchFamily="18" charset="0"/>
                <a:ea typeface="Calibri" panose="020F0502020204030204" pitchFamily="34" charset="0"/>
                <a:cs typeface="Mangal" panose="02040503050203030202" pitchFamily="18" charset="0"/>
              </a:rPr>
              <a:t>Plotter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xmlns="" id="{74B0C4D8-0F59-4F4E-B73D-E4B6FB70ECBA}"/>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DAE4131A-BD50-4595-AFC3-E27E09D642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9183C7FC-F791-44CD-A933-9F3D35D7A132}"/>
              </a:ext>
            </a:extLst>
          </p:cNvPr>
          <p:cNvSpPr>
            <a:spLocks noGrp="1"/>
          </p:cNvSpPr>
          <p:nvPr>
            <p:ph type="sldNum" sz="quarter" idx="12"/>
          </p:nvPr>
        </p:nvSpPr>
        <p:spPr/>
        <p:txBody>
          <a:bodyPr/>
          <a:lstStyle/>
          <a:p>
            <a:fld id="{485C1C91-F70C-409E-B3EB-BA495FFA0DF6}" type="slidenum">
              <a:rPr lang="en-IN" smtClean="0"/>
              <a:pPr/>
              <a:t>10</a:t>
            </a:fld>
            <a:endParaRPr lang="en-IN"/>
          </a:p>
        </p:txBody>
      </p:sp>
    </p:spTree>
    <p:extLst>
      <p:ext uri="{BB962C8B-B14F-4D97-AF65-F5344CB8AC3E}">
        <p14:creationId xmlns:p14="http://schemas.microsoft.com/office/powerpoint/2010/main" xmlns="" val="97185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86E5D-DC7F-4B61-93EB-E897D1068192}"/>
              </a:ext>
            </a:extLst>
          </p:cNvPr>
          <p:cNvSpPr>
            <a:spLocks noGrp="1"/>
          </p:cNvSpPr>
          <p:nvPr>
            <p:ph type="title"/>
          </p:nvPr>
        </p:nvSpPr>
        <p:spPr>
          <a:xfrm>
            <a:off x="374573" y="85803"/>
            <a:ext cx="9441456" cy="1188720"/>
          </a:xfrm>
        </p:spPr>
        <p:txBody>
          <a:bodyPr/>
          <a:lstStyle/>
          <a:p>
            <a:r>
              <a:rPr lang="en-IN" dirty="0"/>
              <a:t>3.1 MONITOR</a:t>
            </a:r>
          </a:p>
        </p:txBody>
      </p:sp>
      <p:sp>
        <p:nvSpPr>
          <p:cNvPr id="3" name="Content Placeholder 2">
            <a:extLst>
              <a:ext uri="{FF2B5EF4-FFF2-40B4-BE49-F238E27FC236}">
                <a16:creationId xmlns:a16="http://schemas.microsoft.com/office/drawing/2014/main" xmlns="" id="{83A44D38-B479-4983-8D85-0F5099F46334}"/>
              </a:ext>
            </a:extLst>
          </p:cNvPr>
          <p:cNvSpPr>
            <a:spLocks noGrp="1"/>
          </p:cNvSpPr>
          <p:nvPr>
            <p:ph idx="1"/>
          </p:nvPr>
        </p:nvSpPr>
        <p:spPr>
          <a:xfrm>
            <a:off x="-1123720" y="1676951"/>
            <a:ext cx="11882642" cy="4500886"/>
          </a:xfrm>
        </p:spPr>
        <p:txBody>
          <a:bodyPr>
            <a:normAutofit/>
          </a:bodyPr>
          <a:lstStyle/>
          <a:p>
            <a:pPr marL="1600200" lvl="3" indent="-228600" algn="just">
              <a:lnSpc>
                <a:spcPct val="107000"/>
              </a:lnSpc>
              <a:buFont typeface="Symbol" panose="05050102010706020507" pitchFamily="18" charset="2"/>
              <a:buChar char=""/>
            </a:pPr>
            <a:r>
              <a:rPr lang="en-IN" sz="1800" dirty="0"/>
              <a:t>A monitor is the most commonly used output devices that produces visual displays generated by the computer.it is also known as screen.</a:t>
            </a:r>
          </a:p>
          <a:p>
            <a:pPr marL="1600200" lvl="3" indent="-228600" algn="just">
              <a:lnSpc>
                <a:spcPct val="107000"/>
              </a:lnSpc>
              <a:buFont typeface="Symbol" panose="05050102010706020507" pitchFamily="18" charset="2"/>
              <a:buChar char=""/>
            </a:pPr>
            <a:r>
              <a:rPr lang="en-IN" sz="1800" dirty="0"/>
              <a:t>The monitor connected using the cables, is connected to the video card placed on the expansion slot of the motherboard. The display devices are used for visual presentation of textual and graphical information.</a:t>
            </a:r>
          </a:p>
          <a:p>
            <a:pPr marL="1600200" lvl="3" indent="-228600" algn="just">
              <a:lnSpc>
                <a:spcPct val="107000"/>
              </a:lnSpc>
              <a:buFont typeface="Symbol" panose="05050102010706020507" pitchFamily="18" charset="2"/>
              <a:buChar char=""/>
            </a:pPr>
            <a:r>
              <a:rPr lang="en-IN" sz="1800" dirty="0"/>
              <a:t>The monitor can be classified as cathode ray tube (CRT) monitors or liquid crystal displays (LCD) monitor. The CRT monitors are large and occupy more space in the computer, whereas LCD monitors are thin, light weighted and occupy less space.</a:t>
            </a:r>
          </a:p>
          <a:p>
            <a:pPr marL="1600200" lvl="3" indent="-228600" algn="just">
              <a:lnSpc>
                <a:spcPct val="107000"/>
              </a:lnSpc>
              <a:buFont typeface="Symbol" panose="05050102010706020507" pitchFamily="18" charset="2"/>
              <a:buChar char=""/>
            </a:pPr>
            <a:r>
              <a:rPr lang="en-IN" sz="1800" dirty="0"/>
              <a:t>The inner side of the screen contains the red, green and the blue phosphors. When the beam of electrons strikes the screen, it illuminates the and produce the image.</a:t>
            </a:r>
          </a:p>
          <a:p>
            <a:pPr marL="1600200" lvl="3" indent="-228600" algn="just">
              <a:lnSpc>
                <a:spcPct val="107000"/>
              </a:lnSpc>
              <a:spcAft>
                <a:spcPts val="800"/>
              </a:spcAft>
              <a:buFont typeface="Symbol" panose="05050102010706020507" pitchFamily="18" charset="2"/>
              <a:buChar char=""/>
            </a:pPr>
            <a:r>
              <a:rPr lang="en-IN" sz="1800" dirty="0"/>
              <a:t>To change the colour displayed by the monitor, the intensity of the beam striking the screen varied.</a:t>
            </a:r>
          </a:p>
          <a:p>
            <a:pPr algn="just"/>
            <a:endParaRPr lang="en-IN" dirty="0"/>
          </a:p>
        </p:txBody>
      </p:sp>
      <p:sp>
        <p:nvSpPr>
          <p:cNvPr id="4" name="Date Placeholder 3">
            <a:extLst>
              <a:ext uri="{FF2B5EF4-FFF2-40B4-BE49-F238E27FC236}">
                <a16:creationId xmlns:a16="http://schemas.microsoft.com/office/drawing/2014/main" xmlns="" id="{8CC97757-617F-4CBB-84C0-3C8DB0FB93A7}"/>
              </a:ext>
            </a:extLst>
          </p:cNvPr>
          <p:cNvSpPr>
            <a:spLocks noGrp="1"/>
          </p:cNvSpPr>
          <p:nvPr>
            <p:ph type="dt" sz="half" idx="10"/>
          </p:nvPr>
        </p:nvSpPr>
        <p:spPr/>
        <p:txBody>
          <a:bodyPr/>
          <a:lstStyle/>
          <a:p>
            <a:fld id="{C8D41988-8F4B-4A72-8753-0ECEEF40115C}" type="datetime1">
              <a:rPr lang="en-IN" smtClean="0"/>
              <a:pPr/>
              <a:t>29-10-2021</a:t>
            </a:fld>
            <a:endParaRPr lang="en-IN" dirty="0"/>
          </a:p>
        </p:txBody>
      </p:sp>
      <p:sp>
        <p:nvSpPr>
          <p:cNvPr id="5" name="Footer Placeholder 4">
            <a:extLst>
              <a:ext uri="{FF2B5EF4-FFF2-40B4-BE49-F238E27FC236}">
                <a16:creationId xmlns:a16="http://schemas.microsoft.com/office/drawing/2014/main" xmlns="" id="{2321B8F9-BEDF-40D5-8BB2-597773A8F9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89630CC2-82AF-42E0-A7B8-647B14DE4E06}"/>
              </a:ext>
            </a:extLst>
          </p:cNvPr>
          <p:cNvSpPr>
            <a:spLocks noGrp="1"/>
          </p:cNvSpPr>
          <p:nvPr>
            <p:ph type="sldNum" sz="quarter" idx="12"/>
          </p:nvPr>
        </p:nvSpPr>
        <p:spPr/>
        <p:txBody>
          <a:bodyPr/>
          <a:lstStyle/>
          <a:p>
            <a:fld id="{485C1C91-F70C-409E-B3EB-BA495FFA0DF6}" type="slidenum">
              <a:rPr lang="en-IN" smtClean="0"/>
              <a:pPr/>
              <a:t>11</a:t>
            </a:fld>
            <a:endParaRPr lang="en-IN"/>
          </a:p>
        </p:txBody>
      </p:sp>
    </p:spTree>
    <p:extLst>
      <p:ext uri="{BB962C8B-B14F-4D97-AF65-F5344CB8AC3E}">
        <p14:creationId xmlns:p14="http://schemas.microsoft.com/office/powerpoint/2010/main" xmlns="" val="85764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81216-31E5-416D-9975-6497EADB1501}"/>
              </a:ext>
            </a:extLst>
          </p:cNvPr>
          <p:cNvSpPr>
            <a:spLocks noGrp="1"/>
          </p:cNvSpPr>
          <p:nvPr>
            <p:ph type="title"/>
          </p:nvPr>
        </p:nvSpPr>
        <p:spPr>
          <a:xfrm>
            <a:off x="273379" y="116393"/>
            <a:ext cx="9972308" cy="1188720"/>
          </a:xfrm>
          <a:solidFill>
            <a:srgbClr val="FFFFFF"/>
          </a:solidFill>
          <a:ln w="31750" cap="sq">
            <a:solidFill>
              <a:srgbClr val="404040"/>
            </a:solidFill>
            <a:miter lim="800000"/>
          </a:ln>
        </p:spPr>
        <p:txBody>
          <a:bodyPr vert="horz" lIns="182880" tIns="182880" rIns="182880" bIns="182880" rtlCol="0" anchor="ctr">
            <a:normAutofit/>
          </a:bodyPr>
          <a:lstStyle/>
          <a:p>
            <a:r>
              <a:rPr lang="en-IN" dirty="0"/>
              <a:t>3.2 Printer</a:t>
            </a:r>
          </a:p>
        </p:txBody>
      </p:sp>
      <p:sp>
        <p:nvSpPr>
          <p:cNvPr id="3" name="Content Placeholder 2">
            <a:extLst>
              <a:ext uri="{FF2B5EF4-FFF2-40B4-BE49-F238E27FC236}">
                <a16:creationId xmlns:a16="http://schemas.microsoft.com/office/drawing/2014/main" xmlns="" id="{74C160C4-6DFB-4E40-8073-6202FE0960E3}"/>
              </a:ext>
            </a:extLst>
          </p:cNvPr>
          <p:cNvSpPr>
            <a:spLocks noGrp="1"/>
          </p:cNvSpPr>
          <p:nvPr>
            <p:ph idx="1"/>
          </p:nvPr>
        </p:nvSpPr>
        <p:spPr>
          <a:xfrm>
            <a:off x="-575938" y="1590625"/>
            <a:ext cx="11151113" cy="4362679"/>
          </a:xfrm>
        </p:spPr>
        <p:txBody>
          <a:bodyPr/>
          <a:lstStyle/>
          <a:p>
            <a:pPr marL="1657350" lvl="3" indent="-285750" algn="just">
              <a:lnSpc>
                <a:spcPct val="107000"/>
              </a:lnSpc>
              <a:buClr>
                <a:srgbClr val="1F3864"/>
              </a:buClr>
            </a:pPr>
            <a:r>
              <a:rPr lang="en-IN" sz="1800" dirty="0">
                <a:effectLst/>
                <a:latin typeface="Cambria" panose="02040503050406030204" pitchFamily="18" charset="0"/>
                <a:ea typeface="Calibri" panose="020F0502020204030204" pitchFamily="34" charset="0"/>
                <a:cs typeface="Mangal" panose="02040503050203030202" pitchFamily="18" charset="0"/>
              </a:rPr>
              <a:t>The printer is the output device that transfer the text displayed on the screen, onto the sheet that can be used by end user.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57350" lvl="3" indent="-285750" algn="just">
              <a:lnSpc>
                <a:spcPct val="107000"/>
              </a:lnSpc>
              <a:buClr>
                <a:srgbClr val="1F3864"/>
              </a:buClr>
            </a:pPr>
            <a:r>
              <a:rPr lang="en-IN" sz="1800" dirty="0">
                <a:effectLst/>
                <a:latin typeface="Cambria" panose="02040503050406030204" pitchFamily="18" charset="0"/>
                <a:ea typeface="Calibri" panose="020F0502020204030204" pitchFamily="34" charset="0"/>
                <a:cs typeface="Mangal" panose="02040503050203030202" pitchFamily="18" charset="0"/>
              </a:rPr>
              <a:t>Printer is an external device connected to computer using cables.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57350" lvl="3" indent="-285750" algn="just">
              <a:lnSpc>
                <a:spcPct val="107000"/>
              </a:lnSpc>
              <a:buClr>
                <a:srgbClr val="1F3864"/>
              </a:buClr>
            </a:pPr>
            <a:r>
              <a:rPr lang="en-IN" sz="1800" dirty="0">
                <a:effectLst/>
                <a:latin typeface="Cambria" panose="02040503050406030204" pitchFamily="18" charset="0"/>
                <a:ea typeface="Calibri" panose="020F0502020204030204" pitchFamily="34" charset="0"/>
                <a:cs typeface="Mangal" panose="02040503050203030202" pitchFamily="18" charset="0"/>
              </a:rPr>
              <a:t>The printer/print device software is used to convert a document to a form understandable by the computer.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57350" lvl="3" indent="-285750" algn="just">
              <a:lnSpc>
                <a:spcPct val="107000"/>
              </a:lnSpc>
              <a:buClr>
                <a:srgbClr val="1F3864"/>
              </a:buClr>
            </a:pPr>
            <a:r>
              <a:rPr lang="en-IN" sz="1800" dirty="0">
                <a:effectLst/>
                <a:latin typeface="Cambria" panose="02040503050406030204" pitchFamily="18" charset="0"/>
                <a:ea typeface="Calibri" panose="020F0502020204030204" pitchFamily="34" charset="0"/>
                <a:cs typeface="Mangal" panose="02040503050203030202" pitchFamily="18" charset="0"/>
              </a:rPr>
              <a:t>The performance of a printer is measured in terms of dots per inch (DPI) and pages per minute (PPM) produced by the printer.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57350" lvl="3" indent="-285750" algn="just">
              <a:lnSpc>
                <a:spcPct val="107000"/>
              </a:lnSpc>
              <a:spcAft>
                <a:spcPts val="800"/>
              </a:spcAft>
              <a:buClr>
                <a:srgbClr val="1F3864"/>
              </a:buClr>
            </a:pPr>
            <a:r>
              <a:rPr lang="en-IN" sz="1800" dirty="0">
                <a:effectLst/>
                <a:latin typeface="Cambria" panose="02040503050406030204" pitchFamily="18" charset="0"/>
                <a:ea typeface="Calibri" panose="020F0502020204030204" pitchFamily="34" charset="0"/>
                <a:cs typeface="Mangal" panose="02040503050203030202" pitchFamily="18" charset="0"/>
              </a:rPr>
              <a:t>Printers can be classified as: Dot Matrix printers, Inkjet printers and Laser printers.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xmlns="" id="{4AF7824F-3E83-4650-B363-FA7FEBFDF5B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CB401682-1266-4925-AFBB-8375051733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A237073-2247-4105-86B5-E5BCBF9E6248}"/>
              </a:ext>
            </a:extLst>
          </p:cNvPr>
          <p:cNvSpPr>
            <a:spLocks noGrp="1"/>
          </p:cNvSpPr>
          <p:nvPr>
            <p:ph type="sldNum" sz="quarter" idx="12"/>
          </p:nvPr>
        </p:nvSpPr>
        <p:spPr/>
        <p:txBody>
          <a:bodyPr/>
          <a:lstStyle/>
          <a:p>
            <a:fld id="{485C1C91-F70C-409E-B3EB-BA495FFA0DF6}" type="slidenum">
              <a:rPr lang="en-IN" smtClean="0"/>
              <a:pPr/>
              <a:t>12</a:t>
            </a:fld>
            <a:endParaRPr lang="en-IN"/>
          </a:p>
        </p:txBody>
      </p:sp>
    </p:spTree>
    <p:extLst>
      <p:ext uri="{BB962C8B-B14F-4D97-AF65-F5344CB8AC3E}">
        <p14:creationId xmlns:p14="http://schemas.microsoft.com/office/powerpoint/2010/main" xmlns="" val="401830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81216-31E5-416D-9975-6497EADB1501}"/>
              </a:ext>
            </a:extLst>
          </p:cNvPr>
          <p:cNvSpPr>
            <a:spLocks noGrp="1"/>
          </p:cNvSpPr>
          <p:nvPr>
            <p:ph type="title"/>
          </p:nvPr>
        </p:nvSpPr>
        <p:spPr>
          <a:xfrm>
            <a:off x="273379" y="116393"/>
            <a:ext cx="9972308" cy="1188720"/>
          </a:xfrm>
          <a:solidFill>
            <a:srgbClr val="FFFFFF"/>
          </a:solidFill>
          <a:ln w="31750" cap="sq">
            <a:solidFill>
              <a:srgbClr val="404040"/>
            </a:solidFill>
            <a:miter lim="800000"/>
          </a:ln>
        </p:spPr>
        <p:txBody>
          <a:bodyPr vert="horz" lIns="182880" tIns="182880" rIns="182880" bIns="182880" rtlCol="0" anchor="ctr">
            <a:normAutofit/>
          </a:bodyPr>
          <a:lstStyle/>
          <a:p>
            <a:r>
              <a:rPr lang="en-IN" dirty="0"/>
              <a:t>3.3 speaker</a:t>
            </a:r>
          </a:p>
        </p:txBody>
      </p:sp>
      <p:sp>
        <p:nvSpPr>
          <p:cNvPr id="3" name="Content Placeholder 2">
            <a:extLst>
              <a:ext uri="{FF2B5EF4-FFF2-40B4-BE49-F238E27FC236}">
                <a16:creationId xmlns:a16="http://schemas.microsoft.com/office/drawing/2014/main" xmlns="" id="{74C160C4-6DFB-4E40-8073-6202FE0960E3}"/>
              </a:ext>
            </a:extLst>
          </p:cNvPr>
          <p:cNvSpPr>
            <a:spLocks noGrp="1"/>
          </p:cNvSpPr>
          <p:nvPr>
            <p:ph idx="1"/>
          </p:nvPr>
        </p:nvSpPr>
        <p:spPr>
          <a:xfrm>
            <a:off x="-575938" y="1590625"/>
            <a:ext cx="11151113" cy="4362679"/>
          </a:xfrm>
        </p:spPr>
        <p:txBody>
          <a:bodyPr/>
          <a:lstStyle/>
          <a:p>
            <a:pPr marL="1600200" lvl="3" indent="-228600" algn="just">
              <a:lnSpc>
                <a:spcPct val="107000"/>
              </a:lnSpc>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The speaker is an electromechanical transducer that converts an electrical signal into sound.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They are attached to a computer as output devices, to provide audio output, such as warning sounds and internet audios. We can have built in speakers or attached speaker in the computer to warn end users with error audio messages and alerts.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xmlns="" id="{4AF7824F-3E83-4650-B363-FA7FEBFDF5B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CB401682-1266-4925-AFBB-8375051733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A237073-2247-4105-86B5-E5BCBF9E6248}"/>
              </a:ext>
            </a:extLst>
          </p:cNvPr>
          <p:cNvSpPr>
            <a:spLocks noGrp="1"/>
          </p:cNvSpPr>
          <p:nvPr>
            <p:ph type="sldNum" sz="quarter" idx="12"/>
          </p:nvPr>
        </p:nvSpPr>
        <p:spPr/>
        <p:txBody>
          <a:bodyPr/>
          <a:lstStyle/>
          <a:p>
            <a:fld id="{485C1C91-F70C-409E-B3EB-BA495FFA0DF6}" type="slidenum">
              <a:rPr lang="en-IN" smtClean="0"/>
              <a:pPr/>
              <a:t>13</a:t>
            </a:fld>
            <a:endParaRPr lang="en-IN"/>
          </a:p>
        </p:txBody>
      </p:sp>
    </p:spTree>
    <p:extLst>
      <p:ext uri="{BB962C8B-B14F-4D97-AF65-F5344CB8AC3E}">
        <p14:creationId xmlns:p14="http://schemas.microsoft.com/office/powerpoint/2010/main" xmlns="" val="113750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81216-31E5-416D-9975-6497EADB1501}"/>
              </a:ext>
            </a:extLst>
          </p:cNvPr>
          <p:cNvSpPr>
            <a:spLocks noGrp="1"/>
          </p:cNvSpPr>
          <p:nvPr>
            <p:ph type="title"/>
          </p:nvPr>
        </p:nvSpPr>
        <p:spPr>
          <a:xfrm>
            <a:off x="273379" y="116393"/>
            <a:ext cx="9972308" cy="1188720"/>
          </a:xfrm>
          <a:solidFill>
            <a:srgbClr val="FFFFFF"/>
          </a:solidFill>
          <a:ln w="31750" cap="sq">
            <a:solidFill>
              <a:srgbClr val="404040"/>
            </a:solidFill>
            <a:miter lim="800000"/>
          </a:ln>
        </p:spPr>
        <p:txBody>
          <a:bodyPr vert="horz" lIns="182880" tIns="182880" rIns="182880" bIns="182880" rtlCol="0" anchor="ctr">
            <a:normAutofit/>
          </a:bodyPr>
          <a:lstStyle/>
          <a:p>
            <a:r>
              <a:rPr lang="en-IN" dirty="0"/>
              <a:t>3.4 plotter</a:t>
            </a:r>
          </a:p>
        </p:txBody>
      </p:sp>
      <p:sp>
        <p:nvSpPr>
          <p:cNvPr id="3" name="Content Placeholder 2">
            <a:extLst>
              <a:ext uri="{FF2B5EF4-FFF2-40B4-BE49-F238E27FC236}">
                <a16:creationId xmlns:a16="http://schemas.microsoft.com/office/drawing/2014/main" xmlns="" id="{74C160C4-6DFB-4E40-8073-6202FE0960E3}"/>
              </a:ext>
            </a:extLst>
          </p:cNvPr>
          <p:cNvSpPr>
            <a:spLocks noGrp="1"/>
          </p:cNvSpPr>
          <p:nvPr>
            <p:ph idx="1"/>
          </p:nvPr>
        </p:nvSpPr>
        <p:spPr>
          <a:xfrm>
            <a:off x="-575938" y="1590625"/>
            <a:ext cx="11151113" cy="4362679"/>
          </a:xfrm>
        </p:spPr>
        <p:txBody>
          <a:bodyPr/>
          <a:lstStyle/>
          <a:p>
            <a:pPr marL="1600200" lvl="3" indent="-228600" algn="just">
              <a:lnSpc>
                <a:spcPct val="107000"/>
              </a:lnSpc>
              <a:buClr>
                <a:srgbClr val="1F3864"/>
              </a:buClr>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angal" panose="02040503050203030202" pitchFamily="18" charset="0"/>
              </a:rPr>
              <a:t>	The plotter is another commonly used output devices that is connected to a computer to print large documents, such as engineering or constructional drawings. </a:t>
            </a:r>
          </a:p>
          <a:p>
            <a:pPr marL="1600200" lvl="3" indent="-228600" algn="just">
              <a:lnSpc>
                <a:spcPct val="107000"/>
              </a:lnSpc>
              <a:buClr>
                <a:srgbClr val="1F3864"/>
              </a:buClr>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angal" panose="02040503050203030202" pitchFamily="18" charset="0"/>
              </a:rPr>
              <a:t>Plotters use multiple ink pens or inkjets with colors cartridges for printing. </a:t>
            </a:r>
          </a:p>
          <a:p>
            <a:pPr marL="1600200" lvl="3" indent="-228600" algn="just">
              <a:lnSpc>
                <a:spcPct val="107000"/>
              </a:lnSpc>
              <a:buClr>
                <a:srgbClr val="1F3864"/>
              </a:buClr>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angal" panose="02040503050203030202" pitchFamily="18" charset="0"/>
              </a:rPr>
              <a:t>A computer transmits binary signal to all the print heads of the plotters.</a:t>
            </a:r>
          </a:p>
          <a:p>
            <a:pPr marL="1600200" lvl="3" indent="-228600" algn="just">
              <a:lnSpc>
                <a:spcPct val="107000"/>
              </a:lnSpc>
              <a:buClr>
                <a:srgbClr val="1F3864"/>
              </a:buClr>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angal" panose="02040503050203030202" pitchFamily="18" charset="0"/>
              </a:rPr>
              <a:t>Each binary signal contains the coordinates of where a print head needs to be positioned for the printing.</a:t>
            </a:r>
            <a:endParaRPr lang="en-IN" dirty="0"/>
          </a:p>
        </p:txBody>
      </p:sp>
      <p:sp>
        <p:nvSpPr>
          <p:cNvPr id="4" name="Date Placeholder 3">
            <a:extLst>
              <a:ext uri="{FF2B5EF4-FFF2-40B4-BE49-F238E27FC236}">
                <a16:creationId xmlns:a16="http://schemas.microsoft.com/office/drawing/2014/main" xmlns="" id="{4AF7824F-3E83-4650-B363-FA7FEBFDF5B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CB401682-1266-4925-AFBB-8375051733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A237073-2247-4105-86B5-E5BCBF9E6248}"/>
              </a:ext>
            </a:extLst>
          </p:cNvPr>
          <p:cNvSpPr>
            <a:spLocks noGrp="1"/>
          </p:cNvSpPr>
          <p:nvPr>
            <p:ph type="sldNum" sz="quarter" idx="12"/>
          </p:nvPr>
        </p:nvSpPr>
        <p:spPr/>
        <p:txBody>
          <a:bodyPr/>
          <a:lstStyle/>
          <a:p>
            <a:fld id="{485C1C91-F70C-409E-B3EB-BA495FFA0DF6}" type="slidenum">
              <a:rPr lang="en-IN" smtClean="0"/>
              <a:pPr/>
              <a:t>14</a:t>
            </a:fld>
            <a:endParaRPr lang="en-IN"/>
          </a:p>
        </p:txBody>
      </p:sp>
    </p:spTree>
    <p:extLst>
      <p:ext uri="{BB962C8B-B14F-4D97-AF65-F5344CB8AC3E}">
        <p14:creationId xmlns:p14="http://schemas.microsoft.com/office/powerpoint/2010/main" xmlns="" val="420250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81216-31E5-416D-9975-6497EADB1501}"/>
              </a:ext>
            </a:extLst>
          </p:cNvPr>
          <p:cNvSpPr>
            <a:spLocks noGrp="1"/>
          </p:cNvSpPr>
          <p:nvPr>
            <p:ph type="title"/>
          </p:nvPr>
        </p:nvSpPr>
        <p:spPr>
          <a:xfrm>
            <a:off x="273379" y="116393"/>
            <a:ext cx="9663835" cy="1188720"/>
          </a:xfrm>
          <a:solidFill>
            <a:srgbClr val="FFFFFF"/>
          </a:solidFill>
          <a:ln w="31750" cap="sq">
            <a:solidFill>
              <a:srgbClr val="404040"/>
            </a:solidFill>
            <a:miter lim="800000"/>
          </a:ln>
        </p:spPr>
        <p:txBody>
          <a:bodyPr vert="horz" lIns="182880" tIns="182880" rIns="182880" bIns="182880" rtlCol="0" anchor="ctr">
            <a:normAutofit/>
          </a:bodyPr>
          <a:lstStyle/>
          <a:p>
            <a:r>
              <a:rPr lang="en-IN" dirty="0"/>
              <a:t>4. software</a:t>
            </a:r>
          </a:p>
        </p:txBody>
      </p:sp>
      <p:pic>
        <p:nvPicPr>
          <p:cNvPr id="8" name="Content Placeholder 7">
            <a:extLst>
              <a:ext uri="{FF2B5EF4-FFF2-40B4-BE49-F238E27FC236}">
                <a16:creationId xmlns:a16="http://schemas.microsoft.com/office/drawing/2014/main" xmlns="" id="{579B992E-10D4-4CA4-809D-D98D563E0FFD}"/>
              </a:ext>
            </a:extLst>
          </p:cNvPr>
          <p:cNvPicPr>
            <a:picLocks noGrp="1" noChangeAspect="1"/>
          </p:cNvPicPr>
          <p:nvPr>
            <p:ph idx="1"/>
          </p:nvPr>
        </p:nvPicPr>
        <p:blipFill rotWithShape="1">
          <a:blip r:embed="rId3"/>
          <a:srcRect l="22170" t="5964" r="21860" b="5900"/>
          <a:stretch/>
        </p:blipFill>
        <p:spPr>
          <a:xfrm>
            <a:off x="7027979" y="1828625"/>
            <a:ext cx="4340646" cy="3844887"/>
          </a:xfrm>
        </p:spPr>
      </p:pic>
      <p:sp>
        <p:nvSpPr>
          <p:cNvPr id="4" name="Date Placeholder 3">
            <a:extLst>
              <a:ext uri="{FF2B5EF4-FFF2-40B4-BE49-F238E27FC236}">
                <a16:creationId xmlns:a16="http://schemas.microsoft.com/office/drawing/2014/main" xmlns="" id="{4AF7824F-3E83-4650-B363-FA7FEBFDF5B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CB401682-1266-4925-AFBB-8375051733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A237073-2247-4105-86B5-E5BCBF9E6248}"/>
              </a:ext>
            </a:extLst>
          </p:cNvPr>
          <p:cNvSpPr>
            <a:spLocks noGrp="1"/>
          </p:cNvSpPr>
          <p:nvPr>
            <p:ph type="sldNum" sz="quarter" idx="12"/>
          </p:nvPr>
        </p:nvSpPr>
        <p:spPr/>
        <p:txBody>
          <a:bodyPr/>
          <a:lstStyle/>
          <a:p>
            <a:fld id="{485C1C91-F70C-409E-B3EB-BA495FFA0DF6}" type="slidenum">
              <a:rPr lang="en-IN" smtClean="0"/>
              <a:pPr/>
              <a:t>15</a:t>
            </a:fld>
            <a:endParaRPr lang="en-IN"/>
          </a:p>
        </p:txBody>
      </p:sp>
      <p:sp>
        <p:nvSpPr>
          <p:cNvPr id="11" name="TextBox 10">
            <a:extLst>
              <a:ext uri="{FF2B5EF4-FFF2-40B4-BE49-F238E27FC236}">
                <a16:creationId xmlns:a16="http://schemas.microsoft.com/office/drawing/2014/main" xmlns="" id="{BDC630FD-839F-47E2-844E-50AF09F4D5FE}"/>
              </a:ext>
            </a:extLst>
          </p:cNvPr>
          <p:cNvSpPr txBox="1"/>
          <p:nvPr/>
        </p:nvSpPr>
        <p:spPr>
          <a:xfrm>
            <a:off x="-826265" y="1828625"/>
            <a:ext cx="7854244" cy="2461508"/>
          </a:xfrm>
          <a:prstGeom prst="rect">
            <a:avLst/>
          </a:prstGeom>
          <a:noFill/>
        </p:spPr>
        <p:txBody>
          <a:bodyPr wrap="square" rtlCol="0">
            <a:spAutoFit/>
          </a:bodyPr>
          <a:lstStyle/>
          <a:p>
            <a:pPr marL="1600200" lvl="3" indent="-228600" algn="just">
              <a:lnSpc>
                <a:spcPct val="107000"/>
              </a:lnSpc>
              <a:spcAft>
                <a:spcPts val="800"/>
              </a:spcAft>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Software is defined as computer program, which include logical instructions used for performing a particular task on a computer system using hardware components. </a:t>
            </a:r>
            <a:endParaRPr lang="en-IN" dirty="0">
              <a:latin typeface="Cambria" panose="02040503050406030204" pitchFamily="18"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The following are the two categories of software under which different types of computer program can be classified: </a:t>
            </a:r>
          </a:p>
          <a:p>
            <a:pPr marL="1714500" lvl="3" indent="-342900" algn="just">
              <a:lnSpc>
                <a:spcPct val="107000"/>
              </a:lnSpc>
              <a:spcAft>
                <a:spcPts val="800"/>
              </a:spcAft>
              <a:buClr>
                <a:srgbClr val="1F3864"/>
              </a:buClr>
              <a:buAutoNum type="arabicPeriod"/>
            </a:pPr>
            <a:r>
              <a:rPr lang="en-IN" dirty="0">
                <a:latin typeface="Cambria" panose="02040503050406030204" pitchFamily="18" charset="0"/>
                <a:ea typeface="Calibri" panose="020F0502020204030204" pitchFamily="34" charset="0"/>
                <a:cs typeface="Mangal" panose="02040503050203030202" pitchFamily="18" charset="0"/>
              </a:rPr>
              <a:t>System software</a:t>
            </a:r>
          </a:p>
          <a:p>
            <a:pPr marL="1714500" lvl="3" indent="-342900" algn="just">
              <a:lnSpc>
                <a:spcPct val="107000"/>
              </a:lnSpc>
              <a:spcAft>
                <a:spcPts val="800"/>
              </a:spcAft>
              <a:buClr>
                <a:srgbClr val="1F3864"/>
              </a:buClr>
              <a:buAutoNum type="arabicPeriod"/>
            </a:pPr>
            <a:r>
              <a:rPr lang="en-IN" sz="1800" dirty="0">
                <a:effectLst/>
                <a:latin typeface="Cambria" panose="02040503050406030204" pitchFamily="18" charset="0"/>
                <a:ea typeface="Calibri" panose="020F0502020204030204" pitchFamily="34" charset="0"/>
                <a:cs typeface="Mangal" panose="02040503050203030202" pitchFamily="18" charset="0"/>
              </a:rPr>
              <a:t>Application software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151529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81216-31E5-416D-9975-6497EADB1501}"/>
              </a:ext>
            </a:extLst>
          </p:cNvPr>
          <p:cNvSpPr>
            <a:spLocks noGrp="1"/>
          </p:cNvSpPr>
          <p:nvPr>
            <p:ph type="title"/>
          </p:nvPr>
        </p:nvSpPr>
        <p:spPr>
          <a:xfrm>
            <a:off x="273379" y="116393"/>
            <a:ext cx="9663835" cy="1188720"/>
          </a:xfrm>
          <a:solidFill>
            <a:srgbClr val="FFFFFF"/>
          </a:solidFill>
          <a:ln w="31750" cap="sq">
            <a:solidFill>
              <a:srgbClr val="404040"/>
            </a:solidFill>
            <a:miter lim="800000"/>
          </a:ln>
        </p:spPr>
        <p:txBody>
          <a:bodyPr vert="horz" lIns="182880" tIns="182880" rIns="182880" bIns="182880" rtlCol="0" anchor="ctr">
            <a:normAutofit/>
          </a:bodyPr>
          <a:lstStyle/>
          <a:p>
            <a:r>
              <a:rPr lang="en-IN" dirty="0"/>
              <a:t>4.1System software</a:t>
            </a:r>
          </a:p>
        </p:txBody>
      </p:sp>
      <p:sp>
        <p:nvSpPr>
          <p:cNvPr id="4" name="Date Placeholder 3">
            <a:extLst>
              <a:ext uri="{FF2B5EF4-FFF2-40B4-BE49-F238E27FC236}">
                <a16:creationId xmlns:a16="http://schemas.microsoft.com/office/drawing/2014/main" xmlns="" id="{4AF7824F-3E83-4650-B363-FA7FEBFDF5B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CB401682-1266-4925-AFBB-8375051733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A237073-2247-4105-86B5-E5BCBF9E6248}"/>
              </a:ext>
            </a:extLst>
          </p:cNvPr>
          <p:cNvSpPr>
            <a:spLocks noGrp="1"/>
          </p:cNvSpPr>
          <p:nvPr>
            <p:ph type="sldNum" sz="quarter" idx="12"/>
          </p:nvPr>
        </p:nvSpPr>
        <p:spPr/>
        <p:txBody>
          <a:bodyPr/>
          <a:lstStyle/>
          <a:p>
            <a:fld id="{485C1C91-F70C-409E-B3EB-BA495FFA0DF6}" type="slidenum">
              <a:rPr lang="en-IN" smtClean="0"/>
              <a:pPr/>
              <a:t>16</a:t>
            </a:fld>
            <a:endParaRPr lang="en-IN"/>
          </a:p>
        </p:txBody>
      </p:sp>
      <p:sp>
        <p:nvSpPr>
          <p:cNvPr id="13" name="Content Placeholder 12">
            <a:extLst>
              <a:ext uri="{FF2B5EF4-FFF2-40B4-BE49-F238E27FC236}">
                <a16:creationId xmlns:a16="http://schemas.microsoft.com/office/drawing/2014/main" xmlns="" id="{1A92E588-142B-4F59-8B8E-3D66555FB5FC}"/>
              </a:ext>
            </a:extLst>
          </p:cNvPr>
          <p:cNvSpPr>
            <a:spLocks noGrp="1"/>
          </p:cNvSpPr>
          <p:nvPr>
            <p:ph idx="1"/>
          </p:nvPr>
        </p:nvSpPr>
        <p:spPr>
          <a:xfrm>
            <a:off x="297029" y="1685582"/>
            <a:ext cx="9663835" cy="4054446"/>
          </a:xfrm>
        </p:spPr>
        <p:txBody>
          <a:bodyPr/>
          <a:lstStyle/>
          <a:p>
            <a:r>
              <a:rPr lang="en-US" dirty="0"/>
              <a:t>System Software is the type of software which is the interface between application software and system.</a:t>
            </a:r>
          </a:p>
          <a:p>
            <a:r>
              <a:rPr lang="en-US" dirty="0"/>
              <a:t> Low level languages are used to write the system software.</a:t>
            </a:r>
          </a:p>
          <a:p>
            <a:r>
              <a:rPr lang="en-US" dirty="0"/>
              <a:t> System Software maintain the system resources .</a:t>
            </a:r>
          </a:p>
          <a:p>
            <a:r>
              <a:rPr lang="en-US" dirty="0"/>
              <a:t>It  give the path for application software to run. An important thing is that without system software, system cannot run. </a:t>
            </a:r>
          </a:p>
          <a:p>
            <a:endParaRPr lang="en-IN" dirty="0"/>
          </a:p>
        </p:txBody>
      </p:sp>
    </p:spTree>
    <p:extLst>
      <p:ext uri="{BB962C8B-B14F-4D97-AF65-F5344CB8AC3E}">
        <p14:creationId xmlns:p14="http://schemas.microsoft.com/office/powerpoint/2010/main" xmlns="" val="21994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81216-31E5-416D-9975-6497EADB1501}"/>
              </a:ext>
            </a:extLst>
          </p:cNvPr>
          <p:cNvSpPr>
            <a:spLocks noGrp="1"/>
          </p:cNvSpPr>
          <p:nvPr>
            <p:ph type="title"/>
          </p:nvPr>
        </p:nvSpPr>
        <p:spPr>
          <a:xfrm>
            <a:off x="273379" y="116393"/>
            <a:ext cx="9663835" cy="1188720"/>
          </a:xfrm>
          <a:solidFill>
            <a:srgbClr val="FFFFFF"/>
          </a:solidFill>
          <a:ln w="31750" cap="sq">
            <a:solidFill>
              <a:srgbClr val="404040"/>
            </a:solidFill>
            <a:miter lim="800000"/>
          </a:ln>
        </p:spPr>
        <p:txBody>
          <a:bodyPr vert="horz" lIns="182880" tIns="182880" rIns="182880" bIns="182880" rtlCol="0" anchor="ctr">
            <a:normAutofit/>
          </a:bodyPr>
          <a:lstStyle/>
          <a:p>
            <a:r>
              <a:rPr lang="en-IN" dirty="0"/>
              <a:t>4.5 application software</a:t>
            </a:r>
          </a:p>
        </p:txBody>
      </p:sp>
      <p:sp>
        <p:nvSpPr>
          <p:cNvPr id="4" name="Date Placeholder 3">
            <a:extLst>
              <a:ext uri="{FF2B5EF4-FFF2-40B4-BE49-F238E27FC236}">
                <a16:creationId xmlns:a16="http://schemas.microsoft.com/office/drawing/2014/main" xmlns="" id="{4AF7824F-3E83-4650-B363-FA7FEBFDF5B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CB401682-1266-4925-AFBB-8375051733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A237073-2247-4105-86B5-E5BCBF9E6248}"/>
              </a:ext>
            </a:extLst>
          </p:cNvPr>
          <p:cNvSpPr>
            <a:spLocks noGrp="1"/>
          </p:cNvSpPr>
          <p:nvPr>
            <p:ph type="sldNum" sz="quarter" idx="12"/>
          </p:nvPr>
        </p:nvSpPr>
        <p:spPr/>
        <p:txBody>
          <a:bodyPr/>
          <a:lstStyle/>
          <a:p>
            <a:fld id="{485C1C91-F70C-409E-B3EB-BA495FFA0DF6}" type="slidenum">
              <a:rPr lang="en-IN" smtClean="0"/>
              <a:pPr/>
              <a:t>17</a:t>
            </a:fld>
            <a:endParaRPr lang="en-IN"/>
          </a:p>
        </p:txBody>
      </p:sp>
      <p:sp>
        <p:nvSpPr>
          <p:cNvPr id="13" name="Content Placeholder 12">
            <a:extLst>
              <a:ext uri="{FF2B5EF4-FFF2-40B4-BE49-F238E27FC236}">
                <a16:creationId xmlns:a16="http://schemas.microsoft.com/office/drawing/2014/main" xmlns="" id="{1A92E588-142B-4F59-8B8E-3D66555FB5FC}"/>
              </a:ext>
            </a:extLst>
          </p:cNvPr>
          <p:cNvSpPr>
            <a:spLocks noGrp="1"/>
          </p:cNvSpPr>
          <p:nvPr>
            <p:ph idx="1"/>
          </p:nvPr>
        </p:nvSpPr>
        <p:spPr>
          <a:xfrm>
            <a:off x="297029" y="1685582"/>
            <a:ext cx="9663835" cy="4054446"/>
          </a:xfrm>
        </p:spPr>
        <p:txBody>
          <a:bodyPr/>
          <a:lstStyle/>
          <a:p>
            <a:r>
              <a:rPr lang="en-US" dirty="0"/>
              <a:t>Application software is computer program that is executed on the system software.</a:t>
            </a:r>
          </a:p>
          <a:p>
            <a:r>
              <a:rPr lang="en-US" dirty="0"/>
              <a:t>It is designed and developed for performing specific tasks</a:t>
            </a:r>
          </a:p>
          <a:p>
            <a:r>
              <a:rPr lang="en-US" dirty="0"/>
              <a:t> it is also known as end-user program.</a:t>
            </a:r>
          </a:p>
          <a:p>
            <a:r>
              <a:rPr lang="en-US" dirty="0"/>
              <a:t>Application software is unable to run without the system software, which such as </a:t>
            </a:r>
            <a:r>
              <a:rPr lang="en-US" dirty="0" err="1"/>
              <a:t>os</a:t>
            </a:r>
            <a:r>
              <a:rPr lang="en-US" dirty="0"/>
              <a:t> and utility program.</a:t>
            </a:r>
          </a:p>
          <a:p>
            <a:r>
              <a:rPr lang="en-US" dirty="0"/>
              <a:t> It resides above system software. </a:t>
            </a:r>
          </a:p>
          <a:p>
            <a:r>
              <a:rPr lang="en-US" dirty="0"/>
              <a:t>First user deal with system software after that he/she deals with application software. </a:t>
            </a:r>
          </a:p>
          <a:p>
            <a:endParaRPr lang="en-IN" dirty="0"/>
          </a:p>
        </p:txBody>
      </p:sp>
    </p:spTree>
    <p:extLst>
      <p:ext uri="{BB962C8B-B14F-4D97-AF65-F5344CB8AC3E}">
        <p14:creationId xmlns:p14="http://schemas.microsoft.com/office/powerpoint/2010/main" xmlns="" val="230252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a:extLst>
              <a:ext uri="{FF2B5EF4-FFF2-40B4-BE49-F238E27FC236}">
                <a16:creationId xmlns:a16="http://schemas.microsoft.com/office/drawing/2014/main" xmlns="" id="{5CE8267F-B7AE-4210-BECD-8B08396A61B0}"/>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648529-3E94-4EAE-89E1-7A6EA158DE5A}" type="slidenum">
              <a:rPr lang="en-US" altLang="en-US" sz="1400"/>
              <a:pPr>
                <a:spcBef>
                  <a:spcPct val="0"/>
                </a:spcBef>
                <a:buFontTx/>
                <a:buNone/>
              </a:pPr>
              <a:t>2</a:t>
            </a:fld>
            <a:endParaRPr lang="en-US" altLang="en-US" sz="1400" dirty="0"/>
          </a:p>
        </p:txBody>
      </p:sp>
      <p:sp>
        <p:nvSpPr>
          <p:cNvPr id="4099" name="Rectangle 1029">
            <a:extLst>
              <a:ext uri="{FF2B5EF4-FFF2-40B4-BE49-F238E27FC236}">
                <a16:creationId xmlns:a16="http://schemas.microsoft.com/office/drawing/2014/main" xmlns="" id="{D003F294-3E99-4099-8386-CE747F8A8C0E}"/>
              </a:ext>
            </a:extLst>
          </p:cNvPr>
          <p:cNvSpPr>
            <a:spLocks noGrp="1" noChangeArrowheads="1"/>
          </p:cNvSpPr>
          <p:nvPr>
            <p:ph type="title" idx="4294967295"/>
          </p:nvPr>
        </p:nvSpPr>
        <p:spPr>
          <a:xfrm>
            <a:off x="2400300" y="228601"/>
            <a:ext cx="7886700" cy="1325563"/>
          </a:xfrm>
          <a:ln>
            <a:solidFill>
              <a:schemeClr val="tx1"/>
            </a:solidFill>
            <a:miter lim="800000"/>
            <a:headEnd/>
            <a:tailEnd/>
          </a:ln>
        </p:spPr>
        <p:txBody>
          <a:bodyPr>
            <a:normAutofit fontScale="90000"/>
          </a:bodyPr>
          <a:lstStyle/>
          <a:p>
            <a:pPr eaLnBrk="1" hangingPunct="1"/>
            <a:r>
              <a:rPr lang="en-US" altLang="en-US" sz="3600" dirty="0">
                <a:solidFill>
                  <a:schemeClr val="tx1"/>
                </a:solidFill>
                <a:latin typeface="Times New Roman" panose="02020603050405020304" pitchFamily="18" charset="0"/>
              </a:rPr>
              <a:t>Chapter 1 – Introduction to Computers and Programming</a:t>
            </a:r>
          </a:p>
        </p:txBody>
      </p:sp>
      <p:sp>
        <p:nvSpPr>
          <p:cNvPr id="4100" name="Rectangle 1028">
            <a:extLst>
              <a:ext uri="{FF2B5EF4-FFF2-40B4-BE49-F238E27FC236}">
                <a16:creationId xmlns:a16="http://schemas.microsoft.com/office/drawing/2014/main" xmlns="" id="{E9EF508B-78C1-4A0F-A2B0-4354352DD26E}"/>
              </a:ext>
            </a:extLst>
          </p:cNvPr>
          <p:cNvSpPr>
            <a:spLocks noChangeArrowheads="1"/>
          </p:cNvSpPr>
          <p:nvPr/>
        </p:nvSpPr>
        <p:spPr bwMode="auto">
          <a:xfrm>
            <a:off x="1377108" y="1895942"/>
            <a:ext cx="9602176" cy="3662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dirty="0">
                <a:latin typeface="AvantGarde" pitchFamily="34" charset="0"/>
              </a:rPr>
              <a:t>Outline</a:t>
            </a:r>
          </a:p>
          <a:p>
            <a:pPr marL="457200" indent="-457200" eaLnBrk="1" hangingPunct="1">
              <a:spcBef>
                <a:spcPct val="0"/>
              </a:spcBef>
              <a:buFont typeface="+mj-lt"/>
              <a:buAutoNum type="arabicPeriod"/>
            </a:pPr>
            <a:r>
              <a:rPr lang="en-US" altLang="en-US" sz="2000" b="1" dirty="0">
                <a:latin typeface="AvantGarde" pitchFamily="34" charset="0"/>
              </a:rPr>
              <a:t>Hardware concept</a:t>
            </a:r>
          </a:p>
          <a:p>
            <a:pPr marL="457200" indent="-457200" eaLnBrk="1" hangingPunct="1">
              <a:spcBef>
                <a:spcPct val="0"/>
              </a:spcBef>
              <a:buFont typeface="+mj-lt"/>
              <a:buAutoNum type="arabicPeriod"/>
            </a:pPr>
            <a:r>
              <a:rPr lang="en-US" altLang="en-US" sz="2000" b="1" dirty="0">
                <a:latin typeface="AvantGarde" pitchFamily="34" charset="0"/>
              </a:rPr>
              <a:t>Input devices </a:t>
            </a:r>
          </a:p>
          <a:p>
            <a:pPr marL="457200" indent="-457200" eaLnBrk="1" hangingPunct="1">
              <a:spcBef>
                <a:spcPct val="0"/>
              </a:spcBef>
              <a:buFont typeface="+mj-lt"/>
              <a:buAutoNum type="arabicPeriod"/>
            </a:pPr>
            <a:r>
              <a:rPr lang="en-US" altLang="en-US" sz="2000" b="1" dirty="0">
                <a:latin typeface="AvantGarde" pitchFamily="34" charset="0"/>
              </a:rPr>
              <a:t>Output devices</a:t>
            </a:r>
          </a:p>
          <a:p>
            <a:pPr marL="457200" indent="-457200" eaLnBrk="1" hangingPunct="1">
              <a:spcBef>
                <a:spcPct val="0"/>
              </a:spcBef>
              <a:buFont typeface="+mj-lt"/>
              <a:buAutoNum type="arabicPeriod"/>
            </a:pPr>
            <a:r>
              <a:rPr lang="en-US" altLang="en-US" sz="2000" b="1" dirty="0">
                <a:latin typeface="AvantGarde" pitchFamily="34" charset="0"/>
              </a:rPr>
              <a:t>Software concept</a:t>
            </a:r>
          </a:p>
          <a:p>
            <a:pPr marL="457200" indent="-457200" eaLnBrk="1" hangingPunct="1">
              <a:spcBef>
                <a:spcPct val="0"/>
              </a:spcBef>
              <a:buFont typeface="+mj-lt"/>
              <a:buAutoNum type="arabicPeriod"/>
            </a:pPr>
            <a:r>
              <a:rPr lang="en-US" altLang="en-US" sz="2000" b="1" dirty="0">
                <a:latin typeface="AvantGarde" pitchFamily="34" charset="0"/>
              </a:rPr>
              <a:t>System software </a:t>
            </a:r>
          </a:p>
          <a:p>
            <a:pPr marL="457200" indent="-457200" eaLnBrk="1" hangingPunct="1">
              <a:spcBef>
                <a:spcPct val="0"/>
              </a:spcBef>
              <a:buFont typeface="+mj-lt"/>
              <a:buAutoNum type="arabicPeriod"/>
            </a:pPr>
            <a:r>
              <a:rPr lang="en-US" altLang="en-US" sz="2000" b="1" dirty="0">
                <a:latin typeface="AvantGarde" pitchFamily="34" charset="0"/>
              </a:rPr>
              <a:t>Application software </a:t>
            </a:r>
          </a:p>
          <a:p>
            <a:pPr marL="457200" indent="-457200" eaLnBrk="1" hangingPunct="1">
              <a:spcBef>
                <a:spcPct val="0"/>
              </a:spcBef>
              <a:buFont typeface="+mj-lt"/>
              <a:buAutoNum type="arabicPeriod"/>
            </a:pPr>
            <a:endParaRPr lang="en-US" altLang="en-US" sz="2000" b="1" dirty="0">
              <a:latin typeface="AvantGarde" pitchFamily="34" charset="0"/>
            </a:endParaRPr>
          </a:p>
          <a:p>
            <a:pPr eaLnBrk="1" hangingPunct="1">
              <a:spcBef>
                <a:spcPct val="0"/>
              </a:spcBef>
              <a:buNone/>
            </a:pPr>
            <a:endParaRPr lang="en-US" altLang="en-US" sz="2000" dirty="0"/>
          </a:p>
          <a:p>
            <a:pPr>
              <a:spcBef>
                <a:spcPct val="0"/>
              </a:spcBef>
              <a:buFontTx/>
              <a:buNone/>
            </a:pPr>
            <a:r>
              <a:rPr lang="en-US" altLang="en-US" sz="1800" b="1" dirty="0">
                <a:solidFill>
                  <a:srgbClr val="FF0000"/>
                </a:solidFill>
                <a:latin typeface="AvantGarde" pitchFamily="34" charset="0"/>
              </a:rPr>
              <a:t/>
            </a:r>
            <a:br>
              <a:rPr lang="en-US" altLang="en-US" sz="1800" b="1" dirty="0">
                <a:solidFill>
                  <a:srgbClr val="FF0000"/>
                </a:solidFill>
                <a:latin typeface="AvantGarde" pitchFamily="34" charset="0"/>
              </a:rPr>
            </a:br>
            <a:endParaRPr lang="en-US" altLang="en-US" sz="1800" b="1" dirty="0">
              <a:solidFill>
                <a:srgbClr val="FF0000"/>
              </a:solidFill>
              <a:latin typeface="AvantGarde" pitchFamily="34" charset="0"/>
            </a:endParaRPr>
          </a:p>
        </p:txBody>
      </p:sp>
      <p:sp>
        <p:nvSpPr>
          <p:cNvPr id="2" name="Date Placeholder 1">
            <a:extLst>
              <a:ext uri="{FF2B5EF4-FFF2-40B4-BE49-F238E27FC236}">
                <a16:creationId xmlns:a16="http://schemas.microsoft.com/office/drawing/2014/main" xmlns="" id="{39455817-6837-43DE-926B-3AC74DBD22AA}"/>
              </a:ext>
            </a:extLst>
          </p:cNvPr>
          <p:cNvSpPr>
            <a:spLocks noGrp="1"/>
          </p:cNvSpPr>
          <p:nvPr>
            <p:ph type="dt" sz="half" idx="10"/>
          </p:nvPr>
        </p:nvSpPr>
        <p:spPr>
          <a:xfrm>
            <a:off x="7281602" y="6224532"/>
            <a:ext cx="2753746" cy="323968"/>
          </a:xfrm>
        </p:spPr>
        <p:txBody>
          <a:bodyPr/>
          <a:lstStyle/>
          <a:p>
            <a:fld id="{5CC5AB7B-0A50-44FB-A494-C71558631C55}" type="datetime1">
              <a:rPr lang="en-IN" smtClean="0"/>
              <a:pPr/>
              <a:t>29-10-2021</a:t>
            </a:fld>
            <a:endParaRPr lang="en-IN" dirty="0"/>
          </a:p>
        </p:txBody>
      </p:sp>
      <p:sp>
        <p:nvSpPr>
          <p:cNvPr id="3" name="Footer Placeholder 2">
            <a:extLst>
              <a:ext uri="{FF2B5EF4-FFF2-40B4-BE49-F238E27FC236}">
                <a16:creationId xmlns:a16="http://schemas.microsoft.com/office/drawing/2014/main" xmlns="" id="{01F04D29-7492-401D-B68D-C4CB159791F3}"/>
              </a:ext>
            </a:extLst>
          </p:cNvPr>
          <p:cNvSpPr>
            <a:spLocks noGrp="1"/>
          </p:cNvSpPr>
          <p:nvPr>
            <p:ph type="ftr" sz="quarter" idx="1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xmlns=""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3</a:t>
            </a:fld>
            <a:endParaRPr lang="en-US" altLang="en-US" sz="1400" dirty="0"/>
          </a:p>
        </p:txBody>
      </p:sp>
      <p:sp>
        <p:nvSpPr>
          <p:cNvPr id="6147" name="Rectangle 5">
            <a:extLst>
              <a:ext uri="{FF2B5EF4-FFF2-40B4-BE49-F238E27FC236}">
                <a16:creationId xmlns:a16="http://schemas.microsoft.com/office/drawing/2014/main" xmlns="" id="{B9023AA9-0931-44B8-A2E1-C056D1A8834A}"/>
              </a:ext>
            </a:extLst>
          </p:cNvPr>
          <p:cNvSpPr>
            <a:spLocks noGrp="1" noChangeArrowheads="1"/>
          </p:cNvSpPr>
          <p:nvPr>
            <p:ph type="title"/>
          </p:nvPr>
        </p:nvSpPr>
        <p:spPr>
          <a:xfrm>
            <a:off x="1698654" y="94360"/>
            <a:ext cx="7729728" cy="1188720"/>
          </a:xfrm>
        </p:spPr>
        <p:txBody>
          <a:bodyPr/>
          <a:lstStyle/>
          <a:p>
            <a:pPr eaLnBrk="1" hangingPunct="1"/>
            <a:r>
              <a:rPr lang="en-US" altLang="en-US" dirty="0"/>
              <a:t>1.Harware concept</a:t>
            </a:r>
          </a:p>
        </p:txBody>
      </p:sp>
      <p:sp>
        <p:nvSpPr>
          <p:cNvPr id="6148" name="Rectangle 6">
            <a:extLst>
              <a:ext uri="{FF2B5EF4-FFF2-40B4-BE49-F238E27FC236}">
                <a16:creationId xmlns:a16="http://schemas.microsoft.com/office/drawing/2014/main" xmlns="" id="{B917B349-73AF-4F43-BE03-725027F57524}"/>
              </a:ext>
            </a:extLst>
          </p:cNvPr>
          <p:cNvSpPr>
            <a:spLocks noGrp="1" noChangeArrowheads="1"/>
          </p:cNvSpPr>
          <p:nvPr>
            <p:ph type="body" idx="1"/>
          </p:nvPr>
        </p:nvSpPr>
        <p:spPr>
          <a:xfrm>
            <a:off x="0" y="1432192"/>
            <a:ext cx="11071952" cy="4307835"/>
          </a:xfrm>
        </p:spPr>
        <p:txBody>
          <a:bodyPr>
            <a:normAutofit/>
          </a:bodyPr>
          <a:lstStyle/>
          <a:p>
            <a:pPr marL="1600200" lvl="3" indent="-228600" algn="just">
              <a:lnSpc>
                <a:spcPct val="107000"/>
              </a:lnSpc>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The physical devices that make up the computer are called hardware. The hardware units are responsible for entering, storing and processing the given data and then displaying the output to the users.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The basic hardware units of a general-purpose computer are keyboard, mouse, memory, CPU, monitor and printer etc.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eaLnBrk="1" hangingPunct="1"/>
            <a:endParaRPr lang="en-US" altLang="en-US" dirty="0"/>
          </a:p>
        </p:txBody>
      </p:sp>
      <p:sp>
        <p:nvSpPr>
          <p:cNvPr id="2" name="Date Placeholder 1">
            <a:extLst>
              <a:ext uri="{FF2B5EF4-FFF2-40B4-BE49-F238E27FC236}">
                <a16:creationId xmlns:a16="http://schemas.microsoft.com/office/drawing/2014/main" xmlns="" id="{A348C87A-69C0-47A2-AFD8-19D3C623ACA5}"/>
              </a:ext>
            </a:extLst>
          </p:cNvPr>
          <p:cNvSpPr>
            <a:spLocks noGrp="1"/>
          </p:cNvSpPr>
          <p:nvPr>
            <p:ph type="dt" sz="half" idx="10"/>
          </p:nvPr>
        </p:nvSpPr>
        <p:spPr>
          <a:xfrm>
            <a:off x="7821429" y="6238816"/>
            <a:ext cx="1698491" cy="323968"/>
          </a:xfrm>
        </p:spPr>
        <p:txBody>
          <a:bodyPr/>
          <a:lstStyle/>
          <a:p>
            <a:fld id="{1D50BA45-B161-47CE-B21C-2A82229E7C5D}" type="datetime1">
              <a:rPr lang="en-IN" smtClean="0"/>
              <a:pPr/>
              <a:t>29-10-2021</a:t>
            </a:fld>
            <a:endParaRPr lang="en-IN" dirty="0"/>
          </a:p>
        </p:txBody>
      </p:sp>
      <p:sp>
        <p:nvSpPr>
          <p:cNvPr id="3" name="Footer Placeholder 2">
            <a:extLst>
              <a:ext uri="{FF2B5EF4-FFF2-40B4-BE49-F238E27FC236}">
                <a16:creationId xmlns:a16="http://schemas.microsoft.com/office/drawing/2014/main" xmlns=""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4" name="Picture 3">
            <a:extLst>
              <a:ext uri="{FF2B5EF4-FFF2-40B4-BE49-F238E27FC236}">
                <a16:creationId xmlns:a16="http://schemas.microsoft.com/office/drawing/2014/main" xmlns="" id="{256D613B-4238-4435-B01F-822DCE68CFE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22862" y="3411796"/>
            <a:ext cx="7689773" cy="25808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0084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xmlns=""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4</a:t>
            </a:fld>
            <a:endParaRPr lang="en-US" altLang="en-US" sz="1400" dirty="0"/>
          </a:p>
        </p:txBody>
      </p:sp>
      <p:sp>
        <p:nvSpPr>
          <p:cNvPr id="6147" name="Rectangle 5">
            <a:extLst>
              <a:ext uri="{FF2B5EF4-FFF2-40B4-BE49-F238E27FC236}">
                <a16:creationId xmlns:a16="http://schemas.microsoft.com/office/drawing/2014/main" xmlns="" id="{B9023AA9-0931-44B8-A2E1-C056D1A8834A}"/>
              </a:ext>
            </a:extLst>
          </p:cNvPr>
          <p:cNvSpPr>
            <a:spLocks noGrp="1" noChangeArrowheads="1"/>
          </p:cNvSpPr>
          <p:nvPr>
            <p:ph type="title"/>
          </p:nvPr>
        </p:nvSpPr>
        <p:spPr>
          <a:xfrm>
            <a:off x="1698654" y="94360"/>
            <a:ext cx="7729728" cy="1188720"/>
          </a:xfrm>
        </p:spPr>
        <p:txBody>
          <a:bodyPr/>
          <a:lstStyle/>
          <a:p>
            <a:pPr eaLnBrk="1" hangingPunct="1"/>
            <a:r>
              <a:rPr lang="en-US" altLang="en-US" dirty="0"/>
              <a:t>2.INPUT DEVICES</a:t>
            </a:r>
          </a:p>
        </p:txBody>
      </p:sp>
      <p:sp>
        <p:nvSpPr>
          <p:cNvPr id="6148" name="Rectangle 6">
            <a:extLst>
              <a:ext uri="{FF2B5EF4-FFF2-40B4-BE49-F238E27FC236}">
                <a16:creationId xmlns:a16="http://schemas.microsoft.com/office/drawing/2014/main" xmlns="" id="{B917B349-73AF-4F43-BE03-725027F57524}"/>
              </a:ext>
            </a:extLst>
          </p:cNvPr>
          <p:cNvSpPr>
            <a:spLocks noGrp="1" noChangeArrowheads="1"/>
          </p:cNvSpPr>
          <p:nvPr>
            <p:ph type="body" idx="1"/>
          </p:nvPr>
        </p:nvSpPr>
        <p:spPr>
          <a:xfrm>
            <a:off x="661012" y="1432192"/>
            <a:ext cx="10410940" cy="4307835"/>
          </a:xfrm>
        </p:spPr>
        <p:txBody>
          <a:bodyPr>
            <a:norm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They are used for accepting the data on which the operations are to be performed. Examples are   keyboard, mouse, trackball etc.</a:t>
            </a:r>
          </a:p>
          <a:p>
            <a:pPr eaLnBrk="1" hangingPunct="1"/>
            <a:endParaRPr lang="en-US" altLang="en-US" dirty="0"/>
          </a:p>
        </p:txBody>
      </p:sp>
      <p:sp>
        <p:nvSpPr>
          <p:cNvPr id="2" name="Date Placeholder 1">
            <a:extLst>
              <a:ext uri="{FF2B5EF4-FFF2-40B4-BE49-F238E27FC236}">
                <a16:creationId xmlns:a16="http://schemas.microsoft.com/office/drawing/2014/main" xmlns="" id="{A348C87A-69C0-47A2-AFD8-19D3C623ACA5}"/>
              </a:ext>
            </a:extLst>
          </p:cNvPr>
          <p:cNvSpPr>
            <a:spLocks noGrp="1"/>
          </p:cNvSpPr>
          <p:nvPr>
            <p:ph type="dt" sz="half" idx="10"/>
          </p:nvPr>
        </p:nvSpPr>
        <p:spPr>
          <a:xfrm>
            <a:off x="7821429" y="6238816"/>
            <a:ext cx="1698491" cy="323968"/>
          </a:xfrm>
        </p:spPr>
        <p:txBody>
          <a:bodyPr/>
          <a:lstStyle/>
          <a:p>
            <a:fld id="{1D50BA45-B161-47CE-B21C-2A82229E7C5D}" type="datetime1">
              <a:rPr lang="en-IN" smtClean="0"/>
              <a:pPr/>
              <a:t>29-10-2021</a:t>
            </a:fld>
            <a:endParaRPr lang="en-IN" dirty="0"/>
          </a:p>
        </p:txBody>
      </p:sp>
      <p:sp>
        <p:nvSpPr>
          <p:cNvPr id="3" name="Footer Placeholder 2">
            <a:extLst>
              <a:ext uri="{FF2B5EF4-FFF2-40B4-BE49-F238E27FC236}">
                <a16:creationId xmlns:a16="http://schemas.microsoft.com/office/drawing/2014/main" xmlns=""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D9E4002-3C08-4589-BA02-D74281022BC4}"/>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B764A7DD-CA18-4803-B979-D4E90990AB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F304423-90DE-4A52-BC85-F19E5771D8D1}"/>
              </a:ext>
            </a:extLst>
          </p:cNvPr>
          <p:cNvSpPr>
            <a:spLocks noGrp="1"/>
          </p:cNvSpPr>
          <p:nvPr>
            <p:ph type="sldNum" sz="quarter" idx="12"/>
          </p:nvPr>
        </p:nvSpPr>
        <p:spPr/>
        <p:txBody>
          <a:bodyPr/>
          <a:lstStyle/>
          <a:p>
            <a:fld id="{485C1C91-F70C-409E-B3EB-BA495FFA0DF6}" type="slidenum">
              <a:rPr lang="en-IN" smtClean="0"/>
              <a:pPr/>
              <a:t>5</a:t>
            </a:fld>
            <a:endParaRPr lang="en-IN"/>
          </a:p>
        </p:txBody>
      </p:sp>
      <p:sp>
        <p:nvSpPr>
          <p:cNvPr id="9" name="Title 1">
            <a:extLst>
              <a:ext uri="{FF2B5EF4-FFF2-40B4-BE49-F238E27FC236}">
                <a16:creationId xmlns:a16="http://schemas.microsoft.com/office/drawing/2014/main" xmlns="" id="{FA9B67E3-D6D0-4207-892F-A2A9F894E30E}"/>
              </a:ext>
            </a:extLst>
          </p:cNvPr>
          <p:cNvSpPr>
            <a:spLocks noGrp="1"/>
          </p:cNvSpPr>
          <p:nvPr>
            <p:ph type="title"/>
          </p:nvPr>
        </p:nvSpPr>
        <p:spPr>
          <a:xfrm>
            <a:off x="936433" y="137523"/>
            <a:ext cx="9145616" cy="952720"/>
          </a:xfrm>
        </p:spPr>
        <p:txBody>
          <a:bodyPr/>
          <a:lstStyle/>
          <a:p>
            <a:r>
              <a:rPr lang="en-IN" dirty="0"/>
              <a:t>2.1 KEYBOARD</a:t>
            </a:r>
          </a:p>
        </p:txBody>
      </p:sp>
      <p:sp>
        <p:nvSpPr>
          <p:cNvPr id="2" name="Content Placeholder 1">
            <a:extLst>
              <a:ext uri="{FF2B5EF4-FFF2-40B4-BE49-F238E27FC236}">
                <a16:creationId xmlns:a16="http://schemas.microsoft.com/office/drawing/2014/main" xmlns="" id="{B07F9F23-3C29-4006-8A26-02D756F5C53D}"/>
              </a:ext>
            </a:extLst>
          </p:cNvPr>
          <p:cNvSpPr>
            <a:spLocks noGrp="1"/>
          </p:cNvSpPr>
          <p:nvPr>
            <p:ph idx="1"/>
          </p:nvPr>
        </p:nvSpPr>
        <p:spPr>
          <a:xfrm>
            <a:off x="936433" y="1311008"/>
            <a:ext cx="10521109" cy="2897435"/>
          </a:xfrm>
        </p:spPr>
        <p:txBody>
          <a:bodyPr>
            <a:noAutofit/>
          </a:bodyPr>
          <a:lstStyle/>
          <a:p>
            <a:pPr algn="just"/>
            <a:r>
              <a:rPr lang="en-US" sz="2000" dirty="0"/>
              <a:t>A standard keyboard includes alphanumeric keys, function keys, modifier keys, cursor movements keys, spacebar, escape key, numeric keypad, and some special keys such as Page Up, Page Down etc. </a:t>
            </a:r>
          </a:p>
          <a:p>
            <a:pPr algn="just"/>
            <a:r>
              <a:rPr lang="en-US" sz="2000" dirty="0"/>
              <a:t>The alphanumeric keys include the number keys and the alphabet keys.</a:t>
            </a:r>
          </a:p>
          <a:p>
            <a:pPr algn="just"/>
            <a:r>
              <a:rPr lang="en-US" sz="2000" dirty="0"/>
              <a:t>The function keys are the keys that help perform specific task such as refreshing the web page, searching the file.</a:t>
            </a:r>
          </a:p>
          <a:p>
            <a:pPr algn="just"/>
            <a:r>
              <a:rPr lang="en-US" sz="2000" dirty="0"/>
              <a:t>Modifier keys such as shift and control keys modify the casing style of a character or symbol.</a:t>
            </a:r>
            <a:endParaRPr lang="en-IN" sz="2000" dirty="0"/>
          </a:p>
        </p:txBody>
      </p:sp>
    </p:spTree>
    <p:extLst>
      <p:ext uri="{BB962C8B-B14F-4D97-AF65-F5344CB8AC3E}">
        <p14:creationId xmlns:p14="http://schemas.microsoft.com/office/powerpoint/2010/main" xmlns="" val="307376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52D9A-A6B8-4A02-8E4B-1E6EE6804B5A}"/>
              </a:ext>
            </a:extLst>
          </p:cNvPr>
          <p:cNvSpPr>
            <a:spLocks noGrp="1"/>
          </p:cNvSpPr>
          <p:nvPr>
            <p:ph type="title"/>
          </p:nvPr>
        </p:nvSpPr>
        <p:spPr>
          <a:xfrm>
            <a:off x="539827" y="129963"/>
            <a:ext cx="9271134" cy="1188720"/>
          </a:xfrm>
        </p:spPr>
        <p:txBody>
          <a:bodyPr/>
          <a:lstStyle/>
          <a:p>
            <a:r>
              <a:rPr lang="en-US" dirty="0"/>
              <a:t>2.2 Mouse</a:t>
            </a:r>
            <a:endParaRPr lang="en-IN" dirty="0"/>
          </a:p>
        </p:txBody>
      </p:sp>
      <p:sp>
        <p:nvSpPr>
          <p:cNvPr id="4" name="Date Placeholder 3">
            <a:extLst>
              <a:ext uri="{FF2B5EF4-FFF2-40B4-BE49-F238E27FC236}">
                <a16:creationId xmlns:a16="http://schemas.microsoft.com/office/drawing/2014/main" xmlns="" id="{4467F4CC-2006-4B47-BFFF-BDCEE1258FB2}"/>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DC464BA8-547D-4430-99BA-84E02531486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618CEA5B-A067-416E-ACEE-9CF2EAD0FFBB}"/>
              </a:ext>
            </a:extLst>
          </p:cNvPr>
          <p:cNvSpPr>
            <a:spLocks noGrp="1"/>
          </p:cNvSpPr>
          <p:nvPr>
            <p:ph type="sldNum" sz="quarter" idx="12"/>
          </p:nvPr>
        </p:nvSpPr>
        <p:spPr/>
        <p:txBody>
          <a:bodyPr/>
          <a:lstStyle/>
          <a:p>
            <a:fld id="{485C1C91-F70C-409E-B3EB-BA495FFA0DF6}" type="slidenum">
              <a:rPr lang="en-IN" smtClean="0"/>
              <a:pPr/>
              <a:t>6</a:t>
            </a:fld>
            <a:endParaRPr lang="en-IN"/>
          </a:p>
        </p:txBody>
      </p:sp>
      <p:sp>
        <p:nvSpPr>
          <p:cNvPr id="7" name="Rectangle 4">
            <a:extLst>
              <a:ext uri="{FF2B5EF4-FFF2-40B4-BE49-F238E27FC236}">
                <a16:creationId xmlns:a16="http://schemas.microsoft.com/office/drawing/2014/main" xmlns="" id="{79EFB265-26FE-49E1-9653-5F85C31DF346}"/>
              </a:ext>
            </a:extLst>
          </p:cNvPr>
          <p:cNvSpPr txBox="1">
            <a:spLocks noChangeArrowheads="1"/>
          </p:cNvSpPr>
          <p:nvPr/>
        </p:nvSpPr>
        <p:spPr bwMode="auto">
          <a:xfrm>
            <a:off x="661012" y="1803976"/>
            <a:ext cx="10796530" cy="411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3" algn="just"/>
            <a:r>
              <a:rPr lang="en-IN" sz="1800" dirty="0"/>
              <a:t>A mouse is small hand-held box used to position the screen cursor. Wheels or rollers on the bottom of the mouse can be used to record the amount and direction of movement. </a:t>
            </a:r>
          </a:p>
          <a:p>
            <a:pPr marL="228600" lvl="3" algn="just"/>
            <a:r>
              <a:rPr lang="en-IN" sz="1800" dirty="0"/>
              <a:t>Another method for detecting mouse motion is with an optical sensor. For these systems, the mouse is moved over a special mouse pad that has a grid of horizontal and vertical lines. The optical sensor detects movement across the lines in the grid.</a:t>
            </a:r>
          </a:p>
          <a:p>
            <a:pPr marL="228600" lvl="3" algn="just"/>
            <a:r>
              <a:rPr lang="en-IN" sz="1800" dirty="0"/>
              <a:t>The mouse allows the users to selects elements on the screen such as tool, icons and buttons, by positioning and clicking them.</a:t>
            </a:r>
          </a:p>
          <a:p>
            <a:pPr marL="228600" lvl="3" algn="just">
              <a:spcAft>
                <a:spcPts val="800"/>
              </a:spcAft>
            </a:pPr>
            <a:r>
              <a:rPr lang="en-IN" sz="1800" dirty="0"/>
              <a:t>The mouse consists of two buttons, a wheel at the top and a ball at the bottom of the mouse.</a:t>
            </a:r>
          </a:p>
          <a:p>
            <a:pPr marL="228600" lvl="1" indent="0">
              <a:lnSpc>
                <a:spcPct val="90000"/>
              </a:lnSpc>
              <a:buNone/>
            </a:pPr>
            <a:endParaRPr lang="en-US" altLang="en-US" sz="2400" dirty="0">
              <a:latin typeface="Trebuchet MS" panose="020B0603020202020204" pitchFamily="34" charset="0"/>
            </a:endParaRPr>
          </a:p>
        </p:txBody>
      </p:sp>
    </p:spTree>
    <p:extLst>
      <p:ext uri="{BB962C8B-B14F-4D97-AF65-F5344CB8AC3E}">
        <p14:creationId xmlns:p14="http://schemas.microsoft.com/office/powerpoint/2010/main" xmlns="" val="130538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9E3B7-679C-4B4A-8F4E-DE62BCC24E87}"/>
              </a:ext>
            </a:extLst>
          </p:cNvPr>
          <p:cNvSpPr>
            <a:spLocks noGrp="1"/>
          </p:cNvSpPr>
          <p:nvPr>
            <p:ph type="title"/>
          </p:nvPr>
        </p:nvSpPr>
        <p:spPr>
          <a:xfrm>
            <a:off x="815248" y="165254"/>
            <a:ext cx="9145616" cy="952720"/>
          </a:xfrm>
        </p:spPr>
        <p:txBody>
          <a:bodyPr/>
          <a:lstStyle/>
          <a:p>
            <a:r>
              <a:rPr lang="en-US" dirty="0"/>
              <a:t>2.3 SCANNER</a:t>
            </a:r>
            <a:endParaRPr lang="en-IN" dirty="0"/>
          </a:p>
        </p:txBody>
      </p:sp>
      <p:sp>
        <p:nvSpPr>
          <p:cNvPr id="4" name="Date Placeholder 3">
            <a:extLst>
              <a:ext uri="{FF2B5EF4-FFF2-40B4-BE49-F238E27FC236}">
                <a16:creationId xmlns:a16="http://schemas.microsoft.com/office/drawing/2014/main" xmlns="" id="{E1E7E4E1-9C8D-4D70-A6D4-2CD744A998E4}"/>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510790F1-8B44-48A8-8755-3EA37808E3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71A5A94-85D0-42A5-8CC4-B30F423AB2DB}"/>
              </a:ext>
            </a:extLst>
          </p:cNvPr>
          <p:cNvSpPr>
            <a:spLocks noGrp="1"/>
          </p:cNvSpPr>
          <p:nvPr>
            <p:ph type="sldNum" sz="quarter" idx="12"/>
          </p:nvPr>
        </p:nvSpPr>
        <p:spPr/>
        <p:txBody>
          <a:bodyPr/>
          <a:lstStyle/>
          <a:p>
            <a:fld id="{485C1C91-F70C-409E-B3EB-BA495FFA0DF6}" type="slidenum">
              <a:rPr lang="en-IN" smtClean="0"/>
              <a:pPr/>
              <a:t>7</a:t>
            </a:fld>
            <a:endParaRPr lang="en-IN"/>
          </a:p>
        </p:txBody>
      </p:sp>
      <p:sp>
        <p:nvSpPr>
          <p:cNvPr id="9" name="TextBox 8">
            <a:extLst>
              <a:ext uri="{FF2B5EF4-FFF2-40B4-BE49-F238E27FC236}">
                <a16:creationId xmlns:a16="http://schemas.microsoft.com/office/drawing/2014/main" xmlns="" id="{AE695850-E8B7-48C3-B604-65A03964C036}"/>
              </a:ext>
            </a:extLst>
          </p:cNvPr>
          <p:cNvSpPr txBox="1"/>
          <p:nvPr/>
        </p:nvSpPr>
        <p:spPr>
          <a:xfrm>
            <a:off x="309141" y="1381382"/>
            <a:ext cx="11269588" cy="6471130"/>
          </a:xfrm>
          <a:prstGeom prst="rect">
            <a:avLst/>
          </a:prstGeom>
          <a:noFill/>
        </p:spPr>
        <p:txBody>
          <a:bodyPr wrap="square">
            <a:spAutoFit/>
          </a:bodyPr>
          <a:lstStyle/>
          <a:p>
            <a:pPr marL="228600" lvl="3" indent="-228600" algn="just" defTabSz="914400">
              <a:spcBef>
                <a:spcPts val="1000"/>
              </a:spcBef>
              <a:buClr>
                <a:schemeClr val="accent2"/>
              </a:buClr>
              <a:buFont typeface="Arial" panose="020B0604020202020204" pitchFamily="34" charset="0"/>
              <a:buChar char="•"/>
            </a:pPr>
            <a:r>
              <a:rPr lang="en-IN" dirty="0">
                <a:solidFill>
                  <a:schemeClr val="tx1">
                    <a:lumMod val="85000"/>
                    <a:lumOff val="15000"/>
                  </a:schemeClr>
                </a:solidFill>
              </a:rPr>
              <a:t>A scanner is an input device that converts documents and images as the digitized images understandable by the computer system.</a:t>
            </a:r>
          </a:p>
          <a:p>
            <a:pPr marL="228600" lvl="3" indent="-228600" algn="just" defTabSz="914400">
              <a:spcBef>
                <a:spcPts val="1000"/>
              </a:spcBef>
              <a:spcAft>
                <a:spcPts val="800"/>
              </a:spcAft>
              <a:buClr>
                <a:schemeClr val="accent2"/>
              </a:buClr>
              <a:buFont typeface="Arial" panose="020B0604020202020204" pitchFamily="34" charset="0"/>
              <a:buChar char="•"/>
            </a:pPr>
            <a:r>
              <a:rPr lang="en-IN" dirty="0">
                <a:solidFill>
                  <a:schemeClr val="tx1">
                    <a:lumMod val="85000"/>
                    <a:lumOff val="15000"/>
                  </a:schemeClr>
                </a:solidFill>
              </a:rPr>
              <a:t>The digitized images can be produced as the black and white images, Gray images or coloured images.</a:t>
            </a:r>
          </a:p>
          <a:p>
            <a:pPr marL="228600" lvl="3" indent="-228600" algn="just" defTabSz="914400">
              <a:spcBef>
                <a:spcPts val="1000"/>
              </a:spcBef>
              <a:spcAft>
                <a:spcPts val="800"/>
              </a:spcAft>
              <a:buClr>
                <a:schemeClr val="accent2"/>
              </a:buClr>
              <a:buFont typeface="Arial" panose="020B0604020202020204" pitchFamily="34" charset="0"/>
              <a:buChar char="•"/>
            </a:pPr>
            <a:r>
              <a:rPr lang="en-US" dirty="0">
                <a:solidFill>
                  <a:schemeClr val="tx1">
                    <a:lumMod val="85000"/>
                    <a:lumOff val="15000"/>
                  </a:schemeClr>
                </a:solidFill>
              </a:rPr>
              <a:t>In case of colored images, an image is considered as a collection of dots with each dot representing a combination of red, green and blue color, in varying proportion. </a:t>
            </a:r>
          </a:p>
          <a:p>
            <a:pPr marL="228600" lvl="3" indent="-228600" algn="just" defTabSz="914400">
              <a:spcBef>
                <a:spcPts val="1000"/>
              </a:spcBef>
              <a:spcAft>
                <a:spcPts val="800"/>
              </a:spcAft>
              <a:buClr>
                <a:schemeClr val="accent2"/>
              </a:buClr>
              <a:buFont typeface="Arial" panose="020B0604020202020204" pitchFamily="34" charset="0"/>
              <a:buChar char="•"/>
            </a:pPr>
            <a:r>
              <a:rPr lang="en-US" dirty="0">
                <a:solidFill>
                  <a:schemeClr val="tx1">
                    <a:lumMod val="85000"/>
                    <a:lumOff val="15000"/>
                  </a:schemeClr>
                </a:solidFill>
              </a:rPr>
              <a:t>There are following type of scanners:</a:t>
            </a:r>
          </a:p>
          <a:p>
            <a:pPr marL="0" lvl="3" algn="just" defTabSz="914400">
              <a:spcBef>
                <a:spcPts val="1000"/>
              </a:spcBef>
              <a:spcAft>
                <a:spcPts val="800"/>
              </a:spcAft>
              <a:buClr>
                <a:schemeClr val="accent2"/>
              </a:buClr>
            </a:pPr>
            <a:r>
              <a:rPr lang="en-US" dirty="0">
                <a:solidFill>
                  <a:schemeClr val="tx1">
                    <a:lumMod val="85000"/>
                    <a:lumOff val="15000"/>
                  </a:schemeClr>
                </a:solidFill>
              </a:rPr>
              <a:t>            1.    Flatbed scanner</a:t>
            </a:r>
          </a:p>
          <a:p>
            <a:pPr marL="0" lvl="3" algn="just" defTabSz="914400">
              <a:spcBef>
                <a:spcPts val="1000"/>
              </a:spcBef>
              <a:spcAft>
                <a:spcPts val="800"/>
              </a:spcAft>
              <a:buClr>
                <a:schemeClr val="accent2"/>
              </a:buClr>
            </a:pPr>
            <a:r>
              <a:rPr lang="en-US" dirty="0">
                <a:solidFill>
                  <a:schemeClr val="tx1">
                    <a:lumMod val="85000"/>
                    <a:lumOff val="15000"/>
                  </a:schemeClr>
                </a:solidFill>
              </a:rPr>
              <a:t>            2.    Drum scanner</a:t>
            </a:r>
          </a:p>
          <a:p>
            <a:pPr marL="0" lvl="3" algn="just" defTabSz="914400">
              <a:spcBef>
                <a:spcPts val="1000"/>
              </a:spcBef>
              <a:spcAft>
                <a:spcPts val="800"/>
              </a:spcAft>
              <a:buClr>
                <a:schemeClr val="accent2"/>
              </a:buClr>
            </a:pPr>
            <a:r>
              <a:rPr lang="en-US" dirty="0">
                <a:solidFill>
                  <a:schemeClr val="tx1">
                    <a:lumMod val="85000"/>
                    <a:lumOff val="15000"/>
                  </a:schemeClr>
                </a:solidFill>
              </a:rPr>
              <a:t>            3.    Slide Scanner</a:t>
            </a:r>
          </a:p>
          <a:p>
            <a:pPr marL="0" lvl="3" algn="just" defTabSz="914400">
              <a:spcBef>
                <a:spcPts val="1000"/>
              </a:spcBef>
              <a:spcAft>
                <a:spcPts val="800"/>
              </a:spcAft>
              <a:buClr>
                <a:schemeClr val="accent2"/>
              </a:buClr>
            </a:pPr>
            <a:r>
              <a:rPr lang="en-US" dirty="0">
                <a:solidFill>
                  <a:schemeClr val="tx1">
                    <a:lumMod val="85000"/>
                    <a:lumOff val="15000"/>
                  </a:schemeClr>
                </a:solidFill>
              </a:rPr>
              <a:t>            4.    Handheld scanner</a:t>
            </a:r>
          </a:p>
          <a:p>
            <a:pPr marL="1600200" lvl="3" indent="-228600" algn="just">
              <a:lnSpc>
                <a:spcPct val="107000"/>
              </a:lnSpc>
              <a:spcAft>
                <a:spcPts val="800"/>
              </a:spcAft>
              <a:buClr>
                <a:srgbClr val="1F3864"/>
              </a:buClr>
              <a:buFont typeface="Symbol" panose="05050102010706020507" pitchFamily="18" charset="2"/>
              <a:buChar char=""/>
            </a:pPr>
            <a:endParaRPr lang="en-IN" sz="1600" dirty="0">
              <a:effectLst/>
              <a:latin typeface="Cambria" panose="02040503050406030204" pitchFamily="18"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endParaRPr lang="en-IN" sz="1600" dirty="0">
              <a:latin typeface="Cambria" panose="02040503050406030204" pitchFamily="18"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endParaRPr lang="en-IN" sz="1600" dirty="0">
              <a:effectLst/>
              <a:latin typeface="Cambria" panose="02040503050406030204" pitchFamily="18" charset="0"/>
              <a:ea typeface="Calibri" panose="020F0502020204030204" pitchFamily="34" charset="0"/>
              <a:cs typeface="Mangal" panose="02040503050203030202" pitchFamily="18" charset="0"/>
            </a:endParaRPr>
          </a:p>
          <a:p>
            <a:pPr lvl="3" algn="just">
              <a:lnSpc>
                <a:spcPct val="107000"/>
              </a:lnSpc>
              <a:spcAft>
                <a:spcPts val="800"/>
              </a:spcAft>
              <a:buClr>
                <a:srgbClr val="1F3864"/>
              </a:buClr>
            </a:pPr>
            <a:endParaRPr lang="en-IN" sz="1600" dirty="0">
              <a:latin typeface="Cambria" panose="02040503050406030204" pitchFamily="18"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395420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8FA98D59-B0C7-4DFF-9685-81CD7490BFCE}"/>
              </a:ext>
            </a:extLst>
          </p:cNvPr>
          <p:cNvSpPr>
            <a:spLocks noGrp="1"/>
          </p:cNvSpPr>
          <p:nvPr>
            <p:ph type="title"/>
          </p:nvPr>
        </p:nvSpPr>
        <p:spPr>
          <a:xfrm>
            <a:off x="2209800" y="76201"/>
            <a:ext cx="7772400" cy="760413"/>
          </a:xfrm>
        </p:spPr>
        <p:txBody>
          <a:bodyPr/>
          <a:lstStyle/>
          <a:p>
            <a:pPr eaLnBrk="1" hangingPunct="1"/>
            <a:r>
              <a:rPr lang="en-US" altLang="en-US" dirty="0"/>
              <a:t>2.4 JOYSTICK</a:t>
            </a:r>
            <a:endParaRPr lang="en-IN" altLang="en-US" dirty="0"/>
          </a:p>
        </p:txBody>
      </p:sp>
      <p:sp>
        <p:nvSpPr>
          <p:cNvPr id="7171" name="Content Placeholder 2">
            <a:extLst>
              <a:ext uri="{FF2B5EF4-FFF2-40B4-BE49-F238E27FC236}">
                <a16:creationId xmlns:a16="http://schemas.microsoft.com/office/drawing/2014/main" xmlns="" id="{12AA5433-AD7C-4117-8B94-A98475B4530E}"/>
              </a:ext>
            </a:extLst>
          </p:cNvPr>
          <p:cNvSpPr>
            <a:spLocks noGrp="1"/>
          </p:cNvSpPr>
          <p:nvPr>
            <p:ph idx="1"/>
          </p:nvPr>
        </p:nvSpPr>
        <p:spPr>
          <a:xfrm>
            <a:off x="627961" y="1097345"/>
            <a:ext cx="11092357" cy="4675493"/>
          </a:xfrm>
        </p:spPr>
        <p:txBody>
          <a:bodyPr/>
          <a:lstStyle/>
          <a:p>
            <a:pPr marL="228600" lvl="3" algn="just">
              <a:lnSpc>
                <a:spcPct val="107000"/>
              </a:lnSpc>
            </a:pPr>
            <a:r>
              <a:rPr lang="en-IN" sz="1800" dirty="0"/>
              <a:t>A joystick consists of a small, vertical lever (called the stick) mounted on a base that is used to steer the screen cursor around. </a:t>
            </a:r>
          </a:p>
          <a:p>
            <a:pPr marL="228600" lvl="3" algn="just">
              <a:lnSpc>
                <a:spcPct val="107000"/>
              </a:lnSpc>
            </a:pPr>
            <a:r>
              <a:rPr lang="en-IN" sz="1800" dirty="0"/>
              <a:t>Most joysticks select screen positions with actual stick movement; others respond to the pressure on the stick. Some joysticks are mounted on a keyboard; others function as stand-alone units.</a:t>
            </a:r>
          </a:p>
          <a:p>
            <a:pPr marL="228600" lvl="3" algn="just">
              <a:lnSpc>
                <a:spcPct val="107000"/>
              </a:lnSpc>
              <a:spcAft>
                <a:spcPts val="800"/>
              </a:spcAft>
            </a:pPr>
            <a:r>
              <a:rPr lang="en-IN" sz="1800" dirty="0"/>
              <a:t>In another type of movable joystick, the stick is used to activate switches that cause the screen cursor to move at a constant rate in the direction selected.</a:t>
            </a:r>
          </a:p>
          <a:p>
            <a:pPr eaLnBrk="1" hangingPunct="1"/>
            <a:endParaRPr lang="en-IN" altLang="en-US" sz="2000" dirty="0"/>
          </a:p>
        </p:txBody>
      </p:sp>
      <p:sp>
        <p:nvSpPr>
          <p:cNvPr id="7172" name="Slide Number Placeholder 3">
            <a:extLst>
              <a:ext uri="{FF2B5EF4-FFF2-40B4-BE49-F238E27FC236}">
                <a16:creationId xmlns:a16="http://schemas.microsoft.com/office/drawing/2014/main" xmlns="" id="{B1501144-4402-4D58-BEE4-57B866D56C12}"/>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82592C-60F3-4710-83A7-204EE32F4F94}" type="slidenum">
              <a:rPr lang="en-US" altLang="en-US" sz="1400"/>
              <a:pPr>
                <a:spcBef>
                  <a:spcPct val="0"/>
                </a:spcBef>
                <a:buFontTx/>
                <a:buNone/>
              </a:pPr>
              <a:t>8</a:t>
            </a:fld>
            <a:endParaRPr lang="en-US" altLang="en-US" sz="1400" dirty="0"/>
          </a:p>
        </p:txBody>
      </p:sp>
      <p:sp>
        <p:nvSpPr>
          <p:cNvPr id="2" name="Date Placeholder 1">
            <a:extLst>
              <a:ext uri="{FF2B5EF4-FFF2-40B4-BE49-F238E27FC236}">
                <a16:creationId xmlns:a16="http://schemas.microsoft.com/office/drawing/2014/main" xmlns="" id="{EEA9F61A-EAC6-4A20-91CD-085F7AD52285}"/>
              </a:ext>
            </a:extLst>
          </p:cNvPr>
          <p:cNvSpPr>
            <a:spLocks noGrp="1"/>
          </p:cNvSpPr>
          <p:nvPr>
            <p:ph type="dt" sz="half" idx="10"/>
          </p:nvPr>
        </p:nvSpPr>
        <p:spPr>
          <a:xfrm>
            <a:off x="7008629" y="6238816"/>
            <a:ext cx="2753746" cy="323968"/>
          </a:xfrm>
        </p:spPr>
        <p:txBody>
          <a:bodyPr/>
          <a:lstStyle/>
          <a:p>
            <a:fld id="{08C087EA-C87C-43AF-927D-06ABF1F27CD5}" type="datetime1">
              <a:rPr lang="en-IN" smtClean="0"/>
              <a:pPr/>
              <a:t>29-10-2021</a:t>
            </a:fld>
            <a:endParaRPr lang="en-IN" dirty="0"/>
          </a:p>
        </p:txBody>
      </p:sp>
      <p:sp>
        <p:nvSpPr>
          <p:cNvPr id="3" name="Footer Placeholder 2">
            <a:extLst>
              <a:ext uri="{FF2B5EF4-FFF2-40B4-BE49-F238E27FC236}">
                <a16:creationId xmlns:a16="http://schemas.microsoft.com/office/drawing/2014/main" xmlns="" id="{2468DF6F-F567-4A6A-ACB1-9A630F1402E3}"/>
              </a:ext>
            </a:extLst>
          </p:cNvPr>
          <p:cNvSpPr>
            <a:spLocks noGrp="1"/>
          </p:cNvSpPr>
          <p:nvPr>
            <p:ph type="ftr" sz="quarter" idx="11"/>
          </p:nvPr>
        </p:nvSpPr>
        <p:spPr/>
        <p:txBody>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56597-53A0-4A12-804C-D59B1856981F}"/>
              </a:ext>
            </a:extLst>
          </p:cNvPr>
          <p:cNvSpPr>
            <a:spLocks noGrp="1"/>
          </p:cNvSpPr>
          <p:nvPr>
            <p:ph type="title"/>
          </p:nvPr>
        </p:nvSpPr>
        <p:spPr>
          <a:xfrm>
            <a:off x="661011" y="295216"/>
            <a:ext cx="9299853" cy="1188720"/>
          </a:xfrm>
        </p:spPr>
        <p:txBody>
          <a:bodyPr/>
          <a:lstStyle/>
          <a:p>
            <a:r>
              <a:rPr lang="en-IN" dirty="0"/>
              <a:t>2.5 DIGITIZER</a:t>
            </a:r>
          </a:p>
        </p:txBody>
      </p:sp>
      <p:sp>
        <p:nvSpPr>
          <p:cNvPr id="3" name="Content Placeholder 2">
            <a:extLst>
              <a:ext uri="{FF2B5EF4-FFF2-40B4-BE49-F238E27FC236}">
                <a16:creationId xmlns:a16="http://schemas.microsoft.com/office/drawing/2014/main" xmlns="" id="{12A61307-F7AD-45BF-98C1-F20B04257B3A}"/>
              </a:ext>
            </a:extLst>
          </p:cNvPr>
          <p:cNvSpPr>
            <a:spLocks noGrp="1"/>
          </p:cNvSpPr>
          <p:nvPr>
            <p:ph idx="1"/>
          </p:nvPr>
        </p:nvSpPr>
        <p:spPr>
          <a:xfrm>
            <a:off x="273378" y="1763681"/>
            <a:ext cx="10961783" cy="4153598"/>
          </a:xfrm>
        </p:spPr>
        <p:txBody>
          <a:bodyPr/>
          <a:lstStyle/>
          <a:p>
            <a:pPr marL="1600200" lvl="3" indent="-228600" algn="just">
              <a:lnSpc>
                <a:spcPct val="107000"/>
              </a:lnSpc>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A common device for drawing, painting, or interactively selecting coordinate positions on an object is a digitizer. These devices can be used to input coordinate values in either a two-dimensional or a three-dimensional space.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600200" lvl="3" indent="-228600" algn="just">
              <a:lnSpc>
                <a:spcPct val="107000"/>
              </a:lnSpc>
              <a:spcAft>
                <a:spcPts val="800"/>
              </a:spcAft>
              <a:buClr>
                <a:srgbClr val="1F3864"/>
              </a:buClr>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Mangal" panose="02040503050203030202" pitchFamily="18" charset="0"/>
              </a:rPr>
              <a:t>Typically, a digitizer is used to scan over a drawing or object and to input a set of discrete coordinate positions, which can be joined with straight-Line segments to approximate the curve or surface shapes.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
        <p:nvSpPr>
          <p:cNvPr id="4" name="Date Placeholder 3">
            <a:extLst>
              <a:ext uri="{FF2B5EF4-FFF2-40B4-BE49-F238E27FC236}">
                <a16:creationId xmlns:a16="http://schemas.microsoft.com/office/drawing/2014/main" xmlns="" id="{E84684FA-DA14-4147-9612-147200798768}"/>
              </a:ext>
            </a:extLst>
          </p:cNvPr>
          <p:cNvSpPr>
            <a:spLocks noGrp="1"/>
          </p:cNvSpPr>
          <p:nvPr>
            <p:ph type="dt" sz="half" idx="10"/>
          </p:nvPr>
        </p:nvSpPr>
        <p:spPr/>
        <p:txBody>
          <a:bodyPr/>
          <a:lstStyle/>
          <a:p>
            <a:fld id="{C8D41988-8F4B-4A72-8753-0ECEEF40115C}" type="datetime1">
              <a:rPr lang="en-IN" smtClean="0"/>
              <a:pPr/>
              <a:t>29-10-2021</a:t>
            </a:fld>
            <a:endParaRPr lang="en-IN"/>
          </a:p>
        </p:txBody>
      </p:sp>
      <p:sp>
        <p:nvSpPr>
          <p:cNvPr id="5" name="Footer Placeholder 4">
            <a:extLst>
              <a:ext uri="{FF2B5EF4-FFF2-40B4-BE49-F238E27FC236}">
                <a16:creationId xmlns:a16="http://schemas.microsoft.com/office/drawing/2014/main" xmlns="" id="{74E5F09D-1EFC-4F9C-8B77-01CD6D0CB2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BF46F74-C0F0-47F2-972B-10935E88AB92}"/>
              </a:ext>
            </a:extLst>
          </p:cNvPr>
          <p:cNvSpPr>
            <a:spLocks noGrp="1"/>
          </p:cNvSpPr>
          <p:nvPr>
            <p:ph type="sldNum" sz="quarter" idx="12"/>
          </p:nvPr>
        </p:nvSpPr>
        <p:spPr/>
        <p:txBody>
          <a:bodyPr/>
          <a:lstStyle/>
          <a:p>
            <a:fld id="{485C1C91-F70C-409E-B3EB-BA495FFA0DF6}" type="slidenum">
              <a:rPr lang="en-IN" smtClean="0"/>
              <a:pPr/>
              <a:t>9</a:t>
            </a:fld>
            <a:endParaRPr lang="en-IN"/>
          </a:p>
        </p:txBody>
      </p:sp>
    </p:spTree>
    <p:extLst>
      <p:ext uri="{BB962C8B-B14F-4D97-AF65-F5344CB8AC3E}">
        <p14:creationId xmlns:p14="http://schemas.microsoft.com/office/powerpoint/2010/main" xmlns="" val="24140684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ookman">
      <a:majorFont>
        <a:latin typeface="Bookman Old Style"/>
        <a:ea typeface=""/>
        <a:cs typeface=""/>
      </a:majorFont>
      <a:minorFont>
        <a:latin typeface="Bookman Old Style"/>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477</TotalTime>
  <Words>1197</Words>
  <Application>Microsoft Office PowerPoint</Application>
  <PresentationFormat>Custom</PresentationFormat>
  <Paragraphs>135</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CP introduction to computer and programming </vt:lpstr>
      <vt:lpstr>Chapter 1 – Introduction to Computers and Programming</vt:lpstr>
      <vt:lpstr>1.Harware concept</vt:lpstr>
      <vt:lpstr>2.INPUT DEVICES</vt:lpstr>
      <vt:lpstr>2.1 KEYBOARD</vt:lpstr>
      <vt:lpstr>2.2 Mouse</vt:lpstr>
      <vt:lpstr>2.3 SCANNER</vt:lpstr>
      <vt:lpstr>2.4 JOYSTICK</vt:lpstr>
      <vt:lpstr>2.5 DIGITIZER</vt:lpstr>
      <vt:lpstr>3.OUTPUT DEVICES</vt:lpstr>
      <vt:lpstr>3.1 MONITOR</vt:lpstr>
      <vt:lpstr>3.2 Printer</vt:lpstr>
      <vt:lpstr>3.3 speaker</vt:lpstr>
      <vt:lpstr>3.4 plotter</vt:lpstr>
      <vt:lpstr>4. software</vt:lpstr>
      <vt:lpstr>4.1System software</vt:lpstr>
      <vt:lpstr>4.5 application software</vt:lpstr>
    </vt:vector>
  </TitlesOfParts>
  <Company>diakov.net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NAME</dc:title>
  <dc:creator>Utsav Yagnik</dc:creator>
  <cp:lastModifiedBy>Windows User</cp:lastModifiedBy>
  <cp:revision>60</cp:revision>
  <dcterms:created xsi:type="dcterms:W3CDTF">2020-09-07T10:12:37Z</dcterms:created>
  <dcterms:modified xsi:type="dcterms:W3CDTF">2021-10-29T09:27:35Z</dcterms:modified>
</cp:coreProperties>
</file>