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4" r:id="rId9"/>
    <p:sldId id="263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38E09-B324-4E3D-B9A9-E7A8893DE7D7}" type="datetimeFigureOut">
              <a:rPr lang="en-IN" smtClean="0"/>
              <a:pPr/>
              <a:t>29-10-2021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7645E-B809-4863-A1EA-644428C033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43410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9536-9992-4455-A50B-680A118ACF96}" type="datetime1">
              <a:rPr lang="en-IN" smtClean="0"/>
              <a:t>29-10-2021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ELECTRICAL ENGINEERING, *Proprietary material of SILVER OAK UNIVERSITY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26037" y="0"/>
            <a:ext cx="1965963" cy="56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84015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C94E-D021-4991-91C2-DD0486AC2B48}" type="datetime1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ELECTRICAL ENGINEERING, *Proprietary material of SILVER OAK UNIVERSITY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7819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C6CC-00A5-407E-ADEF-F0C50C1524CF}" type="datetime1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ELECTRICAL ENGINEERING, *Proprietary material of SILVER OAK UNIVERSITY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9768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F073-11A3-4030-B505-9CC202DEC0A5}" type="datetime1">
              <a:rPr lang="en-IN" smtClean="0"/>
              <a:t>29-10-2021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ELECTRICAL ENGINEERING, *Proprietary material of SILVER OAK UNIVERSITY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62288" y="0"/>
            <a:ext cx="1997850" cy="5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451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0146-E930-4B13-A7D3-B6C3AF08EA1F}" type="datetime1">
              <a:rPr lang="en-IN" smtClean="0"/>
              <a:t>29-10-2021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ELECTRICAL ENGINEERING, *Proprietary material of SILVER OAK UNIVERSITY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6136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4334-7F52-4B96-95E0-0C774B14BD44}" type="datetime1">
              <a:rPr lang="en-IN" smtClean="0"/>
              <a:t>29-10-2021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ELECTRICAL ENGINEERING, *Proprietary material of SILVER OAK UNIVERSITY</a:t>
            </a:r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91217" y="0"/>
            <a:ext cx="2066929" cy="59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6959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3A08-B803-4CF5-B5B4-8C265014CFD6}" type="datetime1">
              <a:rPr lang="en-IN" smtClean="0"/>
              <a:t>29-10-2021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ELECTRICAL ENGINEERING, *Proprietary material of SILVER OAK UNIVERSITY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22907" y="1"/>
            <a:ext cx="2137230" cy="61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722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0240-35B4-40C7-AB97-B37278688FB7}" type="datetime1">
              <a:rPr lang="en-IN" smtClean="0"/>
              <a:t>29-10-2021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ELECTRICAL ENGINEERING, *Proprietary material of SILVER OAK UNIVERSITY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473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77BF-A113-4DB4-A440-D617DB479DDA}" type="datetime1">
              <a:rPr lang="en-IN" smtClean="0"/>
              <a:t>29-10-2021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ELECTRICAL ENGINEERING, *Proprietary material of SILVER OAK UNIVERSITY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6644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A291-50BA-4BA1-A8CF-1010A6F594D9}" type="datetime1">
              <a:rPr lang="en-IN" smtClean="0"/>
              <a:t>29-10-2021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smtClean="0"/>
              <a:t>DEPARTMENT OF ELECTRICAL ENGINEERING, *Proprietary material of SILVER OAK UNIVERSITY</a:t>
            </a:r>
            <a:endParaRPr lang="en-IN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20764" y="0"/>
            <a:ext cx="2139373" cy="61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876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D3E279F-5100-479D-B527-ED60BC71ED74}" type="datetime1">
              <a:rPr lang="en-IN" smtClean="0"/>
              <a:t>29-10-2021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smtClean="0"/>
              <a:t>DEPARTMENT OF ELECTRICAL ENGINEERING, *Proprietary material of SILVER OAK UNIVERSITY</a:t>
            </a:r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1721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5A579B7-DEAB-4A37-AFEF-F8F67C24940C}" type="datetime1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smtClean="0"/>
              <a:t>DEPARTMENT OF ELECTRICAL ENGINEERING, *Proprietary material of SILVER OAK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2759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PROGRAMMING FOR PROBLEM SOLVING</a:t>
            </a:r>
            <a:br>
              <a:rPr lang="en-IN" dirty="0" smtClean="0"/>
            </a:br>
            <a:r>
              <a:rPr lang="en-IN" dirty="0" smtClean="0"/>
              <a:t>LECTURE COMPANION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SEMESTER: 1</a:t>
            </a:r>
          </a:p>
        </p:txBody>
      </p:sp>
    </p:spTree>
    <p:extLst>
      <p:ext uri="{BB962C8B-B14F-4D97-AF65-F5344CB8AC3E}">
        <p14:creationId xmlns:p14="http://schemas.microsoft.com/office/powerpoint/2010/main" xmlns="" val="768447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726948"/>
            <a:ext cx="10991088" cy="118872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computer and programming</a:t>
            </a:r>
            <a:r>
              <a:rPr lang="en-IN" dirty="0" smtClean="0"/>
              <a:t> </a:t>
            </a:r>
            <a:r>
              <a:rPr lang="en-US" dirty="0" smtClean="0"/>
              <a:t>Flowcharts and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2162556"/>
            <a:ext cx="11018520" cy="4073652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ALGORITHM EXAMPLES</a:t>
            </a:r>
          </a:p>
          <a:p>
            <a:r>
              <a:rPr lang="en-IN" b="1" dirty="0" smtClean="0"/>
              <a:t>Example 4: Write an algorithm to find largest number amongst three numbers.</a:t>
            </a:r>
          </a:p>
          <a:p>
            <a:pPr lvl="1">
              <a:buNone/>
            </a:pPr>
            <a:r>
              <a:rPr lang="en-US" dirty="0" smtClean="0"/>
              <a:t>Step 1: Start </a:t>
            </a:r>
          </a:p>
          <a:p>
            <a:pPr lvl="1">
              <a:buNone/>
            </a:pPr>
            <a:r>
              <a:rPr lang="en-US" dirty="0" smtClean="0"/>
              <a:t>Step 2: Declare variables a, b and c. </a:t>
            </a:r>
          </a:p>
          <a:p>
            <a:pPr lvl="1">
              <a:buNone/>
            </a:pPr>
            <a:r>
              <a:rPr lang="en-US" dirty="0" smtClean="0"/>
              <a:t>Step 3: Read variables a, b and c. </a:t>
            </a:r>
          </a:p>
          <a:p>
            <a:pPr lvl="1">
              <a:buNone/>
            </a:pPr>
            <a:r>
              <a:rPr lang="en-US" dirty="0" smtClean="0"/>
              <a:t>Step 4: If a &gt; b If a &gt; c </a:t>
            </a:r>
          </a:p>
          <a:p>
            <a:pPr lvl="1">
              <a:buNone/>
            </a:pPr>
            <a:r>
              <a:rPr lang="en-US" dirty="0" smtClean="0"/>
              <a:t>			Display a is the largest number. </a:t>
            </a:r>
          </a:p>
          <a:p>
            <a:pPr lvl="1">
              <a:buNone/>
            </a:pPr>
            <a:r>
              <a:rPr lang="en-US" dirty="0" smtClean="0"/>
              <a:t>		Else </a:t>
            </a:r>
          </a:p>
          <a:p>
            <a:pPr lvl="1">
              <a:buNone/>
            </a:pPr>
            <a:r>
              <a:rPr lang="en-US" dirty="0" smtClean="0"/>
              <a:t>			Display c is the largest number. </a:t>
            </a:r>
          </a:p>
          <a:p>
            <a:pPr lvl="1">
              <a:buNone/>
            </a:pPr>
            <a:r>
              <a:rPr lang="en-US" dirty="0" smtClean="0"/>
              <a:t>		Else If b &gt; c </a:t>
            </a:r>
          </a:p>
          <a:p>
            <a:pPr lvl="1">
              <a:buNone/>
            </a:pPr>
            <a:r>
              <a:rPr lang="en-US" dirty="0" smtClean="0"/>
              <a:t>			Display b is the largest number. </a:t>
            </a:r>
          </a:p>
          <a:p>
            <a:pPr lvl="1">
              <a:buNone/>
            </a:pPr>
            <a:r>
              <a:rPr lang="en-US" dirty="0" smtClean="0"/>
              <a:t>		Else </a:t>
            </a:r>
          </a:p>
          <a:p>
            <a:pPr lvl="1">
              <a:buNone/>
            </a:pPr>
            <a:r>
              <a:rPr lang="en-US" dirty="0" smtClean="0"/>
              <a:t>			Display c is the greatest number. </a:t>
            </a:r>
          </a:p>
          <a:p>
            <a:pPr lvl="1">
              <a:buNone/>
            </a:pPr>
            <a:r>
              <a:rPr lang="en-US" dirty="0" smtClean="0"/>
              <a:t>Step 5: Stop</a:t>
            </a:r>
          </a:p>
          <a:p>
            <a:pPr lvl="1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285205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726948"/>
            <a:ext cx="10991088" cy="118872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computer and programming</a:t>
            </a:r>
            <a:r>
              <a:rPr lang="en-IN" dirty="0" smtClean="0"/>
              <a:t> </a:t>
            </a:r>
            <a:r>
              <a:rPr lang="en-US" dirty="0" smtClean="0"/>
              <a:t>Flowcharts and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2162556"/>
            <a:ext cx="11018520" cy="3101983"/>
          </a:xfrm>
        </p:spPr>
        <p:txBody>
          <a:bodyPr/>
          <a:lstStyle/>
          <a:p>
            <a:r>
              <a:rPr lang="en-IN" dirty="0" smtClean="0"/>
              <a:t>FLOWCHART</a:t>
            </a:r>
          </a:p>
          <a:p>
            <a:pPr lvl="1"/>
            <a:r>
              <a:rPr lang="en-IN" b="1" dirty="0" smtClean="0"/>
              <a:t>Definition</a:t>
            </a:r>
          </a:p>
          <a:p>
            <a:pPr lvl="2"/>
            <a:r>
              <a:rPr lang="en-IN" dirty="0" smtClean="0"/>
              <a:t>”It is defined as the pictorial representation of a process, which describes the sequence and flow of control and information within the process.”</a:t>
            </a:r>
          </a:p>
          <a:p>
            <a:pPr lvl="2"/>
            <a:r>
              <a:rPr lang="en-IN" dirty="0" smtClean="0"/>
              <a:t>The flow of information is represented inside the flowchart in a step by step form.</a:t>
            </a:r>
          </a:p>
          <a:p>
            <a:pPr lvl="2"/>
            <a:r>
              <a:rPr lang="en-IN" dirty="0" smtClean="0"/>
              <a:t>Flowchart uses different symbols for depicting different activities, which are performed at different stages of a process.</a:t>
            </a:r>
          </a:p>
          <a:p>
            <a:pPr lvl="2">
              <a:buNone/>
            </a:pPr>
            <a:endParaRPr lang="en-IN" dirty="0" smtClean="0"/>
          </a:p>
          <a:p>
            <a:pPr lvl="2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285205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726948"/>
            <a:ext cx="10991088" cy="118872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computer and programming</a:t>
            </a:r>
            <a:r>
              <a:rPr lang="en-IN" dirty="0" smtClean="0"/>
              <a:t> </a:t>
            </a:r>
            <a:r>
              <a:rPr lang="en-US" dirty="0" smtClean="0"/>
              <a:t>Flowcharts and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2162556"/>
            <a:ext cx="11018520" cy="3101983"/>
          </a:xfrm>
        </p:spPr>
        <p:txBody>
          <a:bodyPr>
            <a:normAutofit/>
          </a:bodyPr>
          <a:lstStyle/>
          <a:p>
            <a:r>
              <a:rPr lang="en-IN" dirty="0" smtClean="0"/>
              <a:t>FLOWCHART</a:t>
            </a:r>
          </a:p>
          <a:p>
            <a:pPr lvl="1"/>
            <a:r>
              <a:rPr lang="en-IN" b="1" dirty="0" smtClean="0"/>
              <a:t>Advantages of Flowchart</a:t>
            </a:r>
          </a:p>
          <a:p>
            <a:pPr lvl="2"/>
            <a:r>
              <a:rPr lang="en-US" dirty="0" smtClean="0"/>
              <a:t>The flowchart is a good way of conveying the logic of the system.</a:t>
            </a:r>
          </a:p>
          <a:p>
            <a:pPr lvl="2"/>
            <a:r>
              <a:rPr lang="en-US" dirty="0" smtClean="0"/>
              <a:t>Facilitates the analysis of the problem.</a:t>
            </a:r>
          </a:p>
          <a:p>
            <a:pPr lvl="2"/>
            <a:r>
              <a:rPr lang="en-US" dirty="0" smtClean="0"/>
              <a:t>Provides a proper documentation.</a:t>
            </a:r>
          </a:p>
          <a:p>
            <a:pPr lvl="2"/>
            <a:r>
              <a:rPr lang="en-US" dirty="0" smtClean="0"/>
              <a:t>Easy identification of the errors and bugs.</a:t>
            </a:r>
          </a:p>
          <a:p>
            <a:pPr lvl="2"/>
            <a:r>
              <a:rPr lang="en-US" dirty="0" smtClean="0"/>
              <a:t>It directs the program development.</a:t>
            </a:r>
          </a:p>
          <a:p>
            <a:pPr lvl="2"/>
            <a:r>
              <a:rPr lang="en-US" dirty="0" smtClean="0"/>
              <a:t>Maintenance of the program becomes easy.</a:t>
            </a:r>
          </a:p>
          <a:p>
            <a:pPr lvl="2">
              <a:buNone/>
            </a:pPr>
            <a:endParaRPr lang="en-IN" dirty="0" smtClean="0"/>
          </a:p>
          <a:p>
            <a:pPr lvl="2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285205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726948"/>
            <a:ext cx="10991088" cy="118872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computer and programming</a:t>
            </a:r>
            <a:r>
              <a:rPr lang="en-IN" dirty="0" smtClean="0"/>
              <a:t> </a:t>
            </a:r>
            <a:r>
              <a:rPr lang="en-US" dirty="0" smtClean="0"/>
              <a:t>Flowcharts and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2162556"/>
            <a:ext cx="11018520" cy="3101983"/>
          </a:xfrm>
        </p:spPr>
        <p:txBody>
          <a:bodyPr>
            <a:normAutofit/>
          </a:bodyPr>
          <a:lstStyle/>
          <a:p>
            <a:r>
              <a:rPr lang="en-IN" dirty="0" smtClean="0"/>
              <a:t>FLOWCHART</a:t>
            </a:r>
          </a:p>
          <a:p>
            <a:pPr lvl="1"/>
            <a:r>
              <a:rPr lang="en-IN" b="1" dirty="0" smtClean="0"/>
              <a:t>Disadvantages of Flowchart</a:t>
            </a:r>
          </a:p>
          <a:p>
            <a:pPr lvl="2"/>
            <a:r>
              <a:rPr lang="en-US" dirty="0" smtClean="0"/>
              <a:t>The complex logic could result in the complex flow chart.</a:t>
            </a:r>
          </a:p>
          <a:p>
            <a:pPr lvl="2"/>
            <a:r>
              <a:rPr lang="en-US" dirty="0" smtClean="0"/>
              <a:t>A flowchart must be recreated to employ modification and alterations.</a:t>
            </a:r>
          </a:p>
          <a:p>
            <a:pPr lvl="2">
              <a:buNone/>
            </a:pPr>
            <a:endParaRPr lang="en-IN" dirty="0" smtClean="0"/>
          </a:p>
          <a:p>
            <a:pPr lvl="2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285205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726948"/>
            <a:ext cx="10991088" cy="118872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computer and programming</a:t>
            </a:r>
            <a:r>
              <a:rPr lang="en-IN" dirty="0" smtClean="0"/>
              <a:t> </a:t>
            </a:r>
            <a:r>
              <a:rPr lang="en-US" dirty="0" smtClean="0"/>
              <a:t>Flowcharts and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2162556"/>
            <a:ext cx="11018520" cy="3781044"/>
          </a:xfrm>
        </p:spPr>
        <p:txBody>
          <a:bodyPr/>
          <a:lstStyle/>
          <a:p>
            <a:r>
              <a:rPr lang="en-IN" dirty="0" smtClean="0"/>
              <a:t>FLOWCHART</a:t>
            </a:r>
          </a:p>
          <a:p>
            <a:pPr lvl="2"/>
            <a:r>
              <a:rPr lang="en-IN" dirty="0" smtClean="0"/>
              <a:t>The various symbols used in a flowchart are:</a:t>
            </a:r>
          </a:p>
          <a:p>
            <a:pPr lvl="2"/>
            <a:endParaRPr lang="en-I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6741" y="2880360"/>
            <a:ext cx="5619750" cy="338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5205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726948"/>
            <a:ext cx="10991088" cy="118872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computer and programming</a:t>
            </a:r>
            <a:r>
              <a:rPr lang="en-IN" dirty="0" smtClean="0"/>
              <a:t> </a:t>
            </a:r>
            <a:r>
              <a:rPr lang="en-US" dirty="0" smtClean="0"/>
              <a:t>Flowcharts and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2162556"/>
            <a:ext cx="4114800" cy="3781044"/>
          </a:xfrm>
        </p:spPr>
        <p:txBody>
          <a:bodyPr/>
          <a:lstStyle/>
          <a:p>
            <a:r>
              <a:rPr lang="en-IN" dirty="0" smtClean="0"/>
              <a:t>FLOWCHART EXAMPLES</a:t>
            </a:r>
          </a:p>
          <a:p>
            <a:pPr algn="just"/>
            <a:r>
              <a:rPr lang="en-IN" b="1" dirty="0" smtClean="0"/>
              <a:t>Example 1: Draw a flowchart to add two integers and display the result.</a:t>
            </a:r>
            <a:endParaRPr lang="en-IN" dirty="0" smtClean="0"/>
          </a:p>
          <a:p>
            <a:endParaRPr lang="en-IN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2160" y="2083118"/>
            <a:ext cx="4041648" cy="3778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5205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726948"/>
            <a:ext cx="10991088" cy="118872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computer and programming</a:t>
            </a:r>
            <a:r>
              <a:rPr lang="en-IN" dirty="0" smtClean="0"/>
              <a:t> </a:t>
            </a:r>
            <a:r>
              <a:rPr lang="en-US" dirty="0" smtClean="0"/>
              <a:t>Flowcharts and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2162556"/>
            <a:ext cx="4114800" cy="3781044"/>
          </a:xfrm>
        </p:spPr>
        <p:txBody>
          <a:bodyPr/>
          <a:lstStyle/>
          <a:p>
            <a:r>
              <a:rPr lang="en-IN" dirty="0" smtClean="0"/>
              <a:t>FLOWCHART EXAMPLES</a:t>
            </a:r>
          </a:p>
          <a:p>
            <a:pPr algn="just"/>
            <a:r>
              <a:rPr lang="en-IN" b="1" dirty="0" smtClean="0"/>
              <a:t>Example 2: Draw a flowchart to find out whether a given number is even or odd.</a:t>
            </a:r>
            <a:endParaRPr lang="en-IN" dirty="0" smtClean="0"/>
          </a:p>
          <a:p>
            <a:endParaRPr lang="en-I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7296" y="2228088"/>
            <a:ext cx="4919472" cy="3569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5205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726948"/>
            <a:ext cx="10991088" cy="118872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computer and programming</a:t>
            </a:r>
            <a:r>
              <a:rPr lang="en-IN" dirty="0" smtClean="0"/>
              <a:t> </a:t>
            </a:r>
            <a:r>
              <a:rPr lang="en-US" dirty="0" smtClean="0"/>
              <a:t>Flowcharts and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2162556"/>
            <a:ext cx="4114800" cy="3781044"/>
          </a:xfrm>
        </p:spPr>
        <p:txBody>
          <a:bodyPr/>
          <a:lstStyle/>
          <a:p>
            <a:r>
              <a:rPr lang="en-IN" dirty="0" smtClean="0"/>
              <a:t>FLOWCHART EXAMPLES</a:t>
            </a:r>
          </a:p>
          <a:p>
            <a:pPr algn="just"/>
            <a:r>
              <a:rPr lang="en-IN" b="1" dirty="0" smtClean="0"/>
              <a:t>Example 3: Draw a flowchart to find out whether a given number is prime or not.</a:t>
            </a:r>
            <a:endParaRPr lang="en-IN" dirty="0" smtClean="0"/>
          </a:p>
          <a:p>
            <a:endParaRPr lang="en-I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23560" y="1975103"/>
            <a:ext cx="5376672" cy="407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5205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726948"/>
            <a:ext cx="10991088" cy="118872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computer and programming</a:t>
            </a:r>
            <a:r>
              <a:rPr lang="en-IN" dirty="0" smtClean="0"/>
              <a:t> </a:t>
            </a:r>
            <a:r>
              <a:rPr lang="en-US" dirty="0" smtClean="0"/>
              <a:t>Flowcharts and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2162556"/>
            <a:ext cx="4114800" cy="3781044"/>
          </a:xfrm>
        </p:spPr>
        <p:txBody>
          <a:bodyPr/>
          <a:lstStyle/>
          <a:p>
            <a:r>
              <a:rPr lang="en-IN" dirty="0" smtClean="0"/>
              <a:t>FLOWCHART EXAMPLES</a:t>
            </a:r>
          </a:p>
          <a:p>
            <a:pPr algn="just"/>
            <a:r>
              <a:rPr lang="en-IN" b="1" dirty="0" smtClean="0"/>
              <a:t>Example 4: Draw a flowchart to find largest number amongst three numbers.</a:t>
            </a:r>
            <a:endParaRPr lang="en-IN" dirty="0" smtClean="0"/>
          </a:p>
          <a:p>
            <a:endParaRPr lang="en-I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24728" y="2078546"/>
            <a:ext cx="4700016" cy="394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5205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726948"/>
            <a:ext cx="10991088" cy="118872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computer and programming</a:t>
            </a:r>
            <a:r>
              <a:rPr lang="en-IN" dirty="0" smtClean="0"/>
              <a:t> </a:t>
            </a:r>
            <a:r>
              <a:rPr lang="en-US" dirty="0" smtClean="0"/>
              <a:t>Flowcharts and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2162557"/>
            <a:ext cx="11018520" cy="352044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COMPARISION BETWEEN ALGORITHM AND FLOWCHART</a:t>
            </a:r>
          </a:p>
          <a:p>
            <a:pPr lvl="2">
              <a:buNone/>
            </a:pPr>
            <a:endParaRPr lang="en-IN" dirty="0" smtClean="0"/>
          </a:p>
          <a:p>
            <a:pPr lvl="2">
              <a:buNone/>
            </a:pPr>
            <a:endParaRPr lang="en-IN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1560" y="2532889"/>
            <a:ext cx="9921240" cy="36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520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726948"/>
            <a:ext cx="10991088" cy="118872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computer and programming</a:t>
            </a:r>
            <a:r>
              <a:rPr lang="en-IN" dirty="0" smtClean="0"/>
              <a:t> </a:t>
            </a:r>
            <a:r>
              <a:rPr lang="en-US" dirty="0" smtClean="0"/>
              <a:t>Flowcharts and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2162556"/>
            <a:ext cx="11018520" cy="3101983"/>
          </a:xfrm>
        </p:spPr>
        <p:txBody>
          <a:bodyPr/>
          <a:lstStyle/>
          <a:p>
            <a:r>
              <a:rPr lang="en-IN" dirty="0" smtClean="0"/>
              <a:t>INTRODUCTION</a:t>
            </a:r>
          </a:p>
          <a:p>
            <a:pPr lvl="1"/>
            <a:r>
              <a:rPr lang="en-IN" dirty="0" smtClean="0"/>
              <a:t>A typical programming task can be divided into two phases:</a:t>
            </a:r>
          </a:p>
          <a:p>
            <a:pPr lvl="1"/>
            <a:r>
              <a:rPr lang="en-IN" dirty="0" smtClean="0"/>
              <a:t>Problem Solving Phase</a:t>
            </a:r>
          </a:p>
          <a:p>
            <a:pPr lvl="2"/>
            <a:r>
              <a:rPr lang="en-IN" dirty="0" smtClean="0"/>
              <a:t>Developing the algorithm.</a:t>
            </a:r>
          </a:p>
          <a:p>
            <a:pPr lvl="2"/>
            <a:r>
              <a:rPr lang="en-IN" dirty="0" smtClean="0"/>
              <a:t>Drawing the flowchart.</a:t>
            </a:r>
          </a:p>
          <a:p>
            <a:pPr lvl="1"/>
            <a:r>
              <a:rPr lang="en-IN" dirty="0" smtClean="0"/>
              <a:t>Implementation Phase</a:t>
            </a:r>
          </a:p>
          <a:p>
            <a:pPr lvl="2"/>
            <a:r>
              <a:rPr lang="en-IN" dirty="0" smtClean="0"/>
              <a:t>Implement the program in some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xmlns="" val="28520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726948"/>
            <a:ext cx="10991088" cy="118872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computer and programming</a:t>
            </a:r>
            <a:r>
              <a:rPr lang="en-IN" dirty="0" smtClean="0"/>
              <a:t> </a:t>
            </a:r>
            <a:r>
              <a:rPr lang="en-US" dirty="0" smtClean="0"/>
              <a:t>Flowcharts and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2162556"/>
            <a:ext cx="11018520" cy="3101983"/>
          </a:xfrm>
        </p:spPr>
        <p:txBody>
          <a:bodyPr/>
          <a:lstStyle/>
          <a:p>
            <a:r>
              <a:rPr lang="en-IN" dirty="0" smtClean="0"/>
              <a:t>ALGORITHM</a:t>
            </a:r>
          </a:p>
          <a:p>
            <a:pPr lvl="1"/>
            <a:r>
              <a:rPr lang="en-IN" b="1" dirty="0" smtClean="0"/>
              <a:t>Definition</a:t>
            </a:r>
          </a:p>
          <a:p>
            <a:pPr lvl="2"/>
            <a:r>
              <a:rPr lang="en-IN" dirty="0" smtClean="0"/>
              <a:t>”An algorithm is a sequence of steps written in the form of English phrases that specify the tasks that are performed while solving a problem.”</a:t>
            </a:r>
          </a:p>
          <a:p>
            <a:pPr lvl="2"/>
            <a:r>
              <a:rPr lang="en-IN" dirty="0" smtClean="0"/>
              <a:t>It helps the programmer in breaking down the solution of a problem into a number of sequential steps.</a:t>
            </a:r>
          </a:p>
          <a:p>
            <a:pPr lvl="2"/>
            <a:r>
              <a:rPr lang="en-IN" dirty="0" smtClean="0"/>
              <a:t>Corresponding to each step a statement is written in a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xmlns="" val="28520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726948"/>
            <a:ext cx="10991088" cy="118872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computer and programming</a:t>
            </a:r>
            <a:r>
              <a:rPr lang="en-IN" dirty="0" smtClean="0"/>
              <a:t> </a:t>
            </a:r>
            <a:r>
              <a:rPr lang="en-US" dirty="0" smtClean="0"/>
              <a:t>Flowcharts and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2162556"/>
            <a:ext cx="11018520" cy="3101983"/>
          </a:xfrm>
        </p:spPr>
        <p:txBody>
          <a:bodyPr/>
          <a:lstStyle/>
          <a:p>
            <a:r>
              <a:rPr lang="en-IN" dirty="0" smtClean="0"/>
              <a:t>ALGORITHM</a:t>
            </a:r>
          </a:p>
          <a:p>
            <a:pPr lvl="1"/>
            <a:r>
              <a:rPr lang="en-IN" b="1" dirty="0" smtClean="0"/>
              <a:t>Qualities of Good Algorithm</a:t>
            </a:r>
          </a:p>
          <a:p>
            <a:pPr lvl="2" algn="just"/>
            <a:r>
              <a:rPr lang="en-US" dirty="0" smtClean="0"/>
              <a:t>Input and output should be defined precisely.</a:t>
            </a:r>
          </a:p>
          <a:p>
            <a:pPr lvl="2" algn="just"/>
            <a:r>
              <a:rPr lang="en-US" dirty="0" smtClean="0"/>
              <a:t>Each step in the algorithm should be clear and unambiguous.</a:t>
            </a:r>
          </a:p>
          <a:p>
            <a:pPr lvl="2" algn="just"/>
            <a:r>
              <a:rPr lang="en-US" dirty="0" smtClean="0"/>
              <a:t>Algorithms should be most effective among many different ways to solve a problem.</a:t>
            </a:r>
          </a:p>
          <a:p>
            <a:pPr lvl="2" algn="just"/>
            <a:r>
              <a:rPr lang="en-US" dirty="0" smtClean="0"/>
              <a:t>An algorithm shouldn't include computer code. Instead, the algorithm should be written in such a way that it can be used in different programming languages.</a:t>
            </a:r>
          </a:p>
          <a:p>
            <a:pPr lvl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285205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726948"/>
            <a:ext cx="10991088" cy="118872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computer and programming</a:t>
            </a:r>
            <a:r>
              <a:rPr lang="en-IN" dirty="0" smtClean="0"/>
              <a:t> </a:t>
            </a:r>
            <a:r>
              <a:rPr lang="en-US" dirty="0" smtClean="0"/>
              <a:t>Flowcharts and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2162556"/>
            <a:ext cx="11018520" cy="3101983"/>
          </a:xfrm>
        </p:spPr>
        <p:txBody>
          <a:bodyPr>
            <a:normAutofit/>
          </a:bodyPr>
          <a:lstStyle/>
          <a:p>
            <a:r>
              <a:rPr lang="en-IN" dirty="0" smtClean="0"/>
              <a:t>ALGORITHM</a:t>
            </a:r>
          </a:p>
          <a:p>
            <a:pPr lvl="1"/>
            <a:r>
              <a:rPr lang="en-IN" b="1" dirty="0" smtClean="0"/>
              <a:t>Advantages of Algorithm</a:t>
            </a:r>
          </a:p>
          <a:p>
            <a:pPr lvl="2" fontAlgn="base"/>
            <a:r>
              <a:rPr lang="en-US" dirty="0" smtClean="0"/>
              <a:t>It is a step-wise representation of a solution to a given problem, which makes it easy to understand.</a:t>
            </a:r>
          </a:p>
          <a:p>
            <a:pPr lvl="2" fontAlgn="base"/>
            <a:r>
              <a:rPr lang="en-US" dirty="0" smtClean="0"/>
              <a:t>An algorithm uses a definite procedure.</a:t>
            </a:r>
          </a:p>
          <a:p>
            <a:pPr lvl="2" fontAlgn="base"/>
            <a:r>
              <a:rPr lang="en-US" dirty="0" smtClean="0"/>
              <a:t>It is not dependent on any programming language, so it is easy to understand for anyone even without programming knowledge.</a:t>
            </a:r>
          </a:p>
          <a:p>
            <a:pPr lvl="2" fontAlgn="base"/>
            <a:r>
              <a:rPr lang="en-US" dirty="0" smtClean="0"/>
              <a:t>Every step in an algorithm has its own logical sequence so it is easy to debug.</a:t>
            </a:r>
          </a:p>
          <a:p>
            <a:pPr lvl="2" fontAlgn="base"/>
            <a:r>
              <a:rPr lang="en-US" dirty="0" smtClean="0"/>
              <a:t>By using algorithm, the problem is broken down into smaller pieces or steps hence, it is easier for programmer to convert it into an actual program</a:t>
            </a:r>
          </a:p>
          <a:p>
            <a:pPr lvl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28520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726948"/>
            <a:ext cx="10991088" cy="118872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computer and programming</a:t>
            </a:r>
            <a:r>
              <a:rPr lang="en-IN" dirty="0" smtClean="0"/>
              <a:t> </a:t>
            </a:r>
            <a:r>
              <a:rPr lang="en-US" dirty="0" smtClean="0"/>
              <a:t>Flowcharts and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2162556"/>
            <a:ext cx="11018520" cy="3101983"/>
          </a:xfrm>
        </p:spPr>
        <p:txBody>
          <a:bodyPr>
            <a:normAutofit/>
          </a:bodyPr>
          <a:lstStyle/>
          <a:p>
            <a:r>
              <a:rPr lang="en-IN" dirty="0" smtClean="0"/>
              <a:t>ALGORITHM</a:t>
            </a:r>
          </a:p>
          <a:p>
            <a:pPr lvl="1"/>
            <a:r>
              <a:rPr lang="en-IN" b="1" dirty="0" smtClean="0"/>
              <a:t>Disadvantages of Algorithm</a:t>
            </a:r>
          </a:p>
          <a:p>
            <a:pPr lvl="2" algn="just" fontAlgn="base"/>
            <a:r>
              <a:rPr lang="en-US" dirty="0" smtClean="0"/>
              <a:t>Writing algorithm takes a long time.</a:t>
            </a:r>
          </a:p>
          <a:p>
            <a:pPr lvl="2" algn="just" fontAlgn="base"/>
            <a:r>
              <a:rPr lang="en-US" dirty="0" smtClean="0"/>
              <a:t>An Algorithm is not a computer program, it is rather a concept of how a program should be.</a:t>
            </a:r>
          </a:p>
        </p:txBody>
      </p:sp>
    </p:spTree>
    <p:extLst>
      <p:ext uri="{BB962C8B-B14F-4D97-AF65-F5344CB8AC3E}">
        <p14:creationId xmlns:p14="http://schemas.microsoft.com/office/powerpoint/2010/main" xmlns="" val="28520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726948"/>
            <a:ext cx="10991088" cy="118872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computer and programming</a:t>
            </a:r>
            <a:r>
              <a:rPr lang="en-IN" dirty="0" smtClean="0"/>
              <a:t> </a:t>
            </a:r>
            <a:r>
              <a:rPr lang="en-US" dirty="0" smtClean="0"/>
              <a:t>Flowcharts and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2162556"/>
            <a:ext cx="11018520" cy="3101983"/>
          </a:xfrm>
        </p:spPr>
        <p:txBody>
          <a:bodyPr>
            <a:normAutofit/>
          </a:bodyPr>
          <a:lstStyle/>
          <a:p>
            <a:r>
              <a:rPr lang="en-IN" dirty="0" smtClean="0"/>
              <a:t>ALGORITHM EXAMPLES</a:t>
            </a:r>
          </a:p>
          <a:p>
            <a:r>
              <a:rPr lang="en-IN" b="1" dirty="0" smtClean="0"/>
              <a:t>Example 1: Write an algorithm to add two integers and display the result.</a:t>
            </a:r>
          </a:p>
          <a:p>
            <a:pPr lvl="1">
              <a:buNone/>
            </a:pPr>
            <a:r>
              <a:rPr lang="en-US" dirty="0" smtClean="0"/>
              <a:t>	Step 1: Start</a:t>
            </a:r>
          </a:p>
          <a:p>
            <a:pPr lvl="2">
              <a:buNone/>
            </a:pPr>
            <a:r>
              <a:rPr lang="en-US" dirty="0" smtClean="0"/>
              <a:t>Step 2: Declare variables num1, num2 and sum.</a:t>
            </a:r>
          </a:p>
          <a:p>
            <a:pPr lvl="2">
              <a:buNone/>
            </a:pPr>
            <a:r>
              <a:rPr lang="en-US" dirty="0" smtClean="0"/>
              <a:t>Step 3: Read values for num1, num2.</a:t>
            </a:r>
          </a:p>
          <a:p>
            <a:pPr lvl="2">
              <a:buNone/>
            </a:pPr>
            <a:r>
              <a:rPr lang="en-US" dirty="0" smtClean="0"/>
              <a:t>Step 4: Add num1 and num2 and assign the result to a variable sum.</a:t>
            </a:r>
          </a:p>
          <a:p>
            <a:pPr lvl="2">
              <a:buNone/>
            </a:pPr>
            <a:r>
              <a:rPr lang="en-US" dirty="0" smtClean="0"/>
              <a:t>Step 5: Display sum</a:t>
            </a:r>
          </a:p>
          <a:p>
            <a:pPr lvl="2">
              <a:buNone/>
            </a:pPr>
            <a:r>
              <a:rPr lang="en-US" dirty="0" smtClean="0"/>
              <a:t>Step 6: Stop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28520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726948"/>
            <a:ext cx="10991088" cy="118872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computer and programming</a:t>
            </a:r>
            <a:r>
              <a:rPr lang="en-IN" dirty="0" smtClean="0"/>
              <a:t> </a:t>
            </a:r>
            <a:r>
              <a:rPr lang="en-US" dirty="0" smtClean="0"/>
              <a:t>Flowcharts and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2162556"/>
            <a:ext cx="11018520" cy="2619756"/>
          </a:xfrm>
        </p:spPr>
        <p:txBody>
          <a:bodyPr>
            <a:normAutofit/>
          </a:bodyPr>
          <a:lstStyle/>
          <a:p>
            <a:r>
              <a:rPr lang="en-IN" dirty="0" smtClean="0"/>
              <a:t>ALGORITHM EXAMPLES</a:t>
            </a:r>
          </a:p>
          <a:p>
            <a:r>
              <a:rPr lang="en-IN" b="1" dirty="0" smtClean="0"/>
              <a:t>Example 2: Write an algorithm to find out whether a given number is even or odd.</a:t>
            </a:r>
          </a:p>
          <a:p>
            <a:pPr lvl="1">
              <a:buNone/>
            </a:pPr>
            <a:r>
              <a:rPr lang="en-US" dirty="0" smtClean="0"/>
              <a:t>Step 1: Start</a:t>
            </a:r>
          </a:p>
          <a:p>
            <a:pPr lvl="1">
              <a:buNone/>
            </a:pPr>
            <a:r>
              <a:rPr lang="en-US" dirty="0" smtClean="0"/>
              <a:t>Step 2: Take any number and store it in n</a:t>
            </a:r>
          </a:p>
          <a:p>
            <a:pPr lvl="1">
              <a:buNone/>
            </a:pPr>
            <a:r>
              <a:rPr lang="en-US" dirty="0" smtClean="0"/>
              <a:t>Step 3: if n=multiple of 2 print "even" else print "odd"</a:t>
            </a:r>
          </a:p>
          <a:p>
            <a:pPr lvl="1">
              <a:buNone/>
            </a:pPr>
            <a:r>
              <a:rPr lang="en-US" dirty="0" smtClean="0"/>
              <a:t>Step 4: Stop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285205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726948"/>
            <a:ext cx="10991088" cy="118872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computer and programming</a:t>
            </a:r>
            <a:r>
              <a:rPr lang="en-IN" dirty="0" smtClean="0"/>
              <a:t> </a:t>
            </a:r>
            <a:r>
              <a:rPr lang="en-US" dirty="0" smtClean="0"/>
              <a:t>Flowcharts and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2162556"/>
            <a:ext cx="11018520" cy="3762756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ALGORITHM EXAMPLES</a:t>
            </a:r>
          </a:p>
          <a:p>
            <a:r>
              <a:rPr lang="en-IN" b="1" dirty="0" smtClean="0"/>
              <a:t>Example 3: Write an algorithm to find out whether a given number is prime or not.</a:t>
            </a:r>
          </a:p>
          <a:p>
            <a:pPr lvl="1">
              <a:buNone/>
            </a:pPr>
            <a:r>
              <a:rPr lang="en-US" dirty="0" smtClean="0"/>
              <a:t>Step 1: Start </a:t>
            </a:r>
          </a:p>
          <a:p>
            <a:pPr lvl="1">
              <a:buNone/>
            </a:pPr>
            <a:r>
              <a:rPr lang="en-US" dirty="0" smtClean="0"/>
              <a:t>Step 2: Read number n </a:t>
            </a:r>
          </a:p>
          <a:p>
            <a:pPr lvl="1">
              <a:buNone/>
            </a:pPr>
            <a:r>
              <a:rPr lang="en-US" dirty="0" smtClean="0"/>
              <a:t>Step 3: Set f=0 </a:t>
            </a:r>
          </a:p>
          <a:p>
            <a:pPr lvl="1">
              <a:buNone/>
            </a:pPr>
            <a:r>
              <a:rPr lang="en-US" dirty="0" smtClean="0"/>
              <a:t>Step 4: For </a:t>
            </a:r>
            <a:r>
              <a:rPr lang="en-US" dirty="0" err="1" smtClean="0"/>
              <a:t>i</a:t>
            </a:r>
            <a:r>
              <a:rPr lang="en-US" dirty="0" smtClean="0"/>
              <a:t>=2 to n-1 </a:t>
            </a:r>
          </a:p>
          <a:p>
            <a:pPr lvl="1">
              <a:buNone/>
            </a:pPr>
            <a:r>
              <a:rPr lang="en-US" dirty="0" smtClean="0"/>
              <a:t>Step 5: If n mod 1=0 then </a:t>
            </a:r>
          </a:p>
          <a:p>
            <a:pPr lvl="1">
              <a:buNone/>
            </a:pPr>
            <a:r>
              <a:rPr lang="en-US" dirty="0" smtClean="0"/>
              <a:t>Step 6: Set f=1 and break </a:t>
            </a:r>
          </a:p>
          <a:p>
            <a:pPr lvl="1">
              <a:buNone/>
            </a:pPr>
            <a:r>
              <a:rPr lang="en-US" dirty="0" smtClean="0"/>
              <a:t>Step 7: Loop </a:t>
            </a:r>
          </a:p>
          <a:p>
            <a:pPr lvl="1">
              <a:buNone/>
            </a:pPr>
            <a:r>
              <a:rPr lang="en-US" dirty="0" smtClean="0"/>
              <a:t>Step 8: If f=0 then print 'The given number is prime' else print 'The given number is not prime' </a:t>
            </a:r>
          </a:p>
          <a:p>
            <a:pPr lvl="1">
              <a:buNone/>
            </a:pPr>
            <a:r>
              <a:rPr lang="en-US" dirty="0" smtClean="0"/>
              <a:t>Step 9: Stop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28520522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bookman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256</TotalTime>
  <Words>787</Words>
  <Application>Microsoft Office PowerPoint</Application>
  <PresentationFormat>Custom</PresentationFormat>
  <Paragraphs>116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Parcel</vt:lpstr>
      <vt:lpstr>PROGRAMMING FOR PROBLEM SOLVING LECTURE COMPANION</vt:lpstr>
      <vt:lpstr>Introduction to computer and programming Flowcharts and Algorithms</vt:lpstr>
      <vt:lpstr>Introduction to computer and programming Flowcharts and Algorithms</vt:lpstr>
      <vt:lpstr>Introduction to computer and programming Flowcharts and Algorithms</vt:lpstr>
      <vt:lpstr>Introduction to computer and programming Flowcharts and Algorithms</vt:lpstr>
      <vt:lpstr>Introduction to computer and programming Flowcharts and Algorithms</vt:lpstr>
      <vt:lpstr>Introduction to computer and programming Flowcharts and Algorithms</vt:lpstr>
      <vt:lpstr>Introduction to computer and programming Flowcharts and Algorithms</vt:lpstr>
      <vt:lpstr>Introduction to computer and programming Flowcharts and Algorithms</vt:lpstr>
      <vt:lpstr>Introduction to computer and programming Flowcharts and Algorithms</vt:lpstr>
      <vt:lpstr>Introduction to computer and programming Flowcharts and Algorithms</vt:lpstr>
      <vt:lpstr>Introduction to computer and programming Flowcharts and Algorithms</vt:lpstr>
      <vt:lpstr>Introduction to computer and programming Flowcharts and Algorithms</vt:lpstr>
      <vt:lpstr>Introduction to computer and programming Flowcharts and Algorithms</vt:lpstr>
      <vt:lpstr>Introduction to computer and programming Flowcharts and Algorithms</vt:lpstr>
      <vt:lpstr>Introduction to computer and programming Flowcharts and Algorithms</vt:lpstr>
      <vt:lpstr>Introduction to computer and programming Flowcharts and Algorithms</vt:lpstr>
      <vt:lpstr>Introduction to computer and programming Flowcharts and Algorithms</vt:lpstr>
      <vt:lpstr>Introduction to computer and programming Flowcharts and Algorithms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 NAME</dc:title>
  <dc:creator>Utsav Yagnik</dc:creator>
  <cp:lastModifiedBy>Windows User</cp:lastModifiedBy>
  <cp:revision>46</cp:revision>
  <dcterms:created xsi:type="dcterms:W3CDTF">2020-09-07T10:12:37Z</dcterms:created>
  <dcterms:modified xsi:type="dcterms:W3CDTF">2021-10-29T09:32:22Z</dcterms:modified>
</cp:coreProperties>
</file>