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mVjJxD+LxAGKty/bkgjX13oL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09984C9-CAB3-47EE-9727-55452C3CA50D}">
  <a:tblStyle styleId="{D09984C9-CAB3-47EE-9727-55452C3CA50D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2F2"/>
          </a:solidFill>
        </a:fill>
      </a:tcStyle>
    </a:wholeTbl>
    <a:band1H>
      <a:tcTxStyle/>
      <a:tcStyle>
        <a:tcBdr/>
        <a:fill>
          <a:solidFill>
            <a:srgbClr val="DEE3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3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4D9976-4EFB-4836-8748-890BD77480EA}" styleName="Table_1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FF2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F2F2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" name="Google Shape;2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4" name="Google Shape;3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2288" y="0"/>
            <a:ext cx="1997850" cy="57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3" name="Google Shape;4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0764" y="0"/>
            <a:ext cx="2139373" cy="61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8" name="Google Shape;6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1217" y="0"/>
            <a:ext cx="2066929" cy="59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2907" y="1"/>
            <a:ext cx="2137230" cy="61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keywords-identifi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</a:pPr>
            <a:r>
              <a:rPr lang="en-US"/>
              <a:t>PROGRAMMING FOR PROBLEM SOLVING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SEMESTER: </a:t>
            </a:r>
            <a:r>
              <a:rPr lang="en-US" dirty="0" smtClean="0"/>
              <a:t>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214" name="Google Shape;214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4684541" y="675250"/>
            <a:ext cx="28328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CONSTANTS</a:t>
            </a:r>
            <a:endParaRPr sz="32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7315201" y="1758461"/>
            <a:ext cx="27863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 double PI = 3.14;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6513343" y="2968283"/>
            <a:ext cx="5486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Notice, we have added keyword const.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Here, PI is a symbolic constant; its value cannot be changed.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7568418" y="4909624"/>
            <a:ext cx="28600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 double PI = 3.14;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PI = 2.9; //</a:t>
            </a:r>
            <a:r>
              <a:rPr lang="en-US" sz="18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Error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1041009" y="2574388"/>
            <a:ext cx="3340519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you want to define a variable whose value cannot be changed, you can use the const keyword. 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will create a constant.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4811151" y="3305908"/>
            <a:ext cx="1617784" cy="4360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4698610" y="3826413"/>
            <a:ext cx="1745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example,</a:t>
            </a:r>
            <a:endParaRPr sz="1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22" name="Google Shape;222;p10"/>
          <p:cNvCxnSpPr/>
          <p:nvPr/>
        </p:nvCxnSpPr>
        <p:spPr>
          <a:xfrm rot="5400000">
            <a:off x="8454684" y="2433711"/>
            <a:ext cx="520505" cy="140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3" name="Google Shape;223;p10"/>
          <p:cNvCxnSpPr/>
          <p:nvPr/>
        </p:nvCxnSpPr>
        <p:spPr>
          <a:xfrm rot="5400000">
            <a:off x="8452340" y="4372708"/>
            <a:ext cx="520505" cy="140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4" name="Google Shape;224;p10"/>
          <p:cNvSpPr txBox="1"/>
          <p:nvPr/>
        </p:nvSpPr>
        <p:spPr>
          <a:xfrm>
            <a:off x="9045526" y="4192172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Check this</a:t>
            </a:r>
            <a:endParaRPr sz="1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230" name="Google Shape;230;p11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An operator is a symbol that tells the compiler to perform specific mathematical or logical functions.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Arithmetic Operators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Relational Operators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Logical Operators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Bitwise Operators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Assignment Operators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Misc Operators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233" name="Google Shape;233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240" name="Google Shape;240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196948" y="211016"/>
            <a:ext cx="35461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Arithmetic operators</a:t>
            </a:r>
            <a:endParaRPr sz="2400" b="1" u="sng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242" name="Google Shape;242;p12"/>
          <p:cNvGraphicFramePr/>
          <p:nvPr/>
        </p:nvGraphicFramePr>
        <p:xfrm>
          <a:off x="3052690" y="1043223"/>
          <a:ext cx="8384350" cy="4963675"/>
        </p:xfrm>
        <a:graphic>
          <a:graphicData uri="http://schemas.openxmlformats.org/drawingml/2006/table">
            <a:tbl>
              <a:tblPr firstRow="1" bandRow="1">
                <a:noFill/>
                <a:tableStyleId>{144D9976-4EFB-4836-8748-890BD77480EA}</a:tableStyleId>
              </a:tblPr>
              <a:tblGrid>
                <a:gridCol w="1308300"/>
                <a:gridCol w="5711475"/>
                <a:gridCol w="1364575"/>
              </a:tblGrid>
              <a:tr h="547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Adds two operands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+ B</a:t>
                      </a:r>
                      <a:endParaRPr sz="1800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9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Subtracts second operand from the first.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– B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9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Multiplies both operands.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* B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9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Divides numerator by de-numerator.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/ B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Modulus Operator and remainder of after an integer division.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% A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Increment operator increases the integer value by one.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A++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Decrement operator decreases the integer value by one.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43" name="Google Shape;243;p12"/>
          <p:cNvCxnSpPr/>
          <p:nvPr/>
        </p:nvCxnSpPr>
        <p:spPr>
          <a:xfrm rot="5400000">
            <a:off x="1048044" y="3566162"/>
            <a:ext cx="492369" cy="158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4" name="Google Shape;244;p12"/>
          <p:cNvCxnSpPr/>
          <p:nvPr/>
        </p:nvCxnSpPr>
        <p:spPr>
          <a:xfrm rot="5400000">
            <a:off x="1495866" y="3535684"/>
            <a:ext cx="492369" cy="158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5" name="Google Shape;245;p12"/>
          <p:cNvSpPr txBox="1"/>
          <p:nvPr/>
        </p:nvSpPr>
        <p:spPr>
          <a:xfrm>
            <a:off x="731519" y="4037428"/>
            <a:ext cx="1537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OPERANDS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1124690" y="2906710"/>
            <a:ext cx="798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+ B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47" name="Google Shape;247;p12"/>
          <p:cNvCxnSpPr/>
          <p:nvPr/>
        </p:nvCxnSpPr>
        <p:spPr>
          <a:xfrm rot="5400000">
            <a:off x="1240303" y="2604872"/>
            <a:ext cx="492369" cy="158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8" name="Google Shape;248;p12"/>
          <p:cNvSpPr txBox="1"/>
          <p:nvPr/>
        </p:nvSpPr>
        <p:spPr>
          <a:xfrm>
            <a:off x="757310" y="1727982"/>
            <a:ext cx="1560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OPERATOR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255" name="Google Shape;255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196948" y="211016"/>
            <a:ext cx="34419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Relational operators</a:t>
            </a:r>
            <a:endParaRPr sz="2400" b="1" u="sng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257" name="Google Shape;257;p13"/>
          <p:cNvGraphicFramePr/>
          <p:nvPr/>
        </p:nvGraphicFramePr>
        <p:xfrm>
          <a:off x="4290647" y="436098"/>
          <a:ext cx="7512150" cy="5486400"/>
        </p:xfrm>
        <a:graphic>
          <a:graphicData uri="http://schemas.openxmlformats.org/drawingml/2006/table">
            <a:tbl>
              <a:tblPr firstRow="1" bandRow="1">
                <a:noFill/>
                <a:tableStyleId>{144D9976-4EFB-4836-8748-890BD77480EA}</a:tableStyleId>
              </a:tblPr>
              <a:tblGrid>
                <a:gridCol w="1252025"/>
                <a:gridCol w="5037500"/>
                <a:gridCol w="1222625"/>
              </a:tblGrid>
              <a:tr h="381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==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Checks if the values of two operands are equal or not. If yes, then the condition becomes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(A == B) is not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7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!=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Checks if the values of two operands are equal or not. If the values are not equal, then the condition becomes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(A != B) is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7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&gt;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Checks if the value of left operand is greater than the value of right operand. If yes, then the condition becomes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(A &gt; B) is not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7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&lt;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Checks if the value of left operand is less than the value of right operand. If yes, then the condition becomes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(A &lt; B) is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7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&gt;=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Checks if the value of left operand is greater than or equal to the value of right operand. If yes, then the condition becomes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(A &gt;= B) is not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7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&lt;=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Checks if the value of left operand is less than or equal to the value of right operand. If yes, then the condition becomes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(A &lt;= B) is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13"/>
          <p:cNvSpPr/>
          <p:nvPr/>
        </p:nvSpPr>
        <p:spPr>
          <a:xfrm rot="5400000">
            <a:off x="1899139" y="759657"/>
            <a:ext cx="1223889" cy="147710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265" name="Google Shape;265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aphicFrame>
        <p:nvGraphicFramePr>
          <p:cNvPr id="266" name="Google Shape;266;p14"/>
          <p:cNvGraphicFramePr/>
          <p:nvPr/>
        </p:nvGraphicFramePr>
        <p:xfrm>
          <a:off x="548640" y="1423051"/>
          <a:ext cx="7709125" cy="4566635"/>
        </p:xfrm>
        <a:graphic>
          <a:graphicData uri="http://schemas.openxmlformats.org/drawingml/2006/table">
            <a:tbl>
              <a:tblPr firstRow="1" bandRow="1">
                <a:noFill/>
                <a:tableStyleId>{144D9976-4EFB-4836-8748-890BD77480EA}</a:tableStyleId>
              </a:tblPr>
              <a:tblGrid>
                <a:gridCol w="1322375"/>
                <a:gridCol w="5132075"/>
                <a:gridCol w="1254675"/>
              </a:tblGrid>
              <a:tr h="708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0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&amp;&amp;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Called Logical AND operator. If both the operands are non-zero, then the condition becomes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(A &amp;&amp; B) is false.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6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||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Called Logical OR Operator. If any of the two operands is non-zero, then the condition becomes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(A || B) is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18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!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Called Logical NOT Operator. It is used to reverse the logical state of its operand. If a condition is true, then Logical NOT operator will make it false.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!(A &amp;&amp; B) is true.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14"/>
          <p:cNvSpPr txBox="1"/>
          <p:nvPr/>
        </p:nvSpPr>
        <p:spPr>
          <a:xfrm>
            <a:off x="8693836" y="886266"/>
            <a:ext cx="29434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Logical operators</a:t>
            </a:r>
            <a:endParaRPr sz="2400" b="1" u="sng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8" name="Google Shape;268;p14"/>
          <p:cNvSpPr/>
          <p:nvPr/>
        </p:nvSpPr>
        <p:spPr>
          <a:xfrm rot="10800000">
            <a:off x="8623495" y="1758462"/>
            <a:ext cx="1519311" cy="16318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275" name="Google Shape;275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276" name="Google Shape;276;p15"/>
          <p:cNvGraphicFramePr/>
          <p:nvPr/>
        </p:nvGraphicFramePr>
        <p:xfrm>
          <a:off x="417342" y="240614"/>
          <a:ext cx="8384350" cy="5850695"/>
        </p:xfrm>
        <a:graphic>
          <a:graphicData uri="http://schemas.openxmlformats.org/drawingml/2006/table">
            <a:tbl>
              <a:tblPr firstRow="1" bandRow="1">
                <a:noFill/>
                <a:tableStyleId>{144D9976-4EFB-4836-8748-890BD77480EA}</a:tableStyleId>
              </a:tblPr>
              <a:tblGrid>
                <a:gridCol w="1308300"/>
                <a:gridCol w="4956525"/>
                <a:gridCol w="2119525"/>
              </a:tblGrid>
              <a:tr h="547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 AND Operator copies a bit to the result if it exists in both operands.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(A &amp; B) = 12, i.e., 0000 1100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9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|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 OR Operator copies a bit if it exists in either operand.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(A | B) = 61, i.e., 0011 1101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9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^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 XOR Operator copies the bit if it is set in one operand but not both.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(A ^ B) = 49, i.e., 0011 0001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9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 One's Complement Operator is unary and has the effect of 'flipping' bits.</a:t>
                      </a:r>
                      <a:endParaRPr/>
                    </a:p>
                  </a:txBody>
                  <a:tcPr marL="76200" marR="76200" marT="76200" marB="76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(~A ) = ~(60), i.e,. -0111101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&lt;&lt;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 Left Shift Operator. The left operands value is moved left by the number of bits specified by the right operand.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&lt;&lt; 2 = 240 i.e., 1111 0000</a:t>
                      </a:r>
                      <a:endParaRPr/>
                    </a:p>
                  </a:txBody>
                  <a:tcPr marL="76200" marR="76200" marT="76200" marB="76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 Right Shift Operator. The left operands value is moved right by the number of bits specified by the right operand.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&gt;&gt; 2 = 15 i.e., 0000 1111</a:t>
                      </a:r>
                      <a:endParaRPr/>
                    </a:p>
                  </a:txBody>
                  <a:tcPr marL="76200" marR="76200" marT="76200" marB="76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15"/>
          <p:cNvSpPr txBox="1"/>
          <p:nvPr/>
        </p:nvSpPr>
        <p:spPr>
          <a:xfrm>
            <a:off x="9019557" y="5514538"/>
            <a:ext cx="29754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Bitwise operators</a:t>
            </a:r>
            <a:endParaRPr sz="2400" b="1" u="sng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8" name="Google Shape;278;p15"/>
          <p:cNvSpPr/>
          <p:nvPr/>
        </p:nvSpPr>
        <p:spPr>
          <a:xfrm rot="-5400000">
            <a:off x="9509764" y="4037432"/>
            <a:ext cx="1223889" cy="147710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285" name="Google Shape;285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0" y="5472334"/>
            <a:ext cx="36840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Assignment operators</a:t>
            </a:r>
            <a:endParaRPr sz="2400" b="1" u="sng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287" name="Google Shape;287;p16"/>
          <p:cNvGraphicFramePr/>
          <p:nvPr/>
        </p:nvGraphicFramePr>
        <p:xfrm>
          <a:off x="3863929" y="485336"/>
          <a:ext cx="7995150" cy="5334000"/>
        </p:xfrm>
        <a:graphic>
          <a:graphicData uri="http://schemas.openxmlformats.org/drawingml/2006/table">
            <a:tbl>
              <a:tblPr firstRow="1" bandRow="1">
                <a:noFill/>
                <a:tableStyleId>{144D9976-4EFB-4836-8748-890BD77480EA}</a:tableStyleId>
              </a:tblPr>
              <a:tblGrid>
                <a:gridCol w="1298925"/>
                <a:gridCol w="4768950"/>
                <a:gridCol w="1927275"/>
              </a:tblGrid>
              <a:tr h="399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Simple assignment operator. Assigns values from right side operands to left side operand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 = A + B will assign the value of A + B to C</a:t>
                      </a:r>
                      <a:endParaRPr/>
                    </a:p>
                  </a:txBody>
                  <a:tcPr marL="76200" marR="76200" marT="76200" marB="76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67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+=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Add AND assignment operator. It adds the right operand to the left operand and assign the result to the left operand.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 += A is equivalent to C = C + A</a:t>
                      </a:r>
                      <a:endParaRPr/>
                    </a:p>
                  </a:txBody>
                  <a:tcPr marL="76200" marR="76200" marT="76200" marB="76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7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Subtract AND assignment operator. It subtracts the right operand from the left operand and assigns the result to the left operand.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 -= A is equivalent to C = C - A</a:t>
                      </a:r>
                      <a:endParaRPr/>
                    </a:p>
                  </a:txBody>
                  <a:tcPr marL="76200" marR="76200" marT="76200" marB="76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7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*=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Multiply AND assignment operator. It multiplies the right operand with the left operand and assigns the result to the left operand.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 *= A is equivalent to C = C * A</a:t>
                      </a:r>
                      <a:endParaRPr/>
                    </a:p>
                  </a:txBody>
                  <a:tcPr marL="76200" marR="76200" marT="76200" marB="76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Divide AND assignment operator. It divides the left operand with the right operand and assigns the result to the left operand.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 /= A is equivalent to C = C / A</a:t>
                      </a:r>
                      <a:endParaRPr/>
                    </a:p>
                  </a:txBody>
                  <a:tcPr marL="76200" marR="76200" marT="76200" marB="76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16"/>
          <p:cNvSpPr/>
          <p:nvPr/>
        </p:nvSpPr>
        <p:spPr>
          <a:xfrm>
            <a:off x="1856935" y="3756076"/>
            <a:ext cx="1519311" cy="16318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295" name="Google Shape;295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aphicFrame>
        <p:nvGraphicFramePr>
          <p:cNvPr id="296" name="Google Shape;296;p17"/>
          <p:cNvGraphicFramePr/>
          <p:nvPr/>
        </p:nvGraphicFramePr>
        <p:xfrm>
          <a:off x="1922612" y="862429"/>
          <a:ext cx="8178000" cy="4907280"/>
        </p:xfrm>
        <a:graphic>
          <a:graphicData uri="http://schemas.openxmlformats.org/drawingml/2006/table">
            <a:tbl>
              <a:tblPr firstRow="1" bandRow="1">
                <a:noFill/>
                <a:tableStyleId>{144D9976-4EFB-4836-8748-890BD77480EA}</a:tableStyleId>
              </a:tblPr>
              <a:tblGrid>
                <a:gridCol w="1256700"/>
                <a:gridCol w="4572000"/>
                <a:gridCol w="2349300"/>
              </a:tblGrid>
              <a:tr h="399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 b="1"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67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Modulus AND assignment operator. It takes modulus using two operands and assigns the result to the left operand.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%= A is equivalent to C = C % A</a:t>
                      </a:r>
                      <a:endParaRPr/>
                    </a:p>
                  </a:txBody>
                  <a:tcPr marL="76200" marR="76200" marT="76200" marB="76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8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&lt;&lt;=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shift AND assignment operator.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&lt;&lt;= 2 is same as C = C &lt;&lt; 2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 shift AND assignment operator.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&gt;&gt;= 2 is same as C = C &gt;&gt; 2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Bitwise AND assignment operator.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&amp;= 2 is same as C = C &amp; 2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^=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Bitwise exclusive OR and assignment operator.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^= 2 is same as C = C ^ 2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|=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Bitwise inclusive OR and assignment operator.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|= 2 is same as C = C | 2</a:t>
                      </a:r>
                      <a:endParaRPr/>
                    </a:p>
                  </a:txBody>
                  <a:tcPr marL="76200" marR="76200" marT="76200" marB="76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CHAPTER 2: TOPIC 2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HEADER FILES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TYPES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CONSTANTS AND VARIABLES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OPERATORS</a:t>
            </a:r>
            <a:endParaRPr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34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7"/>
              <a:buChar char="•"/>
            </a:pPr>
            <a:r>
              <a:rPr lang="en-US" sz="1757" b="1"/>
              <a:t>Single Line Comment:</a:t>
            </a:r>
            <a:endParaRPr sz="1757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57"/>
              <a:buChar char="•"/>
            </a:pPr>
            <a:r>
              <a:rPr lang="en-US" sz="1757"/>
              <a:t>A comment begins with </a:t>
            </a:r>
            <a:r>
              <a:rPr lang="en-US" sz="1757">
                <a:solidFill>
                  <a:srgbClr val="FF0000"/>
                </a:solidFill>
              </a:rPr>
              <a:t>//</a:t>
            </a:r>
            <a:r>
              <a:rPr lang="en-US" sz="1757"/>
              <a:t> and extends up to the next line break.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57"/>
              <a:buChar char="•"/>
            </a:pPr>
            <a:r>
              <a:rPr lang="en-US" sz="1757"/>
              <a:t>For example,</a:t>
            </a:r>
            <a:endParaRPr sz="1757"/>
          </a:p>
          <a:p>
            <a:pPr marL="45720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// A Simple C Program </a:t>
            </a:r>
            <a:endParaRPr sz="148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57"/>
              <a:buChar char="•"/>
            </a:pPr>
            <a:r>
              <a:rPr lang="en-US" sz="1757" b="1"/>
              <a:t>Multi Line Comment: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57"/>
              <a:buChar char="•"/>
            </a:pPr>
            <a:r>
              <a:rPr lang="en-US" sz="1757"/>
              <a:t>The comment lines start with</a:t>
            </a:r>
            <a:r>
              <a:rPr lang="en-US" sz="1757">
                <a:solidFill>
                  <a:srgbClr val="FF0000"/>
                </a:solidFill>
              </a:rPr>
              <a:t> /* </a:t>
            </a:r>
            <a:r>
              <a:rPr lang="en-US" sz="1757"/>
              <a:t>and terminate with </a:t>
            </a:r>
            <a:r>
              <a:rPr lang="en-US" sz="1757">
                <a:solidFill>
                  <a:srgbClr val="FF0000"/>
                </a:solidFill>
              </a:rPr>
              <a:t>*/</a:t>
            </a:r>
            <a:r>
              <a:rPr lang="en-US" sz="1757"/>
              <a:t>.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57"/>
              <a:buChar char="•"/>
            </a:pPr>
            <a:r>
              <a:rPr lang="en-US" sz="1757"/>
              <a:t>These statements can be put anywhere in the program.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57"/>
              <a:buChar char="•"/>
            </a:pPr>
            <a:r>
              <a:rPr lang="en-US" sz="1757"/>
              <a:t>The compiler considers these as non-executable statements.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57"/>
              <a:buChar char="•"/>
            </a:pPr>
            <a:r>
              <a:rPr lang="en-US" sz="1757"/>
              <a:t>The comment lines are included in a program to describe the variables used and the job performed by a set of program instructions or an instruction.  </a:t>
            </a:r>
            <a:endParaRPr/>
          </a:p>
          <a:p>
            <a:pPr marL="4572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endParaRPr sz="148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There are two types of comment in C:</a:t>
            </a:r>
            <a:br>
              <a:rPr lang="en-US"/>
            </a:br>
            <a:r>
              <a:rPr lang="en-US" b="1"/>
              <a:t>1) Single Line Comment</a:t>
            </a:r>
            <a:r>
              <a:rPr lang="en-US"/>
              <a:t/>
            </a:r>
            <a:br>
              <a:rPr lang="en-US"/>
            </a:br>
            <a:r>
              <a:rPr lang="en-US" b="1"/>
              <a:t>2) Multiline Comment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128" name="Google Shape;128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HEADER FILES</a:t>
            </a:r>
            <a:endParaRPr/>
          </a:p>
        </p:txBody>
      </p:sp>
      <p:graphicFrame>
        <p:nvGraphicFramePr>
          <p:cNvPr id="134" name="Google Shape;134;p4"/>
          <p:cNvGraphicFramePr/>
          <p:nvPr/>
        </p:nvGraphicFramePr>
        <p:xfrm>
          <a:off x="6541477" y="1142495"/>
          <a:ext cx="5219125" cy="4428405"/>
        </p:xfrm>
        <a:graphic>
          <a:graphicData uri="http://schemas.openxmlformats.org/drawingml/2006/table">
            <a:tbl>
              <a:tblPr firstRow="1" bandRow="1">
                <a:noFill/>
                <a:tableStyleId>{D09984C9-CAB3-47EE-9727-55452C3CA50D}</a:tableStyleId>
              </a:tblPr>
              <a:tblGrid>
                <a:gridCol w="1688125"/>
                <a:gridCol w="3531000"/>
              </a:tblGrid>
              <a:tr h="518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9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&lt;stdio.h&gt;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Input/Output functions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23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&lt;conio.h&gt;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Console input/output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2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&lt;math.h&gt;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Mathematics functions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&lt;time.h&gt;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 &amp; time functions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29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&lt;string.h&gt;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 functions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3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&lt;stdlib.h&gt;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General Utility functions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518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&lt;complex.h&gt;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set of functions for manipulating complex numbers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07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&lt;ctype.h&gt;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Character handling functions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&lt;assert.h&gt;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Diagnostics functions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35" name="Google Shape;135;p4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Header files included at the top of any C program.</a:t>
            </a:r>
            <a:endParaRPr/>
          </a:p>
          <a:p>
            <a:pPr marL="0" lvl="0" indent="-114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Syntax: #include&lt;file&gt;</a:t>
            </a:r>
            <a:endParaRPr/>
          </a:p>
          <a:p>
            <a:pPr marL="0" lvl="0" indent="-114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All the header file have a .h extension that contains C function declaration</a:t>
            </a:r>
            <a:r>
              <a:rPr lang="en-US"/>
              <a:t>.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138" name="Google Shape;138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145" name="Google Shape;145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4629763" y="910564"/>
            <a:ext cx="2470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types</a:t>
            </a:r>
            <a:endParaRPr sz="32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 rot="5400000">
            <a:off x="3754323" y="869421"/>
            <a:ext cx="1221173" cy="2848665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8" name="Google Shape;148;p5"/>
          <p:cNvCxnSpPr/>
          <p:nvPr/>
        </p:nvCxnSpPr>
        <p:spPr>
          <a:xfrm rot="5400000">
            <a:off x="5118674" y="2346742"/>
            <a:ext cx="1361850" cy="6991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9" name="Google Shape;149;p5"/>
          <p:cNvCxnSpPr/>
          <p:nvPr/>
        </p:nvCxnSpPr>
        <p:spPr>
          <a:xfrm>
            <a:off x="5824025" y="1694517"/>
            <a:ext cx="3967089" cy="1195755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0" name="Google Shape;150;p5"/>
          <p:cNvSpPr txBox="1"/>
          <p:nvPr/>
        </p:nvSpPr>
        <p:spPr>
          <a:xfrm>
            <a:off x="2109939" y="2947822"/>
            <a:ext cx="17203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User Defined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5261530" y="2961677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Built-in</a:t>
            </a:r>
            <a:endParaRPr sz="1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9172562" y="296082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Derived</a:t>
            </a:r>
            <a:endParaRPr sz="1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2180919" y="4223291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54" name="Google Shape;154;p5"/>
          <p:cNvCxnSpPr/>
          <p:nvPr/>
        </p:nvCxnSpPr>
        <p:spPr>
          <a:xfrm rot="5400000">
            <a:off x="2647321" y="3831867"/>
            <a:ext cx="643541" cy="2042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5" name="Google Shape;155;p5"/>
          <p:cNvSpPr txBox="1"/>
          <p:nvPr/>
        </p:nvSpPr>
        <p:spPr>
          <a:xfrm>
            <a:off x="5500255" y="4322833"/>
            <a:ext cx="98777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Float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56" name="Google Shape;156;p5"/>
          <p:cNvCxnSpPr/>
          <p:nvPr/>
        </p:nvCxnSpPr>
        <p:spPr>
          <a:xfrm rot="5400000">
            <a:off x="5514998" y="3844017"/>
            <a:ext cx="643541" cy="2042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7" name="Google Shape;157;p5"/>
          <p:cNvSpPr txBox="1"/>
          <p:nvPr/>
        </p:nvSpPr>
        <p:spPr>
          <a:xfrm>
            <a:off x="9298744" y="4268692"/>
            <a:ext cx="120097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58" name="Google Shape;158;p5"/>
          <p:cNvCxnSpPr/>
          <p:nvPr/>
        </p:nvCxnSpPr>
        <p:spPr>
          <a:xfrm rot="5400000">
            <a:off x="9409406" y="3841034"/>
            <a:ext cx="643541" cy="2042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VARIABLES &amp; CONSTANTS</a:t>
            </a: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body" idx="1"/>
          </p:nvPr>
        </p:nvSpPr>
        <p:spPr>
          <a:xfrm>
            <a:off x="6679809" y="1631852"/>
            <a:ext cx="4815840" cy="286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In programming, a variable is a container (storage area) to hold data.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To indicate the storage area, each variable should be given a unique name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identifier</a:t>
            </a:r>
            <a:r>
              <a:rPr lang="en-US"/>
              <a:t>). 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Variable names are just the symbolic representation of a memory location.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/>
              <a:t>  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167" name="Google Shape;167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174" name="Google Shape;174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1026941" y="998807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 playerScore = 95;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76" name="Google Shape;176;p7"/>
          <p:cNvCxnSpPr/>
          <p:nvPr/>
        </p:nvCxnSpPr>
        <p:spPr>
          <a:xfrm rot="5400000" flipH="1">
            <a:off x="1547446" y="1955409"/>
            <a:ext cx="1026942" cy="140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7" name="Google Shape;177;p7"/>
          <p:cNvSpPr txBox="1"/>
          <p:nvPr/>
        </p:nvSpPr>
        <p:spPr>
          <a:xfrm>
            <a:off x="451952" y="2689831"/>
            <a:ext cx="58224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Here, playerScore is a variable of int type.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Here, the variable is assigned an integer value 95.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6974672" y="3218822"/>
            <a:ext cx="47115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value of a variable can be changed,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hence the name variable.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79" name="Google Shape;179;p7"/>
          <p:cNvCxnSpPr>
            <a:stCxn id="178" idx="2"/>
          </p:cNvCxnSpPr>
          <p:nvPr/>
        </p:nvCxnSpPr>
        <p:spPr>
          <a:xfrm flipH="1">
            <a:off x="9326845" y="3865153"/>
            <a:ext cx="3600" cy="91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0" name="Google Shape;180;p7"/>
          <p:cNvSpPr txBox="1"/>
          <p:nvPr/>
        </p:nvSpPr>
        <p:spPr>
          <a:xfrm>
            <a:off x="8454683" y="4853353"/>
            <a:ext cx="17812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ch = 'a';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// some code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 = 'l';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187" name="Google Shape;187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3854548" y="590843"/>
            <a:ext cx="45672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Rules for naming a variable</a:t>
            </a:r>
            <a:endParaRPr sz="24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041009" y="1463040"/>
            <a:ext cx="1017094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variable name can only have letters (both uppercase and lowercase letters), digits and underscore.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first letter of a variable should be either a letter or an underscore.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is no rule on how long a variable name (identifier) can be. However, you may run into problems in some compilers if the variable name is longer than 31 characters.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815927" y="4501662"/>
            <a:ext cx="714638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 should always try to give meaningful names to variables.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example: firstName is a better variable name than fn.</a:t>
            </a:r>
            <a:endParaRPr sz="24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1" name="Google Shape;191;p8"/>
          <p:cNvSpPr/>
          <p:nvPr/>
        </p:nvSpPr>
        <p:spPr>
          <a:xfrm rot="1025050">
            <a:off x="7469945" y="3826412"/>
            <a:ext cx="2039815" cy="1209822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7891975" y="4009293"/>
            <a:ext cx="13927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Note:</a:t>
            </a:r>
            <a:endParaRPr sz="3200" b="1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19-10-2020</a:t>
            </a:r>
            <a:endParaRPr/>
          </a:p>
        </p:txBody>
      </p:sp>
      <p:sp>
        <p:nvSpPr>
          <p:cNvPr id="199" name="Google Shape;199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365759" y="1139484"/>
            <a:ext cx="67370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 is a strongly typed language. This means that the variable type cannot be changed once it is declared. 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01" name="Google Shape;201;p9"/>
          <p:cNvCxnSpPr/>
          <p:nvPr/>
        </p:nvCxnSpPr>
        <p:spPr>
          <a:xfrm rot="-5400000" flipH="1">
            <a:off x="1927275" y="3137094"/>
            <a:ext cx="1927272" cy="140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2" name="Google Shape;202;p9"/>
          <p:cNvSpPr txBox="1"/>
          <p:nvPr/>
        </p:nvSpPr>
        <p:spPr>
          <a:xfrm>
            <a:off x="717452" y="4276578"/>
            <a:ext cx="44165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 number = 5;  // </a:t>
            </a:r>
            <a:r>
              <a:rPr lang="en-US" sz="1800" b="1">
                <a:solidFill>
                  <a:srgbClr val="92D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integer variable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 = 5.5; //</a:t>
            </a: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error</a:t>
            </a: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double number; // </a:t>
            </a:r>
            <a:r>
              <a:rPr lang="en-US" sz="18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error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3137095" y="2813539"/>
            <a:ext cx="2262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example:</a:t>
            </a:r>
            <a:endParaRPr sz="24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4754880" y="4740812"/>
            <a:ext cx="1772529" cy="2813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4670474" y="5120641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Explanation:</a:t>
            </a:r>
            <a:endParaRPr sz="20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6907237" y="3559126"/>
            <a:ext cx="430873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Here, the type of number variable is int. You cannot assign a floating-point (decimal) value 5.5 to this variable.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Also, you cannot redefine the data type of the variable to double.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By the way, to store the decimal values in C, you need to declare its type to either double or float.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4501661" y="281354"/>
            <a:ext cx="26773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VARIABLES</a:t>
            </a:r>
            <a:endParaRPr sz="32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1367</Words>
  <PresentationFormat>Custom</PresentationFormat>
  <Paragraphs>261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Parcel</vt:lpstr>
      <vt:lpstr>Parcel</vt:lpstr>
      <vt:lpstr>PROGRAMMING FOR PROBLEM SOLVING</vt:lpstr>
      <vt:lpstr>CHAPTER 2: TOPIC 2</vt:lpstr>
      <vt:lpstr>COMMENTS</vt:lpstr>
      <vt:lpstr>HEADER FILES</vt:lpstr>
      <vt:lpstr>Slide 5</vt:lpstr>
      <vt:lpstr>VARIABLES &amp; CONSTANTS</vt:lpstr>
      <vt:lpstr>Slide 7</vt:lpstr>
      <vt:lpstr>Slide 8</vt:lpstr>
      <vt:lpstr>Slide 9</vt:lpstr>
      <vt:lpstr>Slide 10</vt:lpstr>
      <vt:lpstr>OPERATORS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PROBLEM SOLVING</dc:title>
  <dc:creator>Utsav Yagnik</dc:creator>
  <cp:lastModifiedBy>Windows User</cp:lastModifiedBy>
  <cp:revision>2</cp:revision>
  <dcterms:created xsi:type="dcterms:W3CDTF">2020-09-07T10:12:37Z</dcterms:created>
  <dcterms:modified xsi:type="dcterms:W3CDTF">2021-10-29T09:31:34Z</dcterms:modified>
</cp:coreProperties>
</file>