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6" y="-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38E09-B324-4E3D-B9A9-E7A8893DE7D7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45E-B809-4863-A1EA-644428C03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341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B915-8ED9-499B-ADAF-7CA8704CF10F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037" y="0"/>
            <a:ext cx="1965963" cy="5689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015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62C0-5F7B-422B-B05A-E61B15D967CA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81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551E-41D2-44EA-96DF-D7B13A4E2869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768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88" y="0"/>
            <a:ext cx="1997850" cy="5782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5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7C56-2567-4596-9657-7EA1F2342DD9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613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17" y="0"/>
            <a:ext cx="2066929" cy="5982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695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F41A-8FEE-4C68-98DD-45A2FF193ED1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907" y="1"/>
            <a:ext cx="2137230" cy="618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2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B3C-594E-48F2-8BF7-07B16A5CAD9E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473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44AF-DE0C-4B9D-9068-793B3274145A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BE92-5311-4F20-AB68-412AAE24780F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64" y="0"/>
            <a:ext cx="2139373" cy="619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87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FAA7C0-3B04-4716-AE2B-1B7B72C6B31C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7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0D9C8-E4B4-4F7D-8F30-0B4AFB92B362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5C1C91-F70C-409E-B3EB-BA495FFA0D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75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PROGRAMMING FOR PROBLEM SOLVING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SEMESTER:</a:t>
            </a:r>
          </a:p>
          <a:p>
            <a:r>
              <a:rPr lang="en-IN" dirty="0" smtClean="0"/>
              <a:t>PREPARED BY: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84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Arithmetic Conversion Hierarchy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6365" y="2269375"/>
            <a:ext cx="4247647" cy="347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Important Points about Implicite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Implicit type of type conversion is also called as </a:t>
            </a:r>
            <a:r>
              <a:rPr lang="en-IN" b="1" dirty="0" smtClean="0"/>
              <a:t>standard type conversion. </a:t>
            </a:r>
            <a:r>
              <a:rPr lang="en-IN" dirty="0" smtClean="0"/>
              <a:t>We do not require any keyword or special statements in implicit type casting.</a:t>
            </a:r>
          </a:p>
          <a:p>
            <a:r>
              <a:rPr lang="en-IN" dirty="0" smtClean="0"/>
              <a:t>Converting from smaller data type into larger data type is also called as </a:t>
            </a:r>
            <a:r>
              <a:rPr lang="en-IN" b="1" dirty="0" smtClean="0"/>
              <a:t>type promotion</a:t>
            </a:r>
            <a:r>
              <a:rPr lang="en-IN" dirty="0" smtClean="0"/>
              <a:t>. </a:t>
            </a:r>
          </a:p>
          <a:p>
            <a:r>
              <a:rPr lang="en-IN" dirty="0" smtClean="0"/>
              <a:t>The implicit type conversion always happens with the compatible data types.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Explicit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Some scenarios of program in which we may have to force type conversion Explicitly that is called Explicit type Conversion .</a:t>
            </a:r>
          </a:p>
          <a:p>
            <a:pPr>
              <a:buNone/>
            </a:pPr>
            <a:r>
              <a:rPr lang="en-IN" dirty="0" smtClean="0"/>
              <a:t>  Suppose we have a variable div that stores the division of two operands which are declared as an </a:t>
            </a:r>
            <a:r>
              <a:rPr lang="en-IN" dirty="0" err="1" smtClean="0"/>
              <a:t>int</a:t>
            </a:r>
            <a:r>
              <a:rPr lang="en-IN" dirty="0" smtClean="0"/>
              <a:t> data type.</a:t>
            </a:r>
          </a:p>
          <a:p>
            <a:pPr>
              <a:buNone/>
            </a:pPr>
            <a:r>
              <a:rPr lang="en-IN" dirty="0" smtClean="0"/>
              <a:t>          Syntax:-</a:t>
            </a:r>
          </a:p>
          <a:p>
            <a:pPr>
              <a:buNone/>
            </a:pPr>
            <a:r>
              <a:rPr lang="en-IN" dirty="0" smtClean="0"/>
              <a:t>		(</a:t>
            </a:r>
            <a:r>
              <a:rPr lang="en-IN" dirty="0" smtClean="0">
                <a:solidFill>
                  <a:srgbClr val="FF0000"/>
                </a:solidFill>
              </a:rPr>
              <a:t>type-name) expression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</a:t>
            </a:r>
            <a:r>
              <a:rPr lang="en-IN" dirty="0" smtClean="0">
                <a:solidFill>
                  <a:schemeClr val="tx1"/>
                </a:solidFill>
              </a:rPr>
              <a:t>Example:-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int</a:t>
            </a:r>
            <a:r>
              <a:rPr lang="en-IN" dirty="0" smtClean="0"/>
              <a:t> result, var1=10, var2=3; </a:t>
            </a:r>
          </a:p>
          <a:p>
            <a:pPr>
              <a:buNone/>
            </a:pPr>
            <a:r>
              <a:rPr lang="en-IN" dirty="0" smtClean="0"/>
              <a:t>           result=var1/var2;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Explicit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784806" cy="310198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main()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float a = 1.2; //</a:t>
            </a:r>
            <a:r>
              <a:rPr lang="en-IN" dirty="0" err="1" smtClean="0"/>
              <a:t>int</a:t>
            </a:r>
            <a:r>
              <a:rPr lang="en-IN" dirty="0" smtClean="0"/>
              <a:t> b = a; </a:t>
            </a:r>
          </a:p>
          <a:p>
            <a:r>
              <a:rPr lang="en-IN" dirty="0" smtClean="0"/>
              <a:t>//Compiler will throw an error for this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b = (</a:t>
            </a:r>
            <a:r>
              <a:rPr lang="en-IN" dirty="0" err="1" smtClean="0"/>
              <a:t>int</a:t>
            </a:r>
            <a:r>
              <a:rPr lang="en-IN" dirty="0" smtClean="0"/>
              <a:t>)a + 1;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("Value of a is %f\n", a);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("Value of b is %d\</a:t>
            </a:r>
            <a:r>
              <a:rPr lang="en-IN" dirty="0" err="1" smtClean="0"/>
              <a:t>n",b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return 0; 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Operator Precedence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 smtClean="0"/>
              <a:t>Operator precedence</a:t>
            </a:r>
            <a:r>
              <a:rPr lang="en-IN" dirty="0" smtClean="0"/>
              <a:t> determines which operator is performed first in an expression with more than one operators with different precedence.</a:t>
            </a:r>
          </a:p>
          <a:p>
            <a:endParaRPr lang="en-IN" b="1" dirty="0" smtClean="0"/>
          </a:p>
          <a:p>
            <a:r>
              <a:rPr lang="en-IN" b="1" dirty="0" smtClean="0"/>
              <a:t>10 + 20 * 30</a:t>
            </a:r>
            <a:r>
              <a:rPr lang="en-IN" dirty="0" smtClean="0"/>
              <a:t> is calculated as </a:t>
            </a:r>
            <a:r>
              <a:rPr lang="en-IN" b="1" dirty="0" smtClean="0"/>
              <a:t>10 + (20 * 30)</a:t>
            </a:r>
            <a:r>
              <a:rPr lang="en-IN" dirty="0" smtClean="0"/>
              <a:t> and not as </a:t>
            </a:r>
            <a:r>
              <a:rPr lang="en-IN" b="1" dirty="0" smtClean="0"/>
              <a:t>(10 + 20) * 30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Operator Precedence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6247" y="2211185"/>
            <a:ext cx="7797338" cy="38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Operators </a:t>
            </a:r>
            <a:r>
              <a:rPr lang="en-IN" b="1" dirty="0" err="1" smtClean="0"/>
              <a:t>Associativity</a:t>
            </a:r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Operators </a:t>
            </a:r>
            <a:r>
              <a:rPr lang="en-IN" b="1" dirty="0" err="1" smtClean="0"/>
              <a:t>Associativity</a:t>
            </a:r>
            <a:r>
              <a:rPr lang="en-IN" dirty="0" smtClean="0"/>
              <a:t> is used when two operators of same precedence appear in an expression. </a:t>
            </a:r>
            <a:r>
              <a:rPr lang="en-IN" dirty="0" err="1" smtClean="0"/>
              <a:t>Associativity</a:t>
            </a:r>
            <a:r>
              <a:rPr lang="en-IN" dirty="0" smtClean="0"/>
              <a:t> can be either </a:t>
            </a:r>
            <a:r>
              <a:rPr lang="en-IN" b="1" dirty="0" smtClean="0"/>
              <a:t>L</a:t>
            </a:r>
            <a:r>
              <a:rPr lang="en-IN" dirty="0" smtClean="0"/>
              <a:t>eft</a:t>
            </a:r>
            <a:r>
              <a:rPr lang="en-IN" b="1" dirty="0" smtClean="0"/>
              <a:t> t</a:t>
            </a:r>
            <a:r>
              <a:rPr lang="en-IN" dirty="0" smtClean="0"/>
              <a:t>o </a:t>
            </a:r>
            <a:r>
              <a:rPr lang="en-IN" b="1" dirty="0" smtClean="0"/>
              <a:t>R</a:t>
            </a:r>
            <a:r>
              <a:rPr lang="en-IN" dirty="0" smtClean="0"/>
              <a:t>ight or</a:t>
            </a:r>
            <a:r>
              <a:rPr lang="en-IN" b="1" dirty="0" smtClean="0"/>
              <a:t> R</a:t>
            </a:r>
            <a:r>
              <a:rPr lang="en-IN" dirty="0" smtClean="0"/>
              <a:t>ight</a:t>
            </a:r>
            <a:r>
              <a:rPr lang="en-IN" b="1" dirty="0" smtClean="0"/>
              <a:t> t</a:t>
            </a:r>
            <a:r>
              <a:rPr lang="en-IN" dirty="0" smtClean="0"/>
              <a:t>o </a:t>
            </a:r>
            <a:r>
              <a:rPr lang="en-IN" b="1" dirty="0" smtClean="0"/>
              <a:t>L</a:t>
            </a:r>
            <a:r>
              <a:rPr lang="en-IN" dirty="0" smtClean="0"/>
              <a:t>eft.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Operators </a:t>
            </a:r>
            <a:r>
              <a:rPr lang="en-IN" b="1" dirty="0" err="1" smtClean="0"/>
              <a:t>AssociativeTy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0938" y="2161309"/>
            <a:ext cx="7547957" cy="399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Operators </a:t>
            </a:r>
            <a:r>
              <a:rPr lang="en-IN" b="1" dirty="0" err="1" smtClean="0"/>
              <a:t>AssociativeTy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9" name="Content Placeholder 8" descr="Operator Precedence And Associativity In C - AticleWorl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8509" y="2244436"/>
            <a:ext cx="6816436" cy="37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5" y="401782"/>
            <a:ext cx="8880209" cy="74814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I/o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274618"/>
            <a:ext cx="10751127" cy="4943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                    </a:t>
            </a:r>
            <a:endParaRPr lang="en-IN" dirty="0" smtClean="0"/>
          </a:p>
          <a:p>
            <a:r>
              <a:rPr lang="en-IN" sz="2400" b="1" dirty="0" err="1"/>
              <a:t>s</a:t>
            </a:r>
            <a:r>
              <a:rPr lang="en-IN" sz="2400" b="1" dirty="0" err="1" smtClean="0"/>
              <a:t>canf</a:t>
            </a:r>
            <a:r>
              <a:rPr lang="en-IN" sz="2400" b="1" dirty="0" smtClean="0"/>
              <a:t>() and </a:t>
            </a:r>
            <a:r>
              <a:rPr lang="en-IN" sz="2400" b="1" dirty="0" err="1" smtClean="0"/>
              <a:t>printf</a:t>
            </a:r>
            <a:r>
              <a:rPr lang="en-IN" sz="2400" b="1" dirty="0" smtClean="0"/>
              <a:t>() Functions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definition of these functions are available in </a:t>
            </a:r>
            <a:r>
              <a:rPr lang="en-IN" dirty="0" err="1" smtClean="0"/>
              <a:t>stdio.h</a:t>
            </a:r>
            <a:r>
              <a:rPr lang="en-IN" dirty="0" smtClean="0"/>
              <a:t> header file.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printf</a:t>
            </a:r>
            <a:r>
              <a:rPr lang="en-IN" dirty="0" smtClean="0"/>
              <a:t>() function is used to take output from screen. And </a:t>
            </a:r>
            <a:r>
              <a:rPr lang="en-IN" dirty="0" err="1" smtClean="0"/>
              <a:t>scanf</a:t>
            </a:r>
            <a:r>
              <a:rPr lang="en-IN" dirty="0" smtClean="0"/>
              <a:t>() function is used to give input to the screen.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For example:  </a:t>
            </a:r>
            <a:r>
              <a:rPr lang="en-IN" b="1" dirty="0" err="1" smtClean="0"/>
              <a:t>printf</a:t>
            </a:r>
            <a:r>
              <a:rPr lang="en-IN" b="1" dirty="0" smtClean="0"/>
              <a:t>(“</a:t>
            </a:r>
            <a:r>
              <a:rPr lang="en-IN" b="1" dirty="0" err="1" smtClean="0"/>
              <a:t>Wel</a:t>
            </a:r>
            <a:r>
              <a:rPr lang="en-IN" b="1" dirty="0" smtClean="0"/>
              <a:t> come to Silver Oak University”);</a:t>
            </a:r>
          </a:p>
          <a:p>
            <a:r>
              <a:rPr lang="en-IN" dirty="0" smtClean="0"/>
              <a:t>It will display the content which we had written in </a:t>
            </a:r>
            <a:r>
              <a:rPr lang="en-IN" dirty="0" err="1" smtClean="0"/>
              <a:t>printf</a:t>
            </a:r>
            <a:r>
              <a:rPr lang="en-IN" dirty="0" smtClean="0"/>
              <a:t> function.</a:t>
            </a:r>
          </a:p>
          <a:p>
            <a:r>
              <a:rPr lang="en-IN" dirty="0" smtClean="0"/>
              <a:t>And </a:t>
            </a:r>
            <a:r>
              <a:rPr lang="en-IN" b="1" dirty="0" err="1" smtClean="0"/>
              <a:t>scanf</a:t>
            </a:r>
            <a:r>
              <a:rPr lang="en-IN" b="1" dirty="0" smtClean="0"/>
              <a:t>(“%</a:t>
            </a:r>
            <a:r>
              <a:rPr lang="en-IN" b="1" dirty="0" err="1" smtClean="0"/>
              <a:t>d”,&amp;a</a:t>
            </a:r>
            <a:r>
              <a:rPr lang="en-IN" b="1" dirty="0" smtClean="0"/>
              <a:t>); </a:t>
            </a:r>
            <a:r>
              <a:rPr lang="en-IN" dirty="0" smtClean="0"/>
              <a:t>will take value of ‘a’ variable from user.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2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5" y="401782"/>
            <a:ext cx="8880209" cy="748145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eXPRESSIONS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274618"/>
            <a:ext cx="10751127" cy="446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         INTRODUCTION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An expression is a collection of operators and operands that represents a </a:t>
            </a:r>
            <a:r>
              <a:rPr lang="en-IN" dirty="0" smtClean="0"/>
              <a:t>specific value.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may consist of one or more operand or zero or more operators to produce a value.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For example:  </a:t>
            </a:r>
            <a:r>
              <a:rPr lang="en-IN" dirty="0" smtClean="0"/>
              <a:t>A=B+C*D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 above example we have two operator like “</a:t>
            </a:r>
            <a:r>
              <a:rPr lang="en-IN" b="1" dirty="0" smtClean="0"/>
              <a:t>+</a:t>
            </a:r>
            <a:r>
              <a:rPr lang="en-IN" dirty="0" smtClean="0"/>
              <a:t>” &amp; “</a:t>
            </a:r>
            <a:r>
              <a:rPr lang="en-IN" b="1" dirty="0" smtClean="0"/>
              <a:t>*</a:t>
            </a:r>
            <a:r>
              <a:rPr lang="en-IN" dirty="0" smtClean="0"/>
              <a:t>” and three operand like B,C and D and one variable to store the value of expression.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ENGINEERING, *Proprietary material of SILVER OAK UNIVERSITY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2E5A-4343-4360-8B2E-D8EFD087869F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2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5" y="401782"/>
            <a:ext cx="8880209" cy="74814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I/o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274618"/>
            <a:ext cx="10751127" cy="4943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                    </a:t>
            </a:r>
            <a:endParaRPr lang="en-IN" dirty="0" smtClean="0"/>
          </a:p>
          <a:p>
            <a:r>
              <a:rPr lang="en-IN" sz="2400" b="1" dirty="0" err="1" smtClean="0"/>
              <a:t>getchar</a:t>
            </a:r>
            <a:r>
              <a:rPr lang="en-IN" sz="2400" b="1" dirty="0" smtClean="0"/>
              <a:t>() and </a:t>
            </a:r>
            <a:r>
              <a:rPr lang="en-IN" sz="2400" b="1" dirty="0" err="1" smtClean="0"/>
              <a:t>putchar</a:t>
            </a:r>
            <a:r>
              <a:rPr lang="en-IN" sz="2400" b="1" dirty="0" smtClean="0"/>
              <a:t>() Functions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err="1"/>
              <a:t>getchar</a:t>
            </a:r>
            <a:r>
              <a:rPr lang="en-IN" b="1" dirty="0"/>
              <a:t>() </a:t>
            </a:r>
            <a:r>
              <a:rPr lang="en-IN" b="1" dirty="0" smtClean="0"/>
              <a:t>:</a:t>
            </a:r>
            <a:r>
              <a:rPr lang="en-IN" dirty="0" smtClean="0"/>
              <a:t>It reads the character from the terminal and returns as an </a:t>
            </a:r>
            <a:r>
              <a:rPr lang="en-IN" dirty="0" err="1" smtClean="0"/>
              <a:t>interger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We can use </a:t>
            </a:r>
            <a:r>
              <a:rPr lang="en-IN" dirty="0" err="1" smtClean="0"/>
              <a:t>getchar</a:t>
            </a:r>
            <a:r>
              <a:rPr lang="en-IN" dirty="0" smtClean="0"/>
              <a:t> function in loop if we want to read more than one character from user.</a:t>
            </a:r>
          </a:p>
          <a:p>
            <a:endParaRPr lang="en-IN" dirty="0" smtClean="0"/>
          </a:p>
          <a:p>
            <a:r>
              <a:rPr lang="en-IN" b="1" dirty="0" err="1"/>
              <a:t>putchar</a:t>
            </a:r>
            <a:r>
              <a:rPr lang="en-IN" b="1" dirty="0" smtClean="0"/>
              <a:t>() : </a:t>
            </a:r>
            <a:r>
              <a:rPr lang="en-IN" dirty="0" smtClean="0"/>
              <a:t>The function </a:t>
            </a:r>
            <a:r>
              <a:rPr lang="en-IN" dirty="0"/>
              <a:t>displays the character passed to it on the screen and returns the same </a:t>
            </a:r>
            <a:r>
              <a:rPr lang="en-IN" dirty="0" smtClean="0"/>
              <a:t>character.</a:t>
            </a:r>
          </a:p>
          <a:p>
            <a:endParaRPr lang="en-IN" dirty="0" smtClean="0"/>
          </a:p>
          <a:p>
            <a:r>
              <a:rPr lang="en-IN" dirty="0" smtClean="0"/>
              <a:t>If we want to display more than one character then we can use </a:t>
            </a:r>
            <a:r>
              <a:rPr lang="en-IN" dirty="0" err="1" smtClean="0"/>
              <a:t>putchar</a:t>
            </a:r>
            <a:r>
              <a:rPr lang="en-IN" dirty="0" smtClean="0"/>
              <a:t>() function in a loop.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DEPARTMENT OF COMPUTER ENGINEERING, *Proprietary material of SILVER OAK UNIVERSITY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A2E5A-4343-4360-8B2E-D8EFD087869F}" type="datetime1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27-04-2021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C1C91-F70C-409E-B3EB-BA495FFA0DF6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6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655" y="401782"/>
            <a:ext cx="8880209" cy="74814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I/o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149927"/>
            <a:ext cx="10751127" cy="50679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                     </a:t>
            </a:r>
            <a:endParaRPr lang="en-IN" dirty="0" smtClean="0"/>
          </a:p>
          <a:p>
            <a:r>
              <a:rPr lang="en-IN" sz="2400" b="1" dirty="0" smtClean="0"/>
              <a:t>gets() and puts() Functions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gets() :   </a:t>
            </a:r>
            <a:r>
              <a:rPr lang="en-IN" dirty="0" smtClean="0"/>
              <a:t>it reads a line from </a:t>
            </a:r>
            <a:r>
              <a:rPr lang="en-IN" dirty="0" err="1" smtClean="0"/>
              <a:t>stdin</a:t>
            </a:r>
            <a:r>
              <a:rPr lang="en-IN" dirty="0" smtClean="0"/>
              <a:t>(standard input) into the buffer pointed by </a:t>
            </a:r>
            <a:r>
              <a:rPr lang="en-IN" b="1" dirty="0" err="1" smtClean="0"/>
              <a:t>str</a:t>
            </a:r>
            <a:r>
              <a:rPr lang="en-IN" dirty="0" smtClean="0"/>
              <a:t> </a:t>
            </a:r>
            <a:r>
              <a:rPr lang="en-IN" dirty="0" err="1" smtClean="0"/>
              <a:t>pointer,untill</a:t>
            </a:r>
            <a:r>
              <a:rPr lang="en-IN" dirty="0" smtClean="0"/>
              <a:t> either terminated by new line or EOF.</a:t>
            </a:r>
          </a:p>
          <a:p>
            <a:r>
              <a:rPr lang="en-IN" b="1" dirty="0" smtClean="0"/>
              <a:t>puts() : </a:t>
            </a:r>
            <a:r>
              <a:rPr lang="en-IN" dirty="0" smtClean="0"/>
              <a:t>It writes a string </a:t>
            </a:r>
            <a:r>
              <a:rPr lang="en-IN" b="1" dirty="0" err="1" smtClean="0"/>
              <a:t>str</a:t>
            </a:r>
            <a:r>
              <a:rPr lang="en-IN" dirty="0" smtClean="0"/>
              <a:t> and a trailing new line to </a:t>
            </a:r>
            <a:r>
              <a:rPr lang="en-IN" dirty="0" err="1" smtClean="0"/>
              <a:t>stdout</a:t>
            </a:r>
            <a:r>
              <a:rPr lang="en-IN" dirty="0" smtClean="0"/>
              <a:t>(standard output).</a:t>
            </a:r>
          </a:p>
          <a:p>
            <a:r>
              <a:rPr lang="en-IN" b="1" dirty="0" err="1"/>
              <a:t>s</a:t>
            </a:r>
            <a:r>
              <a:rPr lang="en-IN" b="1" dirty="0" err="1" smtClean="0"/>
              <a:t>tr</a:t>
            </a:r>
            <a:r>
              <a:rPr lang="en-IN" b="1" dirty="0" smtClean="0"/>
              <a:t> :  </a:t>
            </a:r>
            <a:r>
              <a:rPr lang="en-IN" dirty="0"/>
              <a:t> </a:t>
            </a:r>
            <a:r>
              <a:rPr lang="en-IN" dirty="0" smtClean="0"/>
              <a:t>it is a pointer to an array of character where the c string is stored.</a:t>
            </a:r>
            <a:endParaRPr lang="en-IN" b="1" dirty="0" smtClean="0"/>
          </a:p>
          <a:p>
            <a:r>
              <a:rPr lang="en-IN" b="1" dirty="0" smtClean="0"/>
              <a:t>Example:					gets(</a:t>
            </a:r>
            <a:r>
              <a:rPr lang="en-IN" b="1" dirty="0" err="1" smtClean="0"/>
              <a:t>str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r>
              <a:rPr lang="en-IN" b="1" dirty="0" smtClean="0"/>
              <a:t>	Void main()				puts(</a:t>
            </a:r>
            <a:r>
              <a:rPr lang="en-IN" b="1" dirty="0" err="1" smtClean="0"/>
              <a:t>str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{					</a:t>
            </a:r>
            <a:r>
              <a:rPr lang="en-IN" b="1" dirty="0" err="1" smtClean="0"/>
              <a:t>getch</a:t>
            </a:r>
            <a:r>
              <a:rPr lang="en-IN" b="1" dirty="0" smtClean="0"/>
              <a:t>();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char </a:t>
            </a:r>
            <a:r>
              <a:rPr lang="en-IN" b="1" dirty="0" err="1" smtClean="0"/>
              <a:t>str</a:t>
            </a:r>
            <a:r>
              <a:rPr lang="en-IN" b="1" dirty="0" smtClean="0"/>
              <a:t>[100];			}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</a:t>
            </a:r>
            <a:r>
              <a:rPr lang="en-IN" b="1" dirty="0" err="1" smtClean="0"/>
              <a:t>printf</a:t>
            </a:r>
            <a:r>
              <a:rPr lang="en-IN" b="1" dirty="0" smtClean="0"/>
              <a:t>(“enter string”);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t>DEPARTMENT OF COMPUTER ENGINEERING, *Proprietary material of SILVER OAK UNIVERSITY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A2E5A-4343-4360-8B2E-D8EFD087869F}" type="datetime1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27-04-2021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C1C91-F70C-409E-B3EB-BA495FFA0DF6}" type="slidenum">
              <a:rPr kumimoji="0" lang="en-IN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527964" y="4156364"/>
            <a:ext cx="13854" cy="192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8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</a:t>
            </a:r>
            <a:r>
              <a:rPr lang="en-IN" dirty="0" err="1" smtClean="0"/>
              <a:t>eXAMPLE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442147"/>
            <a:ext cx="7591737" cy="311582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*Proprietary material of SILVER OAK UNIVERSITY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18B-A555-42F7-AD66-CCE8F1B7538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44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EXPRESSIONS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76B-7A16-44DB-A76C-8C3EFD3B696B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90843" y="2405576"/>
            <a:ext cx="107975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 smtClean="0"/>
              <a:t>There are three types of expression in C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3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 smtClean="0"/>
              <a:t>Infix Expression  </a:t>
            </a:r>
            <a:r>
              <a:rPr lang="en-IN" sz="3000" dirty="0" err="1" smtClean="0"/>
              <a:t>i.e</a:t>
            </a:r>
            <a:r>
              <a:rPr lang="en-IN" sz="3000" dirty="0" smtClean="0"/>
              <a:t>:(</a:t>
            </a:r>
            <a:r>
              <a:rPr lang="en-IN" sz="3000" dirty="0" err="1" smtClean="0"/>
              <a:t>a+b</a:t>
            </a:r>
            <a:r>
              <a:rPr lang="en-IN" sz="3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 smtClean="0"/>
              <a:t>Postfix Expression  </a:t>
            </a:r>
            <a:r>
              <a:rPr lang="en-IN" sz="3000" dirty="0" err="1"/>
              <a:t>i.e</a:t>
            </a:r>
            <a:r>
              <a:rPr lang="en-IN" sz="3000" dirty="0" smtClean="0"/>
              <a:t>:(ab+)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 smtClean="0"/>
              <a:t>Prefix Expression   </a:t>
            </a:r>
            <a:r>
              <a:rPr lang="en-IN" sz="3000" dirty="0" err="1" smtClean="0"/>
              <a:t>i.e</a:t>
            </a:r>
            <a:r>
              <a:rPr lang="en-IN" sz="3000" dirty="0" smtClean="0"/>
              <a:t>:(+ab)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42841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EVALUATION OF EXPRESSION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/>
              <a:t>In c language expression evaluation is mainly depends on priority and associativity. An expression is a sequence of operands and operators that reduces to a single </a:t>
            </a:r>
            <a:r>
              <a:rPr lang="en-IN" sz="2000" dirty="0" smtClean="0"/>
              <a:t>value.</a:t>
            </a:r>
            <a:endParaRPr lang="en-IN" sz="2000" dirty="0"/>
          </a:p>
          <a:p>
            <a:r>
              <a:rPr lang="en-IN" sz="2000" dirty="0"/>
              <a:t>Every expression results in some value of a certain type that can be assigned to a variable.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0EC0-AABE-4DB5-ABED-EEFAC4B89D0F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*Proprietary material of SILVER OAK UNIVERSITY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2469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31136" y="263236"/>
            <a:ext cx="7729728" cy="775855"/>
          </a:xfrm>
        </p:spPr>
        <p:txBody>
          <a:bodyPr/>
          <a:lstStyle/>
          <a:p>
            <a:r>
              <a:rPr lang="en-IN" dirty="0" smtClean="0"/>
              <a:t>Examples of precedence</a:t>
            </a:r>
            <a:endParaRPr lang="en-IN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200957399"/>
              </p:ext>
            </p:extLst>
          </p:nvPr>
        </p:nvGraphicFramePr>
        <p:xfrm>
          <a:off x="290513" y="1260760"/>
          <a:ext cx="5805486" cy="488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162">
                  <a:extLst>
                    <a:ext uri="{9D8B030D-6E8A-4147-A177-3AD203B41FA5}">
                      <a16:colId xmlns="" xmlns:a16="http://schemas.microsoft.com/office/drawing/2014/main" val="4175686526"/>
                    </a:ext>
                  </a:extLst>
                </a:gridCol>
                <a:gridCol w="1935162">
                  <a:extLst>
                    <a:ext uri="{9D8B030D-6E8A-4147-A177-3AD203B41FA5}">
                      <a16:colId xmlns="" xmlns:a16="http://schemas.microsoft.com/office/drawing/2014/main" val="1811678927"/>
                    </a:ext>
                  </a:extLst>
                </a:gridCol>
                <a:gridCol w="1935162">
                  <a:extLst>
                    <a:ext uri="{9D8B030D-6E8A-4147-A177-3AD203B41FA5}">
                      <a16:colId xmlns="" xmlns:a16="http://schemas.microsoft.com/office/drawing/2014/main" val="1591872005"/>
                    </a:ext>
                  </a:extLst>
                </a:gridCol>
              </a:tblGrid>
              <a:tr h="435899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Associativity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977579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{}, (), []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52627294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++, --, !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Right to left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404586291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*, /, %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4153718080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+, -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790193188"/>
                  </a:ext>
                </a:extLst>
              </a:tr>
              <a:tr h="68371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&lt;, &lt;=, &gt;, &gt;=, ==, !=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124378663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1996521228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||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to right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1606655"/>
                  </a:ext>
                </a:extLst>
              </a:tr>
              <a:tr h="435899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?: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Right to left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765921220"/>
                  </a:ext>
                </a:extLst>
              </a:tr>
              <a:tr h="68371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=, +=, -=, *=, /=, %=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Right to left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4153130152"/>
                  </a:ext>
                </a:extLst>
              </a:tr>
            </a:tbl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338315" y="1316181"/>
            <a:ext cx="4939285" cy="4765963"/>
          </a:xfrm>
        </p:spPr>
        <p:txBody>
          <a:bodyPr/>
          <a:lstStyle/>
          <a:p>
            <a:r>
              <a:rPr lang="en-IN" b="1" dirty="0" smtClean="0"/>
              <a:t>If we have equation  10-3%8+6/4</a:t>
            </a:r>
          </a:p>
          <a:p>
            <a:pPr marL="0" indent="0">
              <a:buNone/>
            </a:pPr>
            <a:r>
              <a:rPr lang="en-IN" dirty="0" smtClean="0"/>
              <a:t>Step 1: </a:t>
            </a:r>
            <a:r>
              <a:rPr lang="en-IN" b="1" dirty="0" smtClean="0"/>
              <a:t>10-</a:t>
            </a:r>
            <a:r>
              <a:rPr lang="en-IN" b="1" dirty="0" smtClean="0">
                <a:solidFill>
                  <a:srgbClr val="FF0000"/>
                </a:solidFill>
              </a:rPr>
              <a:t>3%8</a:t>
            </a:r>
            <a:r>
              <a:rPr lang="en-IN" b="1" dirty="0" smtClean="0"/>
              <a:t>+6/4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Then according to the precedence we have to do operation of (%) first so (3%8) becomes 3. So we have 10-3+6/4.</a:t>
            </a:r>
          </a:p>
          <a:p>
            <a:pPr marL="0" indent="0">
              <a:buNone/>
            </a:pPr>
            <a:r>
              <a:rPr lang="en-IN" dirty="0" smtClean="0"/>
              <a:t>Step 2: </a:t>
            </a:r>
            <a:r>
              <a:rPr lang="en-IN" b="1" dirty="0" smtClean="0"/>
              <a:t>10-3+</a:t>
            </a:r>
            <a:r>
              <a:rPr lang="en-IN" b="1" dirty="0" smtClean="0">
                <a:solidFill>
                  <a:srgbClr val="FF0000"/>
                </a:solidFill>
              </a:rPr>
              <a:t>6/4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Now next we have a turn of (/) operator according to the precedence.</a:t>
            </a:r>
          </a:p>
          <a:p>
            <a:pPr marL="0" indent="0">
              <a:buNone/>
            </a:pPr>
            <a:r>
              <a:rPr lang="en-IN" dirty="0" smtClean="0"/>
              <a:t>Step 3: </a:t>
            </a:r>
            <a:r>
              <a:rPr lang="en-IN" b="1" dirty="0" smtClean="0">
                <a:solidFill>
                  <a:srgbClr val="FF0000"/>
                </a:solidFill>
              </a:rPr>
              <a:t>10-3</a:t>
            </a:r>
            <a:r>
              <a:rPr lang="en-IN" b="1" dirty="0" smtClean="0"/>
              <a:t>+1</a:t>
            </a:r>
          </a:p>
          <a:p>
            <a:pPr marL="0" indent="0">
              <a:buNone/>
            </a:pPr>
            <a:r>
              <a:rPr lang="en-IN" dirty="0" smtClean="0"/>
              <a:t>Now Next (-) will come according to the precedence.</a:t>
            </a:r>
          </a:p>
          <a:p>
            <a:pPr marL="0" indent="0">
              <a:buNone/>
            </a:pPr>
            <a:r>
              <a:rPr lang="en-IN" dirty="0" smtClean="0"/>
              <a:t>Step 4:</a:t>
            </a:r>
            <a:r>
              <a:rPr lang="en-IN" b="1" dirty="0">
                <a:solidFill>
                  <a:srgbClr val="FF0000"/>
                </a:solidFill>
              </a:rPr>
              <a:t>7</a:t>
            </a:r>
            <a:r>
              <a:rPr lang="en-IN" b="1" dirty="0" smtClean="0">
                <a:solidFill>
                  <a:srgbClr val="FF0000"/>
                </a:solidFill>
              </a:rPr>
              <a:t>+1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And at last we will have an answer </a:t>
            </a:r>
            <a:r>
              <a:rPr lang="en-IN" b="1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ELECTRICAL ENGINEERING, </a:t>
            </a:r>
          </a:p>
          <a:p>
            <a:r>
              <a:rPr lang="en-US" dirty="0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1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Conversion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type cast is basically a conversion from one type to another. </a:t>
            </a:r>
          </a:p>
          <a:p>
            <a:pPr>
              <a:buNone/>
            </a:pPr>
            <a:r>
              <a:rPr lang="en-IN" dirty="0" smtClean="0"/>
              <a:t>   There are two types of type conversion:</a:t>
            </a:r>
          </a:p>
          <a:p>
            <a:pPr>
              <a:buNone/>
            </a:pPr>
            <a:r>
              <a:rPr lang="en-IN" dirty="0" smtClean="0"/>
              <a:t>   1) </a:t>
            </a:r>
            <a:r>
              <a:rPr lang="en-IN" b="1" dirty="0" smtClean="0"/>
              <a:t>Implicit Type Conversion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2) </a:t>
            </a:r>
            <a:r>
              <a:rPr lang="en-IN" b="1" dirty="0" smtClean="0"/>
              <a:t>Explicit Type Conversion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Implicit Type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Implicit type casting means </a:t>
            </a:r>
          </a:p>
          <a:p>
            <a:pPr>
              <a:buNone/>
            </a:pPr>
            <a:r>
              <a:rPr lang="en-IN" dirty="0" smtClean="0"/>
              <a:t>   conversion of data types without losing its original meaning. </a:t>
            </a:r>
          </a:p>
          <a:p>
            <a:pPr>
              <a:buNone/>
            </a:pPr>
            <a:r>
              <a:rPr lang="en-IN" dirty="0" smtClean="0"/>
              <a:t>   This type of typecasting is essential when you want to change data types </a:t>
            </a:r>
            <a:r>
              <a:rPr lang="en-IN" b="1" dirty="0" smtClean="0"/>
              <a:t>without</a:t>
            </a:r>
            <a:r>
              <a:rPr lang="en-IN" dirty="0" smtClean="0"/>
              <a:t> changing the significance of the values stored inside the variable.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 </a:t>
            </a:r>
          </a:p>
          <a:p>
            <a:r>
              <a:rPr lang="en-IN" dirty="0" smtClean="0"/>
              <a:t>main() 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number = 1; </a:t>
            </a:r>
          </a:p>
          <a:p>
            <a:r>
              <a:rPr lang="en-IN" dirty="0" smtClean="0"/>
              <a:t>char character = 'J'; /*ASCII value is 106 */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sum; </a:t>
            </a:r>
          </a:p>
          <a:p>
            <a:r>
              <a:rPr lang="en-IN" dirty="0" smtClean="0"/>
              <a:t>sum = number + character; 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("Value of sum : %d\n", sum ); }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960A-3EA0-4A67-BA10-8EA5CE62E355}" type="datetime1">
              <a:rPr lang="en-IN" smtClean="0"/>
              <a:pPr/>
              <a:t>27-04-2021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Note:</a:t>
            </a:r>
          </a:p>
          <a:p>
            <a:r>
              <a:rPr lang="en-IN" dirty="0" smtClean="0"/>
              <a:t>We cannot perform implicit type casting on the data types which are not compatible with each other 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5BD6-E041-4518-BA06-B97A9A772534}" type="datetime1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ELECTRICAL ENGINEERING, </a:t>
            </a:r>
          </a:p>
          <a:p>
            <a:r>
              <a:rPr lang="en-US" smtClean="0"/>
              <a:t>*Proprietary material of SILVER OAK UNIVERSITY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1C91-F70C-409E-B3EB-BA495FFA0DF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Implicit Type Conversion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ookman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1140</Words>
  <Application>Microsoft Office PowerPoint</Application>
  <PresentationFormat>Custom</PresentationFormat>
  <Paragraphs>225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Parcel</vt:lpstr>
      <vt:lpstr>PROGRAMMING FOR PROBLEM SOLVING </vt:lpstr>
      <vt:lpstr>eXPRESSIONS</vt:lpstr>
      <vt:lpstr>FOR eXAMPLE</vt:lpstr>
      <vt:lpstr>TYPES OF EXPRESSIONS</vt:lpstr>
      <vt:lpstr>EVALUATION OF EXPRESSION</vt:lpstr>
      <vt:lpstr>Examples of precedence</vt:lpstr>
      <vt:lpstr>Type Conversion in C</vt:lpstr>
      <vt:lpstr>Implicit Type Conversion</vt:lpstr>
      <vt:lpstr>Implicit Type Conversion</vt:lpstr>
      <vt:lpstr>Arithmetic Conversion Hierarchy</vt:lpstr>
      <vt:lpstr>Important Points about Implicite Conversions</vt:lpstr>
      <vt:lpstr>Explicit type Conversion</vt:lpstr>
      <vt:lpstr>Explicit type Conversion</vt:lpstr>
      <vt:lpstr>Operator Precedence </vt:lpstr>
      <vt:lpstr>Operator Precedence </vt:lpstr>
      <vt:lpstr>Operators Associativity </vt:lpstr>
      <vt:lpstr>Operators AssociativeTy</vt:lpstr>
      <vt:lpstr>Operators AssociativeTy</vt:lpstr>
      <vt:lpstr>I/o Functions</vt:lpstr>
      <vt:lpstr>I/o Functions</vt:lpstr>
      <vt:lpstr>I/o Functions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NAME</dc:title>
  <dc:creator>Utsav Yagnik</dc:creator>
  <cp:lastModifiedBy>hemal</cp:lastModifiedBy>
  <cp:revision>68</cp:revision>
  <dcterms:created xsi:type="dcterms:W3CDTF">2020-09-07T10:12:37Z</dcterms:created>
  <dcterms:modified xsi:type="dcterms:W3CDTF">2021-04-27T08:28:20Z</dcterms:modified>
</cp:coreProperties>
</file>