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gu10Ggi/0HiSjE46+K+2cw/Mr0c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0" d="100"/>
          <a:sy n="80" d="100"/>
        </p:scale>
        <p:origin x="-754" y="-77"/>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Bookman Old Style"/>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8" name="Google Shape;18;p1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19" name="Google Shape;19;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20" name="Google Shape;20;p1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21" name="Google Shape;21;p16"/>
          <p:cNvPicPr preferRelativeResize="0"/>
          <p:nvPr/>
        </p:nvPicPr>
        <p:blipFill rotWithShape="1">
          <a:blip r:embed="rId2">
            <a:alphaModFix/>
          </a:blip>
          <a:srcRect/>
          <a:stretch/>
        </p:blipFill>
        <p:spPr>
          <a:xfrm>
            <a:off x="10226037" y="0"/>
            <a:ext cx="1965963" cy="56899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24"/>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4"/>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Bookman Old Style"/>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4"/>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Bookman Old Style"/>
                <a:ea typeface="Bookman Old Style"/>
                <a:cs typeface="Bookman Old Style"/>
                <a:sym typeface="Bookman Old Style"/>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Bookman Old Style"/>
                <a:ea typeface="Bookman Old Style"/>
                <a:cs typeface="Bookman Old Style"/>
                <a:sym typeface="Bookman Old Style"/>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Bookman Old Style"/>
                <a:ea typeface="Bookman Old Style"/>
                <a:cs typeface="Bookman Old Style"/>
                <a:sym typeface="Bookman Old Style"/>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Bookman Old Style"/>
                <a:ea typeface="Bookman Old Style"/>
                <a:cs typeface="Bookman Old Style"/>
                <a:sym typeface="Bookman Old Style"/>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Bookman Old Style"/>
                <a:ea typeface="Bookman Old Style"/>
                <a:cs typeface="Bookman Old Style"/>
                <a:sym typeface="Bookman Old Style"/>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8" name="Google Shape;88;p24"/>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89" name="Google Shape;89;p2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90" name="Google Shape;90;p24"/>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91" name="Google Shape;91;p2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5"/>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5" name="Google Shape;95;p2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96" name="Google Shape;96;p2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97" name="Google Shape;97;p2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6"/>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01" name="Google Shape;101;p2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102" name="Google Shape;102;p2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103" name="Google Shape;103;p2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1" name="Google Shape;31;p1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32" name="Google Shape;32;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33" name="Google Shape;33;p1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34" name="Google Shape;34;p17"/>
          <p:cNvPicPr preferRelativeResize="0"/>
          <p:nvPr/>
        </p:nvPicPr>
        <p:blipFill rotWithShape="1">
          <a:blip r:embed="rId2">
            <a:alphaModFix/>
          </a:blip>
          <a:srcRect/>
          <a:stretch/>
        </p:blipFill>
        <p:spPr>
          <a:xfrm>
            <a:off x="10162288" y="0"/>
            <a:ext cx="1997850" cy="5782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35"/>
        <p:cNvGrpSpPr/>
        <p:nvPr/>
      </p:nvGrpSpPr>
      <p:grpSpPr>
        <a:xfrm>
          <a:off x="0" y="0"/>
          <a:ext cx="0" cy="0"/>
          <a:chOff x="0" y="0"/>
          <a:chExt cx="0" cy="0"/>
        </a:xfrm>
      </p:grpSpPr>
      <p:sp>
        <p:nvSpPr>
          <p:cNvPr id="36" name="Google Shape;36;p1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Bookman Old Style"/>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8" name="Google Shape;38;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39" name="Google Shape;39;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40" name="Google Shape;40;p1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41" name="Google Shape;41;p15"/>
          <p:cNvPicPr preferRelativeResize="0"/>
          <p:nvPr/>
        </p:nvPicPr>
        <p:blipFill rotWithShape="1">
          <a:blip r:embed="rId2">
            <a:alphaModFix/>
          </a:blip>
          <a:srcRect/>
          <a:stretch/>
        </p:blipFill>
        <p:spPr>
          <a:xfrm>
            <a:off x="10226037" y="0"/>
            <a:ext cx="1965963" cy="56899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Bookman Old Style"/>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45" name="Google Shape;45;p1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46" name="Google Shape;46;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47" name="Google Shape;47;p1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19"/>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1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53" name="Google Shape;53;p1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54" name="Google Shape;54;p1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55" name="Google Shape;55;p19"/>
          <p:cNvPicPr preferRelativeResize="0"/>
          <p:nvPr/>
        </p:nvPicPr>
        <p:blipFill rotWithShape="1">
          <a:blip r:embed="rId2">
            <a:alphaModFix/>
          </a:blip>
          <a:srcRect/>
          <a:stretch/>
        </p:blipFill>
        <p:spPr>
          <a:xfrm>
            <a:off x="10091217" y="0"/>
            <a:ext cx="2066929" cy="59821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20"/>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8" name="Google Shape;58;p20"/>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9" name="Google Shape;59;p20"/>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60" name="Google Shape;60;p20"/>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61" name="Google Shape;61;p2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62" name="Google Shape;62;p2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63" name="Google Shape;63;p2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64" name="Google Shape;64;p2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5" name="Google Shape;65;p20"/>
          <p:cNvPicPr preferRelativeResize="0"/>
          <p:nvPr/>
        </p:nvPicPr>
        <p:blipFill rotWithShape="1">
          <a:blip r:embed="rId2">
            <a:alphaModFix/>
          </a:blip>
          <a:srcRect/>
          <a:stretch/>
        </p:blipFill>
        <p:spPr>
          <a:xfrm>
            <a:off x="10022907" y="1"/>
            <a:ext cx="2137230" cy="61856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69" name="Google Shape;69;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70" name="Google Shape;70;p2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2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73" name="Google Shape;73;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74" name="Google Shape;74;p2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23"/>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3"/>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Bookman Old Style"/>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3"/>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9" name="Google Shape;79;p23"/>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80" name="Google Shape;80;p2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22-10-2020</a:t>
            </a:r>
            <a:endParaRPr/>
          </a:p>
        </p:txBody>
      </p:sp>
      <p:sp>
        <p:nvSpPr>
          <p:cNvPr id="81" name="Google Shape;81;p23"/>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DEPARTMENT OF COMPUTER ENGINEERING &amp; INFORMATION TECHNOLOGY *Proprietary material of SILVER OAK UNIVERSITY</a:t>
            </a:r>
            <a:endParaRPr/>
          </a:p>
        </p:txBody>
      </p:sp>
      <p:sp>
        <p:nvSpPr>
          <p:cNvPr id="82" name="Google Shape;82;p2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pic>
        <p:nvPicPr>
          <p:cNvPr id="83" name="Google Shape;83;p23"/>
          <p:cNvPicPr preferRelativeResize="0"/>
          <p:nvPr/>
        </p:nvPicPr>
        <p:blipFill rotWithShape="1">
          <a:blip r:embed="rId2">
            <a:alphaModFix/>
          </a:blip>
          <a:srcRect/>
          <a:stretch/>
        </p:blipFill>
        <p:spPr>
          <a:xfrm>
            <a:off x="10020764" y="0"/>
            <a:ext cx="2139373" cy="61918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Bookman Old Style"/>
              <a:buNone/>
              <a:defRPr sz="2800" b="0" i="0" u="none" strike="noStrike" cap="none">
                <a:solidFill>
                  <a:srgbClr val="262626"/>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Bookman Old Style"/>
                <a:ea typeface="Bookman Old Style"/>
                <a:cs typeface="Bookman Old Style"/>
                <a:sym typeface="Bookman Old Style"/>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Bookman Old Style"/>
                <a:ea typeface="Bookman Old Style"/>
                <a:cs typeface="Bookman Old Style"/>
                <a:sym typeface="Bookman Old Style"/>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Bookman Old Style"/>
                <a:ea typeface="Bookman Old Style"/>
                <a:cs typeface="Bookman Old Style"/>
                <a:sym typeface="Bookman Old Style"/>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Bookman Old Style"/>
                <a:ea typeface="Bookman Old Style"/>
                <a:cs typeface="Bookman Old Style"/>
                <a:sym typeface="Bookman Old Style"/>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Bookman Old Style"/>
                <a:ea typeface="Bookman Old Style"/>
                <a:cs typeface="Bookman Old Style"/>
                <a:sym typeface="Bookman Old Style"/>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Bookman Old Style"/>
                <a:ea typeface="Bookman Old Style"/>
                <a:cs typeface="Bookman Old Style"/>
                <a:sym typeface="Bookman Old Style"/>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Bookman Old Style"/>
                <a:ea typeface="Bookman Old Style"/>
                <a:cs typeface="Bookman Old Style"/>
                <a:sym typeface="Bookman Old Style"/>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Bookman Old Style"/>
                <a:ea typeface="Bookman Old Style"/>
                <a:cs typeface="Bookman Old Style"/>
                <a:sym typeface="Bookman Old Style"/>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Bookman Old Style"/>
                <a:ea typeface="Bookman Old Style"/>
                <a:cs typeface="Bookman Old Style"/>
                <a:sym typeface="Bookman Old Style"/>
              </a:defRPr>
            </a:lvl9pPr>
          </a:lstStyle>
          <a:p>
            <a:endParaRPr/>
          </a:p>
        </p:txBody>
      </p:sp>
      <p:sp>
        <p:nvSpPr>
          <p:cNvPr id="12" name="Google Shape;12;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Bookman Old Style"/>
                <a:ea typeface="Bookman Old Style"/>
                <a:cs typeface="Bookman Old Style"/>
                <a:sym typeface="Bookman Old Style"/>
              </a:defRPr>
            </a:lvl1pPr>
            <a:lvl2pPr marR="0" lvl="1"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9pPr>
          </a:lstStyle>
          <a:p>
            <a:r>
              <a:rPr lang="en-US" smtClean="0"/>
              <a:t>22-10-2020</a:t>
            </a:r>
            <a:endParaRPr/>
          </a:p>
        </p:txBody>
      </p:sp>
      <p:sp>
        <p:nvSpPr>
          <p:cNvPr id="13" name="Google Shape;13;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Bookman Old Style"/>
                <a:ea typeface="Bookman Old Style"/>
                <a:cs typeface="Bookman Old Style"/>
                <a:sym typeface="Bookman Old Style"/>
              </a:defRPr>
            </a:lvl1pPr>
            <a:lvl2pPr marR="0" lvl="1"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lt1"/>
                </a:solidFill>
                <a:latin typeface="Bookman Old Style"/>
                <a:ea typeface="Bookman Old Style"/>
                <a:cs typeface="Bookman Old Style"/>
                <a:sym typeface="Bookman Old Style"/>
              </a:defRPr>
            </a:lvl9pPr>
          </a:lstStyle>
          <a:p>
            <a:r>
              <a:rPr lang="en-IN" smtClean="0"/>
              <a:t>DEPARTMENT OF COMPUTER ENGINEERING &amp; INFORMATION TECHNOLOGY *Proprietary material of SILVER OAK UNIVERSITY</a:t>
            </a:r>
            <a:endParaRPr/>
          </a:p>
        </p:txBody>
      </p:sp>
      <p:sp>
        <p:nvSpPr>
          <p:cNvPr id="14" name="Google Shape;14;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1pPr>
            <a:lvl2pPr marL="0" marR="0" lvl="1"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2pPr>
            <a:lvl3pPr marL="0" marR="0" lvl="2"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3pPr>
            <a:lvl4pPr marL="0" marR="0" lvl="3"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4pPr>
            <a:lvl5pPr marL="0" marR="0" lvl="4"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5pPr>
            <a:lvl6pPr marL="0" marR="0" lvl="5"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6pPr>
            <a:lvl7pPr marL="0" marR="0" lvl="6"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7pPr>
            <a:lvl8pPr marL="0" marR="0" lvl="7"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8pPr>
            <a:lvl9pPr marL="0" marR="0" lvl="8"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Bookman Old Style"/>
              <a:buNone/>
              <a:defRPr sz="2800" b="0" i="0" u="none" strike="noStrike" cap="none">
                <a:solidFill>
                  <a:srgbClr val="262626"/>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Bookman Old Style"/>
                <a:ea typeface="Bookman Old Style"/>
                <a:cs typeface="Bookman Old Style"/>
                <a:sym typeface="Bookman Old Style"/>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Bookman Old Style"/>
                <a:ea typeface="Bookman Old Style"/>
                <a:cs typeface="Bookman Old Style"/>
                <a:sym typeface="Bookman Old Style"/>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Bookman Old Style"/>
                <a:ea typeface="Bookman Old Style"/>
                <a:cs typeface="Bookman Old Style"/>
                <a:sym typeface="Bookman Old Style"/>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Bookman Old Style"/>
                <a:ea typeface="Bookman Old Style"/>
                <a:cs typeface="Bookman Old Style"/>
                <a:sym typeface="Bookman Old Style"/>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Bookman Old Style"/>
                <a:ea typeface="Bookman Old Style"/>
                <a:cs typeface="Bookman Old Style"/>
                <a:sym typeface="Bookman Old Style"/>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Bookman Old Style"/>
                <a:ea typeface="Bookman Old Style"/>
                <a:cs typeface="Bookman Old Style"/>
                <a:sym typeface="Bookman Old Style"/>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Bookman Old Style"/>
                <a:ea typeface="Bookman Old Style"/>
                <a:cs typeface="Bookman Old Style"/>
                <a:sym typeface="Bookman Old Style"/>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Bookman Old Style"/>
                <a:ea typeface="Bookman Old Style"/>
                <a:cs typeface="Bookman Old Style"/>
                <a:sym typeface="Bookman Old Style"/>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25" name="Google Shape;25;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Bookman Old Style"/>
                <a:ea typeface="Bookman Old Style"/>
                <a:cs typeface="Bookman Old Style"/>
                <a:sym typeface="Bookman Old Style"/>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r>
              <a:rPr lang="en-US" smtClean="0"/>
              <a:t>22-10-2020</a:t>
            </a:r>
            <a:endParaRPr/>
          </a:p>
        </p:txBody>
      </p:sp>
      <p:sp>
        <p:nvSpPr>
          <p:cNvPr id="26" name="Google Shape;26;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Bookman Old Style"/>
                <a:ea typeface="Bookman Old Style"/>
                <a:cs typeface="Bookman Old Style"/>
                <a:sym typeface="Bookman Old Style"/>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r>
              <a:rPr lang="en-IN" smtClean="0"/>
              <a:t>DEPARTMENT OF COMPUTER ENGINEERING &amp; INFORMATION TECHNOLOGY *Proprietary material of SILVER OAK UNIVERSITY</a:t>
            </a:r>
            <a:endParaRPr/>
          </a:p>
        </p:txBody>
      </p:sp>
      <p:sp>
        <p:nvSpPr>
          <p:cNvPr id="27" name="Google Shape;27;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1pPr>
            <a:lvl2pPr marL="0" marR="0" lvl="1"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2pPr>
            <a:lvl3pPr marL="0" marR="0" lvl="2"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3pPr>
            <a:lvl4pPr marL="0" marR="0" lvl="3"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4pPr>
            <a:lvl5pPr marL="0" marR="0" lvl="4"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5pPr>
            <a:lvl6pPr marL="0" marR="0" lvl="5"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6pPr>
            <a:lvl7pPr marL="0" marR="0" lvl="6"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7pPr>
            <a:lvl8pPr marL="0" marR="0" lvl="7"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8pPr>
            <a:lvl9pPr marL="0" marR="0" lvl="8" indent="0" algn="ctr" rtl="0">
              <a:spcBef>
                <a:spcPts val="0"/>
              </a:spcBef>
              <a:buNone/>
              <a:defRPr sz="1100" b="0" i="0" u="none" strike="noStrike" cap="none">
                <a:solidFill>
                  <a:srgbClr val="FFFFFF"/>
                </a:solidFill>
                <a:latin typeface="Bookman Old Style"/>
                <a:ea typeface="Bookman Old Style"/>
                <a:cs typeface="Bookman Old Style"/>
                <a:sym typeface="Bookman Old Styl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youtu.be/CxkPH74fVBo" TargetMode="External"/><Relationship Id="rId3" Type="http://schemas.openxmlformats.org/officeDocument/2006/relationships/hyperlink" Target="https://www.geeksforgeeks.org/continue-statement-cpp/?ref=lbp" TargetMode="External"/><Relationship Id="rId7" Type="http://schemas.openxmlformats.org/officeDocument/2006/relationships/hyperlink" Target="https://youtu.be/BZwdn-t_un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tutorialspoint.com/cprogramming/c_decision_making.htm" TargetMode="External"/><Relationship Id="rId5" Type="http://schemas.openxmlformats.org/officeDocument/2006/relationships/hyperlink" Target="https://www.geeksforgeeks.org/break-statement-cc/?ref=lbp" TargetMode="External"/><Relationship Id="rId4" Type="http://schemas.openxmlformats.org/officeDocument/2006/relationships/hyperlink" Target="https://en.wikibooks.org/wiki/C_Programming/Statemen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Bookman Old Style"/>
              <a:buNone/>
            </a:pPr>
            <a:r>
              <a:rPr lang="en-US"/>
              <a:t>PROGRAMMING FOR PROBLEM SOLVING</a:t>
            </a:r>
            <a:endParaRPr/>
          </a:p>
        </p:txBody>
      </p:sp>
      <p:sp>
        <p:nvSpPr>
          <p:cNvPr id="109" name="Google Shape;109;p1"/>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SEMESTER: 1</a:t>
            </a:r>
            <a:r>
              <a:rPr lang="en-US" baseline="30000"/>
              <a:t>st</a:t>
            </a:r>
            <a:r>
              <a:rPr lang="en-US"/>
              <a:t> </a:t>
            </a:r>
            <a:endParaRPr/>
          </a:p>
          <a:p>
            <a:pPr marL="0" lvl="0" indent="0" algn="ctr" rtl="0">
              <a:lnSpc>
                <a:spcPct val="100000"/>
              </a:lnSpc>
              <a:spcBef>
                <a:spcPts val="1000"/>
              </a:spcBef>
              <a:spcAft>
                <a:spcPts val="0"/>
              </a:spcAft>
              <a:buSzPts val="2000"/>
              <a:buNone/>
            </a:pPr>
            <a:r>
              <a:rPr lang="en-US"/>
              <a:t>PREPARED BY: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0"/>
          <p:cNvSpPr txBox="1">
            <a:spLocks noGrp="1"/>
          </p:cNvSpPr>
          <p:nvPr>
            <p:ph type="title"/>
          </p:nvPr>
        </p:nvSpPr>
        <p:spPr>
          <a:xfrm>
            <a:off x="1600200" y="605570"/>
            <a:ext cx="8360664" cy="66339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520"/>
              <a:buFont typeface="Bookman Old Style"/>
              <a:buNone/>
            </a:pPr>
            <a:r>
              <a:rPr lang="en-US" sz="2520"/>
              <a:t>GO TO STATEMENT</a:t>
            </a:r>
            <a:endParaRPr/>
          </a:p>
        </p:txBody>
      </p:sp>
      <p:sp>
        <p:nvSpPr>
          <p:cNvPr id="253" name="Google Shape;253;p10"/>
          <p:cNvSpPr/>
          <p:nvPr/>
        </p:nvSpPr>
        <p:spPr>
          <a:xfrm>
            <a:off x="2463282" y="1401931"/>
            <a:ext cx="1492898" cy="1063690"/>
          </a:xfrm>
          <a:prstGeom prst="flowChartDecision">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start</a:t>
            </a:r>
            <a:endParaRPr sz="1800">
              <a:solidFill>
                <a:schemeClr val="lt1"/>
              </a:solidFill>
              <a:latin typeface="Bookman Old Style"/>
              <a:ea typeface="Bookman Old Style"/>
              <a:cs typeface="Bookman Old Style"/>
              <a:sym typeface="Bookman Old Style"/>
            </a:endParaRPr>
          </a:p>
        </p:txBody>
      </p:sp>
      <p:cxnSp>
        <p:nvCxnSpPr>
          <p:cNvPr id="254" name="Google Shape;254;p10"/>
          <p:cNvCxnSpPr/>
          <p:nvPr/>
        </p:nvCxnSpPr>
        <p:spPr>
          <a:xfrm>
            <a:off x="3209731" y="2472610"/>
            <a:ext cx="0" cy="541176"/>
          </a:xfrm>
          <a:prstGeom prst="straightConnector1">
            <a:avLst/>
          </a:prstGeom>
          <a:noFill/>
          <a:ln w="9525" cap="flat" cmpd="sng">
            <a:solidFill>
              <a:schemeClr val="accent1"/>
            </a:solidFill>
            <a:prstDash val="solid"/>
            <a:round/>
            <a:headEnd type="none" w="sm" len="sm"/>
            <a:tailEnd type="triangle" w="med" len="med"/>
          </a:ln>
        </p:spPr>
      </p:cxnSp>
      <p:sp>
        <p:nvSpPr>
          <p:cNvPr id="255" name="Google Shape;255;p10"/>
          <p:cNvSpPr/>
          <p:nvPr/>
        </p:nvSpPr>
        <p:spPr>
          <a:xfrm>
            <a:off x="2393317" y="3022011"/>
            <a:ext cx="1562863" cy="3200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Statement 1</a:t>
            </a:r>
            <a:endParaRPr/>
          </a:p>
        </p:txBody>
      </p:sp>
      <p:sp>
        <p:nvSpPr>
          <p:cNvPr id="256" name="Google Shape;256;p10"/>
          <p:cNvSpPr/>
          <p:nvPr/>
        </p:nvSpPr>
        <p:spPr>
          <a:xfrm>
            <a:off x="2393317" y="3757019"/>
            <a:ext cx="1562863" cy="3200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Statement 2</a:t>
            </a:r>
            <a:endParaRPr sz="1800">
              <a:solidFill>
                <a:schemeClr val="lt1"/>
              </a:solidFill>
              <a:latin typeface="Bookman Old Style"/>
              <a:ea typeface="Bookman Old Style"/>
              <a:cs typeface="Bookman Old Style"/>
              <a:sym typeface="Bookman Old Style"/>
            </a:endParaRPr>
          </a:p>
        </p:txBody>
      </p:sp>
      <p:sp>
        <p:nvSpPr>
          <p:cNvPr id="257" name="Google Shape;257;p10"/>
          <p:cNvSpPr/>
          <p:nvPr/>
        </p:nvSpPr>
        <p:spPr>
          <a:xfrm>
            <a:off x="2393316" y="4433837"/>
            <a:ext cx="1562863" cy="3200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Statement 3</a:t>
            </a:r>
            <a:endParaRPr sz="1800">
              <a:solidFill>
                <a:schemeClr val="lt1"/>
              </a:solidFill>
              <a:latin typeface="Bookman Old Style"/>
              <a:ea typeface="Bookman Old Style"/>
              <a:cs typeface="Bookman Old Style"/>
              <a:sym typeface="Bookman Old Style"/>
            </a:endParaRPr>
          </a:p>
        </p:txBody>
      </p:sp>
      <p:sp>
        <p:nvSpPr>
          <p:cNvPr id="258" name="Google Shape;258;p10"/>
          <p:cNvSpPr txBox="1"/>
          <p:nvPr/>
        </p:nvSpPr>
        <p:spPr>
          <a:xfrm>
            <a:off x="1411253" y="2991198"/>
            <a:ext cx="10520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Label 1</a:t>
            </a:r>
            <a:endParaRPr/>
          </a:p>
        </p:txBody>
      </p:sp>
      <p:sp>
        <p:nvSpPr>
          <p:cNvPr id="259" name="Google Shape;259;p10"/>
          <p:cNvSpPr txBox="1"/>
          <p:nvPr/>
        </p:nvSpPr>
        <p:spPr>
          <a:xfrm>
            <a:off x="1411253" y="3702194"/>
            <a:ext cx="10520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Label 2</a:t>
            </a:r>
            <a:endParaRPr/>
          </a:p>
        </p:txBody>
      </p:sp>
      <p:sp>
        <p:nvSpPr>
          <p:cNvPr id="260" name="Google Shape;260;p10"/>
          <p:cNvSpPr txBox="1"/>
          <p:nvPr/>
        </p:nvSpPr>
        <p:spPr>
          <a:xfrm>
            <a:off x="1411252" y="4386603"/>
            <a:ext cx="10520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Label 3</a:t>
            </a:r>
            <a:endParaRPr/>
          </a:p>
        </p:txBody>
      </p:sp>
      <p:sp>
        <p:nvSpPr>
          <p:cNvPr id="261" name="Google Shape;261;p10"/>
          <p:cNvSpPr/>
          <p:nvPr/>
        </p:nvSpPr>
        <p:spPr>
          <a:xfrm>
            <a:off x="4490920" y="3542809"/>
            <a:ext cx="1492898" cy="808106"/>
          </a:xfrm>
          <a:prstGeom prst="flowChartDecision">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start</a:t>
            </a:r>
            <a:endParaRPr sz="1800">
              <a:solidFill>
                <a:schemeClr val="lt1"/>
              </a:solidFill>
              <a:latin typeface="Bookman Old Style"/>
              <a:ea typeface="Bookman Old Style"/>
              <a:cs typeface="Bookman Old Style"/>
              <a:sym typeface="Bookman Old Style"/>
            </a:endParaRPr>
          </a:p>
        </p:txBody>
      </p:sp>
      <p:cxnSp>
        <p:nvCxnSpPr>
          <p:cNvPr id="262" name="Google Shape;262;p10"/>
          <p:cNvCxnSpPr>
            <a:stCxn id="255" idx="3"/>
          </p:cNvCxnSpPr>
          <p:nvPr/>
        </p:nvCxnSpPr>
        <p:spPr>
          <a:xfrm>
            <a:off x="3956180" y="3182030"/>
            <a:ext cx="1281300" cy="360900"/>
          </a:xfrm>
          <a:prstGeom prst="bentConnector3">
            <a:avLst>
              <a:gd name="adj1" fmla="val 102427"/>
            </a:avLst>
          </a:prstGeom>
          <a:noFill/>
          <a:ln w="9525" cap="flat" cmpd="sng">
            <a:solidFill>
              <a:schemeClr val="accent1"/>
            </a:solidFill>
            <a:prstDash val="solid"/>
            <a:round/>
            <a:headEnd type="none" w="sm" len="sm"/>
            <a:tailEnd type="none" w="sm" len="sm"/>
          </a:ln>
        </p:spPr>
      </p:cxnSp>
      <p:cxnSp>
        <p:nvCxnSpPr>
          <p:cNvPr id="263" name="Google Shape;263;p10"/>
          <p:cNvCxnSpPr>
            <a:stCxn id="257" idx="3"/>
            <a:endCxn id="261" idx="2"/>
          </p:cNvCxnSpPr>
          <p:nvPr/>
        </p:nvCxnSpPr>
        <p:spPr>
          <a:xfrm rot="10800000" flipH="1">
            <a:off x="3956179" y="4350857"/>
            <a:ext cx="1281300" cy="243000"/>
          </a:xfrm>
          <a:prstGeom prst="bentConnector2">
            <a:avLst/>
          </a:prstGeom>
          <a:noFill/>
          <a:ln w="9525" cap="flat" cmpd="sng">
            <a:solidFill>
              <a:schemeClr val="accent1"/>
            </a:solidFill>
            <a:prstDash val="solid"/>
            <a:round/>
            <a:headEnd type="none" w="sm" len="sm"/>
            <a:tailEnd type="none" w="sm" len="sm"/>
          </a:ln>
        </p:spPr>
      </p:cxnSp>
      <p:cxnSp>
        <p:nvCxnSpPr>
          <p:cNvPr id="264" name="Google Shape;264;p10"/>
          <p:cNvCxnSpPr/>
          <p:nvPr/>
        </p:nvCxnSpPr>
        <p:spPr>
          <a:xfrm>
            <a:off x="3149866" y="4753876"/>
            <a:ext cx="0" cy="541176"/>
          </a:xfrm>
          <a:prstGeom prst="straightConnector1">
            <a:avLst/>
          </a:prstGeom>
          <a:noFill/>
          <a:ln w="9525" cap="flat" cmpd="sng">
            <a:solidFill>
              <a:schemeClr val="accent1"/>
            </a:solidFill>
            <a:prstDash val="solid"/>
            <a:round/>
            <a:headEnd type="none" w="sm" len="sm"/>
            <a:tailEnd type="triangle" w="med" len="med"/>
          </a:ln>
        </p:spPr>
      </p:cxnSp>
      <p:sp>
        <p:nvSpPr>
          <p:cNvPr id="265" name="Google Shape;265;p10"/>
          <p:cNvSpPr/>
          <p:nvPr/>
        </p:nvSpPr>
        <p:spPr>
          <a:xfrm>
            <a:off x="2428297" y="5296286"/>
            <a:ext cx="1453227" cy="796604"/>
          </a:xfrm>
          <a:prstGeom prst="flowChartDecision">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stop</a:t>
            </a:r>
            <a:endParaRPr sz="1800">
              <a:solidFill>
                <a:schemeClr val="lt1"/>
              </a:solidFill>
              <a:latin typeface="Bookman Old Style"/>
              <a:ea typeface="Bookman Old Style"/>
              <a:cs typeface="Bookman Old Style"/>
              <a:sym typeface="Bookman Old Style"/>
            </a:endParaRPr>
          </a:p>
        </p:txBody>
      </p:sp>
      <p:sp>
        <p:nvSpPr>
          <p:cNvPr id="266" name="Google Shape;266;p10"/>
          <p:cNvSpPr txBox="1"/>
          <p:nvPr/>
        </p:nvSpPr>
        <p:spPr>
          <a:xfrm>
            <a:off x="5983818" y="1401931"/>
            <a:ext cx="3977003" cy="203132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The goto statement in C/C++ also referred to as unconditional jump statement can be used to jump from one point to another within a function.</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mbria"/>
              <a:ea typeface="Cambria"/>
              <a:cs typeface="Cambria"/>
              <a:sym typeface="Cambria"/>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mbria"/>
              <a:ea typeface="Cambria"/>
              <a:cs typeface="Cambria"/>
              <a:sym typeface="Cambria"/>
            </a:endParaRPr>
          </a:p>
        </p:txBody>
      </p:sp>
      <p:sp>
        <p:nvSpPr>
          <p:cNvPr id="267" name="Google Shape;267;p10"/>
          <p:cNvSpPr/>
          <p:nvPr/>
        </p:nvSpPr>
        <p:spPr>
          <a:xfrm>
            <a:off x="6842448" y="3073502"/>
            <a:ext cx="2753742" cy="1360335"/>
          </a:xfrm>
          <a:prstGeom prst="roundRect">
            <a:avLst>
              <a:gd name="adj" fmla="val 16667"/>
            </a:avLst>
          </a:prstGeom>
          <a:solidFill>
            <a:schemeClr val="accen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goto label;</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label: statement;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childTnLst>
                                </p:cTn>
                              </p:par>
                              <p:par>
                                <p:cTn id="8" presetID="10" presetClass="entr" presetSubtype="0" fill="hold" nodeType="withEffect">
                                  <p:stCondLst>
                                    <p:cond delay="0"/>
                                  </p:stCondLst>
                                  <p:childTnLst>
                                    <p:set>
                                      <p:cBhvr>
                                        <p:cTn id="9" dur="1" fill="hold">
                                          <p:stCondLst>
                                            <p:cond delay="0"/>
                                          </p:stCondLst>
                                        </p:cTn>
                                        <p:tgtEl>
                                          <p:spTgt spid="264"/>
                                        </p:tgtEl>
                                        <p:attrNameLst>
                                          <p:attrName>style.visibility</p:attrName>
                                        </p:attrNameLst>
                                      </p:cBhvr>
                                      <p:to>
                                        <p:strVal val="visible"/>
                                      </p:to>
                                    </p:set>
                                    <p:animEffect transition="in" filter="fade">
                                      <p:cBhvr>
                                        <p:cTn id="10" dur="1000"/>
                                        <p:tgtEl>
                                          <p:spTgt spid="264"/>
                                        </p:tgtEl>
                                      </p:cBhvr>
                                    </p:animEffect>
                                  </p:childTnLst>
                                </p:cTn>
                              </p:par>
                              <p:par>
                                <p:cTn id="11" presetID="10" presetClass="entr" presetSubtype="0"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animEffect transition="in" filter="fade">
                                      <p:cBhvr>
                                        <p:cTn id="13" dur="1000"/>
                                        <p:tgtEl>
                                          <p:spTgt spid="253"/>
                                        </p:tgtEl>
                                      </p:cBhvr>
                                    </p:animEffect>
                                  </p:childTnLst>
                                </p:cTn>
                              </p:par>
                              <p:par>
                                <p:cTn id="14" presetID="10" presetClass="entr" presetSubtype="0" fill="hold" nodeType="withEffect">
                                  <p:stCondLst>
                                    <p:cond delay="0"/>
                                  </p:stCondLst>
                                  <p:childTnLst>
                                    <p:set>
                                      <p:cBhvr>
                                        <p:cTn id="15" dur="1" fill="hold">
                                          <p:stCondLst>
                                            <p:cond delay="0"/>
                                          </p:stCondLst>
                                        </p:cTn>
                                        <p:tgtEl>
                                          <p:spTgt spid="261"/>
                                        </p:tgtEl>
                                        <p:attrNameLst>
                                          <p:attrName>style.visibility</p:attrName>
                                        </p:attrNameLst>
                                      </p:cBhvr>
                                      <p:to>
                                        <p:strVal val="visible"/>
                                      </p:to>
                                    </p:set>
                                    <p:animEffect transition="in" filter="fade">
                                      <p:cBhvr>
                                        <p:cTn id="16" dur="1000"/>
                                        <p:tgtEl>
                                          <p:spTgt spid="261"/>
                                        </p:tgtEl>
                                      </p:cBhvr>
                                    </p:animEffect>
                                  </p:childTnLst>
                                </p:cTn>
                              </p:par>
                              <p:par>
                                <p:cTn id="17" presetID="10" presetClass="entr" presetSubtype="0" fill="hold" nodeType="withEffect">
                                  <p:stCondLst>
                                    <p:cond delay="0"/>
                                  </p:stCondLst>
                                  <p:childTnLst>
                                    <p:set>
                                      <p:cBhvr>
                                        <p:cTn id="18" dur="1" fill="hold">
                                          <p:stCondLst>
                                            <p:cond delay="0"/>
                                          </p:stCondLst>
                                        </p:cTn>
                                        <p:tgtEl>
                                          <p:spTgt spid="262"/>
                                        </p:tgtEl>
                                        <p:attrNameLst>
                                          <p:attrName>style.visibility</p:attrName>
                                        </p:attrNameLst>
                                      </p:cBhvr>
                                      <p:to>
                                        <p:strVal val="visible"/>
                                      </p:to>
                                    </p:set>
                                    <p:animEffect transition="in" filter="fade">
                                      <p:cBhvr>
                                        <p:cTn id="19" dur="1000"/>
                                        <p:tgtEl>
                                          <p:spTgt spid="262"/>
                                        </p:tgtEl>
                                      </p:cBhvr>
                                    </p:animEffect>
                                  </p:childTnLst>
                                </p:cTn>
                              </p:par>
                              <p:par>
                                <p:cTn id="20" presetID="10" presetClass="entr" presetSubtype="0" fill="hold" nodeType="withEffect">
                                  <p:stCondLst>
                                    <p:cond delay="0"/>
                                  </p:stCondLst>
                                  <p:childTnLst>
                                    <p:set>
                                      <p:cBhvr>
                                        <p:cTn id="21" dur="1" fill="hold">
                                          <p:stCondLst>
                                            <p:cond delay="0"/>
                                          </p:stCondLst>
                                        </p:cTn>
                                        <p:tgtEl>
                                          <p:spTgt spid="263"/>
                                        </p:tgtEl>
                                        <p:attrNameLst>
                                          <p:attrName>style.visibility</p:attrName>
                                        </p:attrNameLst>
                                      </p:cBhvr>
                                      <p:to>
                                        <p:strVal val="visible"/>
                                      </p:to>
                                    </p:set>
                                    <p:animEffect transition="in" filter="fade">
                                      <p:cBhvr>
                                        <p:cTn id="22" dur="1000"/>
                                        <p:tgtEl>
                                          <p:spTgt spid="263"/>
                                        </p:tgtEl>
                                      </p:cBhvr>
                                    </p:animEffect>
                                  </p:childTnLst>
                                </p:cTn>
                              </p:par>
                              <p:par>
                                <p:cTn id="23" presetID="10" presetClass="entr" presetSubtype="0" fill="hold" nodeType="withEffect">
                                  <p:stCondLst>
                                    <p:cond delay="0"/>
                                  </p:stCondLst>
                                  <p:childTnLst>
                                    <p:set>
                                      <p:cBhvr>
                                        <p:cTn id="24" dur="1" fill="hold">
                                          <p:stCondLst>
                                            <p:cond delay="0"/>
                                          </p:stCondLst>
                                        </p:cTn>
                                        <p:tgtEl>
                                          <p:spTgt spid="256"/>
                                        </p:tgtEl>
                                        <p:attrNameLst>
                                          <p:attrName>style.visibility</p:attrName>
                                        </p:attrNameLst>
                                      </p:cBhvr>
                                      <p:to>
                                        <p:strVal val="visible"/>
                                      </p:to>
                                    </p:set>
                                    <p:animEffect transition="in" filter="fade">
                                      <p:cBhvr>
                                        <p:cTn id="25" dur="1000"/>
                                        <p:tgtEl>
                                          <p:spTgt spid="256"/>
                                        </p:tgtEl>
                                      </p:cBhvr>
                                    </p:animEffect>
                                  </p:childTnLst>
                                </p:cTn>
                              </p:par>
                              <p:par>
                                <p:cTn id="26" presetID="10" presetClass="entr" presetSubtype="0" fill="hold" nodeType="withEffect">
                                  <p:stCondLst>
                                    <p:cond delay="0"/>
                                  </p:stCondLst>
                                  <p:childTnLst>
                                    <p:set>
                                      <p:cBhvr>
                                        <p:cTn id="27" dur="1" fill="hold">
                                          <p:stCondLst>
                                            <p:cond delay="0"/>
                                          </p:stCondLst>
                                        </p:cTn>
                                        <p:tgtEl>
                                          <p:spTgt spid="255"/>
                                        </p:tgtEl>
                                        <p:attrNameLst>
                                          <p:attrName>style.visibility</p:attrName>
                                        </p:attrNameLst>
                                      </p:cBhvr>
                                      <p:to>
                                        <p:strVal val="visible"/>
                                      </p:to>
                                    </p:set>
                                    <p:animEffect transition="in" filter="fade">
                                      <p:cBhvr>
                                        <p:cTn id="28" dur="1000"/>
                                        <p:tgtEl>
                                          <p:spTgt spid="255"/>
                                        </p:tgtEl>
                                      </p:cBhvr>
                                    </p:animEffect>
                                  </p:childTnLst>
                                </p:cTn>
                              </p:par>
                              <p:par>
                                <p:cTn id="29" presetID="10" presetClass="entr" presetSubtype="0" fill="hold" nodeType="withEffect">
                                  <p:stCondLst>
                                    <p:cond delay="0"/>
                                  </p:stCondLst>
                                  <p:childTnLst>
                                    <p:set>
                                      <p:cBhvr>
                                        <p:cTn id="30" dur="1" fill="hold">
                                          <p:stCondLst>
                                            <p:cond delay="0"/>
                                          </p:stCondLst>
                                        </p:cTn>
                                        <p:tgtEl>
                                          <p:spTgt spid="258"/>
                                        </p:tgtEl>
                                        <p:attrNameLst>
                                          <p:attrName>style.visibility</p:attrName>
                                        </p:attrNameLst>
                                      </p:cBhvr>
                                      <p:to>
                                        <p:strVal val="visible"/>
                                      </p:to>
                                    </p:set>
                                    <p:animEffect transition="in" filter="fade">
                                      <p:cBhvr>
                                        <p:cTn id="31" dur="1000"/>
                                        <p:tgtEl>
                                          <p:spTgt spid="258"/>
                                        </p:tgtEl>
                                      </p:cBhvr>
                                    </p:animEffect>
                                  </p:childTnLst>
                                </p:cTn>
                              </p:par>
                              <p:par>
                                <p:cTn id="32" presetID="10" presetClass="entr" presetSubtype="0" fill="hold" nodeType="withEffect">
                                  <p:stCondLst>
                                    <p:cond delay="0"/>
                                  </p:stCondLst>
                                  <p:childTnLst>
                                    <p:set>
                                      <p:cBhvr>
                                        <p:cTn id="33" dur="1" fill="hold">
                                          <p:stCondLst>
                                            <p:cond delay="0"/>
                                          </p:stCondLst>
                                        </p:cTn>
                                        <p:tgtEl>
                                          <p:spTgt spid="259"/>
                                        </p:tgtEl>
                                        <p:attrNameLst>
                                          <p:attrName>style.visibility</p:attrName>
                                        </p:attrNameLst>
                                      </p:cBhvr>
                                      <p:to>
                                        <p:strVal val="visible"/>
                                      </p:to>
                                    </p:set>
                                    <p:animEffect transition="in" filter="fade">
                                      <p:cBhvr>
                                        <p:cTn id="34" dur="1000"/>
                                        <p:tgtEl>
                                          <p:spTgt spid="259"/>
                                        </p:tgtEl>
                                      </p:cBhvr>
                                    </p:animEffect>
                                  </p:childTnLst>
                                </p:cTn>
                              </p:par>
                              <p:par>
                                <p:cTn id="35" presetID="10" presetClass="entr" presetSubtype="0" fill="hold" nodeType="withEffect">
                                  <p:stCondLst>
                                    <p:cond delay="0"/>
                                  </p:stCondLst>
                                  <p:childTnLst>
                                    <p:set>
                                      <p:cBhvr>
                                        <p:cTn id="36" dur="1" fill="hold">
                                          <p:stCondLst>
                                            <p:cond delay="0"/>
                                          </p:stCondLst>
                                        </p:cTn>
                                        <p:tgtEl>
                                          <p:spTgt spid="260"/>
                                        </p:tgtEl>
                                        <p:attrNameLst>
                                          <p:attrName>style.visibility</p:attrName>
                                        </p:attrNameLst>
                                      </p:cBhvr>
                                      <p:to>
                                        <p:strVal val="visible"/>
                                      </p:to>
                                    </p:set>
                                    <p:animEffect transition="in" filter="fade">
                                      <p:cBhvr>
                                        <p:cTn id="37" dur="1000"/>
                                        <p:tgtEl>
                                          <p:spTgt spid="260"/>
                                        </p:tgtEl>
                                      </p:cBhvr>
                                    </p:animEffect>
                                  </p:childTnLst>
                                </p:cTn>
                              </p:par>
                              <p:par>
                                <p:cTn id="38" presetID="10" presetClass="entr" presetSubtype="0" fill="hold" nodeType="withEffect">
                                  <p:stCondLst>
                                    <p:cond delay="0"/>
                                  </p:stCondLst>
                                  <p:childTnLst>
                                    <p:set>
                                      <p:cBhvr>
                                        <p:cTn id="39" dur="1" fill="hold">
                                          <p:stCondLst>
                                            <p:cond delay="0"/>
                                          </p:stCondLst>
                                        </p:cTn>
                                        <p:tgtEl>
                                          <p:spTgt spid="257"/>
                                        </p:tgtEl>
                                        <p:attrNameLst>
                                          <p:attrName>style.visibility</p:attrName>
                                        </p:attrNameLst>
                                      </p:cBhvr>
                                      <p:to>
                                        <p:strVal val="visible"/>
                                      </p:to>
                                    </p:set>
                                    <p:animEffect transition="in" filter="fade">
                                      <p:cBhvr>
                                        <p:cTn id="40" dur="1000"/>
                                        <p:tgtEl>
                                          <p:spTgt spid="257"/>
                                        </p:tgtEl>
                                      </p:cBhvr>
                                    </p:animEffect>
                                  </p:childTnLst>
                                </p:cTn>
                              </p:par>
                              <p:par>
                                <p:cTn id="41" presetID="10"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animEffect transition="in" filter="fade">
                                      <p:cBhvr>
                                        <p:cTn id="43" dur="1000"/>
                                        <p:tgtEl>
                                          <p:spTgt spid="2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6"/>
                                        </p:tgtEl>
                                        <p:attrNameLst>
                                          <p:attrName>style.visibility</p:attrName>
                                        </p:attrNameLst>
                                      </p:cBhvr>
                                      <p:to>
                                        <p:strVal val="visible"/>
                                      </p:to>
                                    </p:set>
                                    <p:animEffect transition="in" filter="fade">
                                      <p:cBhvr>
                                        <p:cTn id="48" dur="1000"/>
                                        <p:tgtEl>
                                          <p:spTgt spid="26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67"/>
                                        </p:tgtEl>
                                        <p:attrNameLst>
                                          <p:attrName>style.visibility</p:attrName>
                                        </p:attrNameLst>
                                      </p:cBhvr>
                                      <p:to>
                                        <p:strVal val="visible"/>
                                      </p:to>
                                    </p:set>
                                    <p:animEffect transition="in" filter="fade">
                                      <p:cBhvr>
                                        <p:cTn id="53"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1"/>
          <p:cNvSpPr txBox="1">
            <a:spLocks noGrp="1"/>
          </p:cNvSpPr>
          <p:nvPr>
            <p:ph type="body" idx="1"/>
          </p:nvPr>
        </p:nvSpPr>
        <p:spPr>
          <a:xfrm>
            <a:off x="1600200" y="1276560"/>
            <a:ext cx="3063551" cy="47984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latin typeface="Cambria"/>
                <a:ea typeface="Cambria"/>
                <a:cs typeface="Cambria"/>
                <a:sym typeface="Cambria"/>
              </a:rPr>
              <a:t>#include &lt;stdio.h&gt;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int main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local variable definition */   int a = 10;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do loop execution */   LOOP:do {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if( a == 15)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a:t>
            </a:r>
            <a:endParaRPr/>
          </a:p>
        </p:txBody>
      </p:sp>
      <p:sp>
        <p:nvSpPr>
          <p:cNvPr id="277" name="Google Shape;277;p11"/>
          <p:cNvSpPr txBox="1"/>
          <p:nvPr/>
        </p:nvSpPr>
        <p:spPr>
          <a:xfrm>
            <a:off x="1600200" y="523613"/>
            <a:ext cx="8360664" cy="59436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marR="0" lvl="0" indent="0" algn="ctr" rtl="0">
              <a:lnSpc>
                <a:spcPct val="70000"/>
              </a:lnSpc>
              <a:spcBef>
                <a:spcPts val="0"/>
              </a:spcBef>
              <a:spcAft>
                <a:spcPts val="0"/>
              </a:spcAft>
              <a:buClr>
                <a:srgbClr val="262626"/>
              </a:buClr>
              <a:buSzPts val="1890"/>
              <a:buFont typeface="Bookman Old Style"/>
              <a:buNone/>
            </a:pPr>
            <a:r>
              <a:rPr lang="en-US" sz="1890" cap="none">
                <a:solidFill>
                  <a:srgbClr val="262626"/>
                </a:solidFill>
                <a:latin typeface="Bookman Old Style"/>
                <a:ea typeface="Bookman Old Style"/>
                <a:cs typeface="Bookman Old Style"/>
                <a:sym typeface="Bookman Old Style"/>
              </a:rPr>
              <a:t>GO TO EXAMPLE</a:t>
            </a:r>
            <a:endParaRPr/>
          </a:p>
        </p:txBody>
      </p:sp>
      <p:sp>
        <p:nvSpPr>
          <p:cNvPr id="278" name="Google Shape;278;p11"/>
          <p:cNvSpPr txBox="1"/>
          <p:nvPr/>
        </p:nvSpPr>
        <p:spPr>
          <a:xfrm>
            <a:off x="4663752" y="1279167"/>
            <a:ext cx="323927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 skip the iteration */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a = a + 1;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goto LOOP;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printf("value of a: %d\n", a);      a++;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}while( a &lt; 20 );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return 0;</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a:t>
            </a:r>
            <a:endParaRPr sz="1800">
              <a:solidFill>
                <a:schemeClr val="dk1"/>
              </a:solidFill>
              <a:latin typeface="Bookman Old Style"/>
              <a:ea typeface="Bookman Old Style"/>
              <a:cs typeface="Bookman Old Style"/>
              <a:sym typeface="Bookman Old Style"/>
            </a:endParaRPr>
          </a:p>
        </p:txBody>
      </p:sp>
      <p:sp>
        <p:nvSpPr>
          <p:cNvPr id="279" name="Google Shape;279;p11"/>
          <p:cNvSpPr txBox="1"/>
          <p:nvPr/>
        </p:nvSpPr>
        <p:spPr>
          <a:xfrm>
            <a:off x="7902684" y="1761082"/>
            <a:ext cx="205818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mbria"/>
                <a:ea typeface="Cambria"/>
                <a:cs typeface="Cambria"/>
                <a:sym typeface="Cambria"/>
              </a:rPr>
              <a:t>Output</a:t>
            </a:r>
            <a:endParaRPr/>
          </a:p>
          <a:p>
            <a:pPr marL="0" marR="0" lvl="0" indent="0" algn="l" rtl="0">
              <a:spcBef>
                <a:spcPts val="0"/>
              </a:spcBef>
              <a:spcAft>
                <a:spcPts val="0"/>
              </a:spcAft>
              <a:buNone/>
            </a:pPr>
            <a:endParaRPr sz="1800" b="1">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10</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11</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12</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13</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14</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16</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17</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18</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19</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endParaRPr sz="1800" b="1">
              <a:solidFill>
                <a:schemeClr val="dk1"/>
              </a:solidFill>
              <a:latin typeface="Cambria"/>
              <a:ea typeface="Cambria"/>
              <a:cs typeface="Cambria"/>
              <a:sym typeface="Cambria"/>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 calcmode="lin" valueType="num">
                                      <p:cBhvr additive="base">
                                        <p:cTn id="7" dur="500"/>
                                        <p:tgtEl>
                                          <p:spTgt spid="2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3">
                                            <p:txEl>
                                              <p:pRg st="1" end="1"/>
                                            </p:txEl>
                                          </p:spTgt>
                                        </p:tgtEl>
                                        <p:attrNameLst>
                                          <p:attrName>style.visibility</p:attrName>
                                        </p:attrNameLst>
                                      </p:cBhvr>
                                      <p:to>
                                        <p:strVal val="visible"/>
                                      </p:to>
                                    </p:set>
                                    <p:anim calcmode="lin" valueType="num">
                                      <p:cBhvr additive="base">
                                        <p:cTn id="12" dur="500"/>
                                        <p:tgtEl>
                                          <p:spTgt spid="2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3">
                                            <p:txEl>
                                              <p:pRg st="2" end="2"/>
                                            </p:txEl>
                                          </p:spTgt>
                                        </p:tgtEl>
                                        <p:attrNameLst>
                                          <p:attrName>style.visibility</p:attrName>
                                        </p:attrNameLst>
                                      </p:cBhvr>
                                      <p:to>
                                        <p:strVal val="visible"/>
                                      </p:to>
                                    </p:set>
                                    <p:anim calcmode="lin" valueType="num">
                                      <p:cBhvr additive="base">
                                        <p:cTn id="17" dur="500"/>
                                        <p:tgtEl>
                                          <p:spTgt spid="2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3">
                                            <p:txEl>
                                              <p:pRg st="3" end="3"/>
                                            </p:txEl>
                                          </p:spTgt>
                                        </p:tgtEl>
                                        <p:attrNameLst>
                                          <p:attrName>style.visibility</p:attrName>
                                        </p:attrNameLst>
                                      </p:cBhvr>
                                      <p:to>
                                        <p:strVal val="visible"/>
                                      </p:to>
                                    </p:set>
                                    <p:anim calcmode="lin" valueType="num">
                                      <p:cBhvr additive="base">
                                        <p:cTn id="22" dur="500"/>
                                        <p:tgtEl>
                                          <p:spTgt spid="27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3">
                                            <p:txEl>
                                              <p:pRg st="4" end="4"/>
                                            </p:txEl>
                                          </p:spTgt>
                                        </p:tgtEl>
                                        <p:attrNameLst>
                                          <p:attrName>style.visibility</p:attrName>
                                        </p:attrNameLst>
                                      </p:cBhvr>
                                      <p:to>
                                        <p:strVal val="visible"/>
                                      </p:to>
                                    </p:set>
                                    <p:anim calcmode="lin" valueType="num">
                                      <p:cBhvr additive="base">
                                        <p:cTn id="27" dur="500"/>
                                        <p:tgtEl>
                                          <p:spTgt spid="27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3">
                                            <p:txEl>
                                              <p:pRg st="5" end="5"/>
                                            </p:txEl>
                                          </p:spTgt>
                                        </p:tgtEl>
                                        <p:attrNameLst>
                                          <p:attrName>style.visibility</p:attrName>
                                        </p:attrNameLst>
                                      </p:cBhvr>
                                      <p:to>
                                        <p:strVal val="visible"/>
                                      </p:to>
                                    </p:set>
                                    <p:anim calcmode="lin" valueType="num">
                                      <p:cBhvr additive="base">
                                        <p:cTn id="32" dur="500"/>
                                        <p:tgtEl>
                                          <p:spTgt spid="27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3">
                                            <p:txEl>
                                              <p:pRg st="6" end="6"/>
                                            </p:txEl>
                                          </p:spTgt>
                                        </p:tgtEl>
                                        <p:attrNameLst>
                                          <p:attrName>style.visibility</p:attrName>
                                        </p:attrNameLst>
                                      </p:cBhvr>
                                      <p:to>
                                        <p:strVal val="visible"/>
                                      </p:to>
                                    </p:set>
                                    <p:anim calcmode="lin" valueType="num">
                                      <p:cBhvr additive="base">
                                        <p:cTn id="37" dur="500"/>
                                        <p:tgtEl>
                                          <p:spTgt spid="27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8">
                                            <p:txEl>
                                              <p:pRg st="0" end="0"/>
                                            </p:txEl>
                                          </p:spTgt>
                                        </p:tgtEl>
                                        <p:attrNameLst>
                                          <p:attrName>style.visibility</p:attrName>
                                        </p:attrNameLst>
                                      </p:cBhvr>
                                      <p:to>
                                        <p:strVal val="visible"/>
                                      </p:to>
                                    </p:set>
                                    <p:anim calcmode="lin" valueType="num">
                                      <p:cBhvr additive="base">
                                        <p:cTn id="42" dur="500"/>
                                        <p:tgtEl>
                                          <p:spTgt spid="2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8">
                                            <p:txEl>
                                              <p:pRg st="1" end="1"/>
                                            </p:txEl>
                                          </p:spTgt>
                                        </p:tgtEl>
                                        <p:attrNameLst>
                                          <p:attrName>style.visibility</p:attrName>
                                        </p:attrNameLst>
                                      </p:cBhvr>
                                      <p:to>
                                        <p:strVal val="visible"/>
                                      </p:to>
                                    </p:set>
                                    <p:anim calcmode="lin" valueType="num">
                                      <p:cBhvr additive="base">
                                        <p:cTn id="47" dur="500"/>
                                        <p:tgtEl>
                                          <p:spTgt spid="2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8">
                                            <p:txEl>
                                              <p:pRg st="2" end="2"/>
                                            </p:txEl>
                                          </p:spTgt>
                                        </p:tgtEl>
                                        <p:attrNameLst>
                                          <p:attrName>style.visibility</p:attrName>
                                        </p:attrNameLst>
                                      </p:cBhvr>
                                      <p:to>
                                        <p:strVal val="visible"/>
                                      </p:to>
                                    </p:set>
                                    <p:anim calcmode="lin" valueType="num">
                                      <p:cBhvr additive="base">
                                        <p:cTn id="52" dur="500"/>
                                        <p:tgtEl>
                                          <p:spTgt spid="27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8">
                                            <p:txEl>
                                              <p:pRg st="3" end="3"/>
                                            </p:txEl>
                                          </p:spTgt>
                                        </p:tgtEl>
                                        <p:attrNameLst>
                                          <p:attrName>style.visibility</p:attrName>
                                        </p:attrNameLst>
                                      </p:cBhvr>
                                      <p:to>
                                        <p:strVal val="visible"/>
                                      </p:to>
                                    </p:set>
                                    <p:anim calcmode="lin" valueType="num">
                                      <p:cBhvr additive="base">
                                        <p:cTn id="57" dur="500"/>
                                        <p:tgtEl>
                                          <p:spTgt spid="27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78">
                                            <p:txEl>
                                              <p:pRg st="4" end="4"/>
                                            </p:txEl>
                                          </p:spTgt>
                                        </p:tgtEl>
                                        <p:attrNameLst>
                                          <p:attrName>style.visibility</p:attrName>
                                        </p:attrNameLst>
                                      </p:cBhvr>
                                      <p:to>
                                        <p:strVal val="visible"/>
                                      </p:to>
                                    </p:set>
                                    <p:anim calcmode="lin" valueType="num">
                                      <p:cBhvr additive="base">
                                        <p:cTn id="62" dur="500"/>
                                        <p:tgtEl>
                                          <p:spTgt spid="27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8">
                                            <p:txEl>
                                              <p:pRg st="5" end="5"/>
                                            </p:txEl>
                                          </p:spTgt>
                                        </p:tgtEl>
                                        <p:attrNameLst>
                                          <p:attrName>style.visibility</p:attrName>
                                        </p:attrNameLst>
                                      </p:cBhvr>
                                      <p:to>
                                        <p:strVal val="visible"/>
                                      </p:to>
                                    </p:set>
                                    <p:anim calcmode="lin" valueType="num">
                                      <p:cBhvr additive="base">
                                        <p:cTn id="67" dur="500"/>
                                        <p:tgtEl>
                                          <p:spTgt spid="27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78">
                                            <p:txEl>
                                              <p:pRg st="6" end="6"/>
                                            </p:txEl>
                                          </p:spTgt>
                                        </p:tgtEl>
                                        <p:attrNameLst>
                                          <p:attrName>style.visibility</p:attrName>
                                        </p:attrNameLst>
                                      </p:cBhvr>
                                      <p:to>
                                        <p:strVal val="visible"/>
                                      </p:to>
                                    </p:set>
                                    <p:anim calcmode="lin" valueType="num">
                                      <p:cBhvr additive="base">
                                        <p:cTn id="72" dur="500"/>
                                        <p:tgtEl>
                                          <p:spTgt spid="27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78">
                                            <p:txEl>
                                              <p:pRg st="7" end="7"/>
                                            </p:txEl>
                                          </p:spTgt>
                                        </p:tgtEl>
                                        <p:attrNameLst>
                                          <p:attrName>style.visibility</p:attrName>
                                        </p:attrNameLst>
                                      </p:cBhvr>
                                      <p:to>
                                        <p:strVal val="visible"/>
                                      </p:to>
                                    </p:set>
                                    <p:anim calcmode="lin" valueType="num">
                                      <p:cBhvr additive="base">
                                        <p:cTn id="77" dur="500"/>
                                        <p:tgtEl>
                                          <p:spTgt spid="27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79">
                                            <p:txEl>
                                              <p:pRg st="0" end="0"/>
                                            </p:txEl>
                                          </p:spTgt>
                                        </p:tgtEl>
                                        <p:attrNameLst>
                                          <p:attrName>style.visibility</p:attrName>
                                        </p:attrNameLst>
                                      </p:cBhvr>
                                      <p:to>
                                        <p:strVal val="visible"/>
                                      </p:to>
                                    </p:set>
                                    <p:anim calcmode="lin" valueType="num">
                                      <p:cBhvr additive="base">
                                        <p:cTn id="82" dur="500"/>
                                        <p:tgtEl>
                                          <p:spTgt spid="2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79">
                                            <p:txEl>
                                              <p:pRg st="1" end="1"/>
                                            </p:txEl>
                                          </p:spTgt>
                                        </p:tgtEl>
                                        <p:attrNameLst>
                                          <p:attrName>style.visibility</p:attrName>
                                        </p:attrNameLst>
                                      </p:cBhvr>
                                      <p:to>
                                        <p:strVal val="visible"/>
                                      </p:to>
                                    </p:set>
                                    <p:anim calcmode="lin" valueType="num">
                                      <p:cBhvr additive="base">
                                        <p:cTn id="87" dur="500"/>
                                        <p:tgtEl>
                                          <p:spTgt spid="2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279">
                                            <p:txEl>
                                              <p:pRg st="2" end="2"/>
                                            </p:txEl>
                                          </p:spTgt>
                                        </p:tgtEl>
                                        <p:attrNameLst>
                                          <p:attrName>style.visibility</p:attrName>
                                        </p:attrNameLst>
                                      </p:cBhvr>
                                      <p:to>
                                        <p:strVal val="visible"/>
                                      </p:to>
                                    </p:set>
                                    <p:anim calcmode="lin" valueType="num">
                                      <p:cBhvr additive="base">
                                        <p:cTn id="92" dur="500"/>
                                        <p:tgtEl>
                                          <p:spTgt spid="2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9">
                                            <p:txEl>
                                              <p:pRg st="3" end="3"/>
                                            </p:txEl>
                                          </p:spTgt>
                                        </p:tgtEl>
                                        <p:attrNameLst>
                                          <p:attrName>style.visibility</p:attrName>
                                        </p:attrNameLst>
                                      </p:cBhvr>
                                      <p:to>
                                        <p:strVal val="visible"/>
                                      </p:to>
                                    </p:set>
                                    <p:anim calcmode="lin" valueType="num">
                                      <p:cBhvr additive="base">
                                        <p:cTn id="97" dur="500"/>
                                        <p:tgtEl>
                                          <p:spTgt spid="2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279">
                                            <p:txEl>
                                              <p:pRg st="4" end="4"/>
                                            </p:txEl>
                                          </p:spTgt>
                                        </p:tgtEl>
                                        <p:attrNameLst>
                                          <p:attrName>style.visibility</p:attrName>
                                        </p:attrNameLst>
                                      </p:cBhvr>
                                      <p:to>
                                        <p:strVal val="visible"/>
                                      </p:to>
                                    </p:set>
                                    <p:anim calcmode="lin" valueType="num">
                                      <p:cBhvr additive="base">
                                        <p:cTn id="102" dur="500"/>
                                        <p:tgtEl>
                                          <p:spTgt spid="2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279">
                                            <p:txEl>
                                              <p:pRg st="5" end="5"/>
                                            </p:txEl>
                                          </p:spTgt>
                                        </p:tgtEl>
                                        <p:attrNameLst>
                                          <p:attrName>style.visibility</p:attrName>
                                        </p:attrNameLst>
                                      </p:cBhvr>
                                      <p:to>
                                        <p:strVal val="visible"/>
                                      </p:to>
                                    </p:set>
                                    <p:anim calcmode="lin" valueType="num">
                                      <p:cBhvr additive="base">
                                        <p:cTn id="107" dur="500"/>
                                        <p:tgtEl>
                                          <p:spTgt spid="2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279">
                                            <p:txEl>
                                              <p:pRg st="6" end="6"/>
                                            </p:txEl>
                                          </p:spTgt>
                                        </p:tgtEl>
                                        <p:attrNameLst>
                                          <p:attrName>style.visibility</p:attrName>
                                        </p:attrNameLst>
                                      </p:cBhvr>
                                      <p:to>
                                        <p:strVal val="visible"/>
                                      </p:to>
                                    </p:set>
                                    <p:anim calcmode="lin" valueType="num">
                                      <p:cBhvr additive="base">
                                        <p:cTn id="112" dur="500"/>
                                        <p:tgtEl>
                                          <p:spTgt spid="27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79">
                                            <p:txEl>
                                              <p:pRg st="7" end="7"/>
                                            </p:txEl>
                                          </p:spTgt>
                                        </p:tgtEl>
                                        <p:attrNameLst>
                                          <p:attrName>style.visibility</p:attrName>
                                        </p:attrNameLst>
                                      </p:cBhvr>
                                      <p:to>
                                        <p:strVal val="visible"/>
                                      </p:to>
                                    </p:set>
                                    <p:anim calcmode="lin" valueType="num">
                                      <p:cBhvr additive="base">
                                        <p:cTn id="117" dur="500"/>
                                        <p:tgtEl>
                                          <p:spTgt spid="27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279">
                                            <p:txEl>
                                              <p:pRg st="8" end="8"/>
                                            </p:txEl>
                                          </p:spTgt>
                                        </p:tgtEl>
                                        <p:attrNameLst>
                                          <p:attrName>style.visibility</p:attrName>
                                        </p:attrNameLst>
                                      </p:cBhvr>
                                      <p:to>
                                        <p:strVal val="visible"/>
                                      </p:to>
                                    </p:set>
                                    <p:anim calcmode="lin" valueType="num">
                                      <p:cBhvr additive="base">
                                        <p:cTn id="122" dur="500"/>
                                        <p:tgtEl>
                                          <p:spTgt spid="27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79">
                                            <p:txEl>
                                              <p:pRg st="9" end="9"/>
                                            </p:txEl>
                                          </p:spTgt>
                                        </p:tgtEl>
                                        <p:attrNameLst>
                                          <p:attrName>style.visibility</p:attrName>
                                        </p:attrNameLst>
                                      </p:cBhvr>
                                      <p:to>
                                        <p:strVal val="visible"/>
                                      </p:to>
                                    </p:set>
                                    <p:anim calcmode="lin" valueType="num">
                                      <p:cBhvr additive="base">
                                        <p:cTn id="127" dur="500"/>
                                        <p:tgtEl>
                                          <p:spTgt spid="27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279">
                                            <p:txEl>
                                              <p:pRg st="10" end="10"/>
                                            </p:txEl>
                                          </p:spTgt>
                                        </p:tgtEl>
                                        <p:attrNameLst>
                                          <p:attrName>style.visibility</p:attrName>
                                        </p:attrNameLst>
                                      </p:cBhvr>
                                      <p:to>
                                        <p:strVal val="visible"/>
                                      </p:to>
                                    </p:set>
                                    <p:anim calcmode="lin" valueType="num">
                                      <p:cBhvr additive="base">
                                        <p:cTn id="132" dur="500"/>
                                        <p:tgtEl>
                                          <p:spTgt spid="27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279">
                                            <p:txEl>
                                              <p:pRg st="11" end="11"/>
                                            </p:txEl>
                                          </p:spTgt>
                                        </p:tgtEl>
                                        <p:attrNameLst>
                                          <p:attrName>style.visibility</p:attrName>
                                        </p:attrNameLst>
                                      </p:cBhvr>
                                      <p:to>
                                        <p:strVal val="visible"/>
                                      </p:to>
                                    </p:set>
                                    <p:anim calcmode="lin" valueType="num">
                                      <p:cBhvr additive="base">
                                        <p:cTn id="137" dur="500"/>
                                        <p:tgtEl>
                                          <p:spTgt spid="27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nodeType="clickEffect">
                                  <p:stCondLst>
                                    <p:cond delay="0"/>
                                  </p:stCondLst>
                                  <p:childTnLst>
                                    <p:set>
                                      <p:cBhvr>
                                        <p:cTn id="141" dur="1" fill="hold">
                                          <p:stCondLst>
                                            <p:cond delay="0"/>
                                          </p:stCondLst>
                                        </p:cTn>
                                        <p:tgtEl>
                                          <p:spTgt spid="279">
                                            <p:txEl>
                                              <p:pRg st="12" end="12"/>
                                            </p:txEl>
                                          </p:spTgt>
                                        </p:tgtEl>
                                        <p:attrNameLst>
                                          <p:attrName>style.visibility</p:attrName>
                                        </p:attrNameLst>
                                      </p:cBhvr>
                                      <p:to>
                                        <p:strVal val="visible"/>
                                      </p:to>
                                    </p:set>
                                    <p:anim calcmode="lin" valueType="num">
                                      <p:cBhvr additive="base">
                                        <p:cTn id="142" dur="500"/>
                                        <p:tgtEl>
                                          <p:spTgt spid="27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279">
                                            <p:txEl>
                                              <p:pRg st="13" end="13"/>
                                            </p:txEl>
                                          </p:spTgt>
                                        </p:tgtEl>
                                        <p:attrNameLst>
                                          <p:attrName>style.visibility</p:attrName>
                                        </p:attrNameLst>
                                      </p:cBhvr>
                                      <p:to>
                                        <p:strVal val="visible"/>
                                      </p:to>
                                    </p:set>
                                    <p:anim calcmode="lin" valueType="num">
                                      <p:cBhvr additive="base">
                                        <p:cTn id="147" dur="500"/>
                                        <p:tgtEl>
                                          <p:spTgt spid="27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8" name="Google Shape;288;p12"/>
          <p:cNvSpPr txBox="1"/>
          <p:nvPr/>
        </p:nvSpPr>
        <p:spPr>
          <a:xfrm>
            <a:off x="1600197" y="605672"/>
            <a:ext cx="8360664" cy="66077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marR="0" lvl="0" indent="0" algn="ctr" rtl="0">
              <a:lnSpc>
                <a:spcPct val="70000"/>
              </a:lnSpc>
              <a:spcBef>
                <a:spcPts val="0"/>
              </a:spcBef>
              <a:spcAft>
                <a:spcPts val="0"/>
              </a:spcAft>
              <a:buClr>
                <a:srgbClr val="262626"/>
              </a:buClr>
              <a:buSzPts val="2520"/>
              <a:buFont typeface="Cambria"/>
              <a:buNone/>
            </a:pPr>
            <a:r>
              <a:rPr lang="en-US" sz="2520" cap="none">
                <a:solidFill>
                  <a:srgbClr val="262626"/>
                </a:solidFill>
                <a:latin typeface="Cambria"/>
                <a:ea typeface="Cambria"/>
                <a:cs typeface="Cambria"/>
                <a:sym typeface="Cambria"/>
              </a:rPr>
              <a:t>REFERENCE</a:t>
            </a:r>
            <a:endParaRPr/>
          </a:p>
        </p:txBody>
      </p:sp>
      <p:sp>
        <p:nvSpPr>
          <p:cNvPr id="289" name="Google Shape;289;p12"/>
          <p:cNvSpPr txBox="1">
            <a:spLocks noGrp="1"/>
          </p:cNvSpPr>
          <p:nvPr>
            <p:ph type="body" idx="1"/>
          </p:nvPr>
        </p:nvSpPr>
        <p:spPr>
          <a:xfrm>
            <a:off x="1600198" y="1266445"/>
            <a:ext cx="8360664" cy="454652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endParaRPr b="1">
              <a:latin typeface="Cambria"/>
              <a:ea typeface="Cambria"/>
              <a:cs typeface="Cambria"/>
              <a:sym typeface="Cambria"/>
            </a:endParaRPr>
          </a:p>
          <a:p>
            <a:pPr marL="0" lvl="0" indent="0" algn="l" rtl="0">
              <a:lnSpc>
                <a:spcPct val="100000"/>
              </a:lnSpc>
              <a:spcBef>
                <a:spcPts val="1000"/>
              </a:spcBef>
              <a:spcAft>
                <a:spcPts val="0"/>
              </a:spcAft>
              <a:buSzPts val="1800"/>
              <a:buNone/>
            </a:pPr>
            <a:r>
              <a:rPr lang="en-US" b="1">
                <a:latin typeface="Cambria"/>
                <a:ea typeface="Cambria"/>
                <a:cs typeface="Cambria"/>
                <a:sym typeface="Cambria"/>
              </a:rPr>
              <a:t>For Theory </a:t>
            </a:r>
            <a:endParaRPr b="1" u="sng">
              <a:solidFill>
                <a:schemeClr val="hlink"/>
              </a:solidFill>
              <a:latin typeface="Cambria"/>
              <a:ea typeface="Cambria"/>
              <a:cs typeface="Cambria"/>
              <a:sym typeface="Cambria"/>
              <a:hlinkClick r:id="rId3"/>
            </a:endParaRPr>
          </a:p>
          <a:p>
            <a:pPr marL="228600" lvl="0" indent="-228600" algn="l" rtl="0">
              <a:lnSpc>
                <a:spcPct val="100000"/>
              </a:lnSpc>
              <a:spcBef>
                <a:spcPts val="1000"/>
              </a:spcBef>
              <a:spcAft>
                <a:spcPts val="0"/>
              </a:spcAft>
              <a:buSzPts val="1800"/>
              <a:buChar char="•"/>
            </a:pPr>
            <a:r>
              <a:rPr lang="en-US" u="sng">
                <a:solidFill>
                  <a:schemeClr val="hlink"/>
                </a:solidFill>
                <a:latin typeface="Cambria"/>
                <a:ea typeface="Cambria"/>
                <a:cs typeface="Cambria"/>
                <a:sym typeface="Cambria"/>
                <a:hlinkClick r:id="rId3"/>
              </a:rPr>
              <a:t>https://www.geeksforgeeks.org/continue-statement-cpp/?ref=lbp</a:t>
            </a:r>
            <a:endParaRPr>
              <a:latin typeface="Cambria"/>
              <a:ea typeface="Cambria"/>
              <a:cs typeface="Cambria"/>
              <a:sym typeface="Cambria"/>
            </a:endParaRPr>
          </a:p>
          <a:p>
            <a:pPr marL="228600" lvl="0" indent="-228600" algn="l" rtl="0">
              <a:lnSpc>
                <a:spcPct val="100000"/>
              </a:lnSpc>
              <a:spcBef>
                <a:spcPts val="1000"/>
              </a:spcBef>
              <a:spcAft>
                <a:spcPts val="0"/>
              </a:spcAft>
              <a:buSzPts val="1800"/>
              <a:buChar char="•"/>
            </a:pPr>
            <a:r>
              <a:rPr lang="en-US" u="sng">
                <a:solidFill>
                  <a:schemeClr val="hlink"/>
                </a:solidFill>
                <a:latin typeface="Cambria"/>
                <a:ea typeface="Cambria"/>
                <a:cs typeface="Cambria"/>
                <a:sym typeface="Cambria"/>
                <a:hlinkClick r:id="rId4"/>
              </a:rPr>
              <a:t>https://en.wikibooks.org/wiki/C_Programming/Statements</a:t>
            </a:r>
            <a:endParaRPr>
              <a:latin typeface="Cambria"/>
              <a:ea typeface="Cambria"/>
              <a:cs typeface="Cambria"/>
              <a:sym typeface="Cambria"/>
            </a:endParaRPr>
          </a:p>
          <a:p>
            <a:pPr marL="228600" lvl="0" indent="-228600" algn="l" rtl="0">
              <a:lnSpc>
                <a:spcPct val="100000"/>
              </a:lnSpc>
              <a:spcBef>
                <a:spcPts val="1000"/>
              </a:spcBef>
              <a:spcAft>
                <a:spcPts val="0"/>
              </a:spcAft>
              <a:buSzPts val="1800"/>
              <a:buChar char="•"/>
            </a:pPr>
            <a:r>
              <a:rPr lang="en-US" u="sng">
                <a:solidFill>
                  <a:schemeClr val="hlink"/>
                </a:solidFill>
                <a:latin typeface="Cambria"/>
                <a:ea typeface="Cambria"/>
                <a:cs typeface="Cambria"/>
                <a:sym typeface="Cambria"/>
                <a:hlinkClick r:id="rId5"/>
              </a:rPr>
              <a:t>https://www.geeksforgeeks.org/break-statement-cc/?ref=lbp</a:t>
            </a:r>
            <a:endParaRPr>
              <a:latin typeface="Cambria"/>
              <a:ea typeface="Cambria"/>
              <a:cs typeface="Cambria"/>
              <a:sym typeface="Cambria"/>
            </a:endParaRPr>
          </a:p>
          <a:p>
            <a:pPr marL="228600" lvl="0" indent="-228600" algn="l" rtl="0">
              <a:lnSpc>
                <a:spcPct val="100000"/>
              </a:lnSpc>
              <a:spcBef>
                <a:spcPts val="1000"/>
              </a:spcBef>
              <a:spcAft>
                <a:spcPts val="0"/>
              </a:spcAft>
              <a:buSzPts val="1800"/>
              <a:buChar char="•"/>
            </a:pPr>
            <a:r>
              <a:rPr lang="en-US" u="sng">
                <a:solidFill>
                  <a:schemeClr val="hlink"/>
                </a:solidFill>
                <a:latin typeface="Cambria"/>
                <a:ea typeface="Cambria"/>
                <a:cs typeface="Cambria"/>
                <a:sym typeface="Cambria"/>
                <a:hlinkClick r:id="rId6"/>
              </a:rPr>
              <a:t>https://www.tutorialspoint.com/cprogramming/c_decision_making.htm</a:t>
            </a:r>
            <a:endParaRPr>
              <a:latin typeface="Cambria"/>
              <a:ea typeface="Cambria"/>
              <a:cs typeface="Cambria"/>
              <a:sym typeface="Cambria"/>
            </a:endParaRPr>
          </a:p>
          <a:p>
            <a:pPr marL="0" lvl="0" indent="0" algn="l" rtl="0">
              <a:lnSpc>
                <a:spcPct val="100000"/>
              </a:lnSpc>
              <a:spcBef>
                <a:spcPts val="1000"/>
              </a:spcBef>
              <a:spcAft>
                <a:spcPts val="0"/>
              </a:spcAft>
              <a:buSzPts val="1800"/>
              <a:buNone/>
            </a:pPr>
            <a:endParaRPr>
              <a:latin typeface="Cambria"/>
              <a:ea typeface="Cambria"/>
              <a:cs typeface="Cambria"/>
              <a:sym typeface="Cambria"/>
            </a:endParaRPr>
          </a:p>
          <a:p>
            <a:pPr marL="0" lvl="0" indent="0" algn="l" rtl="0">
              <a:lnSpc>
                <a:spcPct val="100000"/>
              </a:lnSpc>
              <a:spcBef>
                <a:spcPts val="1000"/>
              </a:spcBef>
              <a:spcAft>
                <a:spcPts val="0"/>
              </a:spcAft>
              <a:buSzPts val="1800"/>
              <a:buNone/>
            </a:pPr>
            <a:r>
              <a:rPr lang="en-US" b="1">
                <a:latin typeface="Cambria"/>
                <a:ea typeface="Cambria"/>
                <a:cs typeface="Cambria"/>
                <a:sym typeface="Cambria"/>
              </a:rPr>
              <a:t>NPTEL</a:t>
            </a:r>
            <a:endParaRPr/>
          </a:p>
          <a:p>
            <a:pPr marL="228600" lvl="0" indent="-228600" algn="l" rtl="0">
              <a:lnSpc>
                <a:spcPct val="100000"/>
              </a:lnSpc>
              <a:spcBef>
                <a:spcPts val="1000"/>
              </a:spcBef>
              <a:spcAft>
                <a:spcPts val="0"/>
              </a:spcAft>
              <a:buSzPts val="1800"/>
              <a:buChar char="•"/>
            </a:pPr>
            <a:r>
              <a:rPr lang="en-US" u="sng">
                <a:solidFill>
                  <a:schemeClr val="hlink"/>
                </a:solidFill>
                <a:latin typeface="Cambria"/>
                <a:ea typeface="Cambria"/>
                <a:cs typeface="Cambria"/>
                <a:sym typeface="Cambria"/>
                <a:hlinkClick r:id="rId7"/>
              </a:rPr>
              <a:t>https://youtu.be/BZwdn-t_unY</a:t>
            </a:r>
            <a:endParaRPr>
              <a:latin typeface="Cambria"/>
              <a:ea typeface="Cambria"/>
              <a:cs typeface="Cambria"/>
              <a:sym typeface="Cambria"/>
            </a:endParaRPr>
          </a:p>
          <a:p>
            <a:pPr marL="228600" lvl="0" indent="-228600" algn="l" rtl="0">
              <a:lnSpc>
                <a:spcPct val="100000"/>
              </a:lnSpc>
              <a:spcBef>
                <a:spcPts val="1000"/>
              </a:spcBef>
              <a:spcAft>
                <a:spcPts val="0"/>
              </a:spcAft>
              <a:buSzPts val="1800"/>
              <a:buChar char="•"/>
            </a:pPr>
            <a:r>
              <a:rPr lang="en-US" u="sng">
                <a:solidFill>
                  <a:schemeClr val="hlink"/>
                </a:solidFill>
                <a:latin typeface="Cambria"/>
                <a:ea typeface="Cambria"/>
                <a:cs typeface="Cambria"/>
                <a:sym typeface="Cambria"/>
                <a:hlinkClick r:id="rId8"/>
              </a:rPr>
              <a:t>https://youtu.be/CxkPH74fVBo</a:t>
            </a:r>
            <a:endParaRPr>
              <a:latin typeface="Cambria"/>
              <a:ea typeface="Cambria"/>
              <a:cs typeface="Cambria"/>
              <a:sym typeface="Cambria"/>
            </a:endParaRPr>
          </a:p>
          <a:p>
            <a:pPr marL="228600" lvl="0" indent="-114300" algn="l" rtl="0">
              <a:lnSpc>
                <a:spcPct val="100000"/>
              </a:lnSpc>
              <a:spcBef>
                <a:spcPts val="1000"/>
              </a:spcBef>
              <a:spcAft>
                <a:spcPts val="0"/>
              </a:spcAft>
              <a:buSzPts val="1800"/>
              <a:buNone/>
            </a:pPr>
            <a:endParaRPr b="1">
              <a:latin typeface="Cambria"/>
              <a:ea typeface="Cambria"/>
              <a:cs typeface="Cambria"/>
              <a:sym typeface="Cambria"/>
            </a:endParaRPr>
          </a:p>
          <a:p>
            <a:pPr marL="0" lvl="0" indent="0" algn="l" rtl="0">
              <a:lnSpc>
                <a:spcPct val="100000"/>
              </a:lnSpc>
              <a:spcBef>
                <a:spcPts val="1000"/>
              </a:spcBef>
              <a:spcAft>
                <a:spcPts val="0"/>
              </a:spcAft>
              <a:buSzPts val="1800"/>
              <a:buNone/>
            </a:pPr>
            <a:endParaRPr b="1">
              <a:latin typeface="Cambria"/>
              <a:ea typeface="Cambria"/>
              <a:cs typeface="Cambria"/>
              <a:sym typeface="Cambria"/>
            </a:endParaRPr>
          </a:p>
          <a:p>
            <a:pPr marL="0" lvl="0" indent="0" algn="l" rtl="0">
              <a:lnSpc>
                <a:spcPct val="100000"/>
              </a:lnSpc>
              <a:spcBef>
                <a:spcPts val="1000"/>
              </a:spcBef>
              <a:spcAft>
                <a:spcPts val="0"/>
              </a:spcAft>
              <a:buSzPts val="1800"/>
              <a:buNone/>
            </a:pPr>
            <a:endParaRPr b="1">
              <a:latin typeface="Cambria"/>
              <a:ea typeface="Cambria"/>
              <a:cs typeface="Cambria"/>
              <a:sym typeface="Cambria"/>
            </a:endParaRPr>
          </a:p>
          <a:p>
            <a:pPr marL="0" lvl="0" indent="0" algn="l" rtl="0">
              <a:lnSpc>
                <a:spcPct val="100000"/>
              </a:lnSpc>
              <a:spcBef>
                <a:spcPts val="100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600200" y="607588"/>
            <a:ext cx="7729728" cy="104393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Cambria"/>
              <a:buNone/>
            </a:pPr>
            <a:r>
              <a:rPr lang="en-US" b="1">
                <a:latin typeface="Cambria"/>
                <a:ea typeface="Cambria"/>
                <a:cs typeface="Cambria"/>
                <a:sym typeface="Cambria"/>
              </a:rPr>
              <a:t>CHAPTER 3 TOPIC 1</a:t>
            </a:r>
            <a:endParaRPr/>
          </a:p>
        </p:txBody>
      </p:sp>
      <p:sp>
        <p:nvSpPr>
          <p:cNvPr id="115" name="Google Shape;115;p2"/>
          <p:cNvSpPr txBox="1">
            <a:spLocks noGrp="1"/>
          </p:cNvSpPr>
          <p:nvPr>
            <p:ph type="body" idx="1"/>
          </p:nvPr>
        </p:nvSpPr>
        <p:spPr>
          <a:xfrm>
            <a:off x="1600200" y="2208835"/>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US" sz="2400" b="1">
                <a:latin typeface="Cambria"/>
                <a:ea typeface="Cambria"/>
                <a:cs typeface="Cambria"/>
                <a:sym typeface="Cambria"/>
              </a:rPr>
              <a:t>INTRODUCTION</a:t>
            </a:r>
            <a:endParaRPr/>
          </a:p>
          <a:p>
            <a:pPr marL="914400" lvl="3" indent="-228600" algn="l" rtl="0">
              <a:lnSpc>
                <a:spcPct val="100000"/>
              </a:lnSpc>
              <a:spcBef>
                <a:spcPts val="1000"/>
              </a:spcBef>
              <a:spcAft>
                <a:spcPts val="0"/>
              </a:spcAft>
              <a:buSzPts val="2400"/>
              <a:buChar char="•"/>
            </a:pPr>
            <a:r>
              <a:rPr lang="en-US" sz="2400" b="1">
                <a:latin typeface="Cambria"/>
                <a:ea typeface="Cambria"/>
                <a:cs typeface="Cambria"/>
                <a:sym typeface="Cambria"/>
              </a:rPr>
              <a:t>Control Statement </a:t>
            </a:r>
            <a:endParaRPr/>
          </a:p>
          <a:p>
            <a:pPr marL="1143000" lvl="4" indent="-228600" algn="l" rtl="0">
              <a:lnSpc>
                <a:spcPct val="100000"/>
              </a:lnSpc>
              <a:spcBef>
                <a:spcPts val="1000"/>
              </a:spcBef>
              <a:spcAft>
                <a:spcPts val="0"/>
              </a:spcAft>
              <a:buSzPts val="2400"/>
              <a:buChar char="•"/>
            </a:pPr>
            <a:r>
              <a:rPr lang="en-US" sz="2400">
                <a:latin typeface="Cambria"/>
                <a:ea typeface="Cambria"/>
                <a:cs typeface="Cambria"/>
                <a:sym typeface="Cambria"/>
              </a:rPr>
              <a:t>Simple Statement</a:t>
            </a:r>
            <a:endParaRPr/>
          </a:p>
          <a:p>
            <a:pPr marL="1143000" lvl="4" indent="-228600" algn="l" rtl="0">
              <a:lnSpc>
                <a:spcPct val="100000"/>
              </a:lnSpc>
              <a:spcBef>
                <a:spcPts val="1000"/>
              </a:spcBef>
              <a:spcAft>
                <a:spcPts val="0"/>
              </a:spcAft>
              <a:buSzPts val="2400"/>
              <a:buChar char="•"/>
            </a:pPr>
            <a:r>
              <a:rPr lang="en-US" sz="2400">
                <a:latin typeface="Cambria"/>
                <a:ea typeface="Cambria"/>
                <a:cs typeface="Cambria"/>
                <a:sym typeface="Cambria"/>
              </a:rPr>
              <a:t>Decision Making Statement</a:t>
            </a:r>
            <a:endParaRPr/>
          </a:p>
          <a:p>
            <a:pPr marL="685800" lvl="3" indent="0" algn="l" rtl="0">
              <a:lnSpc>
                <a:spcPct val="100000"/>
              </a:lnSpc>
              <a:spcBef>
                <a:spcPts val="1000"/>
              </a:spcBef>
              <a:spcAft>
                <a:spcPts val="0"/>
              </a:spcAft>
              <a:buSzPts val="1600"/>
              <a:buNone/>
            </a:pPr>
            <a:endParaRPr/>
          </a:p>
          <a:p>
            <a:pPr marL="457200" lvl="1" indent="-127000" algn="l" rtl="0">
              <a:lnSpc>
                <a:spcPct val="100000"/>
              </a:lnSpc>
              <a:spcBef>
                <a:spcPts val="1000"/>
              </a:spcBef>
              <a:spcAft>
                <a:spcPts val="0"/>
              </a:spcAft>
              <a:buSzPts val="16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 calcmode="lin" valueType="num">
                                      <p:cBhvr additive="base">
                                        <p:cTn id="7" dur="500"/>
                                        <p:tgtEl>
                                          <p:spTgt spid="1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 calcmode="lin" valueType="num">
                                      <p:cBhvr additive="base">
                                        <p:cTn id="12" dur="500"/>
                                        <p:tgtEl>
                                          <p:spTgt spid="1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 calcmode="lin" valueType="num">
                                      <p:cBhvr additive="base">
                                        <p:cTn id="17" dur="500"/>
                                        <p:tgtEl>
                                          <p:spTgt spid="1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 calcmode="lin" valueType="num">
                                      <p:cBhvr additive="base">
                                        <p:cTn id="22" dur="500"/>
                                        <p:tgtEl>
                                          <p:spTgt spid="1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 calcmode="lin" valueType="num">
                                      <p:cBhvr additive="base">
                                        <p:cTn id="27" dur="500"/>
                                        <p:tgtEl>
                                          <p:spTgt spid="1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 calcmode="lin" valueType="num">
                                      <p:cBhvr additive="base">
                                        <p:cTn id="32" dur="500"/>
                                        <p:tgtEl>
                                          <p:spTgt spid="1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600199" y="622548"/>
            <a:ext cx="8240053" cy="104393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Cambria"/>
              <a:buNone/>
            </a:pPr>
            <a:r>
              <a:rPr lang="en-US" b="1">
                <a:latin typeface="Cambria"/>
                <a:ea typeface="Cambria"/>
                <a:cs typeface="Cambria"/>
                <a:sym typeface="Cambria"/>
              </a:rPr>
              <a:t>INTRODUCTION</a:t>
            </a:r>
            <a:endParaRPr/>
          </a:p>
        </p:txBody>
      </p:sp>
      <p:sp>
        <p:nvSpPr>
          <p:cNvPr id="124" name="Google Shape;124;p3"/>
          <p:cNvSpPr txBox="1">
            <a:spLocks noGrp="1"/>
          </p:cNvSpPr>
          <p:nvPr>
            <p:ph type="body" idx="1"/>
          </p:nvPr>
        </p:nvSpPr>
        <p:spPr>
          <a:xfrm>
            <a:off x="1316739" y="1811043"/>
            <a:ext cx="5009416" cy="3889961"/>
          </a:xfrm>
          <a:prstGeom prst="rect">
            <a:avLst/>
          </a:prstGeom>
          <a:noFill/>
          <a:ln>
            <a:noFill/>
          </a:ln>
        </p:spPr>
        <p:txBody>
          <a:bodyPr spcFirstLastPara="1" wrap="square" lIns="91425" tIns="45700" rIns="91425" bIns="45700" anchor="t" anchorCtr="0">
            <a:noAutofit/>
          </a:bodyPr>
          <a:lstStyle/>
          <a:p>
            <a:pPr marL="457200" lvl="1" indent="-228600" algn="just" rtl="0">
              <a:lnSpc>
                <a:spcPct val="100000"/>
              </a:lnSpc>
              <a:spcBef>
                <a:spcPts val="0"/>
              </a:spcBef>
              <a:spcAft>
                <a:spcPts val="0"/>
              </a:spcAft>
              <a:buSzPts val="2000"/>
              <a:buChar char="•"/>
            </a:pPr>
            <a:r>
              <a:rPr lang="en-US" sz="2000">
                <a:latin typeface="Cambria"/>
                <a:ea typeface="Cambria"/>
                <a:cs typeface="Cambria"/>
                <a:sym typeface="Cambria"/>
              </a:rPr>
              <a:t>In any programming language, there is a need to perform different tasks based on the condition. </a:t>
            </a:r>
            <a:endParaRPr/>
          </a:p>
          <a:p>
            <a:pPr marL="457200" lvl="1" indent="-228600" algn="just" rtl="0">
              <a:lnSpc>
                <a:spcPct val="100000"/>
              </a:lnSpc>
              <a:spcBef>
                <a:spcPts val="1000"/>
              </a:spcBef>
              <a:spcAft>
                <a:spcPts val="0"/>
              </a:spcAft>
              <a:buSzPts val="2000"/>
              <a:buChar char="•"/>
            </a:pPr>
            <a:r>
              <a:rPr lang="en-US" sz="2000">
                <a:latin typeface="Cambria"/>
                <a:ea typeface="Cambria"/>
                <a:cs typeface="Cambria"/>
                <a:sym typeface="Cambria"/>
              </a:rPr>
              <a:t>For example, consider example of true and false if your answer is right you will get 1 point and if answer is wrong you will get 0. </a:t>
            </a:r>
            <a:endParaRPr/>
          </a:p>
          <a:p>
            <a:pPr marL="457200" lvl="1" indent="-228600" algn="just" rtl="0">
              <a:lnSpc>
                <a:spcPct val="100000"/>
              </a:lnSpc>
              <a:spcBef>
                <a:spcPts val="1000"/>
              </a:spcBef>
              <a:spcAft>
                <a:spcPts val="0"/>
              </a:spcAft>
              <a:buSzPts val="2000"/>
              <a:buChar char="•"/>
            </a:pPr>
            <a:r>
              <a:rPr lang="en-US" sz="2000">
                <a:latin typeface="Cambria"/>
                <a:ea typeface="Cambria"/>
                <a:cs typeface="Cambria"/>
                <a:sym typeface="Cambria"/>
              </a:rPr>
              <a:t>Behind process conditional logic declared in any programming language it’s called the </a:t>
            </a:r>
            <a:r>
              <a:rPr lang="en-US" sz="2000" b="1">
                <a:latin typeface="Cambria"/>
                <a:ea typeface="Cambria"/>
                <a:cs typeface="Cambria"/>
                <a:sym typeface="Cambria"/>
              </a:rPr>
              <a:t>Control Statement</a:t>
            </a:r>
            <a:r>
              <a:rPr lang="en-US" sz="2000">
                <a:latin typeface="Cambria"/>
                <a:ea typeface="Cambria"/>
                <a:cs typeface="Cambria"/>
                <a:sym typeface="Cambria"/>
              </a:rPr>
              <a:t>.</a:t>
            </a:r>
            <a:endParaRPr/>
          </a:p>
        </p:txBody>
      </p:sp>
      <p:pic>
        <p:nvPicPr>
          <p:cNvPr id="128" name="Google Shape;128;p3"/>
          <p:cNvPicPr preferRelativeResize="0"/>
          <p:nvPr/>
        </p:nvPicPr>
        <p:blipFill rotWithShape="1">
          <a:blip r:embed="rId3">
            <a:alphaModFix/>
          </a:blip>
          <a:srcRect/>
          <a:stretch/>
        </p:blipFill>
        <p:spPr>
          <a:xfrm>
            <a:off x="6894477" y="2284508"/>
            <a:ext cx="2945776" cy="22889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base">
                                        <p:cTn id="7" dur="500"/>
                                        <p:tgtEl>
                                          <p:spTgt spid="1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 calcmode="lin" valueType="num">
                                      <p:cBhvr additive="base">
                                        <p:cTn id="12" dur="500"/>
                                        <p:tgtEl>
                                          <p:spTgt spid="1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 calcmode="lin" valueType="num">
                                      <p:cBhvr additive="base">
                                        <p:cTn id="17" dur="500"/>
                                        <p:tgtEl>
                                          <p:spTgt spid="1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 calcmode="lin" valueType="num">
                                      <p:cBhvr additive="base">
                                        <p:cTn id="22" dur="500"/>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1600200" y="605570"/>
            <a:ext cx="8472631"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600"/>
              <a:buFont typeface="Cambria"/>
              <a:buNone/>
            </a:pPr>
            <a:r>
              <a:rPr lang="en-US" sz="3600" b="1">
                <a:latin typeface="Cambria"/>
                <a:ea typeface="Cambria"/>
                <a:cs typeface="Cambria"/>
                <a:sym typeface="Cambria"/>
              </a:rPr>
              <a:t>SIMPLE STATEMENT</a:t>
            </a:r>
            <a:endParaRPr/>
          </a:p>
        </p:txBody>
      </p:sp>
      <p:pic>
        <p:nvPicPr>
          <p:cNvPr id="134" name="Google Shape;134;p4"/>
          <p:cNvPicPr preferRelativeResize="0">
            <a:picLocks noGrp="1"/>
          </p:cNvPicPr>
          <p:nvPr>
            <p:ph type="body" idx="1"/>
          </p:nvPr>
        </p:nvPicPr>
        <p:blipFill rotWithShape="1">
          <a:blip r:embed="rId3">
            <a:alphaModFix/>
          </a:blip>
          <a:srcRect/>
          <a:stretch/>
        </p:blipFill>
        <p:spPr>
          <a:xfrm>
            <a:off x="2369975" y="3700610"/>
            <a:ext cx="1511939" cy="481626"/>
          </a:xfrm>
          <a:prstGeom prst="rect">
            <a:avLst/>
          </a:prstGeom>
          <a:noFill/>
          <a:ln>
            <a:noFill/>
          </a:ln>
        </p:spPr>
      </p:pic>
      <p:pic>
        <p:nvPicPr>
          <p:cNvPr id="138" name="Google Shape;138;p4"/>
          <p:cNvPicPr preferRelativeResize="0"/>
          <p:nvPr/>
        </p:nvPicPr>
        <p:blipFill rotWithShape="1">
          <a:blip r:embed="rId3">
            <a:alphaModFix/>
          </a:blip>
          <a:srcRect/>
          <a:stretch/>
        </p:blipFill>
        <p:spPr>
          <a:xfrm>
            <a:off x="2369976" y="4727596"/>
            <a:ext cx="1511939" cy="481626"/>
          </a:xfrm>
          <a:prstGeom prst="rect">
            <a:avLst/>
          </a:prstGeom>
          <a:noFill/>
          <a:ln>
            <a:noFill/>
          </a:ln>
        </p:spPr>
      </p:pic>
      <p:pic>
        <p:nvPicPr>
          <p:cNvPr id="139" name="Google Shape;139;p4"/>
          <p:cNvPicPr preferRelativeResize="0"/>
          <p:nvPr/>
        </p:nvPicPr>
        <p:blipFill rotWithShape="1">
          <a:blip r:embed="rId3">
            <a:alphaModFix/>
          </a:blip>
          <a:srcRect/>
          <a:stretch/>
        </p:blipFill>
        <p:spPr>
          <a:xfrm>
            <a:off x="2379116" y="2673624"/>
            <a:ext cx="1511939" cy="481626"/>
          </a:xfrm>
          <a:prstGeom prst="rect">
            <a:avLst/>
          </a:prstGeom>
          <a:noFill/>
          <a:ln>
            <a:noFill/>
          </a:ln>
        </p:spPr>
      </p:pic>
      <p:cxnSp>
        <p:nvCxnSpPr>
          <p:cNvPr id="140" name="Google Shape;140;p4"/>
          <p:cNvCxnSpPr>
            <a:endCxn id="139" idx="0"/>
          </p:cNvCxnSpPr>
          <p:nvPr/>
        </p:nvCxnSpPr>
        <p:spPr>
          <a:xfrm>
            <a:off x="3135086" y="1978224"/>
            <a:ext cx="0" cy="695400"/>
          </a:xfrm>
          <a:prstGeom prst="straightConnector1">
            <a:avLst/>
          </a:prstGeom>
          <a:noFill/>
          <a:ln w="9525" cap="flat" cmpd="sng">
            <a:solidFill>
              <a:schemeClr val="dk1"/>
            </a:solidFill>
            <a:prstDash val="solid"/>
            <a:round/>
            <a:headEnd type="none" w="sm" len="sm"/>
            <a:tailEnd type="triangle" w="med" len="med"/>
          </a:ln>
        </p:spPr>
      </p:cxnSp>
      <p:cxnSp>
        <p:nvCxnSpPr>
          <p:cNvPr id="141" name="Google Shape;141;p4"/>
          <p:cNvCxnSpPr>
            <a:stCxn id="139" idx="2"/>
            <a:endCxn id="134" idx="0"/>
          </p:cNvCxnSpPr>
          <p:nvPr/>
        </p:nvCxnSpPr>
        <p:spPr>
          <a:xfrm flipH="1">
            <a:off x="3126086" y="3155250"/>
            <a:ext cx="9000" cy="545400"/>
          </a:xfrm>
          <a:prstGeom prst="straightConnector1">
            <a:avLst/>
          </a:prstGeom>
          <a:noFill/>
          <a:ln w="9525" cap="flat" cmpd="sng">
            <a:solidFill>
              <a:schemeClr val="dk1"/>
            </a:solidFill>
            <a:prstDash val="solid"/>
            <a:round/>
            <a:headEnd type="none" w="sm" len="sm"/>
            <a:tailEnd type="triangle" w="med" len="med"/>
          </a:ln>
        </p:spPr>
      </p:cxnSp>
      <p:cxnSp>
        <p:nvCxnSpPr>
          <p:cNvPr id="142" name="Google Shape;142;p4"/>
          <p:cNvCxnSpPr>
            <a:endCxn id="138" idx="0"/>
          </p:cNvCxnSpPr>
          <p:nvPr/>
        </p:nvCxnSpPr>
        <p:spPr>
          <a:xfrm>
            <a:off x="3125945" y="4216396"/>
            <a:ext cx="0" cy="511200"/>
          </a:xfrm>
          <a:prstGeom prst="straightConnector1">
            <a:avLst/>
          </a:prstGeom>
          <a:noFill/>
          <a:ln w="9525" cap="flat" cmpd="sng">
            <a:solidFill>
              <a:schemeClr val="dk1"/>
            </a:solidFill>
            <a:prstDash val="solid"/>
            <a:round/>
            <a:headEnd type="none" w="sm" len="sm"/>
            <a:tailEnd type="triangle" w="med" len="med"/>
          </a:ln>
        </p:spPr>
      </p:cxnSp>
      <p:sp>
        <p:nvSpPr>
          <p:cNvPr id="143" name="Google Shape;143;p4"/>
          <p:cNvSpPr txBox="1"/>
          <p:nvPr/>
        </p:nvSpPr>
        <p:spPr>
          <a:xfrm>
            <a:off x="2369975" y="2196141"/>
            <a:ext cx="1315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Bookman Old Style"/>
                <a:ea typeface="Bookman Old Style"/>
                <a:cs typeface="Bookman Old Style"/>
                <a:sym typeface="Bookman Old Style"/>
              </a:rPr>
              <a:t>Entry</a:t>
            </a:r>
            <a:endParaRPr/>
          </a:p>
        </p:txBody>
      </p:sp>
      <p:sp>
        <p:nvSpPr>
          <p:cNvPr id="144" name="Google Shape;144;p4"/>
          <p:cNvSpPr txBox="1"/>
          <p:nvPr/>
        </p:nvSpPr>
        <p:spPr>
          <a:xfrm>
            <a:off x="2486607" y="2732374"/>
            <a:ext cx="132960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Action 1</a:t>
            </a:r>
            <a:endParaRPr/>
          </a:p>
        </p:txBody>
      </p:sp>
      <p:sp>
        <p:nvSpPr>
          <p:cNvPr id="145" name="Google Shape;145;p4"/>
          <p:cNvSpPr txBox="1"/>
          <p:nvPr/>
        </p:nvSpPr>
        <p:spPr>
          <a:xfrm>
            <a:off x="2461139" y="3734903"/>
            <a:ext cx="132960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Action 2</a:t>
            </a:r>
            <a:endParaRPr/>
          </a:p>
        </p:txBody>
      </p:sp>
      <p:sp>
        <p:nvSpPr>
          <p:cNvPr id="146" name="Google Shape;146;p4"/>
          <p:cNvSpPr txBox="1"/>
          <p:nvPr/>
        </p:nvSpPr>
        <p:spPr>
          <a:xfrm>
            <a:off x="2486794" y="4786432"/>
            <a:ext cx="132960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Bookman Old Style"/>
                <a:ea typeface="Bookman Old Style"/>
                <a:cs typeface="Bookman Old Style"/>
                <a:sym typeface="Bookman Old Style"/>
              </a:rPr>
              <a:t>Action 3</a:t>
            </a:r>
            <a:endParaRPr/>
          </a:p>
        </p:txBody>
      </p:sp>
      <p:cxnSp>
        <p:nvCxnSpPr>
          <p:cNvPr id="147" name="Google Shape;147;p4"/>
          <p:cNvCxnSpPr/>
          <p:nvPr/>
        </p:nvCxnSpPr>
        <p:spPr>
          <a:xfrm>
            <a:off x="3125939" y="5131221"/>
            <a:ext cx="3" cy="511067"/>
          </a:xfrm>
          <a:prstGeom prst="straightConnector1">
            <a:avLst/>
          </a:prstGeom>
          <a:noFill/>
          <a:ln w="9525" cap="flat" cmpd="sng">
            <a:solidFill>
              <a:schemeClr val="dk1"/>
            </a:solidFill>
            <a:prstDash val="solid"/>
            <a:round/>
            <a:headEnd type="none" w="sm" len="sm"/>
            <a:tailEnd type="triangle" w="med" len="med"/>
          </a:ln>
        </p:spPr>
      </p:cxnSp>
      <p:sp>
        <p:nvSpPr>
          <p:cNvPr id="148" name="Google Shape;148;p4"/>
          <p:cNvSpPr txBox="1"/>
          <p:nvPr/>
        </p:nvSpPr>
        <p:spPr>
          <a:xfrm>
            <a:off x="3205444" y="5209919"/>
            <a:ext cx="1315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Exit</a:t>
            </a:r>
            <a:endParaRPr/>
          </a:p>
        </p:txBody>
      </p:sp>
      <p:sp>
        <p:nvSpPr>
          <p:cNvPr id="149" name="Google Shape;149;p4"/>
          <p:cNvSpPr txBox="1"/>
          <p:nvPr/>
        </p:nvSpPr>
        <p:spPr>
          <a:xfrm>
            <a:off x="4366727" y="1978090"/>
            <a:ext cx="5706102" cy="258532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Simple statements are used in C or C++ for unconditional flow of control through out the functions in a program. They support Three type of simple statements</a:t>
            </a:r>
            <a:r>
              <a:rPr lang="en-US" sz="1800">
                <a:solidFill>
                  <a:schemeClr val="dk1"/>
                </a:solidFill>
                <a:latin typeface="Bookman Old Style"/>
                <a:ea typeface="Bookman Old Style"/>
                <a:cs typeface="Bookman Old Style"/>
                <a:sym typeface="Bookman Old Style"/>
              </a:rPr>
              <a:t>.</a:t>
            </a:r>
            <a:endParaRPr/>
          </a:p>
          <a:p>
            <a:pPr marL="0" marR="0" lvl="0" indent="0" algn="just" rtl="0">
              <a:spcBef>
                <a:spcPts val="0"/>
              </a:spcBef>
              <a:spcAft>
                <a:spcPts val="0"/>
              </a:spcAft>
              <a:buNone/>
            </a:pPr>
            <a:endParaRPr sz="1800">
              <a:solidFill>
                <a:schemeClr val="dk1"/>
              </a:solidFill>
              <a:latin typeface="Cambria"/>
              <a:ea typeface="Cambria"/>
              <a:cs typeface="Cambria"/>
              <a:sym typeface="Cambria"/>
            </a:endParaRPr>
          </a:p>
          <a:p>
            <a:pPr marL="800100" marR="0" lvl="1" indent="-342900" algn="just" rtl="0">
              <a:spcBef>
                <a:spcPts val="0"/>
              </a:spcBef>
              <a:spcAft>
                <a:spcPts val="0"/>
              </a:spcAft>
              <a:buClr>
                <a:schemeClr val="dk1"/>
              </a:buClr>
              <a:buSzPts val="1800"/>
              <a:buFont typeface="Bookman Old Style"/>
              <a:buAutoNum type="arabicPeriod"/>
            </a:pPr>
            <a:r>
              <a:rPr lang="en-US" sz="1800" b="0" i="0" u="none" strike="noStrike" cap="none">
                <a:solidFill>
                  <a:schemeClr val="dk1"/>
                </a:solidFill>
                <a:latin typeface="Cambria"/>
                <a:ea typeface="Cambria"/>
                <a:cs typeface="Cambria"/>
                <a:sym typeface="Cambria"/>
              </a:rPr>
              <a:t>Break</a:t>
            </a:r>
            <a:endParaRPr/>
          </a:p>
          <a:p>
            <a:pPr marL="800100" marR="0" lvl="1" indent="-342900" algn="just" rtl="0">
              <a:spcBef>
                <a:spcPts val="0"/>
              </a:spcBef>
              <a:spcAft>
                <a:spcPts val="0"/>
              </a:spcAft>
              <a:buClr>
                <a:schemeClr val="dk1"/>
              </a:buClr>
              <a:buSzPts val="1800"/>
              <a:buFont typeface="Bookman Old Style"/>
              <a:buAutoNum type="arabicPeriod"/>
            </a:pPr>
            <a:r>
              <a:rPr lang="en-US" sz="1800" b="0" i="0" u="none" strike="noStrike" cap="none">
                <a:solidFill>
                  <a:schemeClr val="dk1"/>
                </a:solidFill>
                <a:latin typeface="Cambria"/>
                <a:ea typeface="Cambria"/>
                <a:cs typeface="Cambria"/>
                <a:sym typeface="Cambria"/>
              </a:rPr>
              <a:t>Continue</a:t>
            </a:r>
            <a:endParaRPr/>
          </a:p>
          <a:p>
            <a:pPr marL="800100" marR="0" lvl="1" indent="-342900" algn="just" rtl="0">
              <a:spcBef>
                <a:spcPts val="0"/>
              </a:spcBef>
              <a:spcAft>
                <a:spcPts val="0"/>
              </a:spcAft>
              <a:buClr>
                <a:schemeClr val="dk1"/>
              </a:buClr>
              <a:buSzPts val="1800"/>
              <a:buFont typeface="Bookman Old Style"/>
              <a:buAutoNum type="arabicPeriod"/>
            </a:pPr>
            <a:r>
              <a:rPr lang="en-US" sz="1800" b="0" i="0" u="none" strike="noStrike" cap="none">
                <a:solidFill>
                  <a:schemeClr val="dk1"/>
                </a:solidFill>
                <a:latin typeface="Cambria"/>
                <a:ea typeface="Cambria"/>
                <a:cs typeface="Cambria"/>
                <a:sym typeface="Cambria"/>
              </a:rPr>
              <a:t>Goto</a:t>
            </a:r>
            <a:endParaRPr sz="1800" b="0" i="0" u="none" strike="noStrike" cap="none">
              <a:solidFill>
                <a:schemeClr val="dk1"/>
              </a:solidFill>
              <a:latin typeface="Cambria"/>
              <a:ea typeface="Cambria"/>
              <a:cs typeface="Cambria"/>
              <a:sym typeface="Cambria"/>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 calcmode="lin" valueType="num">
                                      <p:cBhvr additive="base">
                                        <p:cTn id="7" dur="500"/>
                                        <p:tgtEl>
                                          <p:spTgt spid="14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 calcmode="lin" valueType="num">
                                      <p:cBhvr additive="base">
                                        <p:cTn id="10" dur="500"/>
                                        <p:tgtEl>
                                          <p:spTgt spid="13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40"/>
                                        </p:tgtEl>
                                        <p:attrNameLst>
                                          <p:attrName>style.visibility</p:attrName>
                                        </p:attrNameLst>
                                      </p:cBhvr>
                                      <p:to>
                                        <p:strVal val="visible"/>
                                      </p:to>
                                    </p:set>
                                    <p:anim calcmode="lin" valueType="num">
                                      <p:cBhvr additive="base">
                                        <p:cTn id="13" dur="500"/>
                                        <p:tgtEl>
                                          <p:spTgt spid="140"/>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 calcmode="lin" valueType="num">
                                      <p:cBhvr additive="base">
                                        <p:cTn id="16" dur="500"/>
                                        <p:tgtEl>
                                          <p:spTgt spid="143"/>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p:tgtEl>
                                          <p:spTgt spid="141"/>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45"/>
                                        </p:tgtEl>
                                        <p:attrNameLst>
                                          <p:attrName>style.visibility</p:attrName>
                                        </p:attrNameLst>
                                      </p:cBhvr>
                                      <p:to>
                                        <p:strVal val="visible"/>
                                      </p:to>
                                    </p:set>
                                    <p:anim calcmode="lin" valueType="num">
                                      <p:cBhvr additive="base">
                                        <p:cTn id="22" dur="500"/>
                                        <p:tgtEl>
                                          <p:spTgt spid="145"/>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anim calcmode="lin" valueType="num">
                                      <p:cBhvr additive="base">
                                        <p:cTn id="25" dur="500"/>
                                        <p:tgtEl>
                                          <p:spTgt spid="134"/>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42"/>
                                        </p:tgtEl>
                                        <p:attrNameLst>
                                          <p:attrName>style.visibility</p:attrName>
                                        </p:attrNameLst>
                                      </p:cBhvr>
                                      <p:to>
                                        <p:strVal val="visible"/>
                                      </p:to>
                                    </p:set>
                                    <p:anim calcmode="lin" valueType="num">
                                      <p:cBhvr additive="base">
                                        <p:cTn id="28" dur="500"/>
                                        <p:tgtEl>
                                          <p:spTgt spid="142"/>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6"/>
                                        </p:tgtEl>
                                        <p:attrNameLst>
                                          <p:attrName>style.visibility</p:attrName>
                                        </p:attrNameLst>
                                      </p:cBhvr>
                                      <p:to>
                                        <p:strVal val="visible"/>
                                      </p:to>
                                    </p:set>
                                    <p:anim calcmode="lin" valueType="num">
                                      <p:cBhvr additive="base">
                                        <p:cTn id="31" dur="500"/>
                                        <p:tgtEl>
                                          <p:spTgt spid="146"/>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38"/>
                                        </p:tgtEl>
                                        <p:attrNameLst>
                                          <p:attrName>style.visibility</p:attrName>
                                        </p:attrNameLst>
                                      </p:cBhvr>
                                      <p:to>
                                        <p:strVal val="visible"/>
                                      </p:to>
                                    </p:set>
                                    <p:anim calcmode="lin" valueType="num">
                                      <p:cBhvr additive="base">
                                        <p:cTn id="34" dur="500"/>
                                        <p:tgtEl>
                                          <p:spTgt spid="138"/>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7"/>
                                        </p:tgtEl>
                                        <p:attrNameLst>
                                          <p:attrName>style.visibility</p:attrName>
                                        </p:attrNameLst>
                                      </p:cBhvr>
                                      <p:to>
                                        <p:strVal val="visible"/>
                                      </p:to>
                                    </p:set>
                                    <p:anim calcmode="lin" valueType="num">
                                      <p:cBhvr additive="base">
                                        <p:cTn id="37" dur="500"/>
                                        <p:tgtEl>
                                          <p:spTgt spid="147"/>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 calcmode="lin" valueType="num">
                                      <p:cBhvr additive="base">
                                        <p:cTn id="40" dur="500"/>
                                        <p:tgtEl>
                                          <p:spTgt spid="14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fade">
                                      <p:cBhvr>
                                        <p:cTn id="45"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1600200" y="666765"/>
            <a:ext cx="8472631" cy="515576"/>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3240"/>
              <a:buFont typeface="Cambria"/>
              <a:buNone/>
            </a:pPr>
            <a:r>
              <a:rPr lang="en-US" sz="3240" b="1">
                <a:latin typeface="Cambria"/>
                <a:ea typeface="Cambria"/>
                <a:cs typeface="Cambria"/>
                <a:sym typeface="Cambria"/>
              </a:rPr>
              <a:t> DECISION MAKING STATEMENT</a:t>
            </a:r>
            <a:endParaRPr/>
          </a:p>
        </p:txBody>
      </p:sp>
      <p:sp>
        <p:nvSpPr>
          <p:cNvPr id="158" name="Google Shape;158;p5"/>
          <p:cNvSpPr txBox="1"/>
          <p:nvPr/>
        </p:nvSpPr>
        <p:spPr>
          <a:xfrm>
            <a:off x="5436093" y="1607091"/>
            <a:ext cx="4636738" cy="424731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Decision making structures require that the programmer specifies one or more conditions to be evaluated or tested by the program.</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mbria"/>
              <a:ea typeface="Cambria"/>
              <a:cs typeface="Cambria"/>
              <a:sym typeface="Cambria"/>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statements to be executed if the condition is determined to be true, and optionally, other statements to be executed if the condition is determined to be false.</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mbria"/>
              <a:ea typeface="Cambria"/>
              <a:cs typeface="Cambria"/>
              <a:sym typeface="Cambria"/>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They support two type of decision  statements.</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mbria"/>
              <a:ea typeface="Cambria"/>
              <a:cs typeface="Cambria"/>
              <a:sym typeface="Cambria"/>
            </a:endParaRPr>
          </a:p>
          <a:p>
            <a:pPr marL="800100" marR="0" lvl="2" indent="-342900" algn="just" rtl="0">
              <a:spcBef>
                <a:spcPts val="0"/>
              </a:spcBef>
              <a:spcAft>
                <a:spcPts val="0"/>
              </a:spcAft>
              <a:buClr>
                <a:schemeClr val="dk1"/>
              </a:buClr>
              <a:buSzPts val="1800"/>
              <a:buFont typeface="Bookman Old Style"/>
              <a:buAutoNum type="arabicPeriod"/>
            </a:pPr>
            <a:r>
              <a:rPr lang="en-US" sz="1800" b="0" i="0" u="none" strike="noStrike" cap="none">
                <a:solidFill>
                  <a:schemeClr val="dk1"/>
                </a:solidFill>
                <a:latin typeface="Cambria"/>
                <a:ea typeface="Cambria"/>
                <a:cs typeface="Cambria"/>
                <a:sym typeface="Cambria"/>
              </a:rPr>
              <a:t>IF….ELSE</a:t>
            </a:r>
            <a:endParaRPr/>
          </a:p>
          <a:p>
            <a:pPr marL="800100" marR="0" lvl="2" indent="-342900" algn="just" rtl="0">
              <a:spcBef>
                <a:spcPts val="0"/>
              </a:spcBef>
              <a:spcAft>
                <a:spcPts val="0"/>
              </a:spcAft>
              <a:buClr>
                <a:schemeClr val="dk1"/>
              </a:buClr>
              <a:buSzPts val="1800"/>
              <a:buFont typeface="Bookman Old Style"/>
              <a:buAutoNum type="arabicPeriod"/>
            </a:pPr>
            <a:r>
              <a:rPr lang="en-US" sz="1800" b="0" i="0" u="none" strike="noStrike" cap="none">
                <a:solidFill>
                  <a:schemeClr val="dk1"/>
                </a:solidFill>
                <a:latin typeface="Cambria"/>
                <a:ea typeface="Cambria"/>
                <a:cs typeface="Cambria"/>
                <a:sym typeface="Cambria"/>
              </a:rPr>
              <a:t>SWITCH </a:t>
            </a:r>
            <a:endParaRPr/>
          </a:p>
        </p:txBody>
      </p:sp>
      <p:sp>
        <p:nvSpPr>
          <p:cNvPr id="159" name="Google Shape;159;p5"/>
          <p:cNvSpPr/>
          <p:nvPr/>
        </p:nvSpPr>
        <p:spPr>
          <a:xfrm>
            <a:off x="2265002" y="1978089"/>
            <a:ext cx="2206877" cy="1544475"/>
          </a:xfrm>
          <a:prstGeom prst="diamond">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pic>
        <p:nvPicPr>
          <p:cNvPr id="160" name="Google Shape;160;p5"/>
          <p:cNvPicPr preferRelativeResize="0">
            <a:picLocks noGrp="1"/>
          </p:cNvPicPr>
          <p:nvPr>
            <p:ph type="body" idx="1"/>
          </p:nvPr>
        </p:nvPicPr>
        <p:blipFill rotWithShape="1">
          <a:blip r:embed="rId3">
            <a:alphaModFix/>
          </a:blip>
          <a:srcRect/>
          <a:stretch/>
        </p:blipFill>
        <p:spPr>
          <a:xfrm>
            <a:off x="1460162" y="4188399"/>
            <a:ext cx="1511939" cy="481626"/>
          </a:xfrm>
          <a:prstGeom prst="rect">
            <a:avLst/>
          </a:prstGeom>
          <a:noFill/>
          <a:ln>
            <a:noFill/>
          </a:ln>
        </p:spPr>
      </p:pic>
      <p:pic>
        <p:nvPicPr>
          <p:cNvPr id="161" name="Google Shape;161;p5"/>
          <p:cNvPicPr preferRelativeResize="0"/>
          <p:nvPr/>
        </p:nvPicPr>
        <p:blipFill rotWithShape="1">
          <a:blip r:embed="rId3">
            <a:alphaModFix/>
          </a:blip>
          <a:srcRect/>
          <a:stretch/>
        </p:blipFill>
        <p:spPr>
          <a:xfrm>
            <a:off x="3762323" y="4188399"/>
            <a:ext cx="1511939" cy="481626"/>
          </a:xfrm>
          <a:prstGeom prst="rect">
            <a:avLst/>
          </a:prstGeom>
          <a:noFill/>
          <a:ln>
            <a:noFill/>
          </a:ln>
        </p:spPr>
      </p:pic>
      <p:sp>
        <p:nvSpPr>
          <p:cNvPr id="162" name="Google Shape;162;p5"/>
          <p:cNvSpPr/>
          <p:nvPr/>
        </p:nvSpPr>
        <p:spPr>
          <a:xfrm>
            <a:off x="3022032" y="5206480"/>
            <a:ext cx="631184" cy="727788"/>
          </a:xfrm>
          <a:prstGeom prst="ellipse">
            <a:avLst/>
          </a:prstGeom>
          <a:solidFill>
            <a:schemeClr val="l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163" name="Google Shape;163;p5"/>
          <p:cNvSpPr txBox="1"/>
          <p:nvPr/>
        </p:nvSpPr>
        <p:spPr>
          <a:xfrm>
            <a:off x="1551327" y="4296540"/>
            <a:ext cx="132960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Action 1</a:t>
            </a:r>
            <a:endParaRPr/>
          </a:p>
        </p:txBody>
      </p:sp>
      <p:sp>
        <p:nvSpPr>
          <p:cNvPr id="164" name="Google Shape;164;p5"/>
          <p:cNvSpPr txBox="1"/>
          <p:nvPr/>
        </p:nvSpPr>
        <p:spPr>
          <a:xfrm>
            <a:off x="3885990" y="4244546"/>
            <a:ext cx="132960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Action 1</a:t>
            </a:r>
            <a:endParaRPr/>
          </a:p>
        </p:txBody>
      </p:sp>
      <p:sp>
        <p:nvSpPr>
          <p:cNvPr id="165" name="Google Shape;165;p5"/>
          <p:cNvSpPr txBox="1"/>
          <p:nvPr/>
        </p:nvSpPr>
        <p:spPr>
          <a:xfrm>
            <a:off x="2672819" y="2347229"/>
            <a:ext cx="135800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Condition to make Decision </a:t>
            </a:r>
            <a:endParaRPr/>
          </a:p>
        </p:txBody>
      </p:sp>
      <p:cxnSp>
        <p:nvCxnSpPr>
          <p:cNvPr id="166" name="Google Shape;166;p5"/>
          <p:cNvCxnSpPr>
            <a:stCxn id="159" idx="1"/>
            <a:endCxn id="160" idx="0"/>
          </p:cNvCxnSpPr>
          <p:nvPr/>
        </p:nvCxnSpPr>
        <p:spPr>
          <a:xfrm flipH="1">
            <a:off x="2216102" y="2750327"/>
            <a:ext cx="48900" cy="1438200"/>
          </a:xfrm>
          <a:prstGeom prst="bentConnector2">
            <a:avLst/>
          </a:prstGeom>
          <a:noFill/>
          <a:ln w="9525" cap="flat" cmpd="sng">
            <a:solidFill>
              <a:schemeClr val="accent1"/>
            </a:solidFill>
            <a:prstDash val="solid"/>
            <a:round/>
            <a:headEnd type="none" w="sm" len="sm"/>
            <a:tailEnd type="triangle" w="med" len="med"/>
          </a:ln>
        </p:spPr>
      </p:cxnSp>
      <p:cxnSp>
        <p:nvCxnSpPr>
          <p:cNvPr id="167" name="Google Shape;167;p5"/>
          <p:cNvCxnSpPr/>
          <p:nvPr/>
        </p:nvCxnSpPr>
        <p:spPr>
          <a:xfrm rot="5400000">
            <a:off x="3803452" y="3443056"/>
            <a:ext cx="1385700" cy="48900"/>
          </a:xfrm>
          <a:prstGeom prst="bentConnector2">
            <a:avLst/>
          </a:prstGeom>
          <a:noFill/>
          <a:ln w="9525" cap="flat" cmpd="sng">
            <a:solidFill>
              <a:schemeClr val="accent1"/>
            </a:solidFill>
            <a:prstDash val="solid"/>
            <a:round/>
            <a:headEnd type="none" w="sm" len="sm"/>
            <a:tailEnd type="triangle" w="med" len="med"/>
          </a:ln>
        </p:spPr>
      </p:cxnSp>
      <p:cxnSp>
        <p:nvCxnSpPr>
          <p:cNvPr id="168" name="Google Shape;168;p5"/>
          <p:cNvCxnSpPr>
            <a:stCxn id="160" idx="2"/>
            <a:endCxn id="162" idx="2"/>
          </p:cNvCxnSpPr>
          <p:nvPr/>
        </p:nvCxnSpPr>
        <p:spPr>
          <a:xfrm rot="-5400000" flipH="1">
            <a:off x="2168882" y="4717275"/>
            <a:ext cx="900300" cy="805800"/>
          </a:xfrm>
          <a:prstGeom prst="bentConnector2">
            <a:avLst/>
          </a:prstGeom>
          <a:noFill/>
          <a:ln w="9525" cap="flat" cmpd="sng">
            <a:solidFill>
              <a:schemeClr val="accent1"/>
            </a:solidFill>
            <a:prstDash val="solid"/>
            <a:round/>
            <a:headEnd type="none" w="sm" len="sm"/>
            <a:tailEnd type="triangle" w="med" len="med"/>
          </a:ln>
        </p:spPr>
      </p:cxnSp>
      <p:cxnSp>
        <p:nvCxnSpPr>
          <p:cNvPr id="169" name="Google Shape;169;p5"/>
          <p:cNvCxnSpPr>
            <a:endCxn id="162" idx="6"/>
          </p:cNvCxnSpPr>
          <p:nvPr/>
        </p:nvCxnSpPr>
        <p:spPr>
          <a:xfrm rot="5400000">
            <a:off x="3610166" y="4708624"/>
            <a:ext cx="904800" cy="818700"/>
          </a:xfrm>
          <a:prstGeom prst="bentConnector2">
            <a:avLst/>
          </a:prstGeom>
          <a:noFill/>
          <a:ln w="9525" cap="flat" cmpd="sng">
            <a:solidFill>
              <a:schemeClr val="accent1"/>
            </a:solidFill>
            <a:prstDash val="solid"/>
            <a:round/>
            <a:headEnd type="none" w="sm" len="sm"/>
            <a:tailEnd type="triangle" w="med" len="med"/>
          </a:ln>
        </p:spPr>
      </p:cxnSp>
      <p:cxnSp>
        <p:nvCxnSpPr>
          <p:cNvPr id="170" name="Google Shape;170;p5"/>
          <p:cNvCxnSpPr/>
          <p:nvPr/>
        </p:nvCxnSpPr>
        <p:spPr>
          <a:xfrm>
            <a:off x="3337624" y="5928296"/>
            <a:ext cx="0" cy="196024"/>
          </a:xfrm>
          <a:prstGeom prst="straightConnector1">
            <a:avLst/>
          </a:prstGeom>
          <a:noFill/>
          <a:ln w="9525" cap="flat" cmpd="sng">
            <a:solidFill>
              <a:schemeClr val="accent1"/>
            </a:solidFill>
            <a:prstDash val="solid"/>
            <a:round/>
            <a:headEnd type="none" w="sm" len="sm"/>
            <a:tailEnd type="triangle" w="med" len="med"/>
          </a:ln>
        </p:spPr>
      </p:cxnSp>
      <p:sp>
        <p:nvSpPr>
          <p:cNvPr id="171" name="Google Shape;171;p5"/>
          <p:cNvSpPr txBox="1"/>
          <p:nvPr/>
        </p:nvSpPr>
        <p:spPr>
          <a:xfrm>
            <a:off x="3494012" y="5897654"/>
            <a:ext cx="102428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EXIT</a:t>
            </a:r>
            <a:endParaRPr/>
          </a:p>
        </p:txBody>
      </p:sp>
      <p:cxnSp>
        <p:nvCxnSpPr>
          <p:cNvPr id="172" name="Google Shape;172;p5"/>
          <p:cNvCxnSpPr/>
          <p:nvPr/>
        </p:nvCxnSpPr>
        <p:spPr>
          <a:xfrm flipH="1">
            <a:off x="3368440" y="1509621"/>
            <a:ext cx="16619" cy="445554"/>
          </a:xfrm>
          <a:prstGeom prst="straightConnector1">
            <a:avLst/>
          </a:prstGeom>
          <a:noFill/>
          <a:ln w="9525" cap="flat" cmpd="sng">
            <a:solidFill>
              <a:schemeClr val="accent1"/>
            </a:solidFill>
            <a:prstDash val="solid"/>
            <a:round/>
            <a:headEnd type="none" w="sm" len="sm"/>
            <a:tailEnd type="triangle" w="med" len="med"/>
          </a:ln>
        </p:spPr>
      </p:cxnSp>
      <p:sp>
        <p:nvSpPr>
          <p:cNvPr id="173" name="Google Shape;173;p5"/>
          <p:cNvSpPr txBox="1"/>
          <p:nvPr/>
        </p:nvSpPr>
        <p:spPr>
          <a:xfrm>
            <a:off x="2296111" y="1624565"/>
            <a:ext cx="89904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ENTRY</a:t>
            </a:r>
            <a:endParaRPr/>
          </a:p>
        </p:txBody>
      </p:sp>
      <p:sp>
        <p:nvSpPr>
          <p:cNvPr id="174" name="Google Shape;174;p5"/>
          <p:cNvSpPr txBox="1"/>
          <p:nvPr/>
        </p:nvSpPr>
        <p:spPr>
          <a:xfrm>
            <a:off x="1460162" y="3788709"/>
            <a:ext cx="102428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TRUE</a:t>
            </a:r>
            <a:endParaRPr/>
          </a:p>
        </p:txBody>
      </p:sp>
      <p:sp>
        <p:nvSpPr>
          <p:cNvPr id="175" name="Google Shape;175;p5"/>
          <p:cNvSpPr txBox="1"/>
          <p:nvPr/>
        </p:nvSpPr>
        <p:spPr>
          <a:xfrm>
            <a:off x="4564386" y="3814092"/>
            <a:ext cx="102428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p:tgtEl>
                                          <p:spTgt spid="17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73"/>
                                        </p:tgtEl>
                                        <p:attrNameLst>
                                          <p:attrName>style.visibility</p:attrName>
                                        </p:attrNameLst>
                                      </p:cBhvr>
                                      <p:to>
                                        <p:strVal val="visible"/>
                                      </p:to>
                                    </p:set>
                                    <p:anim calcmode="lin" valueType="num">
                                      <p:cBhvr additive="base">
                                        <p:cTn id="10" dur="500"/>
                                        <p:tgtEl>
                                          <p:spTgt spid="17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65"/>
                                        </p:tgtEl>
                                        <p:attrNameLst>
                                          <p:attrName>style.visibility</p:attrName>
                                        </p:attrNameLst>
                                      </p:cBhvr>
                                      <p:to>
                                        <p:strVal val="visible"/>
                                      </p:to>
                                    </p:set>
                                    <p:anim calcmode="lin" valueType="num">
                                      <p:cBhvr additive="base">
                                        <p:cTn id="13" dur="500"/>
                                        <p:tgtEl>
                                          <p:spTgt spid="165"/>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59"/>
                                        </p:tgtEl>
                                        <p:attrNameLst>
                                          <p:attrName>style.visibility</p:attrName>
                                        </p:attrNameLst>
                                      </p:cBhvr>
                                      <p:to>
                                        <p:strVal val="visible"/>
                                      </p:to>
                                    </p:set>
                                    <p:anim calcmode="lin" valueType="num">
                                      <p:cBhvr additive="base">
                                        <p:cTn id="16" dur="500"/>
                                        <p:tgtEl>
                                          <p:spTgt spid="159"/>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7"/>
                                        </p:tgtEl>
                                        <p:attrNameLst>
                                          <p:attrName>style.visibility</p:attrName>
                                        </p:attrNameLst>
                                      </p:cBhvr>
                                      <p:to>
                                        <p:strVal val="visible"/>
                                      </p:to>
                                    </p:set>
                                    <p:anim calcmode="lin" valueType="num">
                                      <p:cBhvr additive="base">
                                        <p:cTn id="19" dur="500"/>
                                        <p:tgtEl>
                                          <p:spTgt spid="167"/>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75"/>
                                        </p:tgtEl>
                                        <p:attrNameLst>
                                          <p:attrName>style.visibility</p:attrName>
                                        </p:attrNameLst>
                                      </p:cBhvr>
                                      <p:to>
                                        <p:strVal val="visible"/>
                                      </p:to>
                                    </p:set>
                                    <p:anim calcmode="lin" valueType="num">
                                      <p:cBhvr additive="base">
                                        <p:cTn id="22" dur="500"/>
                                        <p:tgtEl>
                                          <p:spTgt spid="175"/>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4"/>
                                        </p:tgtEl>
                                        <p:attrNameLst>
                                          <p:attrName>style.visibility</p:attrName>
                                        </p:attrNameLst>
                                      </p:cBhvr>
                                      <p:to>
                                        <p:strVal val="visible"/>
                                      </p:to>
                                    </p:set>
                                    <p:anim calcmode="lin" valueType="num">
                                      <p:cBhvr additive="base">
                                        <p:cTn id="25" dur="500"/>
                                        <p:tgtEl>
                                          <p:spTgt spid="164"/>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61"/>
                                        </p:tgtEl>
                                        <p:attrNameLst>
                                          <p:attrName>style.visibility</p:attrName>
                                        </p:attrNameLst>
                                      </p:cBhvr>
                                      <p:to>
                                        <p:strVal val="visible"/>
                                      </p:to>
                                    </p:set>
                                    <p:anim calcmode="lin" valueType="num">
                                      <p:cBhvr additive="base">
                                        <p:cTn id="28" dur="500"/>
                                        <p:tgtEl>
                                          <p:spTgt spid="161"/>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9"/>
                                        </p:tgtEl>
                                        <p:attrNameLst>
                                          <p:attrName>style.visibility</p:attrName>
                                        </p:attrNameLst>
                                      </p:cBhvr>
                                      <p:to>
                                        <p:strVal val="visible"/>
                                      </p:to>
                                    </p:set>
                                    <p:anim calcmode="lin" valueType="num">
                                      <p:cBhvr additive="base">
                                        <p:cTn id="31" dur="500"/>
                                        <p:tgtEl>
                                          <p:spTgt spid="169"/>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62"/>
                                        </p:tgtEl>
                                        <p:attrNameLst>
                                          <p:attrName>style.visibility</p:attrName>
                                        </p:attrNameLst>
                                      </p:cBhvr>
                                      <p:to>
                                        <p:strVal val="visible"/>
                                      </p:to>
                                    </p:set>
                                    <p:anim calcmode="lin" valueType="num">
                                      <p:cBhvr additive="base">
                                        <p:cTn id="34" dur="500"/>
                                        <p:tgtEl>
                                          <p:spTgt spid="162"/>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1"/>
                                        </p:tgtEl>
                                        <p:attrNameLst>
                                          <p:attrName>style.visibility</p:attrName>
                                        </p:attrNameLst>
                                      </p:cBhvr>
                                      <p:to>
                                        <p:strVal val="visible"/>
                                      </p:to>
                                    </p:set>
                                    <p:anim calcmode="lin" valueType="num">
                                      <p:cBhvr additive="base">
                                        <p:cTn id="37" dur="500"/>
                                        <p:tgtEl>
                                          <p:spTgt spid="171"/>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70"/>
                                        </p:tgtEl>
                                        <p:attrNameLst>
                                          <p:attrName>style.visibility</p:attrName>
                                        </p:attrNameLst>
                                      </p:cBhvr>
                                      <p:to>
                                        <p:strVal val="visible"/>
                                      </p:to>
                                    </p:set>
                                    <p:anim calcmode="lin" valueType="num">
                                      <p:cBhvr additive="base">
                                        <p:cTn id="40" dur="500"/>
                                        <p:tgtEl>
                                          <p:spTgt spid="170"/>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8"/>
                                        </p:tgtEl>
                                        <p:attrNameLst>
                                          <p:attrName>style.visibility</p:attrName>
                                        </p:attrNameLst>
                                      </p:cBhvr>
                                      <p:to>
                                        <p:strVal val="visible"/>
                                      </p:to>
                                    </p:set>
                                    <p:anim calcmode="lin" valueType="num">
                                      <p:cBhvr additive="base">
                                        <p:cTn id="43" dur="500"/>
                                        <p:tgtEl>
                                          <p:spTgt spid="168"/>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 calcmode="lin" valueType="num">
                                      <p:cBhvr additive="base">
                                        <p:cTn id="46" dur="500"/>
                                        <p:tgtEl>
                                          <p:spTgt spid="163"/>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0"/>
                                        </p:tgtEl>
                                        <p:attrNameLst>
                                          <p:attrName>style.visibility</p:attrName>
                                        </p:attrNameLst>
                                      </p:cBhvr>
                                      <p:to>
                                        <p:strVal val="visible"/>
                                      </p:to>
                                    </p:set>
                                    <p:anim calcmode="lin" valueType="num">
                                      <p:cBhvr additive="base">
                                        <p:cTn id="49" dur="500"/>
                                        <p:tgtEl>
                                          <p:spTgt spid="160"/>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74"/>
                                        </p:tgtEl>
                                        <p:attrNameLst>
                                          <p:attrName>style.visibility</p:attrName>
                                        </p:attrNameLst>
                                      </p:cBhvr>
                                      <p:to>
                                        <p:strVal val="visible"/>
                                      </p:to>
                                    </p:set>
                                    <p:anim calcmode="lin" valueType="num">
                                      <p:cBhvr additive="base">
                                        <p:cTn id="52" dur="500"/>
                                        <p:tgtEl>
                                          <p:spTgt spid="174"/>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6"/>
                                        </p:tgtEl>
                                        <p:attrNameLst>
                                          <p:attrName>style.visibility</p:attrName>
                                        </p:attrNameLst>
                                      </p:cBhvr>
                                      <p:to>
                                        <p:strVal val="visible"/>
                                      </p:to>
                                    </p:set>
                                    <p:anim calcmode="lin" valueType="num">
                                      <p:cBhvr additive="base">
                                        <p:cTn id="55" dur="500"/>
                                        <p:tgtEl>
                                          <p:spTgt spid="16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58">
                                            <p:txEl>
                                              <p:pRg st="0" end="0"/>
                                            </p:txEl>
                                          </p:spTgt>
                                        </p:tgtEl>
                                        <p:attrNameLst>
                                          <p:attrName>style.visibility</p:attrName>
                                        </p:attrNameLst>
                                      </p:cBhvr>
                                      <p:to>
                                        <p:strVal val="visible"/>
                                      </p:to>
                                    </p:set>
                                    <p:animEffect transition="in" filter="fade">
                                      <p:cBhvr>
                                        <p:cTn id="60" dur="1000"/>
                                        <p:tgtEl>
                                          <p:spTgt spid="15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8">
                                            <p:txEl>
                                              <p:pRg st="1" end="1"/>
                                            </p:txEl>
                                          </p:spTgt>
                                        </p:tgtEl>
                                        <p:attrNameLst>
                                          <p:attrName>style.visibility</p:attrName>
                                        </p:attrNameLst>
                                      </p:cBhvr>
                                      <p:to>
                                        <p:strVal val="visible"/>
                                      </p:to>
                                    </p:set>
                                    <p:animEffect transition="in" filter="fade">
                                      <p:cBhvr>
                                        <p:cTn id="65" dur="1000"/>
                                        <p:tgtEl>
                                          <p:spTgt spid="158">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8">
                                            <p:txEl>
                                              <p:pRg st="2" end="2"/>
                                            </p:txEl>
                                          </p:spTgt>
                                        </p:tgtEl>
                                        <p:attrNameLst>
                                          <p:attrName>style.visibility</p:attrName>
                                        </p:attrNameLst>
                                      </p:cBhvr>
                                      <p:to>
                                        <p:strVal val="visible"/>
                                      </p:to>
                                    </p:set>
                                    <p:animEffect transition="in" filter="fade">
                                      <p:cBhvr>
                                        <p:cTn id="70" dur="1000"/>
                                        <p:tgtEl>
                                          <p:spTgt spid="158">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8">
                                            <p:txEl>
                                              <p:pRg st="3" end="3"/>
                                            </p:txEl>
                                          </p:spTgt>
                                        </p:tgtEl>
                                        <p:attrNameLst>
                                          <p:attrName>style.visibility</p:attrName>
                                        </p:attrNameLst>
                                      </p:cBhvr>
                                      <p:to>
                                        <p:strVal val="visible"/>
                                      </p:to>
                                    </p:set>
                                    <p:animEffect transition="in" filter="fade">
                                      <p:cBhvr>
                                        <p:cTn id="75" dur="1000"/>
                                        <p:tgtEl>
                                          <p:spTgt spid="158">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58">
                                            <p:txEl>
                                              <p:pRg st="4" end="4"/>
                                            </p:txEl>
                                          </p:spTgt>
                                        </p:tgtEl>
                                        <p:attrNameLst>
                                          <p:attrName>style.visibility</p:attrName>
                                        </p:attrNameLst>
                                      </p:cBhvr>
                                      <p:to>
                                        <p:strVal val="visible"/>
                                      </p:to>
                                    </p:set>
                                    <p:animEffect transition="in" filter="fade">
                                      <p:cBhvr>
                                        <p:cTn id="80" dur="1000"/>
                                        <p:tgtEl>
                                          <p:spTgt spid="158">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58">
                                            <p:txEl>
                                              <p:pRg st="5" end="5"/>
                                            </p:txEl>
                                          </p:spTgt>
                                        </p:tgtEl>
                                        <p:attrNameLst>
                                          <p:attrName>style.visibility</p:attrName>
                                        </p:attrNameLst>
                                      </p:cBhvr>
                                      <p:to>
                                        <p:strVal val="visible"/>
                                      </p:to>
                                    </p:set>
                                    <p:animEffect transition="in" filter="fade">
                                      <p:cBhvr>
                                        <p:cTn id="85" dur="1000"/>
                                        <p:tgtEl>
                                          <p:spTgt spid="158">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58">
                                            <p:txEl>
                                              <p:pRg st="6" end="6"/>
                                            </p:txEl>
                                          </p:spTgt>
                                        </p:tgtEl>
                                        <p:attrNameLst>
                                          <p:attrName>style.visibility</p:attrName>
                                        </p:attrNameLst>
                                      </p:cBhvr>
                                      <p:to>
                                        <p:strVal val="visible"/>
                                      </p:to>
                                    </p:set>
                                    <p:animEffect transition="in" filter="fade">
                                      <p:cBhvr>
                                        <p:cTn id="90" dur="1000"/>
                                        <p:tgtEl>
                                          <p:spTgt spid="158">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58">
                                            <p:txEl>
                                              <p:pRg st="7" end="7"/>
                                            </p:txEl>
                                          </p:spTgt>
                                        </p:tgtEl>
                                        <p:attrNameLst>
                                          <p:attrName>style.visibility</p:attrName>
                                        </p:attrNameLst>
                                      </p:cBhvr>
                                      <p:to>
                                        <p:strVal val="visible"/>
                                      </p:to>
                                    </p:set>
                                    <p:animEffect transition="in" filter="fade">
                                      <p:cBhvr>
                                        <p:cTn id="95" dur="1000"/>
                                        <p:tgtEl>
                                          <p:spTgt spid="1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1455576" y="558107"/>
            <a:ext cx="8640146" cy="65406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520"/>
              <a:buFont typeface="Bookman Old Style"/>
              <a:buNone/>
            </a:pPr>
            <a:r>
              <a:rPr lang="en-US" sz="2520"/>
              <a:t>BREAK </a:t>
            </a:r>
            <a:endParaRPr/>
          </a:p>
        </p:txBody>
      </p:sp>
      <p:sp>
        <p:nvSpPr>
          <p:cNvPr id="184" name="Google Shape;184;p6"/>
          <p:cNvSpPr/>
          <p:nvPr/>
        </p:nvSpPr>
        <p:spPr>
          <a:xfrm>
            <a:off x="1943761" y="1769388"/>
            <a:ext cx="1754155" cy="638510"/>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185" name="Google Shape;185;p6"/>
          <p:cNvSpPr/>
          <p:nvPr/>
        </p:nvSpPr>
        <p:spPr>
          <a:xfrm>
            <a:off x="1856056" y="2896955"/>
            <a:ext cx="1919502" cy="1782147"/>
          </a:xfrm>
          <a:prstGeom prst="diamond">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186" name="Google Shape;186;p6"/>
          <p:cNvSpPr txBox="1"/>
          <p:nvPr/>
        </p:nvSpPr>
        <p:spPr>
          <a:xfrm>
            <a:off x="2165022" y="3317834"/>
            <a:ext cx="131829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Condition to break from loop </a:t>
            </a:r>
            <a:endParaRPr/>
          </a:p>
        </p:txBody>
      </p:sp>
      <p:pic>
        <p:nvPicPr>
          <p:cNvPr id="187" name="Google Shape;187;p6"/>
          <p:cNvPicPr preferRelativeResize="0"/>
          <p:nvPr/>
        </p:nvPicPr>
        <p:blipFill rotWithShape="1">
          <a:blip r:embed="rId3">
            <a:alphaModFix/>
          </a:blip>
          <a:srcRect/>
          <a:stretch/>
        </p:blipFill>
        <p:spPr>
          <a:xfrm>
            <a:off x="4418666" y="3549198"/>
            <a:ext cx="1511939" cy="481626"/>
          </a:xfrm>
          <a:prstGeom prst="rect">
            <a:avLst/>
          </a:prstGeom>
          <a:noFill/>
          <a:ln>
            <a:noFill/>
          </a:ln>
        </p:spPr>
      </p:pic>
      <p:sp>
        <p:nvSpPr>
          <p:cNvPr id="188" name="Google Shape;188;p6"/>
          <p:cNvSpPr txBox="1"/>
          <p:nvPr/>
        </p:nvSpPr>
        <p:spPr>
          <a:xfrm>
            <a:off x="4431778" y="3618066"/>
            <a:ext cx="132960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Action 1</a:t>
            </a:r>
            <a:endParaRPr/>
          </a:p>
        </p:txBody>
      </p:sp>
      <p:cxnSp>
        <p:nvCxnSpPr>
          <p:cNvPr id="189" name="Google Shape;189;p6"/>
          <p:cNvCxnSpPr>
            <a:stCxn id="185" idx="2"/>
            <a:endCxn id="184" idx="1"/>
          </p:cNvCxnSpPr>
          <p:nvPr/>
        </p:nvCxnSpPr>
        <p:spPr>
          <a:xfrm rot="5400000" flipH="1">
            <a:off x="1084507" y="2947802"/>
            <a:ext cx="2590500" cy="872100"/>
          </a:xfrm>
          <a:prstGeom prst="bentConnector4">
            <a:avLst>
              <a:gd name="adj1" fmla="val -8825"/>
              <a:gd name="adj2" fmla="val 136264"/>
            </a:avLst>
          </a:prstGeom>
          <a:noFill/>
          <a:ln w="9525" cap="flat" cmpd="sng">
            <a:solidFill>
              <a:schemeClr val="accent1"/>
            </a:solidFill>
            <a:prstDash val="solid"/>
            <a:round/>
            <a:headEnd type="none" w="sm" len="sm"/>
            <a:tailEnd type="triangle" w="med" len="med"/>
          </a:ln>
        </p:spPr>
      </p:cxnSp>
      <p:cxnSp>
        <p:nvCxnSpPr>
          <p:cNvPr id="190" name="Google Shape;190;p6"/>
          <p:cNvCxnSpPr>
            <a:stCxn id="185" idx="3"/>
            <a:endCxn id="187" idx="1"/>
          </p:cNvCxnSpPr>
          <p:nvPr/>
        </p:nvCxnSpPr>
        <p:spPr>
          <a:xfrm>
            <a:off x="3775558" y="3788029"/>
            <a:ext cx="643200" cy="2100"/>
          </a:xfrm>
          <a:prstGeom prst="straightConnector1">
            <a:avLst/>
          </a:prstGeom>
          <a:noFill/>
          <a:ln w="9525" cap="flat" cmpd="sng">
            <a:solidFill>
              <a:schemeClr val="accent1"/>
            </a:solidFill>
            <a:prstDash val="solid"/>
            <a:round/>
            <a:headEnd type="none" w="sm" len="sm"/>
            <a:tailEnd type="triangle" w="med" len="med"/>
          </a:ln>
        </p:spPr>
      </p:cxnSp>
      <p:sp>
        <p:nvSpPr>
          <p:cNvPr id="191" name="Google Shape;191;p6"/>
          <p:cNvSpPr txBox="1"/>
          <p:nvPr/>
        </p:nvSpPr>
        <p:spPr>
          <a:xfrm>
            <a:off x="3711238" y="3370246"/>
            <a:ext cx="151193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TRUE</a:t>
            </a:r>
            <a:endParaRPr/>
          </a:p>
        </p:txBody>
      </p:sp>
      <p:sp>
        <p:nvSpPr>
          <p:cNvPr id="192" name="Google Shape;192;p6"/>
          <p:cNvSpPr txBox="1"/>
          <p:nvPr/>
        </p:nvSpPr>
        <p:spPr>
          <a:xfrm>
            <a:off x="1778415" y="4441647"/>
            <a:ext cx="102428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FALSE</a:t>
            </a:r>
            <a:endParaRPr/>
          </a:p>
        </p:txBody>
      </p:sp>
      <p:sp>
        <p:nvSpPr>
          <p:cNvPr id="193" name="Google Shape;193;p6"/>
          <p:cNvSpPr txBox="1"/>
          <p:nvPr/>
        </p:nvSpPr>
        <p:spPr>
          <a:xfrm>
            <a:off x="2087381" y="1769388"/>
            <a:ext cx="149195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Loop body start</a:t>
            </a:r>
            <a:endParaRPr sz="1800">
              <a:solidFill>
                <a:schemeClr val="dk1"/>
              </a:solidFill>
              <a:latin typeface="Cambria"/>
              <a:ea typeface="Cambria"/>
              <a:cs typeface="Cambria"/>
              <a:sym typeface="Cambria"/>
            </a:endParaRPr>
          </a:p>
        </p:txBody>
      </p:sp>
      <p:cxnSp>
        <p:nvCxnSpPr>
          <p:cNvPr id="194" name="Google Shape;194;p6"/>
          <p:cNvCxnSpPr>
            <a:stCxn id="193" idx="2"/>
            <a:endCxn id="185" idx="0"/>
          </p:cNvCxnSpPr>
          <p:nvPr/>
        </p:nvCxnSpPr>
        <p:spPr>
          <a:xfrm flipH="1">
            <a:off x="2815660" y="2415719"/>
            <a:ext cx="17700" cy="481200"/>
          </a:xfrm>
          <a:prstGeom prst="straightConnector1">
            <a:avLst/>
          </a:prstGeom>
          <a:noFill/>
          <a:ln w="9525" cap="flat" cmpd="sng">
            <a:solidFill>
              <a:schemeClr val="accent1"/>
            </a:solidFill>
            <a:prstDash val="solid"/>
            <a:round/>
            <a:headEnd type="none" w="sm" len="sm"/>
            <a:tailEnd type="triangle" w="med" len="med"/>
          </a:ln>
        </p:spPr>
      </p:cxnSp>
      <p:sp>
        <p:nvSpPr>
          <p:cNvPr id="195" name="Google Shape;195;p6"/>
          <p:cNvSpPr txBox="1"/>
          <p:nvPr/>
        </p:nvSpPr>
        <p:spPr>
          <a:xfrm>
            <a:off x="6084355" y="1356691"/>
            <a:ext cx="4020264" cy="1754326"/>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Cambria"/>
                <a:ea typeface="Cambria"/>
                <a:cs typeface="Cambria"/>
                <a:sym typeface="Cambria"/>
              </a:rPr>
              <a:t>Break statements are used in the situations when we are not sure about the actual number of iterations for the loop or we want to terminate the loop based on some condition</a:t>
            </a:r>
            <a:r>
              <a:rPr lang="en-US" sz="1800">
                <a:solidFill>
                  <a:schemeClr val="dk1"/>
                </a:solidFill>
                <a:latin typeface="Bookman Old Style"/>
                <a:ea typeface="Bookman Old Style"/>
                <a:cs typeface="Bookman Old Style"/>
                <a:sym typeface="Bookman Old Style"/>
              </a:rPr>
              <a:t>.</a:t>
            </a:r>
            <a:endParaRPr sz="1800" b="1">
              <a:solidFill>
                <a:schemeClr val="dk1"/>
              </a:solidFill>
              <a:latin typeface="Cambria"/>
              <a:ea typeface="Cambria"/>
              <a:cs typeface="Cambria"/>
              <a:sym typeface="Cambria"/>
            </a:endParaRPr>
          </a:p>
        </p:txBody>
      </p:sp>
      <p:sp>
        <p:nvSpPr>
          <p:cNvPr id="196" name="Google Shape;196;p6"/>
          <p:cNvSpPr/>
          <p:nvPr/>
        </p:nvSpPr>
        <p:spPr>
          <a:xfrm>
            <a:off x="6830333" y="3429000"/>
            <a:ext cx="2826851" cy="601824"/>
          </a:xfrm>
          <a:prstGeom prst="rect">
            <a:avLst/>
          </a:prstGeom>
          <a:solidFill>
            <a:schemeClr val="accen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197" name="Google Shape;197;p6"/>
          <p:cNvSpPr/>
          <p:nvPr/>
        </p:nvSpPr>
        <p:spPr>
          <a:xfrm>
            <a:off x="7350509" y="3539523"/>
            <a:ext cx="18711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mbria"/>
                <a:ea typeface="Cambria"/>
                <a:cs typeface="Cambria"/>
                <a:sym typeface="Cambria"/>
              </a:rPr>
              <a:t>Syntax :-  break;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par>
                                <p:cTn id="8" presetID="10" presetClass="entr" presetSubtype="0" fill="hold" nodeType="withEffect">
                                  <p:stCondLst>
                                    <p:cond delay="0"/>
                                  </p:stCondLst>
                                  <p:childTnLst>
                                    <p:set>
                                      <p:cBhvr>
                                        <p:cTn id="9" dur="1" fill="hold">
                                          <p:stCondLst>
                                            <p:cond delay="0"/>
                                          </p:stCondLst>
                                        </p:cTn>
                                        <p:tgtEl>
                                          <p:spTgt spid="184"/>
                                        </p:tgtEl>
                                        <p:attrNameLst>
                                          <p:attrName>style.visibility</p:attrName>
                                        </p:attrNameLst>
                                      </p:cBhvr>
                                      <p:to>
                                        <p:strVal val="visible"/>
                                      </p:to>
                                    </p:set>
                                    <p:animEffect transition="in" filter="fade">
                                      <p:cBhvr>
                                        <p:cTn id="10" dur="1000"/>
                                        <p:tgtEl>
                                          <p:spTgt spid="184"/>
                                        </p:tgtEl>
                                      </p:cBhvr>
                                    </p:animEffect>
                                  </p:childTnLst>
                                </p:cTn>
                              </p:par>
                              <p:par>
                                <p:cTn id="11" presetID="10" presetClass="entr" presetSubtype="0" fill="hold" nodeType="with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fade">
                                      <p:cBhvr>
                                        <p:cTn id="13" dur="1000"/>
                                        <p:tgtEl>
                                          <p:spTgt spid="194"/>
                                        </p:tgtEl>
                                      </p:cBhvr>
                                    </p:animEffect>
                                  </p:childTnLst>
                                </p:cTn>
                              </p:par>
                              <p:par>
                                <p:cTn id="14" presetID="10" presetClass="entr" presetSubtype="0" fill="hold" nodeType="withEffect">
                                  <p:stCondLst>
                                    <p:cond delay="0"/>
                                  </p:stCondLst>
                                  <p:childTnLst>
                                    <p:set>
                                      <p:cBhvr>
                                        <p:cTn id="15" dur="1" fill="hold">
                                          <p:stCondLst>
                                            <p:cond delay="0"/>
                                          </p:stCondLst>
                                        </p:cTn>
                                        <p:tgtEl>
                                          <p:spTgt spid="189"/>
                                        </p:tgtEl>
                                        <p:attrNameLst>
                                          <p:attrName>style.visibility</p:attrName>
                                        </p:attrNameLst>
                                      </p:cBhvr>
                                      <p:to>
                                        <p:strVal val="visible"/>
                                      </p:to>
                                    </p:set>
                                    <p:animEffect transition="in" filter="fade">
                                      <p:cBhvr>
                                        <p:cTn id="16" dur="1000"/>
                                        <p:tgtEl>
                                          <p:spTgt spid="189"/>
                                        </p:tgtEl>
                                      </p:cBhvr>
                                    </p:animEffect>
                                  </p:childTnLst>
                                </p:cTn>
                              </p:par>
                              <p:par>
                                <p:cTn id="17" presetID="10" presetClass="entr" presetSubtype="0" fill="hold" nodeType="withEffect">
                                  <p:stCondLst>
                                    <p:cond delay="0"/>
                                  </p:stCondLst>
                                  <p:childTnLst>
                                    <p:set>
                                      <p:cBhvr>
                                        <p:cTn id="18" dur="1" fill="hold">
                                          <p:stCondLst>
                                            <p:cond delay="0"/>
                                          </p:stCondLst>
                                        </p:cTn>
                                        <p:tgtEl>
                                          <p:spTgt spid="186"/>
                                        </p:tgtEl>
                                        <p:attrNameLst>
                                          <p:attrName>style.visibility</p:attrName>
                                        </p:attrNameLst>
                                      </p:cBhvr>
                                      <p:to>
                                        <p:strVal val="visible"/>
                                      </p:to>
                                    </p:set>
                                    <p:animEffect transition="in" filter="fade">
                                      <p:cBhvr>
                                        <p:cTn id="19" dur="1000"/>
                                        <p:tgtEl>
                                          <p:spTgt spid="186"/>
                                        </p:tgtEl>
                                      </p:cBhvr>
                                    </p:animEffect>
                                  </p:childTnLst>
                                </p:cTn>
                              </p:par>
                              <p:par>
                                <p:cTn id="20" presetID="10" presetClass="entr" presetSubtype="0" fill="hold" nodeType="with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fade">
                                      <p:cBhvr>
                                        <p:cTn id="22" dur="1000"/>
                                        <p:tgtEl>
                                          <p:spTgt spid="185"/>
                                        </p:tgtEl>
                                      </p:cBhvr>
                                    </p:animEffect>
                                  </p:childTnLst>
                                </p:cTn>
                              </p:par>
                              <p:par>
                                <p:cTn id="23" presetID="10" presetClass="entr" presetSubtype="0" fill="hold" nodeType="withEffect">
                                  <p:stCondLst>
                                    <p:cond delay="0"/>
                                  </p:stCondLst>
                                  <p:childTnLst>
                                    <p:set>
                                      <p:cBhvr>
                                        <p:cTn id="24" dur="1" fill="hold">
                                          <p:stCondLst>
                                            <p:cond delay="0"/>
                                          </p:stCondLst>
                                        </p:cTn>
                                        <p:tgtEl>
                                          <p:spTgt spid="192"/>
                                        </p:tgtEl>
                                        <p:attrNameLst>
                                          <p:attrName>style.visibility</p:attrName>
                                        </p:attrNameLst>
                                      </p:cBhvr>
                                      <p:to>
                                        <p:strVal val="visible"/>
                                      </p:to>
                                    </p:set>
                                    <p:animEffect transition="in" filter="fade">
                                      <p:cBhvr>
                                        <p:cTn id="25" dur="1000"/>
                                        <p:tgtEl>
                                          <p:spTgt spid="192"/>
                                        </p:tgtEl>
                                      </p:cBhvr>
                                    </p:animEffect>
                                  </p:childTnLst>
                                </p:cTn>
                              </p:par>
                              <p:par>
                                <p:cTn id="26" presetID="10" presetClass="entr" presetSubtype="0" fill="hold" nodeType="with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fade">
                                      <p:cBhvr>
                                        <p:cTn id="28" dur="1000"/>
                                        <p:tgtEl>
                                          <p:spTgt spid="191"/>
                                        </p:tgtEl>
                                      </p:cBhvr>
                                    </p:animEffect>
                                  </p:childTnLst>
                                </p:cTn>
                              </p:par>
                              <p:par>
                                <p:cTn id="29" presetID="10" presetClass="entr" presetSubtype="0" fill="hold" nodeType="with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1000"/>
                                        <p:tgtEl>
                                          <p:spTgt spid="190"/>
                                        </p:tgtEl>
                                      </p:cBhvr>
                                    </p:animEffect>
                                  </p:childTnLst>
                                </p:cTn>
                              </p:par>
                              <p:par>
                                <p:cTn id="32" presetID="10" presetClass="entr" presetSubtype="0" fill="hold"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1000"/>
                                        <p:tgtEl>
                                          <p:spTgt spid="188"/>
                                        </p:tgtEl>
                                      </p:cBhvr>
                                    </p:animEffect>
                                  </p:childTnLst>
                                </p:cTn>
                              </p:par>
                              <p:par>
                                <p:cTn id="35" presetID="10" presetClass="entr" presetSubtype="0" fill="hold"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fade">
                                      <p:cBhvr>
                                        <p:cTn id="37" dur="1000"/>
                                        <p:tgtEl>
                                          <p:spTgt spid="18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5"/>
                                        </p:tgtEl>
                                        <p:attrNameLst>
                                          <p:attrName>style.visibility</p:attrName>
                                        </p:attrNameLst>
                                      </p:cBhvr>
                                      <p:to>
                                        <p:strVal val="visible"/>
                                      </p:to>
                                    </p:set>
                                    <p:anim calcmode="lin" valueType="num">
                                      <p:cBhvr additive="base">
                                        <p:cTn id="42" dur="500"/>
                                        <p:tgtEl>
                                          <p:spTgt spid="19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6"/>
                                        </p:tgtEl>
                                        <p:attrNameLst>
                                          <p:attrName>style.visibility</p:attrName>
                                        </p:attrNameLst>
                                      </p:cBhvr>
                                      <p:to>
                                        <p:strVal val="visible"/>
                                      </p:to>
                                    </p:set>
                                    <p:anim calcmode="lin" valueType="num">
                                      <p:cBhvr additive="base">
                                        <p:cTn id="47" dur="500"/>
                                        <p:tgtEl>
                                          <p:spTgt spid="196"/>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97"/>
                                        </p:tgtEl>
                                        <p:attrNameLst>
                                          <p:attrName>style.visibility</p:attrName>
                                        </p:attrNameLst>
                                      </p:cBhvr>
                                      <p:to>
                                        <p:strVal val="visible"/>
                                      </p:to>
                                    </p:set>
                                    <p:anim calcmode="lin" valueType="num">
                                      <p:cBhvr additive="base">
                                        <p:cTn id="50" dur="500"/>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1455576" y="558107"/>
            <a:ext cx="8640146" cy="65406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520"/>
              <a:buFont typeface="Bookman Old Style"/>
              <a:buNone/>
            </a:pPr>
            <a:r>
              <a:rPr lang="en-US" sz="2520"/>
              <a:t>BREAK EXAMPLE</a:t>
            </a:r>
            <a:endParaRPr/>
          </a:p>
        </p:txBody>
      </p:sp>
      <p:sp>
        <p:nvSpPr>
          <p:cNvPr id="207" name="Google Shape;207;p7"/>
          <p:cNvSpPr txBox="1"/>
          <p:nvPr/>
        </p:nvSpPr>
        <p:spPr>
          <a:xfrm>
            <a:off x="1455576" y="1323532"/>
            <a:ext cx="464042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#include &lt;stdio.h&gt;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int main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local variable definition */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int a = 10;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while loop execution */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while( a &lt; 20 )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printf("value of a: %d\n", a);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a++;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if( a &gt; 15)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terminate the loop using break statement */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break;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return 0;}</a:t>
            </a:r>
            <a:endParaRPr sz="1600">
              <a:solidFill>
                <a:schemeClr val="dk1"/>
              </a:solidFill>
              <a:latin typeface="Cambria"/>
              <a:ea typeface="Cambria"/>
              <a:cs typeface="Cambria"/>
              <a:sym typeface="Cambria"/>
            </a:endParaRPr>
          </a:p>
        </p:txBody>
      </p:sp>
      <p:sp>
        <p:nvSpPr>
          <p:cNvPr id="208" name="Google Shape;208;p7"/>
          <p:cNvSpPr txBox="1"/>
          <p:nvPr/>
        </p:nvSpPr>
        <p:spPr>
          <a:xfrm>
            <a:off x="6475445" y="2274838"/>
            <a:ext cx="3844212"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mbria"/>
                <a:ea typeface="Cambria"/>
                <a:cs typeface="Cambria"/>
                <a:sym typeface="Cambria"/>
              </a:rPr>
              <a:t>Output</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10</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11</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12</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13</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14</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15</a:t>
            </a:r>
            <a:endParaRPr sz="1800">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500"/>
                                        <p:tgtEl>
                                          <p:spTgt spid="20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anim calcmode="lin" valueType="num">
                                      <p:cBhvr additive="base">
                                        <p:cTn id="12" dur="500"/>
                                        <p:tgtEl>
                                          <p:spTgt spid="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1600200" y="635580"/>
            <a:ext cx="8360664" cy="59436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520"/>
              <a:buFont typeface="Bookman Old Style"/>
              <a:buNone/>
            </a:pPr>
            <a:r>
              <a:rPr lang="en-US" sz="2520"/>
              <a:t>CONTINUE </a:t>
            </a:r>
            <a:endParaRPr/>
          </a:p>
        </p:txBody>
      </p:sp>
      <p:sp>
        <p:nvSpPr>
          <p:cNvPr id="214" name="Google Shape;214;p8"/>
          <p:cNvSpPr txBox="1">
            <a:spLocks noGrp="1"/>
          </p:cNvSpPr>
          <p:nvPr>
            <p:ph type="body" idx="1"/>
          </p:nvPr>
        </p:nvSpPr>
        <p:spPr>
          <a:xfrm>
            <a:off x="6096000" y="1387742"/>
            <a:ext cx="3864864" cy="4593180"/>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SzPts val="1800"/>
              <a:buChar char="•"/>
            </a:pPr>
            <a:r>
              <a:rPr lang="en-US">
                <a:latin typeface="Cambria"/>
                <a:ea typeface="Cambria"/>
                <a:cs typeface="Cambria"/>
                <a:sym typeface="Cambria"/>
              </a:rPr>
              <a:t>This loop control statement is just like the break statement. The continue statement is opposite to that of break statement, instead of terminating the loop, it forces to execute the next iteration of the loop.</a:t>
            </a:r>
            <a:endParaRPr/>
          </a:p>
          <a:p>
            <a:pPr marL="228600" lvl="0" indent="-114300" algn="just" rtl="0">
              <a:lnSpc>
                <a:spcPct val="100000"/>
              </a:lnSpc>
              <a:spcBef>
                <a:spcPts val="1000"/>
              </a:spcBef>
              <a:spcAft>
                <a:spcPts val="0"/>
              </a:spcAft>
              <a:buSzPts val="1800"/>
              <a:buNone/>
            </a:pPr>
            <a:endParaRPr>
              <a:latin typeface="Cambria"/>
              <a:ea typeface="Cambria"/>
              <a:cs typeface="Cambria"/>
              <a:sym typeface="Cambria"/>
            </a:endParaRPr>
          </a:p>
        </p:txBody>
      </p:sp>
      <p:sp>
        <p:nvSpPr>
          <p:cNvPr id="218" name="Google Shape;218;p8"/>
          <p:cNvSpPr/>
          <p:nvPr/>
        </p:nvSpPr>
        <p:spPr>
          <a:xfrm>
            <a:off x="6792999" y="3755577"/>
            <a:ext cx="3023700" cy="1021800"/>
          </a:xfrm>
          <a:prstGeom prst="rect">
            <a:avLst/>
          </a:prstGeom>
          <a:solidFill>
            <a:schemeClr val="accent1"/>
          </a:solidFill>
          <a:ln w="12700" cap="flat" cmpd="sng">
            <a:solidFill>
              <a:srgbClr val="B3761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219" name="Google Shape;219;p8"/>
          <p:cNvSpPr/>
          <p:nvPr/>
        </p:nvSpPr>
        <p:spPr>
          <a:xfrm>
            <a:off x="7313187" y="3866094"/>
            <a:ext cx="18711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mbria"/>
                <a:ea typeface="Cambria"/>
                <a:cs typeface="Cambria"/>
                <a:sym typeface="Cambria"/>
              </a:rPr>
              <a:t>Syntax :-  continue;</a:t>
            </a:r>
            <a:endParaRPr/>
          </a:p>
        </p:txBody>
      </p:sp>
      <p:sp>
        <p:nvSpPr>
          <p:cNvPr id="220" name="Google Shape;220;p8"/>
          <p:cNvSpPr/>
          <p:nvPr/>
        </p:nvSpPr>
        <p:spPr>
          <a:xfrm>
            <a:off x="1957083" y="1591073"/>
            <a:ext cx="1754155" cy="638510"/>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221" name="Google Shape;221;p8"/>
          <p:cNvSpPr/>
          <p:nvPr/>
        </p:nvSpPr>
        <p:spPr>
          <a:xfrm>
            <a:off x="1778415" y="2780523"/>
            <a:ext cx="2102043" cy="1999678"/>
          </a:xfrm>
          <a:prstGeom prst="diamond">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222" name="Google Shape;222;p8"/>
          <p:cNvSpPr txBox="1"/>
          <p:nvPr/>
        </p:nvSpPr>
        <p:spPr>
          <a:xfrm>
            <a:off x="2174213" y="3211228"/>
            <a:ext cx="131829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Condition to continue next iteration </a:t>
            </a:r>
            <a:endParaRPr/>
          </a:p>
        </p:txBody>
      </p:sp>
      <p:pic>
        <p:nvPicPr>
          <p:cNvPr id="223" name="Google Shape;223;p8"/>
          <p:cNvPicPr preferRelativeResize="0"/>
          <p:nvPr/>
        </p:nvPicPr>
        <p:blipFill rotWithShape="1">
          <a:blip r:embed="rId3">
            <a:alphaModFix/>
          </a:blip>
          <a:srcRect/>
          <a:stretch/>
        </p:blipFill>
        <p:spPr>
          <a:xfrm>
            <a:off x="4418666" y="3549198"/>
            <a:ext cx="1511939" cy="481626"/>
          </a:xfrm>
          <a:prstGeom prst="rect">
            <a:avLst/>
          </a:prstGeom>
          <a:noFill/>
          <a:ln>
            <a:noFill/>
          </a:ln>
        </p:spPr>
      </p:pic>
      <p:sp>
        <p:nvSpPr>
          <p:cNvPr id="224" name="Google Shape;224;p8"/>
          <p:cNvSpPr txBox="1"/>
          <p:nvPr/>
        </p:nvSpPr>
        <p:spPr>
          <a:xfrm>
            <a:off x="4431778" y="3618066"/>
            <a:ext cx="132960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Action 1</a:t>
            </a:r>
            <a:endParaRPr/>
          </a:p>
        </p:txBody>
      </p:sp>
      <p:sp>
        <p:nvSpPr>
          <p:cNvPr id="225" name="Google Shape;225;p8"/>
          <p:cNvSpPr txBox="1"/>
          <p:nvPr/>
        </p:nvSpPr>
        <p:spPr>
          <a:xfrm>
            <a:off x="3745394" y="3345778"/>
            <a:ext cx="151193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TRUE</a:t>
            </a:r>
            <a:endParaRPr/>
          </a:p>
        </p:txBody>
      </p:sp>
      <p:sp>
        <p:nvSpPr>
          <p:cNvPr id="226" name="Google Shape;226;p8"/>
          <p:cNvSpPr txBox="1"/>
          <p:nvPr/>
        </p:nvSpPr>
        <p:spPr>
          <a:xfrm>
            <a:off x="1934198" y="4777316"/>
            <a:ext cx="102428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FALSE</a:t>
            </a:r>
            <a:endParaRPr/>
          </a:p>
        </p:txBody>
      </p:sp>
      <p:sp>
        <p:nvSpPr>
          <p:cNvPr id="227" name="Google Shape;227;p8"/>
          <p:cNvSpPr txBox="1"/>
          <p:nvPr/>
        </p:nvSpPr>
        <p:spPr>
          <a:xfrm>
            <a:off x="2100703" y="1591073"/>
            <a:ext cx="149195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Loop body start</a:t>
            </a:r>
            <a:endParaRPr sz="1800">
              <a:solidFill>
                <a:schemeClr val="dk1"/>
              </a:solidFill>
              <a:latin typeface="Cambria"/>
              <a:ea typeface="Cambria"/>
              <a:cs typeface="Cambria"/>
              <a:sym typeface="Cambria"/>
            </a:endParaRPr>
          </a:p>
        </p:txBody>
      </p:sp>
      <p:cxnSp>
        <p:nvCxnSpPr>
          <p:cNvPr id="228" name="Google Shape;228;p8"/>
          <p:cNvCxnSpPr>
            <a:endCxn id="224" idx="1"/>
          </p:cNvCxnSpPr>
          <p:nvPr/>
        </p:nvCxnSpPr>
        <p:spPr>
          <a:xfrm>
            <a:off x="3913978" y="3781732"/>
            <a:ext cx="517800" cy="21000"/>
          </a:xfrm>
          <a:prstGeom prst="straightConnector1">
            <a:avLst/>
          </a:prstGeom>
          <a:noFill/>
          <a:ln w="9525" cap="flat" cmpd="sng">
            <a:solidFill>
              <a:schemeClr val="accent1"/>
            </a:solidFill>
            <a:prstDash val="solid"/>
            <a:round/>
            <a:headEnd type="none" w="sm" len="sm"/>
            <a:tailEnd type="triangle" w="med" len="med"/>
          </a:ln>
        </p:spPr>
      </p:cxnSp>
      <p:cxnSp>
        <p:nvCxnSpPr>
          <p:cNvPr id="229" name="Google Shape;229;p8"/>
          <p:cNvCxnSpPr>
            <a:endCxn id="221" idx="0"/>
          </p:cNvCxnSpPr>
          <p:nvPr/>
        </p:nvCxnSpPr>
        <p:spPr>
          <a:xfrm>
            <a:off x="2827936" y="2256423"/>
            <a:ext cx="1500" cy="524100"/>
          </a:xfrm>
          <a:prstGeom prst="straightConnector1">
            <a:avLst/>
          </a:prstGeom>
          <a:noFill/>
          <a:ln w="9525" cap="flat" cmpd="sng">
            <a:solidFill>
              <a:schemeClr val="accent1"/>
            </a:solidFill>
            <a:prstDash val="solid"/>
            <a:round/>
            <a:headEnd type="none" w="sm" len="sm"/>
            <a:tailEnd type="triangle" w="med" len="med"/>
          </a:ln>
        </p:spPr>
      </p:cxnSp>
      <p:cxnSp>
        <p:nvCxnSpPr>
          <p:cNvPr id="230" name="Google Shape;230;p8"/>
          <p:cNvCxnSpPr>
            <a:stCxn id="220" idx="1"/>
            <a:endCxn id="231" idx="1"/>
          </p:cNvCxnSpPr>
          <p:nvPr/>
        </p:nvCxnSpPr>
        <p:spPr>
          <a:xfrm>
            <a:off x="1957083" y="1910328"/>
            <a:ext cx="143700" cy="3736200"/>
          </a:xfrm>
          <a:prstGeom prst="bentConnector3">
            <a:avLst>
              <a:gd name="adj1" fmla="val -159081"/>
            </a:avLst>
          </a:prstGeom>
          <a:noFill/>
          <a:ln w="9525" cap="flat" cmpd="sng">
            <a:solidFill>
              <a:schemeClr val="accent1"/>
            </a:solidFill>
            <a:prstDash val="solid"/>
            <a:round/>
            <a:headEnd type="none" w="sm" len="sm"/>
            <a:tailEnd type="triangle" w="med" len="med"/>
          </a:ln>
        </p:spPr>
      </p:cxnSp>
      <p:sp>
        <p:nvSpPr>
          <p:cNvPr id="232" name="Google Shape;232;p8"/>
          <p:cNvSpPr/>
          <p:nvPr/>
        </p:nvSpPr>
        <p:spPr>
          <a:xfrm>
            <a:off x="1901175" y="5284807"/>
            <a:ext cx="2440671" cy="637841"/>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ookman Old Style"/>
              <a:ea typeface="Bookman Old Style"/>
              <a:cs typeface="Bookman Old Style"/>
              <a:sym typeface="Bookman Old Style"/>
            </a:endParaRPr>
          </a:p>
        </p:txBody>
      </p:sp>
      <p:sp>
        <p:nvSpPr>
          <p:cNvPr id="231" name="Google Shape;231;p8"/>
          <p:cNvSpPr txBox="1"/>
          <p:nvPr/>
        </p:nvSpPr>
        <p:spPr>
          <a:xfrm>
            <a:off x="2100703" y="5323320"/>
            <a:ext cx="224114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mbria"/>
                <a:ea typeface="Cambria"/>
                <a:cs typeface="Cambria"/>
                <a:sym typeface="Cambria"/>
              </a:rPr>
              <a:t>Execute remaining part of body loop</a:t>
            </a:r>
            <a:endParaRPr/>
          </a:p>
        </p:txBody>
      </p:sp>
      <p:cxnSp>
        <p:nvCxnSpPr>
          <p:cNvPr id="233" name="Google Shape;233;p8"/>
          <p:cNvCxnSpPr/>
          <p:nvPr/>
        </p:nvCxnSpPr>
        <p:spPr>
          <a:xfrm>
            <a:off x="2846681" y="4807103"/>
            <a:ext cx="1489" cy="524038"/>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 calcmode="lin" valueType="num">
                                      <p:cBhvr additive="base">
                                        <p:cTn id="7" dur="500"/>
                                        <p:tgtEl>
                                          <p:spTgt spid="22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33"/>
                                        </p:tgtEl>
                                        <p:attrNameLst>
                                          <p:attrName>style.visibility</p:attrName>
                                        </p:attrNameLst>
                                      </p:cBhvr>
                                      <p:to>
                                        <p:strVal val="visible"/>
                                      </p:to>
                                    </p:set>
                                    <p:anim calcmode="lin" valueType="num">
                                      <p:cBhvr additive="base">
                                        <p:cTn id="10" dur="500"/>
                                        <p:tgtEl>
                                          <p:spTgt spid="23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28"/>
                                        </p:tgtEl>
                                        <p:attrNameLst>
                                          <p:attrName>style.visibility</p:attrName>
                                        </p:attrNameLst>
                                      </p:cBhvr>
                                      <p:to>
                                        <p:strVal val="visible"/>
                                      </p:to>
                                    </p:set>
                                    <p:anim calcmode="lin" valueType="num">
                                      <p:cBhvr additive="base">
                                        <p:cTn id="13" dur="500"/>
                                        <p:tgtEl>
                                          <p:spTgt spid="228"/>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25"/>
                                        </p:tgtEl>
                                        <p:attrNameLst>
                                          <p:attrName>style.visibility</p:attrName>
                                        </p:attrNameLst>
                                      </p:cBhvr>
                                      <p:to>
                                        <p:strVal val="visible"/>
                                      </p:to>
                                    </p:set>
                                    <p:anim calcmode="lin" valueType="num">
                                      <p:cBhvr additive="base">
                                        <p:cTn id="16" dur="500"/>
                                        <p:tgtEl>
                                          <p:spTgt spid="225"/>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6"/>
                                        </p:tgtEl>
                                        <p:attrNameLst>
                                          <p:attrName>style.visibility</p:attrName>
                                        </p:attrNameLst>
                                      </p:cBhvr>
                                      <p:to>
                                        <p:strVal val="visible"/>
                                      </p:to>
                                    </p:set>
                                    <p:anim calcmode="lin" valueType="num">
                                      <p:cBhvr additive="base">
                                        <p:cTn id="19" dur="500"/>
                                        <p:tgtEl>
                                          <p:spTgt spid="226"/>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22"/>
                                        </p:tgtEl>
                                        <p:attrNameLst>
                                          <p:attrName>style.visibility</p:attrName>
                                        </p:attrNameLst>
                                      </p:cBhvr>
                                      <p:to>
                                        <p:strVal val="visible"/>
                                      </p:to>
                                    </p:set>
                                    <p:anim calcmode="lin" valueType="num">
                                      <p:cBhvr additive="base">
                                        <p:cTn id="22" dur="500"/>
                                        <p:tgtEl>
                                          <p:spTgt spid="222"/>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1"/>
                                        </p:tgtEl>
                                        <p:attrNameLst>
                                          <p:attrName>style.visibility</p:attrName>
                                        </p:attrNameLst>
                                      </p:cBhvr>
                                      <p:to>
                                        <p:strVal val="visible"/>
                                      </p:to>
                                    </p:set>
                                    <p:anim calcmode="lin" valueType="num">
                                      <p:cBhvr additive="base">
                                        <p:cTn id="25" dur="500"/>
                                        <p:tgtEl>
                                          <p:spTgt spid="221"/>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31"/>
                                        </p:tgtEl>
                                        <p:attrNameLst>
                                          <p:attrName>style.visibility</p:attrName>
                                        </p:attrNameLst>
                                      </p:cBhvr>
                                      <p:to>
                                        <p:strVal val="visible"/>
                                      </p:to>
                                    </p:set>
                                    <p:anim calcmode="lin" valueType="num">
                                      <p:cBhvr additive="base">
                                        <p:cTn id="28" dur="500"/>
                                        <p:tgtEl>
                                          <p:spTgt spid="231"/>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2"/>
                                        </p:tgtEl>
                                        <p:attrNameLst>
                                          <p:attrName>style.visibility</p:attrName>
                                        </p:attrNameLst>
                                      </p:cBhvr>
                                      <p:to>
                                        <p:strVal val="visible"/>
                                      </p:to>
                                    </p:set>
                                    <p:anim calcmode="lin" valueType="num">
                                      <p:cBhvr additive="base">
                                        <p:cTn id="31" dur="500"/>
                                        <p:tgtEl>
                                          <p:spTgt spid="232"/>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30"/>
                                        </p:tgtEl>
                                        <p:attrNameLst>
                                          <p:attrName>style.visibility</p:attrName>
                                        </p:attrNameLst>
                                      </p:cBhvr>
                                      <p:to>
                                        <p:strVal val="visible"/>
                                      </p:to>
                                    </p:set>
                                    <p:anim calcmode="lin" valueType="num">
                                      <p:cBhvr additive="base">
                                        <p:cTn id="34" dur="500"/>
                                        <p:tgtEl>
                                          <p:spTgt spid="230"/>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7"/>
                                        </p:tgtEl>
                                        <p:attrNameLst>
                                          <p:attrName>style.visibility</p:attrName>
                                        </p:attrNameLst>
                                      </p:cBhvr>
                                      <p:to>
                                        <p:strVal val="visible"/>
                                      </p:to>
                                    </p:set>
                                    <p:anim calcmode="lin" valueType="num">
                                      <p:cBhvr additive="base">
                                        <p:cTn id="37" dur="500"/>
                                        <p:tgtEl>
                                          <p:spTgt spid="227"/>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20"/>
                                        </p:tgtEl>
                                        <p:attrNameLst>
                                          <p:attrName>style.visibility</p:attrName>
                                        </p:attrNameLst>
                                      </p:cBhvr>
                                      <p:to>
                                        <p:strVal val="visible"/>
                                      </p:to>
                                    </p:set>
                                    <p:anim calcmode="lin" valueType="num">
                                      <p:cBhvr additive="base">
                                        <p:cTn id="40" dur="500"/>
                                        <p:tgtEl>
                                          <p:spTgt spid="220"/>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4"/>
                                        </p:tgtEl>
                                        <p:attrNameLst>
                                          <p:attrName>style.visibility</p:attrName>
                                        </p:attrNameLst>
                                      </p:cBhvr>
                                      <p:to>
                                        <p:strVal val="visible"/>
                                      </p:to>
                                    </p:set>
                                    <p:anim calcmode="lin" valueType="num">
                                      <p:cBhvr additive="base">
                                        <p:cTn id="43" dur="500"/>
                                        <p:tgtEl>
                                          <p:spTgt spid="224"/>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23"/>
                                        </p:tgtEl>
                                        <p:attrNameLst>
                                          <p:attrName>style.visibility</p:attrName>
                                        </p:attrNameLst>
                                      </p:cBhvr>
                                      <p:to>
                                        <p:strVal val="visible"/>
                                      </p:to>
                                    </p:set>
                                    <p:anim calcmode="lin" valueType="num">
                                      <p:cBhvr additive="base">
                                        <p:cTn id="46" dur="500"/>
                                        <p:tgtEl>
                                          <p:spTgt spid="22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4">
                                            <p:txEl>
                                              <p:pRg st="0" end="0"/>
                                            </p:txEl>
                                          </p:spTgt>
                                        </p:tgtEl>
                                        <p:attrNameLst>
                                          <p:attrName>style.visibility</p:attrName>
                                        </p:attrNameLst>
                                      </p:cBhvr>
                                      <p:to>
                                        <p:strVal val="visible"/>
                                      </p:to>
                                    </p:set>
                                    <p:anim calcmode="lin" valueType="num">
                                      <p:cBhvr additive="base">
                                        <p:cTn id="51" dur="500"/>
                                        <p:tgtEl>
                                          <p:spTgt spid="2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14">
                                            <p:txEl>
                                              <p:pRg st="1" end="1"/>
                                            </p:txEl>
                                          </p:spTgt>
                                        </p:tgtEl>
                                        <p:attrNameLst>
                                          <p:attrName>style.visibility</p:attrName>
                                        </p:attrNameLst>
                                      </p:cBhvr>
                                      <p:to>
                                        <p:strVal val="visible"/>
                                      </p:to>
                                    </p:set>
                                    <p:anim calcmode="lin" valueType="num">
                                      <p:cBhvr additive="base">
                                        <p:cTn id="56" dur="500"/>
                                        <p:tgtEl>
                                          <p:spTgt spid="2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19"/>
                                        </p:tgtEl>
                                        <p:attrNameLst>
                                          <p:attrName>style.visibility</p:attrName>
                                        </p:attrNameLst>
                                      </p:cBhvr>
                                      <p:to>
                                        <p:strVal val="visible"/>
                                      </p:to>
                                    </p:set>
                                    <p:anim calcmode="lin" valueType="num">
                                      <p:cBhvr additive="base">
                                        <p:cTn id="61" dur="500"/>
                                        <p:tgtEl>
                                          <p:spTgt spid="219"/>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18"/>
                                        </p:tgtEl>
                                        <p:attrNameLst>
                                          <p:attrName>style.visibility</p:attrName>
                                        </p:attrNameLst>
                                      </p:cBhvr>
                                      <p:to>
                                        <p:strVal val="visible"/>
                                      </p:to>
                                    </p:set>
                                    <p:anim calcmode="lin" valueType="num">
                                      <p:cBhvr additive="base">
                                        <p:cTn id="64" dur="500"/>
                                        <p:tgtEl>
                                          <p:spTgt spid="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body" idx="1"/>
          </p:nvPr>
        </p:nvSpPr>
        <p:spPr>
          <a:xfrm>
            <a:off x="1600201" y="1276560"/>
            <a:ext cx="2943808" cy="47984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latin typeface="Cambria"/>
                <a:ea typeface="Cambria"/>
                <a:cs typeface="Cambria"/>
                <a:sym typeface="Cambria"/>
              </a:rPr>
              <a:t>#include &lt;stdio.h&gt;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int main ()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 local variable definition */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int a = 10;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 do loop execution */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do {        </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if( a == 15)</a:t>
            </a:r>
            <a:endParaRPr/>
          </a:p>
          <a:p>
            <a:pPr marL="0" lvl="0" indent="0" algn="l" rtl="0">
              <a:lnSpc>
                <a:spcPct val="100000"/>
              </a:lnSpc>
              <a:spcBef>
                <a:spcPts val="1000"/>
              </a:spcBef>
              <a:spcAft>
                <a:spcPts val="0"/>
              </a:spcAft>
              <a:buSzPts val="1800"/>
              <a:buNone/>
            </a:pPr>
            <a:r>
              <a:rPr lang="en-US">
                <a:latin typeface="Cambria"/>
                <a:ea typeface="Cambria"/>
                <a:cs typeface="Cambria"/>
                <a:sym typeface="Cambria"/>
              </a:rPr>
              <a:t> {         </a:t>
            </a:r>
            <a:endParaRPr/>
          </a:p>
        </p:txBody>
      </p:sp>
      <p:sp>
        <p:nvSpPr>
          <p:cNvPr id="242" name="Google Shape;242;p9"/>
          <p:cNvSpPr txBox="1"/>
          <p:nvPr/>
        </p:nvSpPr>
        <p:spPr>
          <a:xfrm>
            <a:off x="1600200" y="523613"/>
            <a:ext cx="8360664" cy="59436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marR="0" lvl="0" indent="0" algn="ctr" rtl="0">
              <a:lnSpc>
                <a:spcPct val="70000"/>
              </a:lnSpc>
              <a:spcBef>
                <a:spcPts val="0"/>
              </a:spcBef>
              <a:spcAft>
                <a:spcPts val="0"/>
              </a:spcAft>
              <a:buClr>
                <a:srgbClr val="262626"/>
              </a:buClr>
              <a:buSzPts val="1890"/>
              <a:buFont typeface="Bookman Old Style"/>
              <a:buNone/>
            </a:pPr>
            <a:r>
              <a:rPr lang="en-US" sz="1890" cap="none">
                <a:solidFill>
                  <a:srgbClr val="262626"/>
                </a:solidFill>
                <a:latin typeface="Bookman Old Style"/>
                <a:ea typeface="Bookman Old Style"/>
                <a:cs typeface="Bookman Old Style"/>
                <a:sym typeface="Bookman Old Style"/>
              </a:rPr>
              <a:t>CONTINUE EXAMPLE</a:t>
            </a:r>
            <a:endParaRPr/>
          </a:p>
        </p:txBody>
      </p:sp>
      <p:sp>
        <p:nvSpPr>
          <p:cNvPr id="243" name="Google Shape;243;p9"/>
          <p:cNvSpPr txBox="1"/>
          <p:nvPr/>
        </p:nvSpPr>
        <p:spPr>
          <a:xfrm>
            <a:off x="4663752" y="1279167"/>
            <a:ext cx="323927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 skip the iteration */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a = a + 1;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continue;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printf("value of a: %d\n", a);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a++;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while( a &lt; 20 );    </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return 0;}</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p:txBody>
      </p:sp>
      <p:sp>
        <p:nvSpPr>
          <p:cNvPr id="244" name="Google Shape;244;p9"/>
          <p:cNvSpPr txBox="1"/>
          <p:nvPr/>
        </p:nvSpPr>
        <p:spPr>
          <a:xfrm>
            <a:off x="7821429" y="1770412"/>
            <a:ext cx="2591236"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mbria"/>
                <a:ea typeface="Cambria"/>
                <a:cs typeface="Cambria"/>
                <a:sym typeface="Cambria"/>
              </a:rPr>
              <a:t>Output</a:t>
            </a:r>
            <a:endParaRPr/>
          </a:p>
          <a:p>
            <a:pPr marL="0" marR="0" lvl="0" indent="0" algn="l" rtl="0">
              <a:spcBef>
                <a:spcPts val="0"/>
              </a:spcBef>
              <a:spcAft>
                <a:spcPts val="0"/>
              </a:spcAft>
              <a:buNone/>
            </a:pPr>
            <a:endParaRPr sz="1800" b="1">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10</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11</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12</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13</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14</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16</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17</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18</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value of a: 19</a:t>
            </a:r>
            <a:endParaRPr sz="1800">
              <a:solidFill>
                <a:schemeClr val="dk1"/>
              </a:solidFill>
              <a:latin typeface="Cambria"/>
              <a:ea typeface="Cambria"/>
              <a:cs typeface="Cambria"/>
              <a:sym typeface="Cambria"/>
            </a:endParaRPr>
          </a:p>
          <a:p>
            <a:pPr marL="0" marR="0" lvl="0" indent="0" algn="l" rtl="0">
              <a:spcBef>
                <a:spcPts val="0"/>
              </a:spcBef>
              <a:spcAft>
                <a:spcPts val="0"/>
              </a:spcAft>
              <a:buNone/>
            </a:pPr>
            <a:endParaRPr sz="1800" b="1">
              <a:solidFill>
                <a:schemeClr val="dk1"/>
              </a:solidFill>
              <a:latin typeface="Cambria"/>
              <a:ea typeface="Cambria"/>
              <a:cs typeface="Cambria"/>
              <a:sym typeface="Cambria"/>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 calcmode="lin" valueType="num">
                                      <p:cBhvr additive="base">
                                        <p:cTn id="7" dur="500"/>
                                        <p:tgtEl>
                                          <p:spTgt spid="2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 calcmode="lin" valueType="num">
                                      <p:cBhvr additive="base">
                                        <p:cTn id="12" dur="500"/>
                                        <p:tgtEl>
                                          <p:spTgt spid="2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 calcmode="lin" valueType="num">
                                      <p:cBhvr additive="base">
                                        <p:cTn id="17" dur="500"/>
                                        <p:tgtEl>
                                          <p:spTgt spid="2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 calcmode="lin" valueType="num">
                                      <p:cBhvr additive="base">
                                        <p:cTn id="22" dur="500"/>
                                        <p:tgtEl>
                                          <p:spTgt spid="23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8">
                                            <p:txEl>
                                              <p:pRg st="4" end="4"/>
                                            </p:txEl>
                                          </p:spTgt>
                                        </p:tgtEl>
                                        <p:attrNameLst>
                                          <p:attrName>style.visibility</p:attrName>
                                        </p:attrNameLst>
                                      </p:cBhvr>
                                      <p:to>
                                        <p:strVal val="visible"/>
                                      </p:to>
                                    </p:set>
                                    <p:anim calcmode="lin" valueType="num">
                                      <p:cBhvr additive="base">
                                        <p:cTn id="27" dur="500"/>
                                        <p:tgtEl>
                                          <p:spTgt spid="23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8">
                                            <p:txEl>
                                              <p:pRg st="5" end="5"/>
                                            </p:txEl>
                                          </p:spTgt>
                                        </p:tgtEl>
                                        <p:attrNameLst>
                                          <p:attrName>style.visibility</p:attrName>
                                        </p:attrNameLst>
                                      </p:cBhvr>
                                      <p:to>
                                        <p:strVal val="visible"/>
                                      </p:to>
                                    </p:set>
                                    <p:anim calcmode="lin" valueType="num">
                                      <p:cBhvr additive="base">
                                        <p:cTn id="32" dur="500"/>
                                        <p:tgtEl>
                                          <p:spTgt spid="23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8">
                                            <p:txEl>
                                              <p:pRg st="6" end="6"/>
                                            </p:txEl>
                                          </p:spTgt>
                                        </p:tgtEl>
                                        <p:attrNameLst>
                                          <p:attrName>style.visibility</p:attrName>
                                        </p:attrNameLst>
                                      </p:cBhvr>
                                      <p:to>
                                        <p:strVal val="visible"/>
                                      </p:to>
                                    </p:set>
                                    <p:anim calcmode="lin" valueType="num">
                                      <p:cBhvr additive="base">
                                        <p:cTn id="37" dur="500"/>
                                        <p:tgtEl>
                                          <p:spTgt spid="23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8">
                                            <p:txEl>
                                              <p:pRg st="7" end="7"/>
                                            </p:txEl>
                                          </p:spTgt>
                                        </p:tgtEl>
                                        <p:attrNameLst>
                                          <p:attrName>style.visibility</p:attrName>
                                        </p:attrNameLst>
                                      </p:cBhvr>
                                      <p:to>
                                        <p:strVal val="visible"/>
                                      </p:to>
                                    </p:set>
                                    <p:anim calcmode="lin" valueType="num">
                                      <p:cBhvr additive="base">
                                        <p:cTn id="42" dur="500"/>
                                        <p:tgtEl>
                                          <p:spTgt spid="23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8">
                                            <p:txEl>
                                              <p:pRg st="8" end="8"/>
                                            </p:txEl>
                                          </p:spTgt>
                                        </p:tgtEl>
                                        <p:attrNameLst>
                                          <p:attrName>style.visibility</p:attrName>
                                        </p:attrNameLst>
                                      </p:cBhvr>
                                      <p:to>
                                        <p:strVal val="visible"/>
                                      </p:to>
                                    </p:set>
                                    <p:anim calcmode="lin" valueType="num">
                                      <p:cBhvr additive="base">
                                        <p:cTn id="47" dur="500"/>
                                        <p:tgtEl>
                                          <p:spTgt spid="23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43">
                                            <p:txEl>
                                              <p:pRg st="0" end="0"/>
                                            </p:txEl>
                                          </p:spTgt>
                                        </p:tgtEl>
                                        <p:attrNameLst>
                                          <p:attrName>style.visibility</p:attrName>
                                        </p:attrNameLst>
                                      </p:cBhvr>
                                      <p:to>
                                        <p:strVal val="visible"/>
                                      </p:to>
                                    </p:set>
                                    <p:anim calcmode="lin" valueType="num">
                                      <p:cBhvr additive="base">
                                        <p:cTn id="52" dur="500"/>
                                        <p:tgtEl>
                                          <p:spTgt spid="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43">
                                            <p:txEl>
                                              <p:pRg st="1" end="1"/>
                                            </p:txEl>
                                          </p:spTgt>
                                        </p:tgtEl>
                                        <p:attrNameLst>
                                          <p:attrName>style.visibility</p:attrName>
                                        </p:attrNameLst>
                                      </p:cBhvr>
                                      <p:to>
                                        <p:strVal val="visible"/>
                                      </p:to>
                                    </p:set>
                                    <p:anim calcmode="lin" valueType="num">
                                      <p:cBhvr additive="base">
                                        <p:cTn id="57" dur="500"/>
                                        <p:tgtEl>
                                          <p:spTgt spid="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43">
                                            <p:txEl>
                                              <p:pRg st="2" end="2"/>
                                            </p:txEl>
                                          </p:spTgt>
                                        </p:tgtEl>
                                        <p:attrNameLst>
                                          <p:attrName>style.visibility</p:attrName>
                                        </p:attrNameLst>
                                      </p:cBhvr>
                                      <p:to>
                                        <p:strVal val="visible"/>
                                      </p:to>
                                    </p:set>
                                    <p:anim calcmode="lin" valueType="num">
                                      <p:cBhvr additive="base">
                                        <p:cTn id="62" dur="500"/>
                                        <p:tgtEl>
                                          <p:spTgt spid="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43">
                                            <p:txEl>
                                              <p:pRg st="3" end="3"/>
                                            </p:txEl>
                                          </p:spTgt>
                                        </p:tgtEl>
                                        <p:attrNameLst>
                                          <p:attrName>style.visibility</p:attrName>
                                        </p:attrNameLst>
                                      </p:cBhvr>
                                      <p:to>
                                        <p:strVal val="visible"/>
                                      </p:to>
                                    </p:set>
                                    <p:anim calcmode="lin" valueType="num">
                                      <p:cBhvr additive="base">
                                        <p:cTn id="67" dur="500"/>
                                        <p:tgtEl>
                                          <p:spTgt spid="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43">
                                            <p:txEl>
                                              <p:pRg st="4" end="4"/>
                                            </p:txEl>
                                          </p:spTgt>
                                        </p:tgtEl>
                                        <p:attrNameLst>
                                          <p:attrName>style.visibility</p:attrName>
                                        </p:attrNameLst>
                                      </p:cBhvr>
                                      <p:to>
                                        <p:strVal val="visible"/>
                                      </p:to>
                                    </p:set>
                                    <p:anim calcmode="lin" valueType="num">
                                      <p:cBhvr additive="base">
                                        <p:cTn id="72" dur="500"/>
                                        <p:tgtEl>
                                          <p:spTgt spid="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43">
                                            <p:txEl>
                                              <p:pRg st="5" end="5"/>
                                            </p:txEl>
                                          </p:spTgt>
                                        </p:tgtEl>
                                        <p:attrNameLst>
                                          <p:attrName>style.visibility</p:attrName>
                                        </p:attrNameLst>
                                      </p:cBhvr>
                                      <p:to>
                                        <p:strVal val="visible"/>
                                      </p:to>
                                    </p:set>
                                    <p:anim calcmode="lin" valueType="num">
                                      <p:cBhvr additive="base">
                                        <p:cTn id="77" dur="500"/>
                                        <p:tgtEl>
                                          <p:spTgt spid="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43">
                                            <p:txEl>
                                              <p:pRg st="6" end="6"/>
                                            </p:txEl>
                                          </p:spTgt>
                                        </p:tgtEl>
                                        <p:attrNameLst>
                                          <p:attrName>style.visibility</p:attrName>
                                        </p:attrNameLst>
                                      </p:cBhvr>
                                      <p:to>
                                        <p:strVal val="visible"/>
                                      </p:to>
                                    </p:set>
                                    <p:anim calcmode="lin" valueType="num">
                                      <p:cBhvr additive="base">
                                        <p:cTn id="82" dur="500"/>
                                        <p:tgtEl>
                                          <p:spTgt spid="2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43">
                                            <p:txEl>
                                              <p:pRg st="7" end="7"/>
                                            </p:txEl>
                                          </p:spTgt>
                                        </p:tgtEl>
                                        <p:attrNameLst>
                                          <p:attrName>style.visibility</p:attrName>
                                        </p:attrNameLst>
                                      </p:cBhvr>
                                      <p:to>
                                        <p:strVal val="visible"/>
                                      </p:to>
                                    </p:set>
                                    <p:anim calcmode="lin" valueType="num">
                                      <p:cBhvr additive="base">
                                        <p:cTn id="87" dur="500"/>
                                        <p:tgtEl>
                                          <p:spTgt spid="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243">
                                            <p:txEl>
                                              <p:pRg st="8" end="8"/>
                                            </p:txEl>
                                          </p:spTgt>
                                        </p:tgtEl>
                                        <p:attrNameLst>
                                          <p:attrName>style.visibility</p:attrName>
                                        </p:attrNameLst>
                                      </p:cBhvr>
                                      <p:to>
                                        <p:strVal val="visible"/>
                                      </p:to>
                                    </p:set>
                                    <p:anim calcmode="lin" valueType="num">
                                      <p:cBhvr additive="base">
                                        <p:cTn id="92" dur="500"/>
                                        <p:tgtEl>
                                          <p:spTgt spid="2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43">
                                            <p:txEl>
                                              <p:pRg st="9" end="9"/>
                                            </p:txEl>
                                          </p:spTgt>
                                        </p:tgtEl>
                                        <p:attrNameLst>
                                          <p:attrName>style.visibility</p:attrName>
                                        </p:attrNameLst>
                                      </p:cBhvr>
                                      <p:to>
                                        <p:strVal val="visible"/>
                                      </p:to>
                                    </p:set>
                                    <p:anim calcmode="lin" valueType="num">
                                      <p:cBhvr additive="base">
                                        <p:cTn id="97" dur="500"/>
                                        <p:tgtEl>
                                          <p:spTgt spid="24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244">
                                            <p:txEl>
                                              <p:pRg st="0" end="0"/>
                                            </p:txEl>
                                          </p:spTgt>
                                        </p:tgtEl>
                                        <p:attrNameLst>
                                          <p:attrName>style.visibility</p:attrName>
                                        </p:attrNameLst>
                                      </p:cBhvr>
                                      <p:to>
                                        <p:strVal val="visible"/>
                                      </p:to>
                                    </p:set>
                                    <p:anim calcmode="lin" valueType="num">
                                      <p:cBhvr additive="base">
                                        <p:cTn id="102" dur="500"/>
                                        <p:tgtEl>
                                          <p:spTgt spid="2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244">
                                            <p:txEl>
                                              <p:pRg st="1" end="1"/>
                                            </p:txEl>
                                          </p:spTgt>
                                        </p:tgtEl>
                                        <p:attrNameLst>
                                          <p:attrName>style.visibility</p:attrName>
                                        </p:attrNameLst>
                                      </p:cBhvr>
                                      <p:to>
                                        <p:strVal val="visible"/>
                                      </p:to>
                                    </p:set>
                                    <p:anim calcmode="lin" valueType="num">
                                      <p:cBhvr additive="base">
                                        <p:cTn id="107" dur="500"/>
                                        <p:tgtEl>
                                          <p:spTgt spid="2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244">
                                            <p:txEl>
                                              <p:pRg st="2" end="2"/>
                                            </p:txEl>
                                          </p:spTgt>
                                        </p:tgtEl>
                                        <p:attrNameLst>
                                          <p:attrName>style.visibility</p:attrName>
                                        </p:attrNameLst>
                                      </p:cBhvr>
                                      <p:to>
                                        <p:strVal val="visible"/>
                                      </p:to>
                                    </p:set>
                                    <p:anim calcmode="lin" valueType="num">
                                      <p:cBhvr additive="base">
                                        <p:cTn id="112" dur="500"/>
                                        <p:tgtEl>
                                          <p:spTgt spid="2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44">
                                            <p:txEl>
                                              <p:pRg st="3" end="3"/>
                                            </p:txEl>
                                          </p:spTgt>
                                        </p:tgtEl>
                                        <p:attrNameLst>
                                          <p:attrName>style.visibility</p:attrName>
                                        </p:attrNameLst>
                                      </p:cBhvr>
                                      <p:to>
                                        <p:strVal val="visible"/>
                                      </p:to>
                                    </p:set>
                                    <p:anim calcmode="lin" valueType="num">
                                      <p:cBhvr additive="base">
                                        <p:cTn id="117" dur="500"/>
                                        <p:tgtEl>
                                          <p:spTgt spid="2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244">
                                            <p:txEl>
                                              <p:pRg st="4" end="4"/>
                                            </p:txEl>
                                          </p:spTgt>
                                        </p:tgtEl>
                                        <p:attrNameLst>
                                          <p:attrName>style.visibility</p:attrName>
                                        </p:attrNameLst>
                                      </p:cBhvr>
                                      <p:to>
                                        <p:strVal val="visible"/>
                                      </p:to>
                                    </p:set>
                                    <p:anim calcmode="lin" valueType="num">
                                      <p:cBhvr additive="base">
                                        <p:cTn id="122" dur="500"/>
                                        <p:tgtEl>
                                          <p:spTgt spid="2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44">
                                            <p:txEl>
                                              <p:pRg st="5" end="5"/>
                                            </p:txEl>
                                          </p:spTgt>
                                        </p:tgtEl>
                                        <p:attrNameLst>
                                          <p:attrName>style.visibility</p:attrName>
                                        </p:attrNameLst>
                                      </p:cBhvr>
                                      <p:to>
                                        <p:strVal val="visible"/>
                                      </p:to>
                                    </p:set>
                                    <p:anim calcmode="lin" valueType="num">
                                      <p:cBhvr additive="base">
                                        <p:cTn id="127" dur="500"/>
                                        <p:tgtEl>
                                          <p:spTgt spid="24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244">
                                            <p:txEl>
                                              <p:pRg st="6" end="6"/>
                                            </p:txEl>
                                          </p:spTgt>
                                        </p:tgtEl>
                                        <p:attrNameLst>
                                          <p:attrName>style.visibility</p:attrName>
                                        </p:attrNameLst>
                                      </p:cBhvr>
                                      <p:to>
                                        <p:strVal val="visible"/>
                                      </p:to>
                                    </p:set>
                                    <p:anim calcmode="lin" valueType="num">
                                      <p:cBhvr additive="base">
                                        <p:cTn id="132" dur="500"/>
                                        <p:tgtEl>
                                          <p:spTgt spid="2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244">
                                            <p:txEl>
                                              <p:pRg st="7" end="7"/>
                                            </p:txEl>
                                          </p:spTgt>
                                        </p:tgtEl>
                                        <p:attrNameLst>
                                          <p:attrName>style.visibility</p:attrName>
                                        </p:attrNameLst>
                                      </p:cBhvr>
                                      <p:to>
                                        <p:strVal val="visible"/>
                                      </p:to>
                                    </p:set>
                                    <p:anim calcmode="lin" valueType="num">
                                      <p:cBhvr additive="base">
                                        <p:cTn id="137" dur="500"/>
                                        <p:tgtEl>
                                          <p:spTgt spid="24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nodeType="clickEffect">
                                  <p:stCondLst>
                                    <p:cond delay="0"/>
                                  </p:stCondLst>
                                  <p:childTnLst>
                                    <p:set>
                                      <p:cBhvr>
                                        <p:cTn id="141" dur="1" fill="hold">
                                          <p:stCondLst>
                                            <p:cond delay="0"/>
                                          </p:stCondLst>
                                        </p:cTn>
                                        <p:tgtEl>
                                          <p:spTgt spid="244">
                                            <p:txEl>
                                              <p:pRg st="8" end="8"/>
                                            </p:txEl>
                                          </p:spTgt>
                                        </p:tgtEl>
                                        <p:attrNameLst>
                                          <p:attrName>style.visibility</p:attrName>
                                        </p:attrNameLst>
                                      </p:cBhvr>
                                      <p:to>
                                        <p:strVal val="visible"/>
                                      </p:to>
                                    </p:set>
                                    <p:anim calcmode="lin" valueType="num">
                                      <p:cBhvr additive="base">
                                        <p:cTn id="142" dur="500"/>
                                        <p:tgtEl>
                                          <p:spTgt spid="24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244">
                                            <p:txEl>
                                              <p:pRg st="9" end="9"/>
                                            </p:txEl>
                                          </p:spTgt>
                                        </p:tgtEl>
                                        <p:attrNameLst>
                                          <p:attrName>style.visibility</p:attrName>
                                        </p:attrNameLst>
                                      </p:cBhvr>
                                      <p:to>
                                        <p:strVal val="visible"/>
                                      </p:to>
                                    </p:set>
                                    <p:anim calcmode="lin" valueType="num">
                                      <p:cBhvr additive="base">
                                        <p:cTn id="147" dur="500"/>
                                        <p:tgtEl>
                                          <p:spTgt spid="24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244">
                                            <p:txEl>
                                              <p:pRg st="10" end="10"/>
                                            </p:txEl>
                                          </p:spTgt>
                                        </p:tgtEl>
                                        <p:attrNameLst>
                                          <p:attrName>style.visibility</p:attrName>
                                        </p:attrNameLst>
                                      </p:cBhvr>
                                      <p:to>
                                        <p:strVal val="visible"/>
                                      </p:to>
                                    </p:set>
                                    <p:anim calcmode="lin" valueType="num">
                                      <p:cBhvr additive="base">
                                        <p:cTn id="152" dur="500"/>
                                        <p:tgtEl>
                                          <p:spTgt spid="24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244">
                                            <p:txEl>
                                              <p:pRg st="11" end="11"/>
                                            </p:txEl>
                                          </p:spTgt>
                                        </p:tgtEl>
                                        <p:attrNameLst>
                                          <p:attrName>style.visibility</p:attrName>
                                        </p:attrNameLst>
                                      </p:cBhvr>
                                      <p:to>
                                        <p:strVal val="visible"/>
                                      </p:to>
                                    </p:set>
                                    <p:anim calcmode="lin" valueType="num">
                                      <p:cBhvr additive="base">
                                        <p:cTn id="157" dur="500"/>
                                        <p:tgtEl>
                                          <p:spTgt spid="24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nodeType="clickEffect">
                                  <p:stCondLst>
                                    <p:cond delay="0"/>
                                  </p:stCondLst>
                                  <p:childTnLst>
                                    <p:set>
                                      <p:cBhvr>
                                        <p:cTn id="161" dur="1" fill="hold">
                                          <p:stCondLst>
                                            <p:cond delay="0"/>
                                          </p:stCondLst>
                                        </p:cTn>
                                        <p:tgtEl>
                                          <p:spTgt spid="244">
                                            <p:txEl>
                                              <p:pRg st="12" end="12"/>
                                            </p:txEl>
                                          </p:spTgt>
                                        </p:tgtEl>
                                        <p:attrNameLst>
                                          <p:attrName>style.visibility</p:attrName>
                                        </p:attrNameLst>
                                      </p:cBhvr>
                                      <p:to>
                                        <p:strVal val="visible"/>
                                      </p:to>
                                    </p:set>
                                    <p:anim calcmode="lin" valueType="num">
                                      <p:cBhvr additive="base">
                                        <p:cTn id="162" dur="500"/>
                                        <p:tgtEl>
                                          <p:spTgt spid="24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244">
                                            <p:txEl>
                                              <p:pRg st="13" end="13"/>
                                            </p:txEl>
                                          </p:spTgt>
                                        </p:tgtEl>
                                        <p:attrNameLst>
                                          <p:attrName>style.visibility</p:attrName>
                                        </p:attrNameLst>
                                      </p:cBhvr>
                                      <p:to>
                                        <p:strVal val="visible"/>
                                      </p:to>
                                    </p:set>
                                    <p:anim calcmode="lin" valueType="num">
                                      <p:cBhvr additive="base">
                                        <p:cTn id="167" dur="500"/>
                                        <p:tgtEl>
                                          <p:spTgt spid="24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640</Words>
  <PresentationFormat>Custom</PresentationFormat>
  <Paragraphs>173</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Parcel</vt:lpstr>
      <vt:lpstr>Parcel</vt:lpstr>
      <vt:lpstr>PROGRAMMING FOR PROBLEM SOLVING</vt:lpstr>
      <vt:lpstr>CHAPTER 3 TOPIC 1</vt:lpstr>
      <vt:lpstr>INTRODUCTION</vt:lpstr>
      <vt:lpstr>SIMPLE STATEMENT</vt:lpstr>
      <vt:lpstr> DECISION MAKING STATEMENT</vt:lpstr>
      <vt:lpstr>BREAK </vt:lpstr>
      <vt:lpstr>BREAK EXAMPLE</vt:lpstr>
      <vt:lpstr>CONTINUE </vt:lpstr>
      <vt:lpstr>Slide 9</vt:lpstr>
      <vt:lpstr>GO TO STATEMENT</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dc:title>
  <dc:creator>Utsav Yagnik</dc:creator>
  <cp:lastModifiedBy>hemal</cp:lastModifiedBy>
  <cp:revision>2</cp:revision>
  <dcterms:created xsi:type="dcterms:W3CDTF">2020-09-07T10:12:37Z</dcterms:created>
  <dcterms:modified xsi:type="dcterms:W3CDTF">2021-08-12T13:02:44Z</dcterms:modified>
</cp:coreProperties>
</file>