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8"/>
  </p:notesMasterIdLst>
  <p:sldIdLst>
    <p:sldId id="256" r:id="rId2"/>
    <p:sldId id="259" r:id="rId3"/>
    <p:sldId id="263" r:id="rId4"/>
    <p:sldId id="266" r:id="rId5"/>
    <p:sldId id="264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75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38E09-B324-4E3D-B9A9-E7A8893DE7D7}" type="datetimeFigureOut">
              <a:rPr lang="en-IN" smtClean="0"/>
              <a:pPr/>
              <a:t>12-08-2021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645E-B809-4863-A1EA-644428C033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4341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645E-B809-4863-A1EA-644428C033DF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DDA9-D041-487F-BDFA-28BE9DE36C71}" type="datetime1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037" y="0"/>
            <a:ext cx="1965963" cy="5689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401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402F-033D-4A49-9A62-1C420A51ECA4}" type="datetime1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7819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F699-4151-4C6E-8685-2F27DB0A404D}" type="datetime1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9768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5A5F-B9A7-45F8-8416-BD1D700A7399}" type="datetime1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88" y="0"/>
            <a:ext cx="1997850" cy="5782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451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4443-C647-4A46-AD7E-DCDBF3AF52AF}" type="datetime1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613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9E03-3F4F-4FA9-B97C-AF4BD35CE8CD}" type="datetime1">
              <a:rPr lang="en-IN" smtClean="0"/>
              <a:t>12-08-2021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17" y="0"/>
            <a:ext cx="2066929" cy="5982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6959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B330-FD93-4C48-AAB4-AF59037C9A37}" type="datetime1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907" y="1"/>
            <a:ext cx="2137230" cy="6185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722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8D08-4167-4F2B-8B20-F2D693A74D2D}" type="datetime1">
              <a:rPr lang="en-IN" smtClean="0"/>
              <a:t>12-08-2021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6473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163-1C52-48FD-8590-976F4B412641}" type="datetime1">
              <a:rPr lang="en-IN" smtClean="0"/>
              <a:t>12-08-2021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644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9B66-B301-4505-9147-2EA08FC46C1D}" type="datetime1">
              <a:rPr lang="en-IN" smtClean="0"/>
              <a:t>12-08-2021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IN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64" y="0"/>
            <a:ext cx="2139373" cy="6191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87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B8A9B3A-C45A-482A-A1F0-FAEB69F73FE0}" type="datetime1">
              <a:rPr lang="en-IN" smtClean="0"/>
              <a:t>12-08-2021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IN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721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8D7445-17EA-4C83-B100-8D5991D3B7E9}" type="datetime1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IN" smtClean="0"/>
              <a:t>DEPARTMENT OF COMPUTER ENGINEERING, *Proprietary material of SILVER OAK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275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SUBJECT NAME</a:t>
            </a:r>
            <a:br>
              <a:rPr lang="en-IN" dirty="0" smtClean="0"/>
            </a:br>
            <a:r>
              <a:rPr lang="en-IN" dirty="0" smtClean="0"/>
              <a:t>LECTURE COMPANION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SEMESTER:</a:t>
            </a:r>
          </a:p>
          <a:p>
            <a:r>
              <a:rPr lang="en-IN" dirty="0" smtClean="0"/>
              <a:t>PREPARED BY: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684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15E2-72E5-40DD-94F0-117DEC8A214A}" type="datetime1">
              <a:rPr lang="en-IN" sz="1600" smtClean="0">
                <a:latin typeface="Cambria" pitchFamily="18" charset="0"/>
                <a:ea typeface="Cambria" pitchFamily="18" charset="0"/>
              </a:rPr>
              <a:t>12-08-2021</a:t>
            </a:fld>
            <a:endParaRPr lang="en-IN" sz="160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z="1600" smtClean="0">
                <a:latin typeface="Cambria" pitchFamily="18" charset="0"/>
                <a:ea typeface="Cambria" pitchFamily="18" charset="0"/>
              </a:rPr>
              <a:pPr/>
              <a:t>2</a:t>
            </a:fld>
            <a:endParaRPr lang="en-IN" sz="160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06275" y="508670"/>
            <a:ext cx="3404381" cy="7315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Control Structure</a:t>
            </a:r>
            <a:endParaRPr lang="en-US" sz="28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6930" y="2169877"/>
            <a:ext cx="2187525" cy="4947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Branching</a:t>
            </a:r>
            <a:endParaRPr lang="en-US" sz="16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03769" y="2155698"/>
            <a:ext cx="2316368" cy="4947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Looping</a:t>
            </a:r>
            <a:endParaRPr lang="en-US" sz="16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9570" y="3351452"/>
            <a:ext cx="1957754" cy="4947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Conditional</a:t>
            </a:r>
            <a:endParaRPr lang="en-US" sz="16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56296" y="3334147"/>
            <a:ext cx="1957754" cy="4947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Unconditional</a:t>
            </a:r>
            <a:endParaRPr lang="en-US" sz="16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5144" y="4569196"/>
            <a:ext cx="2144427" cy="1192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endParaRPr lang="en-US" sz="1600" b="1" dirty="0" smtClean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b="1" dirty="0" smtClean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Simple if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if…else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Nested if…else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if…else…if ladder</a:t>
            </a:r>
          </a:p>
          <a:p>
            <a:pPr algn="ctr"/>
            <a:endParaRPr lang="en-US" sz="1600" b="1" dirty="0" smtClean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26276" y="4606934"/>
            <a:ext cx="789911" cy="4947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switch</a:t>
            </a:r>
            <a:endParaRPr lang="en-US" sz="16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37576" y="4614191"/>
            <a:ext cx="724597" cy="4947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goto</a:t>
            </a:r>
            <a:endParaRPr lang="en-US" sz="16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30205" y="4621449"/>
            <a:ext cx="876996" cy="4947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break</a:t>
            </a:r>
            <a:endParaRPr lang="en-US" sz="16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09919" y="4614191"/>
            <a:ext cx="1130996" cy="4947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continue</a:t>
            </a:r>
            <a:endParaRPr lang="en-US" sz="16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34775" y="3315163"/>
            <a:ext cx="1341453" cy="7052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while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do…while</a:t>
            </a:r>
            <a:endParaRPr lang="en-US" sz="16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870832" y="3307907"/>
            <a:ext cx="1813168" cy="7052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simple for loop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Nested for loop</a:t>
            </a:r>
            <a:endParaRPr lang="en-US" sz="16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746171" y="1248229"/>
            <a:ext cx="1364343" cy="885371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00686" y="1248229"/>
            <a:ext cx="1857828" cy="89988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193143" y="2670629"/>
            <a:ext cx="1132114" cy="682171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2"/>
          </p:cNvCxnSpPr>
          <p:nvPr/>
        </p:nvCxnSpPr>
        <p:spPr>
          <a:xfrm>
            <a:off x="4450693" y="2664590"/>
            <a:ext cx="1558221" cy="644667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</p:cNvCxnSpPr>
          <p:nvPr/>
        </p:nvCxnSpPr>
        <p:spPr>
          <a:xfrm flipH="1">
            <a:off x="8940800" y="2650411"/>
            <a:ext cx="621153" cy="615303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561953" y="2635897"/>
            <a:ext cx="1077018" cy="64433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536700" y="3846286"/>
            <a:ext cx="640443" cy="75111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3" idx="0"/>
          </p:cNvCxnSpPr>
          <p:nvPr/>
        </p:nvCxnSpPr>
        <p:spPr>
          <a:xfrm>
            <a:off x="3256643" y="3860800"/>
            <a:ext cx="664589" cy="74613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9" idx="2"/>
            <a:endCxn id="24" idx="0"/>
          </p:cNvCxnSpPr>
          <p:nvPr/>
        </p:nvCxnSpPr>
        <p:spPr>
          <a:xfrm flipH="1">
            <a:off x="5399875" y="3828860"/>
            <a:ext cx="835298" cy="785331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2"/>
            <a:endCxn id="25" idx="0"/>
          </p:cNvCxnSpPr>
          <p:nvPr/>
        </p:nvCxnSpPr>
        <p:spPr>
          <a:xfrm>
            <a:off x="6235173" y="3828860"/>
            <a:ext cx="133530" cy="79258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249687" y="3828860"/>
            <a:ext cx="1240244" cy="785331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8413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275142" y="1159706"/>
            <a:ext cx="2046027" cy="1690372"/>
          </a:xfr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/>
          <a:lstStyle/>
          <a:p>
            <a:pPr marL="0" marR="0" algn="just" hangingPunct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if(condition) </a:t>
            </a:r>
            <a:endParaRPr lang="en-US" dirty="0" smtClean="0">
              <a:latin typeface="Calibri"/>
              <a:ea typeface="Times New Roman"/>
              <a:cs typeface="Shruti"/>
            </a:endParaRPr>
          </a:p>
          <a:p>
            <a:pPr marL="0" marR="0" algn="just" hangingPunct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{ </a:t>
            </a:r>
            <a:endParaRPr lang="en-US" dirty="0" smtClean="0">
              <a:latin typeface="Calibri"/>
              <a:ea typeface="Times New Roman"/>
              <a:cs typeface="Shruti"/>
            </a:endParaRPr>
          </a:p>
          <a:p>
            <a:pPr marL="0" marR="0" algn="just" hangingPunct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       </a:t>
            </a:r>
            <a:r>
              <a:rPr lang="en-US" sz="1600" b="1" dirty="0" smtClean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Block Statements; </a:t>
            </a:r>
            <a:endParaRPr lang="en-US" sz="1600" dirty="0" smtClean="0">
              <a:latin typeface="Calibri"/>
              <a:ea typeface="Times New Roman"/>
              <a:cs typeface="Shruti"/>
            </a:endParaRPr>
          </a:p>
          <a:p>
            <a:pPr marL="0" marR="0" algn="just" hangingPunct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} </a:t>
            </a:r>
            <a:endParaRPr lang="en-US" dirty="0" smtClean="0">
              <a:latin typeface="Calibri"/>
              <a:ea typeface="Times New Roman"/>
              <a:cs typeface="Shruti"/>
            </a:endParaRPr>
          </a:p>
          <a:p>
            <a:pPr marL="0" marR="0" algn="just" hangingPunct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7030A0"/>
                </a:solidFill>
                <a:latin typeface="Calibri"/>
                <a:ea typeface="Times New Roman"/>
                <a:cs typeface="Calibri"/>
              </a:rPr>
              <a:t>statement-X;</a:t>
            </a:r>
            <a:endParaRPr lang="en-US" dirty="0" smtClean="0">
              <a:solidFill>
                <a:srgbClr val="7030A0"/>
              </a:solidFill>
              <a:latin typeface="Calibri"/>
              <a:ea typeface="Times New Roman"/>
              <a:cs typeface="Shruti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035042" y="1153550"/>
            <a:ext cx="2672860" cy="5373859"/>
          </a:xfr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hangingPunct="0"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if(condition1)</a:t>
            </a:r>
            <a:endParaRPr lang="en-US" sz="14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{</a:t>
            </a:r>
            <a:endParaRPr lang="en-US" sz="14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       if(condition2)</a:t>
            </a:r>
            <a:endParaRPr lang="en-US" sz="14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       {</a:t>
            </a:r>
            <a:endParaRPr lang="en-US" sz="14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   Block-1 statements;</a:t>
            </a:r>
            <a:endParaRPr lang="en-US" sz="14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en-US" sz="14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       else</a:t>
            </a:r>
            <a:endParaRPr lang="en-US" sz="14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       {</a:t>
            </a:r>
            <a:endParaRPr lang="en-US" sz="14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             </a:t>
            </a: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Block-2 statements;</a:t>
            </a:r>
            <a:endParaRPr lang="en-US" sz="14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       }</a:t>
            </a:r>
            <a:endParaRPr lang="en-US" sz="14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en-US" sz="14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else</a:t>
            </a:r>
            <a:endParaRPr lang="en-US" sz="14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{</a:t>
            </a:r>
            <a:endParaRPr lang="en-US" sz="14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     </a:t>
            </a: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Block-3 statements;</a:t>
            </a:r>
            <a:endParaRPr lang="en-US" sz="14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hangingPunct="0"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en-US" sz="14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Statement-X;</a:t>
            </a:r>
            <a:endParaRPr lang="en-IN" sz="1400" b="1" dirty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63632" y="6534032"/>
            <a:ext cx="2753746" cy="323968"/>
          </a:xfrm>
        </p:spPr>
        <p:txBody>
          <a:bodyPr/>
          <a:lstStyle/>
          <a:p>
            <a:fld id="{ED378952-A2DA-49AB-9790-4A85D01BC3D3}" type="datetime1">
              <a:rPr lang="en-IN" smtClean="0"/>
              <a:t>12-08-2021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95021" y="6492240"/>
            <a:ext cx="365760" cy="365760"/>
          </a:xfrm>
        </p:spPr>
        <p:txBody>
          <a:bodyPr/>
          <a:lstStyle/>
          <a:p>
            <a:fld id="{485C1C91-F70C-409E-B3EB-BA495FFA0DF6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3395825" y="1691934"/>
            <a:ext cx="2636871" cy="259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just" defTabSz="914400" rtl="0" eaLnBrk="1" fontAlgn="auto" latinLnBrk="0" hangingPunct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/>
              <a:ea typeface="Times New Roman"/>
              <a:cs typeface="Shrut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52689" y="1171120"/>
            <a:ext cx="2067951" cy="31089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hangingPunct="0">
              <a:lnSpc>
                <a:spcPct val="99000"/>
              </a:lnSpc>
            </a:pPr>
            <a:r>
              <a:rPr lang="en-US" b="1" dirty="0" smtClean="0">
                <a:solidFill>
                  <a:srgbClr val="C00000"/>
                </a:solidFill>
                <a:latin typeface="Calibri"/>
                <a:ea typeface="Times New Roman"/>
                <a:cs typeface="Calibri"/>
              </a:rPr>
              <a:t>if(condition) </a:t>
            </a:r>
            <a:endParaRPr lang="en-US" dirty="0" smtClean="0">
              <a:solidFill>
                <a:srgbClr val="C00000"/>
              </a:solidFill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b="1" dirty="0" smtClean="0">
                <a:solidFill>
                  <a:srgbClr val="C00000"/>
                </a:solidFill>
                <a:latin typeface="Calibri"/>
                <a:ea typeface="Times New Roman"/>
                <a:cs typeface="Calibri"/>
              </a:rPr>
              <a:t>{ </a:t>
            </a:r>
            <a:endParaRPr lang="en-US" dirty="0" smtClean="0">
              <a:solidFill>
                <a:srgbClr val="C00000"/>
              </a:solidFill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      </a:t>
            </a:r>
            <a:r>
              <a:rPr lang="en-US" sz="1600" b="1" dirty="0" smtClean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TRUE-Block </a:t>
            </a:r>
            <a:endParaRPr lang="en-US" sz="16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       Statements; </a:t>
            </a:r>
            <a:endParaRPr lang="en-US" sz="16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b="1" dirty="0" smtClean="0">
                <a:solidFill>
                  <a:srgbClr val="C00000"/>
                </a:solidFill>
                <a:latin typeface="Calibri"/>
                <a:ea typeface="Times New Roman"/>
                <a:cs typeface="Calibri"/>
              </a:rPr>
              <a:t>} </a:t>
            </a:r>
            <a:endParaRPr lang="en-US" dirty="0" smtClean="0">
              <a:solidFill>
                <a:srgbClr val="C00000"/>
              </a:solidFill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b="1" dirty="0" smtClean="0">
                <a:solidFill>
                  <a:srgbClr val="C00000"/>
                </a:solidFill>
                <a:latin typeface="Calibri"/>
                <a:ea typeface="Times New Roman"/>
                <a:cs typeface="Calibri"/>
              </a:rPr>
              <a:t>else </a:t>
            </a:r>
            <a:endParaRPr lang="en-US" dirty="0" smtClean="0">
              <a:solidFill>
                <a:srgbClr val="C00000"/>
              </a:solidFill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b="1" dirty="0" smtClean="0">
                <a:solidFill>
                  <a:srgbClr val="C00000"/>
                </a:solidFill>
                <a:latin typeface="Calibri"/>
                <a:ea typeface="Times New Roman"/>
                <a:cs typeface="Calibri"/>
              </a:rPr>
              <a:t>{ </a:t>
            </a:r>
            <a:endParaRPr lang="en-US" dirty="0" smtClean="0">
              <a:solidFill>
                <a:srgbClr val="C00000"/>
              </a:solidFill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      FALSE-Block </a:t>
            </a:r>
            <a:endParaRPr lang="en-US" sz="16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alibri"/>
                <a:ea typeface="Times New Roman"/>
                <a:cs typeface="Calibri"/>
              </a:rPr>
              <a:t>        Statements; </a:t>
            </a:r>
            <a:endParaRPr lang="en-US" sz="16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b="1" dirty="0" smtClean="0">
                <a:solidFill>
                  <a:srgbClr val="C00000"/>
                </a:solidFill>
                <a:latin typeface="Calibri"/>
                <a:ea typeface="Times New Roman"/>
                <a:cs typeface="Calibri"/>
              </a:rPr>
              <a:t>} </a:t>
            </a:r>
            <a:endParaRPr lang="en-US" dirty="0" smtClean="0">
              <a:solidFill>
                <a:srgbClr val="C00000"/>
              </a:solidFill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b="1" dirty="0" smtClean="0">
                <a:solidFill>
                  <a:srgbClr val="7030A0"/>
                </a:solidFill>
                <a:latin typeface="Calibri"/>
                <a:ea typeface="Times New Roman"/>
                <a:cs typeface="Calibri"/>
              </a:rPr>
              <a:t>statement-X;</a:t>
            </a:r>
            <a:r>
              <a:rPr lang="en-US" b="1" dirty="0" smtClean="0">
                <a:latin typeface="Calibri"/>
                <a:ea typeface="Times New Roman"/>
                <a:cs typeface="Calibri"/>
              </a:rPr>
              <a:t> </a:t>
            </a:r>
            <a:endParaRPr lang="en-US" dirty="0">
              <a:latin typeface="Calibri"/>
              <a:ea typeface="Times New Roman"/>
              <a:cs typeface="Shruti"/>
            </a:endParaRPr>
          </a:p>
        </p:txBody>
      </p:sp>
      <p:sp>
        <p:nvSpPr>
          <p:cNvPr id="17" name="Content Placeholder 10"/>
          <p:cNvSpPr txBox="1">
            <a:spLocks/>
          </p:cNvSpPr>
          <p:nvPr/>
        </p:nvSpPr>
        <p:spPr>
          <a:xfrm>
            <a:off x="9115866" y="1111348"/>
            <a:ext cx="2909669" cy="53597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algn="just" hangingPunct="0">
              <a:lnSpc>
                <a:spcPct val="99000"/>
              </a:lnSpc>
            </a:pPr>
            <a:endParaRPr lang="en-US" sz="1400" dirty="0" smtClean="0">
              <a:solidFill>
                <a:srgbClr val="A50021"/>
              </a:solidFill>
              <a:latin typeface="Calibri"/>
              <a:ea typeface="Times New Roman"/>
              <a:cs typeface="Calibr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if(condition1)</a:t>
            </a:r>
            <a:endParaRPr lang="en-US" sz="14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{</a:t>
            </a:r>
            <a:endParaRPr lang="en-US" sz="14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        </a:t>
            </a:r>
            <a:r>
              <a:rPr lang="en-US" sz="1400" b="1" dirty="0" smtClean="0">
                <a:latin typeface="Calibri"/>
                <a:ea typeface="Times New Roman"/>
                <a:cs typeface="Calibri"/>
              </a:rPr>
              <a:t>Block-1 statements;</a:t>
            </a:r>
            <a:endParaRPr lang="en-US" sz="14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}</a:t>
            </a:r>
            <a:endParaRPr lang="en-US" sz="14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else if(condition2)</a:t>
            </a:r>
            <a:endParaRPr lang="en-US" sz="14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{</a:t>
            </a:r>
            <a:endParaRPr lang="en-US" sz="14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        </a:t>
            </a:r>
            <a:r>
              <a:rPr lang="en-US" sz="1400" b="1" dirty="0" smtClean="0">
                <a:latin typeface="Calibri"/>
                <a:ea typeface="Times New Roman"/>
                <a:cs typeface="Calibri"/>
              </a:rPr>
              <a:t>Block-2 statements;</a:t>
            </a:r>
            <a:endParaRPr lang="en-US" sz="14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}</a:t>
            </a:r>
            <a:endParaRPr lang="en-US" sz="14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else if(condition3)</a:t>
            </a:r>
            <a:endParaRPr lang="en-US" sz="14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{</a:t>
            </a:r>
            <a:endParaRPr lang="en-US" sz="14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        </a:t>
            </a:r>
            <a:r>
              <a:rPr lang="en-US" sz="1400" b="1" dirty="0" smtClean="0">
                <a:latin typeface="Calibri"/>
                <a:ea typeface="Times New Roman"/>
                <a:cs typeface="Calibri"/>
              </a:rPr>
              <a:t>Block-3 statements;</a:t>
            </a:r>
            <a:endParaRPr lang="en-US" sz="14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}</a:t>
            </a:r>
            <a:endParaRPr lang="en-US" sz="14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                .</a:t>
            </a:r>
            <a:endParaRPr lang="en-US" sz="14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                .</a:t>
            </a:r>
            <a:endParaRPr lang="en-US" sz="14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else if(condition N)</a:t>
            </a:r>
            <a:endParaRPr lang="en-US" sz="14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{</a:t>
            </a:r>
            <a:endParaRPr lang="en-US" sz="14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           </a:t>
            </a:r>
            <a:r>
              <a:rPr lang="en-US" sz="1400" b="1" dirty="0" smtClean="0">
                <a:latin typeface="Calibri"/>
                <a:ea typeface="Times New Roman"/>
                <a:cs typeface="Calibri"/>
              </a:rPr>
              <a:t>Block-N statements;</a:t>
            </a:r>
            <a:endParaRPr lang="en-US" sz="14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}</a:t>
            </a:r>
            <a:endParaRPr lang="en-US" sz="14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else</a:t>
            </a:r>
            <a:endParaRPr lang="en-US" sz="14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 {</a:t>
            </a:r>
            <a:endParaRPr lang="en-US" sz="14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latin typeface="Calibri"/>
                <a:ea typeface="Times New Roman"/>
                <a:cs typeface="Calibri"/>
              </a:rPr>
              <a:t>          Default statement;</a:t>
            </a:r>
            <a:endParaRPr lang="en-US" sz="14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solidFill>
                  <a:srgbClr val="A50021"/>
                </a:solidFill>
                <a:latin typeface="Calibri"/>
                <a:ea typeface="Times New Roman"/>
                <a:cs typeface="Calibri"/>
              </a:rPr>
              <a:t> }</a:t>
            </a:r>
            <a:endParaRPr lang="en-US" sz="1400" dirty="0" smtClean="0">
              <a:latin typeface="Calibri"/>
              <a:ea typeface="Times New Roman"/>
              <a:cs typeface="Shruti"/>
            </a:endParaRPr>
          </a:p>
          <a:p>
            <a:pPr algn="just" hangingPunct="0">
              <a:lnSpc>
                <a:spcPct val="99000"/>
              </a:lnSpc>
            </a:pPr>
            <a:endParaRPr lang="en-US" sz="1400" b="1" dirty="0" smtClean="0">
              <a:solidFill>
                <a:srgbClr val="A50021"/>
              </a:solidFill>
              <a:latin typeface="Calibri"/>
              <a:ea typeface="Times New Roman"/>
              <a:cs typeface="Calibri"/>
            </a:endParaRPr>
          </a:p>
          <a:p>
            <a:pPr algn="just" hangingPunct="0">
              <a:lnSpc>
                <a:spcPct val="99000"/>
              </a:lnSpc>
            </a:pPr>
            <a:r>
              <a:rPr lang="en-US" sz="1400" b="1" dirty="0" smtClean="0">
                <a:solidFill>
                  <a:srgbClr val="7030A0"/>
                </a:solidFill>
                <a:latin typeface="Calibri"/>
                <a:ea typeface="Times New Roman"/>
                <a:cs typeface="Calibri"/>
              </a:rPr>
              <a:t>Statement-X;</a:t>
            </a:r>
            <a:endParaRPr lang="en-US" sz="1400" dirty="0">
              <a:solidFill>
                <a:srgbClr val="7030A0"/>
              </a:solidFill>
              <a:latin typeface="Calibri"/>
              <a:ea typeface="Times New Roman"/>
              <a:cs typeface="Shruti"/>
            </a:endParaRPr>
          </a:p>
        </p:txBody>
      </p:sp>
      <p:sp>
        <p:nvSpPr>
          <p:cNvPr id="18" name="Text Placeholder 11"/>
          <p:cNvSpPr txBox="1">
            <a:spLocks/>
          </p:cNvSpPr>
          <p:nvPr/>
        </p:nvSpPr>
        <p:spPr>
          <a:xfrm>
            <a:off x="9071315" y="658837"/>
            <a:ext cx="2084365" cy="372793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 lnSpcReduction="10000"/>
          </a:bodyPr>
          <a:lstStyle/>
          <a:p>
            <a:pPr lvl="0"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b="1" dirty="0" smtClean="0">
                <a:latin typeface="Calibri"/>
                <a:ea typeface="Times New Roman"/>
              </a:rPr>
              <a:t>If..else..if Ladder</a:t>
            </a:r>
            <a:endParaRPr kumimoji="0" lang="en-IN" sz="1900" b="0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 Placeholder 11"/>
          <p:cNvSpPr txBox="1">
            <a:spLocks/>
          </p:cNvSpPr>
          <p:nvPr/>
        </p:nvSpPr>
        <p:spPr>
          <a:xfrm>
            <a:off x="5833404" y="670561"/>
            <a:ext cx="1889761" cy="372793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 fontScale="92500" lnSpcReduction="10000"/>
          </a:bodyPr>
          <a:lstStyle/>
          <a:p>
            <a:pPr lvl="0"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b="1" dirty="0" smtClean="0">
                <a:latin typeface="Calibri"/>
                <a:ea typeface="Times New Roman"/>
              </a:rPr>
              <a:t>Nested If..else</a:t>
            </a:r>
            <a:endParaRPr kumimoji="0" lang="en-IN" sz="1900" b="0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11"/>
          <p:cNvSpPr txBox="1">
            <a:spLocks/>
          </p:cNvSpPr>
          <p:nvPr/>
        </p:nvSpPr>
        <p:spPr>
          <a:xfrm>
            <a:off x="2862773" y="710420"/>
            <a:ext cx="2384475" cy="372793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 lnSpcReduction="10000"/>
          </a:bodyPr>
          <a:lstStyle/>
          <a:p>
            <a:pPr lvl="0"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b="1" dirty="0" smtClean="0">
                <a:latin typeface="Calibri"/>
                <a:ea typeface="Times New Roman"/>
              </a:rPr>
              <a:t>If..else Statement</a:t>
            </a:r>
            <a:endParaRPr kumimoji="0" lang="en-IN" sz="1900" b="0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 Placeholder 11"/>
          <p:cNvSpPr txBox="1">
            <a:spLocks/>
          </p:cNvSpPr>
          <p:nvPr/>
        </p:nvSpPr>
        <p:spPr>
          <a:xfrm>
            <a:off x="14068" y="694007"/>
            <a:ext cx="2489982" cy="372793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 fontScale="92500" lnSpcReduction="10000"/>
          </a:bodyPr>
          <a:lstStyle/>
          <a:p>
            <a:pPr lvl="0"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b="1" noProof="0" dirty="0" smtClean="0">
                <a:latin typeface="Calibri"/>
              </a:rPr>
              <a:t>Simple if Statement </a:t>
            </a:r>
            <a:endParaRPr kumimoji="0" lang="en-IN" sz="1900" b="0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Left Bracket 35"/>
          <p:cNvSpPr/>
          <p:nvPr/>
        </p:nvSpPr>
        <p:spPr>
          <a:xfrm>
            <a:off x="5866233" y="1237958"/>
            <a:ext cx="98473" cy="3460652"/>
          </a:xfrm>
          <a:prstGeom prst="leftBracket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ket 37"/>
          <p:cNvSpPr/>
          <p:nvPr/>
        </p:nvSpPr>
        <p:spPr>
          <a:xfrm>
            <a:off x="5866231" y="4994030"/>
            <a:ext cx="84407" cy="1125415"/>
          </a:xfrm>
          <a:prstGeom prst="leftBracke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ket 38"/>
          <p:cNvSpPr/>
          <p:nvPr/>
        </p:nvSpPr>
        <p:spPr>
          <a:xfrm>
            <a:off x="2895601" y="1348154"/>
            <a:ext cx="84407" cy="1125415"/>
          </a:xfrm>
          <a:prstGeom prst="leftBracke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ket 39"/>
          <p:cNvSpPr/>
          <p:nvPr/>
        </p:nvSpPr>
        <p:spPr>
          <a:xfrm>
            <a:off x="2909668" y="2670516"/>
            <a:ext cx="84407" cy="1125415"/>
          </a:xfrm>
          <a:prstGeom prst="leftBracke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ket 40"/>
          <p:cNvSpPr/>
          <p:nvPr/>
        </p:nvSpPr>
        <p:spPr>
          <a:xfrm>
            <a:off x="154749" y="1294226"/>
            <a:ext cx="56268" cy="942537"/>
          </a:xfrm>
          <a:prstGeom prst="leftBracke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ket 41"/>
          <p:cNvSpPr/>
          <p:nvPr/>
        </p:nvSpPr>
        <p:spPr>
          <a:xfrm>
            <a:off x="6257782" y="1924929"/>
            <a:ext cx="84407" cy="1125415"/>
          </a:xfrm>
          <a:prstGeom prst="leftBracke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/>
          <p:cNvSpPr/>
          <p:nvPr/>
        </p:nvSpPr>
        <p:spPr>
          <a:xfrm>
            <a:off x="6257783" y="3261359"/>
            <a:ext cx="84407" cy="1125415"/>
          </a:xfrm>
          <a:prstGeom prst="leftBracke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11"/>
          <p:cNvSpPr txBox="1">
            <a:spLocks/>
          </p:cNvSpPr>
          <p:nvPr/>
        </p:nvSpPr>
        <p:spPr>
          <a:xfrm>
            <a:off x="-199303" y="86754"/>
            <a:ext cx="6614164" cy="377479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 fontScale="85000" lnSpcReduction="20000"/>
          </a:bodyPr>
          <a:lstStyle/>
          <a:p>
            <a:pPr lvl="0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600" b="1" dirty="0" smtClean="0">
                <a:solidFill>
                  <a:srgbClr val="C00000"/>
                </a:solidFill>
                <a:latin typeface="Calibri"/>
              </a:rPr>
              <a:t>Syntax :  </a:t>
            </a:r>
            <a:r>
              <a:rPr lang="en-US" sz="2000" b="1" dirty="0" smtClean="0">
                <a:latin typeface="Calibri"/>
              </a:rPr>
              <a:t>Simple if , else… if , nested if…else,  if..else…if Ladder</a:t>
            </a:r>
            <a:r>
              <a:rPr lang="en-US" sz="2000" b="1" noProof="0" dirty="0" smtClean="0">
                <a:latin typeface="Calibri"/>
              </a:rPr>
              <a:t> </a:t>
            </a:r>
            <a:endParaRPr kumimoji="0" lang="en-IN" sz="1900" b="0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413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0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0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20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0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00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2000"/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000"/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2000"/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000"/>
                                        <p:tgtEl>
                                          <p:spTgt spid="1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2000"/>
                                        <p:tgtEl>
                                          <p:spTgt spid="1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000"/>
                                        <p:tgtEl>
                                          <p:spTgt spid="1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2000"/>
                                        <p:tgtEl>
                                          <p:spTgt spid="1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2000"/>
                                        <p:tgtEl>
                                          <p:spTgt spid="1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000"/>
                                        <p:tgtEl>
                                          <p:spTgt spid="1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build="allAtOnce" animBg="1"/>
      <p:bldP spid="16" grpId="0" build="allAtOnce" animBg="1"/>
      <p:bldP spid="17" grpId="0" build="allAtOnce" animBg="1"/>
      <p:bldP spid="18" grpId="0" build="allAtOnce"/>
      <p:bldP spid="20" grpId="0" build="allAtOnce"/>
      <p:bldP spid="22" grpId="0" build="allAtOnce"/>
      <p:bldP spid="23" grpId="0" build="allAtOnce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63632" y="6534032"/>
            <a:ext cx="2753746" cy="323968"/>
          </a:xfrm>
        </p:spPr>
        <p:txBody>
          <a:bodyPr/>
          <a:lstStyle/>
          <a:p>
            <a:fld id="{14669C9D-2815-422A-A014-82C4A5FAED50}" type="datetime1">
              <a:rPr lang="en-IN" smtClean="0"/>
              <a:t>12-08-2021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95021" y="6492240"/>
            <a:ext cx="365760" cy="365760"/>
          </a:xfrm>
        </p:spPr>
        <p:txBody>
          <a:bodyPr/>
          <a:lstStyle/>
          <a:p>
            <a:fld id="{485C1C91-F70C-409E-B3EB-BA495FFA0DF6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20" name="Text Placeholder 11"/>
          <p:cNvSpPr txBox="1">
            <a:spLocks/>
          </p:cNvSpPr>
          <p:nvPr/>
        </p:nvSpPr>
        <p:spPr>
          <a:xfrm>
            <a:off x="8618807" y="726832"/>
            <a:ext cx="1889761" cy="372793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 fontScale="92500" lnSpcReduction="10000"/>
          </a:bodyPr>
          <a:lstStyle/>
          <a:p>
            <a:pPr lvl="0"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b="1" dirty="0" smtClean="0">
                <a:latin typeface="Calibri"/>
                <a:ea typeface="Times New Roman"/>
              </a:rPr>
              <a:t>Nested If..else</a:t>
            </a:r>
            <a:endParaRPr kumimoji="0" lang="en-IN" sz="1900" b="0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11"/>
          <p:cNvSpPr txBox="1">
            <a:spLocks/>
          </p:cNvSpPr>
          <p:nvPr/>
        </p:nvSpPr>
        <p:spPr>
          <a:xfrm>
            <a:off x="4438354" y="1048044"/>
            <a:ext cx="2384475" cy="372793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 lnSpcReduction="10000"/>
          </a:bodyPr>
          <a:lstStyle/>
          <a:p>
            <a:pPr lvl="0"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b="1" dirty="0" smtClean="0">
                <a:latin typeface="Calibri"/>
                <a:ea typeface="Times New Roman"/>
              </a:rPr>
              <a:t>If..else Statement</a:t>
            </a:r>
            <a:endParaRPr kumimoji="0" lang="en-IN" sz="1900" b="0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 Placeholder 11"/>
          <p:cNvSpPr txBox="1">
            <a:spLocks/>
          </p:cNvSpPr>
          <p:nvPr/>
        </p:nvSpPr>
        <p:spPr>
          <a:xfrm>
            <a:off x="253220" y="1017577"/>
            <a:ext cx="2489982" cy="372793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 fontScale="92500" lnSpcReduction="10000"/>
          </a:bodyPr>
          <a:lstStyle/>
          <a:p>
            <a:pPr lvl="0"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b="1" noProof="0" dirty="0" smtClean="0">
                <a:latin typeface="Calibri"/>
              </a:rPr>
              <a:t>Simple if Statement </a:t>
            </a:r>
            <a:endParaRPr kumimoji="0" lang="en-IN" sz="1900" b="0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 Placeholder 11"/>
          <p:cNvSpPr txBox="1">
            <a:spLocks/>
          </p:cNvSpPr>
          <p:nvPr/>
        </p:nvSpPr>
        <p:spPr>
          <a:xfrm>
            <a:off x="222729" y="182880"/>
            <a:ext cx="6614164" cy="377479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 fontScale="85000" lnSpcReduction="20000"/>
          </a:bodyPr>
          <a:lstStyle/>
          <a:p>
            <a:pPr lvl="0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600" b="1" dirty="0" smtClean="0">
                <a:solidFill>
                  <a:srgbClr val="C00000"/>
                </a:solidFill>
                <a:latin typeface="Calibri"/>
              </a:rPr>
              <a:t>Flowcharts :  </a:t>
            </a:r>
            <a:r>
              <a:rPr lang="en-US" sz="2000" b="1" dirty="0" smtClean="0">
                <a:latin typeface="Calibri"/>
              </a:rPr>
              <a:t>Simple if , else… if , nested if…else,  if..else…if Ladder</a:t>
            </a:r>
            <a:r>
              <a:rPr lang="en-US" sz="2000" b="1" noProof="0" dirty="0" smtClean="0">
                <a:latin typeface="Calibri"/>
              </a:rPr>
              <a:t> </a:t>
            </a:r>
            <a:endParaRPr kumimoji="0" lang="en-IN" sz="1900" b="0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168809" y="2532189"/>
            <a:ext cx="2166430" cy="703397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Conditions</a:t>
            </a:r>
            <a:endParaRPr lang="en-US" sz="12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273130" y="1955415"/>
            <a:ext cx="7034" cy="57677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52358" y="3598583"/>
            <a:ext cx="1065854" cy="5064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Block Statements</a:t>
            </a:r>
            <a:endParaRPr lang="en-US" sz="12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58763" y="4882432"/>
            <a:ext cx="1090671" cy="4384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Statement-X</a:t>
            </a:r>
            <a:endParaRPr lang="en-US" sz="12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18066" y="2560318"/>
            <a:ext cx="572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TRUE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9347" y="3102958"/>
            <a:ext cx="608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FALSE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8" name="Diamond 107"/>
          <p:cNvSpPr/>
          <p:nvPr/>
        </p:nvSpPr>
        <p:spPr>
          <a:xfrm>
            <a:off x="4358661" y="2501710"/>
            <a:ext cx="2210951" cy="747944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Conditions</a:t>
            </a:r>
            <a:endParaRPr lang="en-US" sz="12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5491118" y="1924935"/>
            <a:ext cx="7034" cy="57677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81893" y="4021013"/>
            <a:ext cx="1310613" cy="480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FALSE Block Statements</a:t>
            </a:r>
            <a:endParaRPr lang="en-US" sz="12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904960" y="5158157"/>
            <a:ext cx="1312959" cy="5111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Statement-X</a:t>
            </a:r>
            <a:endParaRPr lang="en-US" sz="12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511024" y="2543911"/>
            <a:ext cx="572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TRUE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63954" y="2569701"/>
            <a:ext cx="608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FALSE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706823" y="4018668"/>
            <a:ext cx="1270753" cy="5111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TRUE Block Statements</a:t>
            </a:r>
            <a:endParaRPr lang="en-US" sz="12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5" name="Diamond 154"/>
          <p:cNvSpPr/>
          <p:nvPr/>
        </p:nvSpPr>
        <p:spPr>
          <a:xfrm>
            <a:off x="9575442" y="3174608"/>
            <a:ext cx="2114823" cy="736222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Condition-2</a:t>
            </a:r>
            <a:endParaRPr lang="en-US" sz="12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0825128" y="4473543"/>
            <a:ext cx="1268395" cy="4360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Block-1 Statements</a:t>
            </a:r>
            <a:endParaRPr lang="en-US" sz="12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9209692" y="4482902"/>
            <a:ext cx="1228535" cy="4548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Block-2 Statements</a:t>
            </a:r>
            <a:endParaRPr lang="en-US" sz="12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73" name="Diamond 172"/>
          <p:cNvSpPr/>
          <p:nvPr/>
        </p:nvSpPr>
        <p:spPr>
          <a:xfrm>
            <a:off x="8532088" y="1863968"/>
            <a:ext cx="2114823" cy="736222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Condition-1</a:t>
            </a:r>
            <a:endParaRPr lang="en-US" sz="12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835703" y="4508694"/>
            <a:ext cx="1181687" cy="4290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Block-3 Statements</a:t>
            </a:r>
            <a:endParaRPr lang="en-US" sz="12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9094788" y="5634114"/>
            <a:ext cx="1441913" cy="485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Statement-X</a:t>
            </a:r>
            <a:endParaRPr lang="en-US" sz="12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H="1">
            <a:off x="11648049" y="4923706"/>
            <a:ext cx="14080" cy="956605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H="1">
            <a:off x="10607040" y="5866243"/>
            <a:ext cx="1055078" cy="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8522678" y="5849830"/>
            <a:ext cx="522849" cy="234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8529753" y="4928379"/>
            <a:ext cx="7002" cy="93552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9603548" y="4933072"/>
            <a:ext cx="4686" cy="70808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flipH="1">
            <a:off x="9610609" y="1275476"/>
            <a:ext cx="7034" cy="57677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4370364" y="5425466"/>
            <a:ext cx="522849" cy="234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4377439" y="4504015"/>
            <a:ext cx="7002" cy="93552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6569654" y="4529807"/>
            <a:ext cx="14026" cy="872204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H="1" flipV="1">
            <a:off x="6201508" y="5413746"/>
            <a:ext cx="396240" cy="233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3472163" y="600525"/>
            <a:ext cx="14068" cy="586622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7580141" y="640384"/>
            <a:ext cx="14068" cy="586622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5" idx="3"/>
            <a:endCxn id="25" idx="3"/>
          </p:cNvCxnSpPr>
          <p:nvPr/>
        </p:nvCxnSpPr>
        <p:spPr>
          <a:xfrm>
            <a:off x="2335239" y="28838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2311489" y="2883888"/>
            <a:ext cx="506436" cy="14069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8208526" y="1821758"/>
            <a:ext cx="608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FALSE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10503904" y="1852238"/>
            <a:ext cx="572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TRUE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1345621" y="3101917"/>
            <a:ext cx="572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TRUE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9317529" y="3141775"/>
            <a:ext cx="608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FALSE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8543781" y="2234424"/>
            <a:ext cx="9376" cy="225317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H="1">
            <a:off x="9594166" y="3542721"/>
            <a:ext cx="4692" cy="97301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 flipH="1">
            <a:off x="11673839" y="3540377"/>
            <a:ext cx="4692" cy="97301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 flipH="1">
            <a:off x="4372709" y="2869826"/>
            <a:ext cx="2344" cy="1151211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 flipH="1">
            <a:off x="6550858" y="2895616"/>
            <a:ext cx="2344" cy="1151211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 flipH="1">
            <a:off x="2146389" y="5082640"/>
            <a:ext cx="679938" cy="319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808883" y="2900412"/>
            <a:ext cx="4686" cy="70808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810828" y="4126081"/>
            <a:ext cx="14080" cy="956605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1"/>
          </p:cNvCxnSpPr>
          <p:nvPr/>
        </p:nvCxnSpPr>
        <p:spPr>
          <a:xfrm>
            <a:off x="168809" y="2883888"/>
            <a:ext cx="9321" cy="223437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33" idx="1"/>
          </p:cNvCxnSpPr>
          <p:nvPr/>
        </p:nvCxnSpPr>
        <p:spPr>
          <a:xfrm flipV="1">
            <a:off x="166255" y="5101661"/>
            <a:ext cx="892508" cy="472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10638708" y="2220237"/>
            <a:ext cx="4692" cy="97301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8413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000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2000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20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2" grpId="0" build="allAtOnce"/>
      <p:bldP spid="23" grpId="0" build="allAtOnce"/>
      <p:bldP spid="45" grpId="0" build="allAtOnce"/>
      <p:bldP spid="25" grpId="0" animBg="1"/>
      <p:bldP spid="31" grpId="0" build="allAtOnce" animBg="1"/>
      <p:bldP spid="33" grpId="0" animBg="1"/>
      <p:bldP spid="69" grpId="0"/>
      <p:bldP spid="70" grpId="0"/>
      <p:bldP spid="108" grpId="0" animBg="1"/>
      <p:bldP spid="110" grpId="0" build="allAtOnce" animBg="1"/>
      <p:bldP spid="112" grpId="0" animBg="1"/>
      <p:bldP spid="114" grpId="0"/>
      <p:bldP spid="115" grpId="0"/>
      <p:bldP spid="124" grpId="0" build="allAtOnce" animBg="1"/>
      <p:bldP spid="155" grpId="0" build="allAtOnce" animBg="1"/>
      <p:bldP spid="168" grpId="0" build="allAtOnce" animBg="1"/>
      <p:bldP spid="169" grpId="0" build="allAtOnce" animBg="1"/>
      <p:bldP spid="173" grpId="0" animBg="1"/>
      <p:bldP spid="174" grpId="0" build="allAtOnce" animBg="1"/>
      <p:bldP spid="188" grpId="0" animBg="1"/>
      <p:bldP spid="274" grpId="0"/>
      <p:bldP spid="275" grpId="0"/>
      <p:bldP spid="276" grpId="0"/>
      <p:bldP spid="2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 descr="simple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19295" y="1510601"/>
            <a:ext cx="3206796" cy="2487433"/>
          </a:xfr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63632" y="6534032"/>
            <a:ext cx="2753746" cy="323968"/>
          </a:xfrm>
        </p:spPr>
        <p:txBody>
          <a:bodyPr/>
          <a:lstStyle/>
          <a:p>
            <a:fld id="{249730C2-6518-4BC2-BA48-E9B03EE33564}" type="datetime1">
              <a:rPr lang="en-IN" smtClean="0"/>
              <a:t>12-08-2021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826240" y="6492240"/>
            <a:ext cx="365760" cy="365760"/>
          </a:xfrm>
        </p:spPr>
        <p:txBody>
          <a:bodyPr/>
          <a:lstStyle/>
          <a:p>
            <a:fld id="{485C1C91-F70C-409E-B3EB-BA495FFA0DF6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20" name="Text Placeholder 11"/>
          <p:cNvSpPr txBox="1">
            <a:spLocks/>
          </p:cNvSpPr>
          <p:nvPr/>
        </p:nvSpPr>
        <p:spPr>
          <a:xfrm>
            <a:off x="7887285" y="192258"/>
            <a:ext cx="1889761" cy="372793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 fontScale="92500" lnSpcReduction="10000"/>
          </a:bodyPr>
          <a:lstStyle/>
          <a:p>
            <a:pPr lvl="0"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b="1" dirty="0" smtClean="0">
                <a:latin typeface="Calibri"/>
                <a:ea typeface="Times New Roman"/>
              </a:rPr>
              <a:t>Nested If..else</a:t>
            </a:r>
            <a:endParaRPr kumimoji="0" lang="en-IN" sz="1900" b="0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11"/>
          <p:cNvSpPr txBox="1">
            <a:spLocks/>
          </p:cNvSpPr>
          <p:nvPr/>
        </p:nvSpPr>
        <p:spPr>
          <a:xfrm>
            <a:off x="4044460" y="865169"/>
            <a:ext cx="2384475" cy="372793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 lnSpcReduction="10000"/>
          </a:bodyPr>
          <a:lstStyle/>
          <a:p>
            <a:pPr lvl="0"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b="1" dirty="0" smtClean="0">
                <a:latin typeface="Calibri"/>
                <a:ea typeface="Times New Roman"/>
              </a:rPr>
              <a:t>If..else Statement</a:t>
            </a:r>
            <a:endParaRPr kumimoji="0" lang="en-IN" sz="1900" b="0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 Placeholder 11"/>
          <p:cNvSpPr txBox="1">
            <a:spLocks/>
          </p:cNvSpPr>
          <p:nvPr/>
        </p:nvSpPr>
        <p:spPr>
          <a:xfrm>
            <a:off x="0" y="890959"/>
            <a:ext cx="2489982" cy="372793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 fontScale="92500" lnSpcReduction="10000"/>
          </a:bodyPr>
          <a:lstStyle/>
          <a:p>
            <a:pPr lvl="0"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b="1" noProof="0" dirty="0" smtClean="0">
                <a:latin typeface="Calibri"/>
              </a:rPr>
              <a:t>Simple if Statement </a:t>
            </a:r>
            <a:endParaRPr kumimoji="0" lang="en-IN" sz="1900" b="0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" name="Content Placeholder 20" descr="sim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9726" y="1474778"/>
            <a:ext cx="3263282" cy="3298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</p:pic>
      <p:pic>
        <p:nvPicPr>
          <p:cNvPr id="14" name="Content Placeholder 20" descr="simp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32279" y="627371"/>
            <a:ext cx="3828311" cy="44663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</p:pic>
      <p:pic>
        <p:nvPicPr>
          <p:cNvPr id="16" name="Picture 15" descr="nesttedif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13310" y="5659461"/>
            <a:ext cx="3736340" cy="1198539"/>
          </a:xfrm>
          <a:prstGeom prst="rect">
            <a:avLst/>
          </a:prstGeom>
        </p:spPr>
      </p:pic>
      <p:pic>
        <p:nvPicPr>
          <p:cNvPr id="19" name="Picture 18" descr="ifelse1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77655" y="5392542"/>
            <a:ext cx="3366391" cy="740972"/>
          </a:xfrm>
          <a:prstGeom prst="rect">
            <a:avLst/>
          </a:prstGeom>
        </p:spPr>
      </p:pic>
      <p:pic>
        <p:nvPicPr>
          <p:cNvPr id="26" name="Picture 25" descr="simple1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816" y="4806248"/>
            <a:ext cx="3285529" cy="891173"/>
          </a:xfrm>
          <a:prstGeom prst="rect">
            <a:avLst/>
          </a:prstGeom>
        </p:spPr>
      </p:pic>
      <p:sp>
        <p:nvSpPr>
          <p:cNvPr id="27" name="Text Placeholder 11"/>
          <p:cNvSpPr txBox="1">
            <a:spLocks/>
          </p:cNvSpPr>
          <p:nvPr/>
        </p:nvSpPr>
        <p:spPr>
          <a:xfrm>
            <a:off x="569741" y="4072604"/>
            <a:ext cx="2328204" cy="52753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 fontScale="85000" lnSpcReduction="10000"/>
          </a:bodyPr>
          <a:lstStyle/>
          <a:p>
            <a:pPr lvl="0"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b="1" noProof="0" dirty="0" smtClean="0">
                <a:solidFill>
                  <a:srgbClr val="C00000"/>
                </a:solidFill>
                <a:latin typeface="Calibri"/>
              </a:rPr>
              <a:t>Let us Enter Value : </a:t>
            </a:r>
            <a:r>
              <a:rPr lang="en-US" sz="2000" b="1" noProof="0" dirty="0" smtClean="0">
                <a:latin typeface="Calibri"/>
              </a:rPr>
              <a:t>50</a:t>
            </a:r>
            <a:endParaRPr kumimoji="0" lang="en-IN" sz="1900" b="0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11"/>
          <p:cNvSpPr txBox="1">
            <a:spLocks/>
          </p:cNvSpPr>
          <p:nvPr/>
        </p:nvSpPr>
        <p:spPr>
          <a:xfrm>
            <a:off x="4337538" y="4942455"/>
            <a:ext cx="2328204" cy="304795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 fontScale="85000" lnSpcReduction="20000"/>
          </a:bodyPr>
          <a:lstStyle/>
          <a:p>
            <a:pPr lvl="0"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b="1" noProof="0" dirty="0" smtClean="0">
                <a:solidFill>
                  <a:srgbClr val="C00000"/>
                </a:solidFill>
                <a:latin typeface="Calibri"/>
              </a:rPr>
              <a:t>Let us Enter Value : </a:t>
            </a:r>
            <a:r>
              <a:rPr lang="en-US" sz="2000" b="1" noProof="0" dirty="0" smtClean="0">
                <a:latin typeface="Calibri"/>
              </a:rPr>
              <a:t>55</a:t>
            </a:r>
            <a:endParaRPr kumimoji="0" lang="en-IN" sz="1900" b="0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ext Placeholder 11"/>
          <p:cNvSpPr txBox="1">
            <a:spLocks/>
          </p:cNvSpPr>
          <p:nvPr/>
        </p:nvSpPr>
        <p:spPr>
          <a:xfrm>
            <a:off x="8018585" y="5162839"/>
            <a:ext cx="3460652" cy="332935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 fontScale="85000" lnSpcReduction="10000"/>
          </a:bodyPr>
          <a:lstStyle/>
          <a:p>
            <a:pPr lvl="0"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b="1" noProof="0" dirty="0" smtClean="0">
                <a:solidFill>
                  <a:srgbClr val="C00000"/>
                </a:solidFill>
                <a:latin typeface="Calibri"/>
              </a:rPr>
              <a:t>Let us Enter Values : </a:t>
            </a:r>
            <a:r>
              <a:rPr lang="en-US" sz="2000" b="1" noProof="0" dirty="0" smtClean="0">
                <a:latin typeface="Calibri"/>
              </a:rPr>
              <a:t>45, 56 and 89</a:t>
            </a:r>
            <a:endParaRPr kumimoji="0" lang="en-IN" sz="1900" b="0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Text Placeholder 11"/>
          <p:cNvSpPr txBox="1">
            <a:spLocks/>
          </p:cNvSpPr>
          <p:nvPr/>
        </p:nvSpPr>
        <p:spPr>
          <a:xfrm>
            <a:off x="124261" y="114890"/>
            <a:ext cx="6614164" cy="546290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 fontScale="85000" lnSpcReduction="10000"/>
          </a:bodyPr>
          <a:lstStyle/>
          <a:p>
            <a:pPr lvl="0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600" b="1" dirty="0" smtClean="0">
                <a:solidFill>
                  <a:srgbClr val="C00000"/>
                </a:solidFill>
                <a:latin typeface="Calibri"/>
              </a:rPr>
              <a:t>Examples :  </a:t>
            </a:r>
            <a:r>
              <a:rPr lang="en-US" sz="2000" b="1" dirty="0" smtClean="0">
                <a:latin typeface="Calibri"/>
              </a:rPr>
              <a:t>Simple if , else… if , nested if…else, if..else…if Ladder</a:t>
            </a:r>
            <a:r>
              <a:rPr lang="en-US" sz="2000" b="1" noProof="0" dirty="0" smtClean="0">
                <a:latin typeface="Calibri"/>
              </a:rPr>
              <a:t> </a:t>
            </a:r>
            <a:endParaRPr kumimoji="0" lang="en-IN" sz="1900" b="0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413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2" grpId="0" build="allAtOnce"/>
      <p:bldP spid="23" grpId="0" build="allAtOnce"/>
      <p:bldP spid="27" grpId="0" build="allAtOnce"/>
      <p:bldP spid="28" grpId="0" build="allAtOnce"/>
      <p:bldP spid="29" grpId="0" build="allAtOnce"/>
      <p:bldP spid="30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863632" y="6280032"/>
            <a:ext cx="2753746" cy="323968"/>
          </a:xfrm>
        </p:spPr>
        <p:txBody>
          <a:bodyPr/>
          <a:lstStyle/>
          <a:p>
            <a:fld id="{E85EE7F5-1687-4D3A-A0AA-AACABE37C49F}" type="datetime1">
              <a:rPr lang="en-IN" smtClean="0"/>
              <a:t>12-08-2021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95021" y="6238240"/>
            <a:ext cx="365760" cy="365760"/>
          </a:xfrm>
        </p:spPr>
        <p:txBody>
          <a:bodyPr/>
          <a:lstStyle/>
          <a:p>
            <a:fld id="{485C1C91-F70C-409E-B3EB-BA495FFA0DF6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23" name="Text Placeholder 11"/>
          <p:cNvSpPr txBox="1">
            <a:spLocks/>
          </p:cNvSpPr>
          <p:nvPr/>
        </p:nvSpPr>
        <p:spPr>
          <a:xfrm>
            <a:off x="824909" y="695583"/>
            <a:ext cx="1772534" cy="372793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 fontScale="92500" lnSpcReduction="10000"/>
          </a:bodyPr>
          <a:lstStyle/>
          <a:p>
            <a:pPr lvl="0"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b="1" noProof="0" dirty="0" smtClean="0">
                <a:latin typeface="Calibri"/>
              </a:rPr>
              <a:t>Flowchart</a:t>
            </a:r>
            <a:endParaRPr kumimoji="0" lang="en-IN" sz="1900" b="0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 Placeholder 11"/>
          <p:cNvSpPr txBox="1">
            <a:spLocks/>
          </p:cNvSpPr>
          <p:nvPr/>
        </p:nvSpPr>
        <p:spPr>
          <a:xfrm>
            <a:off x="596704" y="231531"/>
            <a:ext cx="2644727" cy="377479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b="1" dirty="0" smtClean="0">
                <a:solidFill>
                  <a:srgbClr val="C00000"/>
                </a:solidFill>
                <a:latin typeface="Calibri"/>
              </a:rPr>
              <a:t>if…else…if ladder </a:t>
            </a:r>
            <a:endParaRPr kumimoji="0" lang="en-IN" sz="2400" b="0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Text Placeholder 11"/>
          <p:cNvSpPr txBox="1">
            <a:spLocks/>
          </p:cNvSpPr>
          <p:nvPr/>
        </p:nvSpPr>
        <p:spPr>
          <a:xfrm>
            <a:off x="7050449" y="290942"/>
            <a:ext cx="1102951" cy="372793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 fontScale="92500" lnSpcReduction="10000"/>
          </a:bodyPr>
          <a:lstStyle/>
          <a:p>
            <a:pPr lvl="0"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b="1" noProof="0" dirty="0" smtClean="0">
                <a:latin typeface="Calibri"/>
              </a:rPr>
              <a:t>Example</a:t>
            </a:r>
            <a:endParaRPr kumimoji="0" lang="en-IN" sz="1900" b="0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Diamond 57"/>
          <p:cNvSpPr/>
          <p:nvPr/>
        </p:nvSpPr>
        <p:spPr>
          <a:xfrm>
            <a:off x="2078730" y="2762730"/>
            <a:ext cx="2114823" cy="736222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Condition-2</a:t>
            </a:r>
            <a:endParaRPr lang="en-US" sz="12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0" name="Diamond 59"/>
          <p:cNvSpPr/>
          <p:nvPr/>
        </p:nvSpPr>
        <p:spPr>
          <a:xfrm>
            <a:off x="1048076" y="1823718"/>
            <a:ext cx="2114823" cy="736222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Condition-1</a:t>
            </a:r>
            <a:endParaRPr lang="en-US" sz="12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2126597" y="1260626"/>
            <a:ext cx="7034" cy="57677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155297" y="2200426"/>
            <a:ext cx="7034" cy="57677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iamond 67"/>
          <p:cNvSpPr/>
          <p:nvPr/>
        </p:nvSpPr>
        <p:spPr>
          <a:xfrm>
            <a:off x="3107430" y="3702530"/>
            <a:ext cx="2114823" cy="736222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Condition-N</a:t>
            </a:r>
            <a:endParaRPr lang="en-US" sz="12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183997" y="3140226"/>
            <a:ext cx="7034" cy="57677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5212697" y="4080026"/>
            <a:ext cx="7034" cy="57677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117197" y="4080026"/>
            <a:ext cx="7034" cy="57677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665628" y="4651343"/>
            <a:ext cx="1176371" cy="3651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Default Statements</a:t>
            </a:r>
            <a:endParaRPr lang="en-US" sz="12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633628" y="4651343"/>
            <a:ext cx="1176371" cy="3651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Block-N Statements</a:t>
            </a:r>
            <a:endParaRPr lang="en-US" sz="12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088497" y="3127526"/>
            <a:ext cx="7034" cy="57677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604928" y="3698843"/>
            <a:ext cx="1176371" cy="3651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Block-2 Statements</a:t>
            </a:r>
            <a:endParaRPr lang="en-US" sz="12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1047097" y="2200426"/>
            <a:ext cx="7034" cy="57677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63528" y="2771743"/>
            <a:ext cx="1176371" cy="3651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Block-1 Statements</a:t>
            </a:r>
            <a:endParaRPr lang="en-US" sz="12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1128" y="5565743"/>
            <a:ext cx="1176371" cy="3651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Statement-X</a:t>
            </a:r>
            <a:endParaRPr lang="en-US" sz="12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990600" y="3149600"/>
            <a:ext cx="38100" cy="23749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238097" y="5029200"/>
            <a:ext cx="19703" cy="745201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091797" y="5016500"/>
            <a:ext cx="19703" cy="745201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03554" y="2290301"/>
            <a:ext cx="608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FALSE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94154" y="3217401"/>
            <a:ext cx="608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FALSE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22854" y="4157201"/>
            <a:ext cx="608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FALSE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724" y="2302611"/>
            <a:ext cx="572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TRUE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94524" y="3255111"/>
            <a:ext cx="572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TRUE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48624" y="4220311"/>
            <a:ext cx="572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TRUE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1562100" y="5727700"/>
            <a:ext cx="508000" cy="25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057400" y="4076700"/>
            <a:ext cx="38100" cy="16764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070100" y="5753100"/>
            <a:ext cx="10287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098800" y="5740400"/>
            <a:ext cx="2146300" cy="127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Content Placeholder 20" descr="simp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34871" y="716271"/>
            <a:ext cx="3520429" cy="463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</p:pic>
      <p:sp>
        <p:nvSpPr>
          <p:cNvPr id="84" name="Text Placeholder 11"/>
          <p:cNvSpPr txBox="1">
            <a:spLocks/>
          </p:cNvSpPr>
          <p:nvPr/>
        </p:nvSpPr>
        <p:spPr>
          <a:xfrm>
            <a:off x="7129585" y="5378739"/>
            <a:ext cx="3460652" cy="332935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lvl="0"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noProof="0" dirty="0" smtClean="0">
                <a:solidFill>
                  <a:srgbClr val="C00000"/>
                </a:solidFill>
                <a:latin typeface="Calibri"/>
              </a:rPr>
              <a:t>Let us Enter Marks : </a:t>
            </a:r>
            <a:r>
              <a:rPr lang="en-US" b="1" noProof="0" dirty="0" smtClean="0">
                <a:latin typeface="Calibri"/>
              </a:rPr>
              <a:t> 89</a:t>
            </a:r>
            <a:endParaRPr kumimoji="0" lang="en-IN" b="0" i="0" u="none" strike="noStrike" kern="1200" cap="all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5" name="Picture 84" descr="Cap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4237" y="5753099"/>
            <a:ext cx="3370263" cy="8840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413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  <p:bldP spid="45" grpId="0" build="allAtOnce"/>
      <p:bldP spid="56" grpId="0" build="allAtOnce"/>
      <p:bldP spid="58" grpId="0" build="allAtOnce" animBg="1"/>
      <p:bldP spid="60" grpId="0" animBg="1"/>
      <p:bldP spid="68" grpId="0" build="allAtOnce" animBg="1"/>
      <p:bldP spid="74" grpId="0" build="allAtOnce" animBg="1"/>
      <p:bldP spid="75" grpId="0" build="allAtOnce" animBg="1"/>
      <p:bldP spid="77" grpId="0" build="allAtOnce" animBg="1"/>
      <p:bldP spid="79" grpId="0" build="allAtOnce" animBg="1"/>
      <p:bldP spid="80" grpId="0" animBg="1"/>
      <p:bldP spid="41" grpId="0"/>
      <p:bldP spid="43" grpId="0"/>
      <p:bldP spid="44" grpId="0"/>
      <p:bldP spid="46" grpId="0"/>
      <p:bldP spid="47" grpId="0"/>
      <p:bldP spid="48" grpId="0"/>
      <p:bldP spid="84" grpId="0" build="allAtOnce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ookman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837</TotalTime>
  <Words>331</Words>
  <Application>Microsoft Office PowerPoint</Application>
  <PresentationFormat>Custom</PresentationFormat>
  <Paragraphs>145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Parcel</vt:lpstr>
      <vt:lpstr>SUBJECT NAME LECTURE COMPANION</vt:lpstr>
      <vt:lpstr>Slide 2</vt:lpstr>
      <vt:lpstr>Slide 3</vt:lpstr>
      <vt:lpstr>Slide 4</vt:lpstr>
      <vt:lpstr>Slide 5</vt:lpstr>
      <vt:lpstr>Slide 6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NAME</dc:title>
  <dc:creator>Utsav Yagnik</dc:creator>
  <cp:lastModifiedBy>hemal</cp:lastModifiedBy>
  <cp:revision>155</cp:revision>
  <dcterms:created xsi:type="dcterms:W3CDTF">2020-09-07T10:12:37Z</dcterms:created>
  <dcterms:modified xsi:type="dcterms:W3CDTF">2021-08-12T13:21:30Z</dcterms:modified>
</cp:coreProperties>
</file>