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vCF6l2lL1RH0/eDtLF8P2lhzS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07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0764" y="0"/>
            <a:ext cx="2139373" cy="61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2907" y="1"/>
            <a:ext cx="2137230" cy="61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2288" y="0"/>
            <a:ext cx="1997850" cy="57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1" name="Google Shape;6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1217" y="0"/>
            <a:ext cx="2066929" cy="59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Bookman Old Style"/>
              <a:buNone/>
            </a:pPr>
            <a:r>
              <a:rPr lang="en-US" sz="3420"/>
              <a:t>PROGRAMMING FOR PROBLEM SOLVING</a:t>
            </a:r>
            <a:br>
              <a:rPr lang="en-US" sz="3420"/>
            </a:br>
            <a:r>
              <a:rPr lang="en-US" sz="3420"/>
              <a:t>UNIT – 3 CONTROL STRUCTURE</a:t>
            </a:r>
            <a:endParaRPr sz="342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SEMESTER: 1st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PREPARED BY: Prof. Brijesh Hansaliya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1316182" y="228694"/>
            <a:ext cx="8645236" cy="670144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Bookman Old Style"/>
              <a:buNone/>
            </a:pPr>
            <a:r>
              <a:rPr lang="en-US" sz="2520"/>
              <a:t>CONTINUE….</a:t>
            </a:r>
            <a:endParaRPr sz="2520"/>
          </a:p>
        </p:txBody>
      </p:sp>
      <p:sp>
        <p:nvSpPr>
          <p:cNvPr id="272" name="Google Shape;272;p10"/>
          <p:cNvSpPr txBox="1">
            <a:spLocks noGrp="1"/>
          </p:cNvSpPr>
          <p:nvPr>
            <p:ph type="body" idx="1"/>
          </p:nvPr>
        </p:nvSpPr>
        <p:spPr>
          <a:xfrm>
            <a:off x="1316182" y="1066800"/>
            <a:ext cx="9157854" cy="51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4) This is also possible. The </a:t>
            </a:r>
            <a:r>
              <a:rPr lang="en-US" sz="1500">
                <a:solidFill>
                  <a:srgbClr val="0070C0"/>
                </a:solidFill>
              </a:rPr>
              <a:t>counter variable is initialized before the loop </a:t>
            </a:r>
            <a:r>
              <a:rPr lang="en-US" sz="1500"/>
              <a:t>and </a:t>
            </a:r>
            <a:r>
              <a:rPr lang="en-US" sz="1500">
                <a:solidFill>
                  <a:srgbClr val="0070C0"/>
                </a:solidFill>
              </a:rPr>
              <a:t>incremented inside the loop.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70C0"/>
                </a:solidFill>
              </a:rPr>
              <a:t>int num=10;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for (;num&lt;20;)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  //Statements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70C0"/>
                </a:solidFill>
              </a:rPr>
              <a:t>      num++;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5) As mentioned above, the counter </a:t>
            </a:r>
            <a:r>
              <a:rPr lang="en-US" sz="1500">
                <a:solidFill>
                  <a:srgbClr val="0070C0"/>
                </a:solidFill>
              </a:rPr>
              <a:t>variable can be decremented </a:t>
            </a:r>
            <a:r>
              <a:rPr lang="en-US" sz="1500"/>
              <a:t>as well. In the below example the </a:t>
            </a:r>
            <a:r>
              <a:rPr lang="en-US" sz="1500">
                <a:solidFill>
                  <a:srgbClr val="0070C0"/>
                </a:solidFill>
              </a:rPr>
              <a:t>variable gets decremented each time the loop runs until the condition num&gt;10 returns false.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for(num=20; num&gt;10; </a:t>
            </a:r>
            <a:r>
              <a:rPr lang="en-US" sz="1500">
                <a:solidFill>
                  <a:srgbClr val="0070C0"/>
                </a:solidFill>
              </a:rPr>
              <a:t>num--</a:t>
            </a:r>
            <a:r>
              <a:rPr lang="en-US" sz="1500"/>
              <a:t>)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274" name="Google Shape;274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275" name="Google Shape;275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title"/>
          </p:nvPr>
        </p:nvSpPr>
        <p:spPr>
          <a:xfrm>
            <a:off x="1600200" y="161128"/>
            <a:ext cx="7640782" cy="76712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NESTED LOOPS IN C</a:t>
            </a:r>
            <a:endParaRPr/>
          </a:p>
        </p:txBody>
      </p:sp>
      <p:sp>
        <p:nvSpPr>
          <p:cNvPr id="281" name="Google Shape;281;p11"/>
          <p:cNvSpPr txBox="1">
            <a:spLocks noGrp="1"/>
          </p:cNvSpPr>
          <p:nvPr>
            <p:ph type="body" idx="1"/>
          </p:nvPr>
        </p:nvSpPr>
        <p:spPr>
          <a:xfrm>
            <a:off x="1600200" y="1170652"/>
            <a:ext cx="7862453" cy="5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 supports nesting of loops. </a:t>
            </a:r>
            <a:r>
              <a:rPr lang="en-US" sz="1500" b="1"/>
              <a:t>Nesting of loops</a:t>
            </a:r>
            <a:r>
              <a:rPr lang="en-US" sz="1500"/>
              <a:t> is the feature that allows the looping of statements inside another loop.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Any number of loops can be defined inside another loop, i.e., there is no restriction for defining any number of loops. The nesting level can be defined at n times.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Syntax for Nested Looping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Outer_loop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{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    Inner_loop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     {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         // inner loop statements.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     }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       // outer loop statements.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}  </a:t>
            </a:r>
            <a:endParaRPr/>
          </a:p>
          <a:p>
            <a:pPr marL="228600" lvl="0" indent="-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228600" lvl="0" indent="-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  <p:sp>
        <p:nvSpPr>
          <p:cNvPr id="282" name="Google Shape;282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283" name="Google Shape;283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284" name="Google Shape;284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>
            <a:spLocks noGrp="1"/>
          </p:cNvSpPr>
          <p:nvPr>
            <p:ph type="title"/>
          </p:nvPr>
        </p:nvSpPr>
        <p:spPr>
          <a:xfrm>
            <a:off x="1600200" y="161128"/>
            <a:ext cx="7640782" cy="76712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NESTED FOR LOOP</a:t>
            </a:r>
            <a:endParaRPr/>
          </a:p>
        </p:txBody>
      </p:sp>
      <p:sp>
        <p:nvSpPr>
          <p:cNvPr id="290" name="Google Shape;290;p12"/>
          <p:cNvSpPr txBox="1">
            <a:spLocks noGrp="1"/>
          </p:cNvSpPr>
          <p:nvPr>
            <p:ph type="body" idx="1"/>
          </p:nvPr>
        </p:nvSpPr>
        <p:spPr>
          <a:xfrm>
            <a:off x="1600200" y="1068463"/>
            <a:ext cx="4357255" cy="502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The nested for loop means for loop which is defined inside the another 'for' loop.</a:t>
            </a:r>
            <a:endParaRPr/>
          </a:p>
          <a:p>
            <a:pPr marL="228600" lvl="0" indent="-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for (initialization; condition; increment or decrement)  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{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for(initialization; condition; increment or decrement) 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{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       // inner loop statements.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}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// outer loop statements.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} </a:t>
            </a:r>
            <a:endParaRPr/>
          </a:p>
          <a:p>
            <a:pPr marL="228600" lvl="0" indent="-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  <p:sp>
        <p:nvSpPr>
          <p:cNvPr id="291" name="Google Shape;291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292" name="Google Shape;292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293" name="Google Shape;293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94" name="Google Shape;294;p12"/>
          <p:cNvSpPr txBox="1">
            <a:spLocks noGrp="1"/>
          </p:cNvSpPr>
          <p:nvPr>
            <p:ph type="body" idx="1"/>
          </p:nvPr>
        </p:nvSpPr>
        <p:spPr>
          <a:xfrm>
            <a:off x="6401667" y="1068463"/>
            <a:ext cx="4357255" cy="502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Nested For loop Flow Chart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1" y="1427020"/>
            <a:ext cx="5177848" cy="459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>
            <a:spLocks noGrp="1"/>
          </p:cNvSpPr>
          <p:nvPr>
            <p:ph type="title"/>
          </p:nvPr>
        </p:nvSpPr>
        <p:spPr>
          <a:xfrm>
            <a:off x="1316182" y="228694"/>
            <a:ext cx="7729728" cy="670144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Bookman Old Style"/>
              <a:buNone/>
            </a:pPr>
            <a:r>
              <a:rPr lang="en-US" sz="2520"/>
              <a:t>NESTED FOR LOOP EXAMPLE</a:t>
            </a:r>
            <a:endParaRPr sz="2520"/>
          </a:p>
        </p:txBody>
      </p:sp>
      <p:sp>
        <p:nvSpPr>
          <p:cNvPr id="301" name="Google Shape;301;p13"/>
          <p:cNvSpPr txBox="1">
            <a:spLocks noGrp="1"/>
          </p:cNvSpPr>
          <p:nvPr>
            <p:ph type="body" idx="1"/>
          </p:nvPr>
        </p:nvSpPr>
        <p:spPr>
          <a:xfrm>
            <a:off x="1600200" y="1066800"/>
            <a:ext cx="3394363" cy="50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#include &lt;stdio.h&gt;</a:t>
            </a:r>
            <a:br>
              <a:rPr lang="en-US" sz="1500"/>
            </a:br>
            <a:r>
              <a:rPr lang="en-US" sz="1500"/>
              <a:t>int main(void) </a:t>
            </a:r>
            <a:br>
              <a:rPr lang="en-US" sz="1500"/>
            </a:br>
            <a:r>
              <a:rPr lang="en-US" sz="1500"/>
              <a:t>{    int i,j;</a:t>
            </a:r>
            <a:br>
              <a:rPr lang="en-US" sz="1500"/>
            </a:br>
            <a:r>
              <a:rPr lang="en-US" sz="1500"/>
              <a:t>     for(i=0;i&lt;5;i++)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{</a:t>
            </a:r>
            <a:br>
              <a:rPr lang="en-US" sz="1500"/>
            </a:br>
            <a:r>
              <a:rPr lang="en-US" sz="1500"/>
              <a:t>      for(j=0;j&lt;=i;j++)</a:t>
            </a:r>
            <a:br>
              <a:rPr lang="en-US" sz="1500"/>
            </a:br>
            <a:r>
              <a:rPr lang="en-US" sz="1500"/>
              <a:t>   {</a:t>
            </a:r>
            <a:br>
              <a:rPr lang="en-US" sz="1500"/>
            </a:br>
            <a:r>
              <a:rPr lang="en-US" sz="1500"/>
              <a:t>     printf(" *");</a:t>
            </a:r>
            <a:br>
              <a:rPr lang="en-US" sz="1500"/>
            </a:br>
            <a:r>
              <a:rPr lang="en-US" sz="1500"/>
              <a:t>    }</a:t>
            </a:r>
            <a:br>
              <a:rPr lang="en-US" sz="1500"/>
            </a:br>
            <a:r>
              <a:rPr lang="en-US" sz="1500"/>
              <a:t>     printf("\n");</a:t>
            </a:r>
            <a:br>
              <a:rPr lang="en-US" sz="1500"/>
            </a:br>
            <a:r>
              <a:rPr lang="en-US" sz="1500"/>
              <a:t>  }</a:t>
            </a:r>
            <a:br>
              <a:rPr lang="en-US" sz="1500"/>
            </a:br>
            <a:r>
              <a:rPr lang="en-US" sz="1500"/>
              <a:t>return 0;</a:t>
            </a:r>
            <a:br>
              <a:rPr lang="en-US" sz="1500"/>
            </a:br>
            <a:r>
              <a:rPr lang="en-US" sz="1500"/>
              <a:t>}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O/P :    *                             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         * *                           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         * * *                          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         * * * *                       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         * * * * *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304" name="Google Shape;304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305" name="Google Shape;305;p13"/>
          <p:cNvSpPr txBox="1"/>
          <p:nvPr/>
        </p:nvSpPr>
        <p:spPr>
          <a:xfrm>
            <a:off x="5597238" y="1066800"/>
            <a:ext cx="4128654" cy="49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4360544" y="1066800"/>
            <a:ext cx="6214631" cy="467820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First, the 'i' variable is initialized to 1 and then program control   passes to the i&lt;5.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control checks whether the condition 'i&lt;5' is true or not.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condition is true, then the program control passes to the inner loop.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inner loop will get executed until the condition is true.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execution of the inner loop, the control moves back to the update of the outer loop, i.e., i++.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incrementing the value of the loop counter, the condition is checked again, i.e., i&lt;5.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condition is true, then the inner loop will be executed again.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will continue until the condition of the outer loop is true.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750089" y="620962"/>
            <a:ext cx="4772198" cy="8861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FOR LOOP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      Loop Concept</a:t>
            </a: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2"/>
          </p:nvPr>
        </p:nvSpPr>
        <p:spPr>
          <a:xfrm>
            <a:off x="797747" y="1873135"/>
            <a:ext cx="4772198" cy="436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Loop is a repetition for series of actions and activities.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In programming sometimes we need to repeat block or statement for some period.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Loop is helping to repeat particular block or set of statements for particular time period.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When to stop looping?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In chart , action is executed over and over again. It never stop – This is called an </a:t>
            </a:r>
            <a:r>
              <a:rPr lang="en-US">
                <a:solidFill>
                  <a:srgbClr val="0070C0"/>
                </a:solidFill>
              </a:rPr>
              <a:t>Infinite Loop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Solution – Put a  </a:t>
            </a:r>
            <a:r>
              <a:rPr lang="en-US">
                <a:solidFill>
                  <a:srgbClr val="0070C0"/>
                </a:solidFill>
              </a:rPr>
              <a:t>condition </a:t>
            </a:r>
            <a:r>
              <a:rPr lang="en-US">
                <a:solidFill>
                  <a:schemeClr val="lt1"/>
                </a:solidFill>
              </a:rPr>
              <a:t>to tell the loop either to continue or stop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119" name="Google Shape;119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8759114" y="2167680"/>
            <a:ext cx="1731818" cy="16071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actions and activities or series of actions and activities</a:t>
            </a: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21" name="Google Shape;121;p2"/>
          <p:cNvCxnSpPr/>
          <p:nvPr/>
        </p:nvCxnSpPr>
        <p:spPr>
          <a:xfrm>
            <a:off x="9634994" y="3774808"/>
            <a:ext cx="0" cy="10737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"/>
          <p:cNvCxnSpPr/>
          <p:nvPr/>
        </p:nvCxnSpPr>
        <p:spPr>
          <a:xfrm rot="10800000">
            <a:off x="7190509" y="4820826"/>
            <a:ext cx="2444486" cy="346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"/>
          <p:cNvCxnSpPr/>
          <p:nvPr/>
        </p:nvCxnSpPr>
        <p:spPr>
          <a:xfrm rot="10800000">
            <a:off x="7190509" y="1287917"/>
            <a:ext cx="0" cy="353290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2"/>
          <p:cNvCxnSpPr/>
          <p:nvPr/>
        </p:nvCxnSpPr>
        <p:spPr>
          <a:xfrm>
            <a:off x="7190509" y="1287917"/>
            <a:ext cx="243451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2"/>
          <p:cNvCxnSpPr/>
          <p:nvPr/>
        </p:nvCxnSpPr>
        <p:spPr>
          <a:xfrm>
            <a:off x="9618097" y="1287917"/>
            <a:ext cx="0" cy="8797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750089" y="620962"/>
            <a:ext cx="4772198" cy="8861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CONTINUE…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2"/>
          </p:nvPr>
        </p:nvSpPr>
        <p:spPr>
          <a:xfrm>
            <a:off x="670857" y="2076139"/>
            <a:ext cx="4816929" cy="359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Main part of loop : </a:t>
            </a:r>
            <a:r>
              <a:rPr lang="en-US">
                <a:solidFill>
                  <a:srgbClr val="0070C0"/>
                </a:solidFill>
              </a:rPr>
              <a:t>Body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Condition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rgbClr val="0070C0"/>
                </a:solidFill>
              </a:rPr>
              <a:t>Body : </a:t>
            </a:r>
            <a:r>
              <a:rPr lang="en-US">
                <a:solidFill>
                  <a:schemeClr val="lt1"/>
                </a:solidFill>
              </a:rPr>
              <a:t>Statement or Block of statements that will be repeated.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rgbClr val="0070C0"/>
                </a:solidFill>
              </a:rPr>
              <a:t>Condition : </a:t>
            </a:r>
            <a:r>
              <a:rPr lang="en-US">
                <a:solidFill>
                  <a:schemeClr val="lt1"/>
                </a:solidFill>
              </a:rPr>
              <a:t>It is used to control iteration either to continue or stop the iteration.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3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135" name="Google Shape;135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8759114" y="2167681"/>
            <a:ext cx="1731818" cy="7833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Body Of Loop</a:t>
            </a: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37" name="Google Shape;137;p3"/>
          <p:cNvCxnSpPr/>
          <p:nvPr/>
        </p:nvCxnSpPr>
        <p:spPr>
          <a:xfrm rot="10800000">
            <a:off x="7190509" y="4023360"/>
            <a:ext cx="157857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3"/>
          <p:cNvCxnSpPr/>
          <p:nvPr/>
        </p:nvCxnSpPr>
        <p:spPr>
          <a:xfrm rot="10800000">
            <a:off x="7190509" y="1287918"/>
            <a:ext cx="0" cy="27354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3"/>
          <p:cNvCxnSpPr/>
          <p:nvPr/>
        </p:nvCxnSpPr>
        <p:spPr>
          <a:xfrm>
            <a:off x="7190509" y="1287917"/>
            <a:ext cx="243451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/>
          <p:nvPr/>
        </p:nvCxnSpPr>
        <p:spPr>
          <a:xfrm>
            <a:off x="9618097" y="1287917"/>
            <a:ext cx="0" cy="8797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Google Shape;141;p3"/>
          <p:cNvSpPr/>
          <p:nvPr/>
        </p:nvSpPr>
        <p:spPr>
          <a:xfrm>
            <a:off x="8769086" y="3566160"/>
            <a:ext cx="1731817" cy="914400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</a:t>
            </a: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42" name="Google Shape;142;p3"/>
          <p:cNvCxnSpPr>
            <a:stCxn id="136" idx="2"/>
            <a:endCxn id="141" idx="0"/>
          </p:cNvCxnSpPr>
          <p:nvPr/>
        </p:nvCxnSpPr>
        <p:spPr>
          <a:xfrm>
            <a:off x="9625023" y="2951019"/>
            <a:ext cx="9900" cy="61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3"/>
          <p:cNvSpPr txBox="1"/>
          <p:nvPr/>
        </p:nvSpPr>
        <p:spPr>
          <a:xfrm flipH="1">
            <a:off x="6735512" y="2470973"/>
            <a:ext cx="855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True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44" name="Google Shape;144;p3"/>
          <p:cNvCxnSpPr>
            <a:stCxn id="141" idx="2"/>
          </p:cNvCxnSpPr>
          <p:nvPr/>
        </p:nvCxnSpPr>
        <p:spPr>
          <a:xfrm>
            <a:off x="9634994" y="4480560"/>
            <a:ext cx="0" cy="95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3"/>
          <p:cNvSpPr txBox="1"/>
          <p:nvPr/>
        </p:nvSpPr>
        <p:spPr>
          <a:xfrm flipH="1">
            <a:off x="9110044" y="5346819"/>
            <a:ext cx="1049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False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750089" y="620962"/>
            <a:ext cx="4772198" cy="8861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PRE-TEST LOOP</a:t>
            </a:r>
            <a:endParaRPr/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6702124" y="634261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2"/>
          </p:nvPr>
        </p:nvSpPr>
        <p:spPr>
          <a:xfrm>
            <a:off x="750917" y="1963618"/>
            <a:ext cx="4816929" cy="359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rgbClr val="0070C0"/>
                </a:solidFill>
              </a:rPr>
              <a:t>Condition</a:t>
            </a:r>
            <a:r>
              <a:rPr lang="en-US">
                <a:solidFill>
                  <a:schemeClr val="lt1"/>
                </a:solidFill>
              </a:rPr>
              <a:t> is tested </a:t>
            </a:r>
            <a:r>
              <a:rPr lang="en-US">
                <a:solidFill>
                  <a:srgbClr val="0070C0"/>
                </a:solidFill>
              </a:rPr>
              <a:t>First</a:t>
            </a:r>
            <a:r>
              <a:rPr lang="en-US">
                <a:solidFill>
                  <a:schemeClr val="lt1"/>
                </a:solidFill>
              </a:rPr>
              <a:t> before start executing the body.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rgbClr val="0070C0"/>
                </a:solidFill>
              </a:rPr>
              <a:t>Body</a:t>
            </a:r>
            <a:r>
              <a:rPr lang="en-US">
                <a:solidFill>
                  <a:schemeClr val="lt1"/>
                </a:solidFill>
              </a:rPr>
              <a:t> of the loop will executed if the </a:t>
            </a:r>
            <a:r>
              <a:rPr lang="en-US">
                <a:solidFill>
                  <a:srgbClr val="0070C0"/>
                </a:solidFill>
              </a:rPr>
              <a:t>condition</a:t>
            </a:r>
            <a:r>
              <a:rPr lang="en-US">
                <a:solidFill>
                  <a:schemeClr val="lt1"/>
                </a:solidFill>
              </a:rPr>
              <a:t> is </a:t>
            </a:r>
            <a:r>
              <a:rPr lang="en-US">
                <a:solidFill>
                  <a:srgbClr val="0070C0"/>
                </a:solidFill>
              </a:rPr>
              <a:t>true</a:t>
            </a:r>
            <a:r>
              <a:rPr lang="en-US">
                <a:solidFill>
                  <a:schemeClr val="lt1"/>
                </a:solidFill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If </a:t>
            </a:r>
            <a:r>
              <a:rPr lang="en-US">
                <a:solidFill>
                  <a:srgbClr val="0070C0"/>
                </a:solidFill>
              </a:rPr>
              <a:t>condition</a:t>
            </a:r>
            <a:r>
              <a:rPr lang="en-US">
                <a:solidFill>
                  <a:schemeClr val="lt1"/>
                </a:solidFill>
              </a:rPr>
              <a:t> becomes </a:t>
            </a:r>
            <a:r>
              <a:rPr lang="en-US">
                <a:solidFill>
                  <a:srgbClr val="0070C0"/>
                </a:solidFill>
              </a:rPr>
              <a:t>false</a:t>
            </a:r>
            <a:r>
              <a:rPr lang="en-US">
                <a:solidFill>
                  <a:schemeClr val="lt1"/>
                </a:solidFill>
              </a:rPr>
              <a:t> loop will </a:t>
            </a:r>
            <a:r>
              <a:rPr lang="en-US">
                <a:solidFill>
                  <a:srgbClr val="0070C0"/>
                </a:solidFill>
              </a:rPr>
              <a:t>terminate</a:t>
            </a:r>
            <a:r>
              <a:rPr lang="en-US">
                <a:solidFill>
                  <a:schemeClr val="lt1"/>
                </a:solidFill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After executing body again condition is tested.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54" name="Google Shape;154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155" name="Google Shape;155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8708954" y="3759132"/>
            <a:ext cx="1731818" cy="594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Body Of Loop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57" name="Google Shape;157;p4"/>
          <p:cNvCxnSpPr/>
          <p:nvPr/>
        </p:nvCxnSpPr>
        <p:spPr>
          <a:xfrm rot="10800000">
            <a:off x="7190510" y="4056563"/>
            <a:ext cx="151844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4"/>
          <p:cNvCxnSpPr/>
          <p:nvPr/>
        </p:nvCxnSpPr>
        <p:spPr>
          <a:xfrm rot="10800000">
            <a:off x="7190509" y="1321121"/>
            <a:ext cx="0" cy="27354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4"/>
          <p:cNvCxnSpPr/>
          <p:nvPr/>
        </p:nvCxnSpPr>
        <p:spPr>
          <a:xfrm>
            <a:off x="7190509" y="1287917"/>
            <a:ext cx="243451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4"/>
          <p:cNvCxnSpPr/>
          <p:nvPr/>
        </p:nvCxnSpPr>
        <p:spPr>
          <a:xfrm>
            <a:off x="9625023" y="1259423"/>
            <a:ext cx="0" cy="8797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1;p4"/>
          <p:cNvSpPr/>
          <p:nvPr/>
        </p:nvSpPr>
        <p:spPr>
          <a:xfrm>
            <a:off x="8752188" y="2139186"/>
            <a:ext cx="1731817" cy="914400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62" name="Google Shape;162;p4"/>
          <p:cNvCxnSpPr>
            <a:stCxn id="161" idx="2"/>
          </p:cNvCxnSpPr>
          <p:nvPr/>
        </p:nvCxnSpPr>
        <p:spPr>
          <a:xfrm>
            <a:off x="9618097" y="3053586"/>
            <a:ext cx="5100" cy="71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4"/>
          <p:cNvSpPr txBox="1"/>
          <p:nvPr/>
        </p:nvSpPr>
        <p:spPr>
          <a:xfrm flipH="1">
            <a:off x="6735512" y="2470973"/>
            <a:ext cx="855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64" name="Google Shape;164;p4"/>
          <p:cNvCxnSpPr/>
          <p:nvPr/>
        </p:nvCxnSpPr>
        <p:spPr>
          <a:xfrm>
            <a:off x="10116856" y="4513079"/>
            <a:ext cx="0" cy="8347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p4"/>
          <p:cNvSpPr txBox="1"/>
          <p:nvPr/>
        </p:nvSpPr>
        <p:spPr>
          <a:xfrm flipH="1">
            <a:off x="10575175" y="3225663"/>
            <a:ext cx="1049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False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6" name="Google Shape;166;p4"/>
          <p:cNvSpPr txBox="1"/>
          <p:nvPr/>
        </p:nvSpPr>
        <p:spPr>
          <a:xfrm flipH="1">
            <a:off x="6775397" y="730731"/>
            <a:ext cx="3199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Pre-test Loop (FOR LOOP)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7" name="Google Shape;167;p4"/>
          <p:cNvSpPr txBox="1"/>
          <p:nvPr/>
        </p:nvSpPr>
        <p:spPr>
          <a:xfrm flipH="1">
            <a:off x="9119336" y="3178309"/>
            <a:ext cx="855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True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68" name="Google Shape;168;p4"/>
          <p:cNvCxnSpPr>
            <a:stCxn id="161" idx="3"/>
          </p:cNvCxnSpPr>
          <p:nvPr/>
        </p:nvCxnSpPr>
        <p:spPr>
          <a:xfrm>
            <a:off x="10484005" y="2596386"/>
            <a:ext cx="62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4"/>
          <p:cNvCxnSpPr/>
          <p:nvPr/>
        </p:nvCxnSpPr>
        <p:spPr>
          <a:xfrm>
            <a:off x="11109550" y="2596386"/>
            <a:ext cx="26991" cy="19057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4"/>
          <p:cNvCxnSpPr/>
          <p:nvPr/>
        </p:nvCxnSpPr>
        <p:spPr>
          <a:xfrm>
            <a:off x="10116856" y="4502171"/>
            <a:ext cx="1007826" cy="109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4"/>
          <p:cNvSpPr txBox="1"/>
          <p:nvPr/>
        </p:nvSpPr>
        <p:spPr>
          <a:xfrm flipH="1">
            <a:off x="9628069" y="5246054"/>
            <a:ext cx="855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Stop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647200" y="394677"/>
            <a:ext cx="4772198" cy="6167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79"/>
              <a:buFont typeface="Bookman Old Style"/>
              <a:buNone/>
            </a:pPr>
            <a:r>
              <a:rPr lang="en-US" sz="1979"/>
              <a:t>FOR LOOP</a:t>
            </a:r>
            <a:endParaRPr sz="1979"/>
          </a:p>
        </p:txBody>
      </p:sp>
      <p:sp>
        <p:nvSpPr>
          <p:cNvPr id="177" name="Google Shape;177;p5"/>
          <p:cNvSpPr txBox="1">
            <a:spLocks noGrp="1"/>
          </p:cNvSpPr>
          <p:nvPr>
            <p:ph type="body" idx="1"/>
          </p:nvPr>
        </p:nvSpPr>
        <p:spPr>
          <a:xfrm>
            <a:off x="6288844" y="663614"/>
            <a:ext cx="5375564" cy="552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body" idx="2"/>
          </p:nvPr>
        </p:nvSpPr>
        <p:spPr>
          <a:xfrm>
            <a:off x="393363" y="1212015"/>
            <a:ext cx="5399956" cy="497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The for loop in C language is used to </a:t>
            </a:r>
            <a:r>
              <a:rPr lang="en-US">
                <a:solidFill>
                  <a:srgbClr val="0070C0"/>
                </a:solidFill>
              </a:rPr>
              <a:t>repeat</a:t>
            </a:r>
            <a:r>
              <a:rPr lang="en-US">
                <a:solidFill>
                  <a:schemeClr val="lt1"/>
                </a:solidFill>
              </a:rPr>
              <a:t> the </a:t>
            </a:r>
            <a:r>
              <a:rPr lang="en-US">
                <a:solidFill>
                  <a:srgbClr val="0070C0"/>
                </a:solidFill>
              </a:rPr>
              <a:t>statements</a:t>
            </a:r>
            <a:r>
              <a:rPr lang="en-US">
                <a:solidFill>
                  <a:schemeClr val="lt1"/>
                </a:solidFill>
              </a:rPr>
              <a:t> or a </a:t>
            </a:r>
            <a:r>
              <a:rPr lang="en-US">
                <a:solidFill>
                  <a:srgbClr val="0070C0"/>
                </a:solidFill>
              </a:rPr>
              <a:t>block</a:t>
            </a:r>
            <a:r>
              <a:rPr lang="en-US">
                <a:solidFill>
                  <a:schemeClr val="lt1"/>
                </a:solidFill>
              </a:rPr>
              <a:t> of the program several times.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The syntax of for loop in c language is given below: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for( Initialization ; Condition ; Increment or Decrement 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Statement block to be executed 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rgbClr val="0070C0"/>
                </a:solidFill>
              </a:rPr>
              <a:t>Loop Execution 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Step 1: First </a:t>
            </a:r>
            <a:r>
              <a:rPr lang="en-US">
                <a:solidFill>
                  <a:srgbClr val="0070C0"/>
                </a:solidFill>
              </a:rPr>
              <a:t>initialization</a:t>
            </a:r>
            <a:r>
              <a:rPr lang="en-US">
                <a:solidFill>
                  <a:schemeClr val="lt1"/>
                </a:solidFill>
              </a:rPr>
              <a:t> happens and the counter variable gets initialized. </a:t>
            </a:r>
            <a:r>
              <a:rPr lang="en-US">
                <a:solidFill>
                  <a:srgbClr val="0070C0"/>
                </a:solidFill>
              </a:rPr>
              <a:t>Execute</a:t>
            </a:r>
            <a:r>
              <a:rPr lang="en-US">
                <a:solidFill>
                  <a:schemeClr val="lt1"/>
                </a:solidFill>
              </a:rPr>
              <a:t> only </a:t>
            </a:r>
            <a:r>
              <a:rPr lang="en-US">
                <a:solidFill>
                  <a:srgbClr val="0070C0"/>
                </a:solidFill>
              </a:rPr>
              <a:t>One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time</a:t>
            </a:r>
            <a:r>
              <a:rPr lang="en-US">
                <a:solidFill>
                  <a:schemeClr val="lt1"/>
                </a:solidFill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Step 2: In the second step the </a:t>
            </a:r>
            <a:r>
              <a:rPr lang="en-US">
                <a:solidFill>
                  <a:srgbClr val="0070C0"/>
                </a:solidFill>
              </a:rPr>
              <a:t>condition</a:t>
            </a:r>
            <a:r>
              <a:rPr lang="en-US">
                <a:solidFill>
                  <a:schemeClr val="lt1"/>
                </a:solidFill>
              </a:rPr>
              <a:t> is </a:t>
            </a:r>
            <a:r>
              <a:rPr lang="en-US">
                <a:solidFill>
                  <a:srgbClr val="0070C0"/>
                </a:solidFill>
              </a:rPr>
              <a:t>checked</a:t>
            </a:r>
            <a:r>
              <a:rPr lang="en-US">
                <a:solidFill>
                  <a:schemeClr val="lt1"/>
                </a:solidFill>
              </a:rPr>
              <a:t>, if the condition is </a:t>
            </a:r>
            <a:r>
              <a:rPr lang="en-US">
                <a:solidFill>
                  <a:srgbClr val="0070C0"/>
                </a:solidFill>
              </a:rPr>
              <a:t>true</a:t>
            </a:r>
            <a:r>
              <a:rPr lang="en-US">
                <a:solidFill>
                  <a:schemeClr val="lt1"/>
                </a:solidFill>
              </a:rPr>
              <a:t> then the C statements inside the </a:t>
            </a:r>
            <a:r>
              <a:rPr lang="en-US">
                <a:solidFill>
                  <a:srgbClr val="0070C0"/>
                </a:solidFill>
              </a:rPr>
              <a:t>body</a:t>
            </a:r>
            <a:r>
              <a:rPr lang="en-US">
                <a:solidFill>
                  <a:schemeClr val="lt1"/>
                </a:solidFill>
              </a:rPr>
              <a:t> of for loop gets </a:t>
            </a:r>
            <a:r>
              <a:rPr lang="en-US">
                <a:solidFill>
                  <a:srgbClr val="0070C0"/>
                </a:solidFill>
              </a:rPr>
              <a:t>executed</a:t>
            </a:r>
            <a:r>
              <a:rPr lang="en-US">
                <a:solidFill>
                  <a:schemeClr val="lt1"/>
                </a:solidFill>
              </a:rPr>
              <a:t>, if the condition is </a:t>
            </a:r>
            <a:r>
              <a:rPr lang="en-US">
                <a:solidFill>
                  <a:srgbClr val="0070C0"/>
                </a:solidFill>
              </a:rPr>
              <a:t>false</a:t>
            </a:r>
            <a:r>
              <a:rPr lang="en-US">
                <a:solidFill>
                  <a:schemeClr val="lt1"/>
                </a:solidFill>
              </a:rPr>
              <a:t> then the for loop gets </a:t>
            </a:r>
            <a:r>
              <a:rPr lang="en-US">
                <a:solidFill>
                  <a:srgbClr val="0070C0"/>
                </a:solidFill>
              </a:rPr>
              <a:t>terminated</a:t>
            </a:r>
            <a:r>
              <a:rPr lang="en-US">
                <a:solidFill>
                  <a:schemeClr val="lt1"/>
                </a:solidFill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lt1"/>
                </a:solidFill>
              </a:rPr>
              <a:t>Step 3: After </a:t>
            </a:r>
            <a:r>
              <a:rPr lang="en-US">
                <a:solidFill>
                  <a:srgbClr val="0070C0"/>
                </a:solidFill>
              </a:rPr>
              <a:t>successful</a:t>
            </a:r>
            <a:r>
              <a:rPr lang="en-US">
                <a:solidFill>
                  <a:schemeClr val="lt1"/>
                </a:solidFill>
              </a:rPr>
              <a:t> execution of statements inside the body of loop, the counter variable is </a:t>
            </a:r>
            <a:r>
              <a:rPr lang="en-US">
                <a:solidFill>
                  <a:srgbClr val="0070C0"/>
                </a:solidFill>
              </a:rPr>
              <a:t>incremented</a:t>
            </a:r>
            <a:r>
              <a:rPr lang="en-US">
                <a:solidFill>
                  <a:schemeClr val="lt1"/>
                </a:solidFill>
              </a:rPr>
              <a:t> or </a:t>
            </a:r>
            <a:r>
              <a:rPr lang="en-US">
                <a:solidFill>
                  <a:srgbClr val="0070C0"/>
                </a:solidFill>
              </a:rPr>
              <a:t>decremented</a:t>
            </a:r>
            <a:r>
              <a:rPr lang="en-US">
                <a:solidFill>
                  <a:schemeClr val="lt1"/>
                </a:solidFill>
              </a:rPr>
              <a:t>, depending on the operation (++ or –-).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181" name="Google Shape;181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82" name="Google Shape;182;p5"/>
          <p:cNvSpPr txBox="1"/>
          <p:nvPr/>
        </p:nvSpPr>
        <p:spPr>
          <a:xfrm flipH="1">
            <a:off x="6735512" y="2470973"/>
            <a:ext cx="855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83" name="Google Shape;183;p5"/>
          <p:cNvCxnSpPr/>
          <p:nvPr/>
        </p:nvCxnSpPr>
        <p:spPr>
          <a:xfrm flipH="1">
            <a:off x="8976627" y="715802"/>
            <a:ext cx="2" cy="5172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5"/>
          <p:cNvSpPr/>
          <p:nvPr/>
        </p:nvSpPr>
        <p:spPr>
          <a:xfrm>
            <a:off x="7999884" y="1280812"/>
            <a:ext cx="1953490" cy="4666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Initialization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7616771" y="2187406"/>
            <a:ext cx="2661810" cy="1052822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86" name="Google Shape;186;p5"/>
          <p:cNvCxnSpPr/>
          <p:nvPr/>
        </p:nvCxnSpPr>
        <p:spPr>
          <a:xfrm>
            <a:off x="8933698" y="1736173"/>
            <a:ext cx="13978" cy="439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5"/>
          <p:cNvSpPr/>
          <p:nvPr/>
        </p:nvSpPr>
        <p:spPr>
          <a:xfrm>
            <a:off x="8092718" y="3774811"/>
            <a:ext cx="1739861" cy="471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Statement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88" name="Google Shape;188;p5"/>
          <p:cNvCxnSpPr>
            <a:stCxn id="185" idx="2"/>
            <a:endCxn id="187" idx="0"/>
          </p:cNvCxnSpPr>
          <p:nvPr/>
        </p:nvCxnSpPr>
        <p:spPr>
          <a:xfrm>
            <a:off x="8947676" y="3240228"/>
            <a:ext cx="15000" cy="5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5"/>
          <p:cNvSpPr/>
          <p:nvPr/>
        </p:nvSpPr>
        <p:spPr>
          <a:xfrm>
            <a:off x="8106696" y="4692533"/>
            <a:ext cx="1739861" cy="471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Incr / Decr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90" name="Google Shape;190;p5"/>
          <p:cNvCxnSpPr/>
          <p:nvPr/>
        </p:nvCxnSpPr>
        <p:spPr>
          <a:xfrm>
            <a:off x="8947676" y="4245847"/>
            <a:ext cx="0" cy="4424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1" name="Google Shape;191;p5"/>
          <p:cNvSpPr txBox="1"/>
          <p:nvPr/>
        </p:nvSpPr>
        <p:spPr>
          <a:xfrm flipH="1">
            <a:off x="8505730" y="3306171"/>
            <a:ext cx="855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True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92" name="Google Shape;192;p5"/>
          <p:cNvCxnSpPr/>
          <p:nvPr/>
        </p:nvCxnSpPr>
        <p:spPr>
          <a:xfrm>
            <a:off x="10278581" y="2713817"/>
            <a:ext cx="62554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5"/>
          <p:cNvCxnSpPr/>
          <p:nvPr/>
        </p:nvCxnSpPr>
        <p:spPr>
          <a:xfrm>
            <a:off x="10889978" y="2689456"/>
            <a:ext cx="1231" cy="27349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5"/>
          <p:cNvCxnSpPr/>
          <p:nvPr/>
        </p:nvCxnSpPr>
        <p:spPr>
          <a:xfrm>
            <a:off x="9091620" y="5424449"/>
            <a:ext cx="181250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5"/>
          <p:cNvCxnSpPr/>
          <p:nvPr/>
        </p:nvCxnSpPr>
        <p:spPr>
          <a:xfrm>
            <a:off x="9091620" y="5424449"/>
            <a:ext cx="0" cy="5052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6" name="Google Shape;196;p5"/>
          <p:cNvSpPr txBox="1"/>
          <p:nvPr/>
        </p:nvSpPr>
        <p:spPr>
          <a:xfrm flipH="1">
            <a:off x="10406318" y="3485713"/>
            <a:ext cx="11345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False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7" name="Google Shape;197;p5"/>
          <p:cNvSpPr txBox="1"/>
          <p:nvPr/>
        </p:nvSpPr>
        <p:spPr>
          <a:xfrm flipH="1">
            <a:off x="8663652" y="5814687"/>
            <a:ext cx="855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Stop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98" name="Google Shape;198;p5"/>
          <p:cNvCxnSpPr/>
          <p:nvPr/>
        </p:nvCxnSpPr>
        <p:spPr>
          <a:xfrm rot="10800000">
            <a:off x="6721335" y="1989494"/>
            <a:ext cx="10534" cy="3032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5"/>
          <p:cNvCxnSpPr/>
          <p:nvPr/>
        </p:nvCxnSpPr>
        <p:spPr>
          <a:xfrm rot="10800000" flipH="1">
            <a:off x="6721335" y="1963618"/>
            <a:ext cx="2212363" cy="258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5"/>
          <p:cNvCxnSpPr/>
          <p:nvPr/>
        </p:nvCxnSpPr>
        <p:spPr>
          <a:xfrm flipH="1">
            <a:off x="6735189" y="4978479"/>
            <a:ext cx="1371508" cy="1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5"/>
          <p:cNvSpPr txBox="1"/>
          <p:nvPr/>
        </p:nvSpPr>
        <p:spPr>
          <a:xfrm flipH="1">
            <a:off x="6499186" y="565685"/>
            <a:ext cx="15006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Loop Flow Chart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6288844" y="663613"/>
            <a:ext cx="5375564" cy="552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6441244" y="816013"/>
            <a:ext cx="5375564" cy="552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1194816" y="974187"/>
            <a:ext cx="4270248" cy="30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5"/>
              <a:buNone/>
            </a:pPr>
            <a:r>
              <a:rPr lang="en-US" sz="1615"/>
              <a:t>WHILE LOOP</a:t>
            </a:r>
            <a:endParaRPr sz="1615"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2"/>
          </p:nvPr>
        </p:nvSpPr>
        <p:spPr>
          <a:xfrm>
            <a:off x="1306346" y="1417243"/>
            <a:ext cx="4270248" cy="46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3"/>
          </p:nvPr>
        </p:nvSpPr>
        <p:spPr>
          <a:xfrm>
            <a:off x="6024252" y="1417243"/>
            <a:ext cx="4253484" cy="464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for  (</a:t>
            </a:r>
            <a:endParaRPr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                                   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body" idx="4"/>
          </p:nvPr>
        </p:nvSpPr>
        <p:spPr>
          <a:xfrm>
            <a:off x="6024252" y="977101"/>
            <a:ext cx="4270248" cy="30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5"/>
              <a:buNone/>
            </a:pPr>
            <a:r>
              <a:rPr lang="en-US" sz="1615"/>
              <a:t>FOR LOOP</a:t>
            </a:r>
            <a:endParaRPr sz="1615"/>
          </a:p>
        </p:txBody>
      </p:sp>
      <p:sp>
        <p:nvSpPr>
          <p:cNvPr id="212" name="Google Shape;212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213" name="Google Shape;213;p6"/>
          <p:cNvSpPr txBox="1">
            <a:spLocks noGrp="1"/>
          </p:cNvSpPr>
          <p:nvPr>
            <p:ph type="title"/>
          </p:nvPr>
        </p:nvSpPr>
        <p:spPr>
          <a:xfrm>
            <a:off x="1600200" y="194450"/>
            <a:ext cx="7729728" cy="63856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Bookman Old Style"/>
              <a:buNone/>
            </a:pPr>
            <a:r>
              <a:rPr lang="en-US" sz="2520"/>
              <a:t>COMPARING FOR AND WHILE</a:t>
            </a:r>
            <a:endParaRPr sz="2520"/>
          </a:p>
        </p:txBody>
      </p:sp>
      <p:sp>
        <p:nvSpPr>
          <p:cNvPr id="214" name="Google Shape;214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215" name="Google Shape;215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16" name="Google Shape;216;p6"/>
          <p:cNvSpPr/>
          <p:nvPr/>
        </p:nvSpPr>
        <p:spPr>
          <a:xfrm>
            <a:off x="2292235" y="1486762"/>
            <a:ext cx="2231966" cy="5718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2057937" y="2201616"/>
            <a:ext cx="2660073" cy="5718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While (Expression)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1773382" y="2914611"/>
            <a:ext cx="3422073" cy="30428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/* While */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2318828" y="3284317"/>
            <a:ext cx="2231966" cy="4148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action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2292235" y="3977579"/>
            <a:ext cx="2231966" cy="4148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action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2325487" y="5085690"/>
            <a:ext cx="2231966" cy="4148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update counter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7043393" y="1486762"/>
            <a:ext cx="2231966" cy="3467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Initialize;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7035011" y="1987145"/>
            <a:ext cx="2231966" cy="3467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7035011" y="2412260"/>
            <a:ext cx="2231966" cy="6004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Increment or Decrement;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6233160" y="3070951"/>
            <a:ext cx="3422073" cy="28865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/* For */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7083156" y="3183788"/>
            <a:ext cx="2231966" cy="4148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action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7060988" y="3752649"/>
            <a:ext cx="2231966" cy="4148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action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28" name="Google Shape;228;p6"/>
          <p:cNvCxnSpPr/>
          <p:nvPr/>
        </p:nvCxnSpPr>
        <p:spPr>
          <a:xfrm rot="10800000" flipH="1">
            <a:off x="3434811" y="4488873"/>
            <a:ext cx="1116" cy="2533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6"/>
          <p:cNvCxnSpPr/>
          <p:nvPr/>
        </p:nvCxnSpPr>
        <p:spPr>
          <a:xfrm>
            <a:off x="3329940" y="4387759"/>
            <a:ext cx="0" cy="267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6"/>
          <p:cNvSpPr/>
          <p:nvPr/>
        </p:nvSpPr>
        <p:spPr>
          <a:xfrm>
            <a:off x="7083156" y="4948863"/>
            <a:ext cx="2231966" cy="4148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action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31" name="Google Shape;231;p6"/>
          <p:cNvCxnSpPr/>
          <p:nvPr/>
        </p:nvCxnSpPr>
        <p:spPr>
          <a:xfrm>
            <a:off x="3329940" y="4807527"/>
            <a:ext cx="0" cy="2826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6"/>
          <p:cNvCxnSpPr/>
          <p:nvPr/>
        </p:nvCxnSpPr>
        <p:spPr>
          <a:xfrm flipH="1">
            <a:off x="8135339" y="4185002"/>
            <a:ext cx="15656" cy="30387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6"/>
          <p:cNvCxnSpPr/>
          <p:nvPr/>
        </p:nvCxnSpPr>
        <p:spPr>
          <a:xfrm>
            <a:off x="8135339" y="4635576"/>
            <a:ext cx="0" cy="3132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6"/>
          <p:cNvSpPr txBox="1"/>
          <p:nvPr/>
        </p:nvSpPr>
        <p:spPr>
          <a:xfrm flipH="1">
            <a:off x="7438723" y="4387759"/>
            <a:ext cx="16082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Continue…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5" name="Google Shape;235;p6"/>
          <p:cNvSpPr txBox="1"/>
          <p:nvPr/>
        </p:nvSpPr>
        <p:spPr>
          <a:xfrm flipH="1">
            <a:off x="2586779" y="4577277"/>
            <a:ext cx="1602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Continue…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title"/>
          </p:nvPr>
        </p:nvSpPr>
        <p:spPr>
          <a:xfrm>
            <a:off x="1316182" y="228694"/>
            <a:ext cx="7729728" cy="670144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Bookman Old Style"/>
              <a:buNone/>
            </a:pPr>
            <a:r>
              <a:rPr lang="en-US" sz="2520"/>
              <a:t>FOR LOOP EXAMPLE 1</a:t>
            </a:r>
            <a:endParaRPr sz="2520"/>
          </a:p>
        </p:txBody>
      </p:sp>
      <p:sp>
        <p:nvSpPr>
          <p:cNvPr id="241" name="Google Shape;241;p7"/>
          <p:cNvSpPr txBox="1">
            <a:spLocks noGrp="1"/>
          </p:cNvSpPr>
          <p:nvPr>
            <p:ph type="body" idx="1"/>
          </p:nvPr>
        </p:nvSpPr>
        <p:spPr>
          <a:xfrm>
            <a:off x="1316182" y="1066800"/>
            <a:ext cx="4128654" cy="49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// Print numbers from 1 to 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int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int i;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(i = 1; i &lt; 11; ++i)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printf("%d ", i);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O / P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1 2 3 4 5 6 7 8 9 10</a:t>
            </a:r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243" name="Google Shape;243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244" name="Google Shape;244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45" name="Google Shape;245;p7"/>
          <p:cNvSpPr txBox="1"/>
          <p:nvPr/>
        </p:nvSpPr>
        <p:spPr>
          <a:xfrm>
            <a:off x="5597238" y="1066800"/>
            <a:ext cx="4128654" cy="49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5444836" y="894568"/>
            <a:ext cx="4074084" cy="507831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man Old Style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Bookman Old Style"/>
              <a:buAutoNum type="arabicPeriod"/>
            </a:pPr>
            <a:r>
              <a:rPr lang="en-US" sz="1500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 is initialized to 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Bookman Old Style"/>
              <a:buAutoNum type="arabicPeriod"/>
            </a:pPr>
            <a:r>
              <a:rPr lang="en-US" sz="1500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test expression i &lt; 11 is evaluated. Since 1 less than 11 is true, the body of for loop is executed. This will print the 1 (value of i) on the screen.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man Old Style"/>
              <a:buNone/>
            </a:pPr>
            <a:endParaRPr sz="1500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Bookman Old Style"/>
              <a:buAutoNum type="arabicPeriod"/>
            </a:pPr>
            <a:r>
              <a:rPr lang="en-US" sz="1500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update statement ++i is executed. Now, the value of i will be 2. Again, the test expression is evaluated to true, and the body of for loop is executed. This will print 2 (value of i) on the screen.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man Old Style"/>
              <a:buNone/>
            </a:pPr>
            <a:endParaRPr sz="1500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Bookman Old Style"/>
              <a:buAutoNum type="arabicPeriod"/>
            </a:pPr>
            <a:r>
              <a:rPr lang="en-US" sz="1500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Again, the update statement ++i is executed and the test expression i &lt; 11 is evaluated. This process goes on until i becomes 11.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man Old Style"/>
              <a:buNone/>
            </a:pPr>
            <a:endParaRPr sz="1500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Bookman Old Style"/>
              <a:buAutoNum type="arabicPeriod"/>
            </a:pPr>
            <a:r>
              <a:rPr lang="en-US" sz="1500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When i becomes 11, i &lt; 11 will be false, and the for loop terminates.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man Old Style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1316182" y="228694"/>
            <a:ext cx="7729728" cy="670144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Bookman Old Style"/>
              <a:buNone/>
            </a:pPr>
            <a:r>
              <a:rPr lang="en-US" sz="2520"/>
              <a:t>FOR LOOP EXAMPLE 2</a:t>
            </a:r>
            <a:endParaRPr sz="2520"/>
          </a:p>
        </p:txBody>
      </p:sp>
      <p:sp>
        <p:nvSpPr>
          <p:cNvPr id="252" name="Google Shape;252;p8"/>
          <p:cNvSpPr txBox="1">
            <a:spLocks noGrp="1"/>
          </p:cNvSpPr>
          <p:nvPr>
            <p:ph type="body" idx="1"/>
          </p:nvPr>
        </p:nvSpPr>
        <p:spPr>
          <a:xfrm>
            <a:off x="1316182" y="1066800"/>
            <a:ext cx="4100945" cy="51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{   int num, count, sum = 0;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printf("Enter a positive integer: 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scanf("%d", &amp;num);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for(count = 1; count &lt;= num; ++count)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{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 sum += count;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printf("Sum = %d", sum);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O/P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Enter a positive integer: 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 Sum = 15</a:t>
            </a:r>
            <a:endParaRPr sz="1400"/>
          </a:p>
        </p:txBody>
      </p:sp>
      <p:sp>
        <p:nvSpPr>
          <p:cNvPr id="253" name="Google Shape;253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254" name="Google Shape;254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255" name="Google Shape;255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5597238" y="1066800"/>
            <a:ext cx="4128654" cy="49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5181046" y="1329958"/>
            <a:ext cx="4378590" cy="4308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entered by the user is stored in the variable num. Suppose, the user entered 5.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 count is initialized to 1 and the test expression is evaluated. Since the test expression count&lt;=num (1 less than or equal to 5) is true, the body of for loop is executed and the value of sum will equal to 1.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the update statement ++count is executed and the count will equal to 2. Again, the test expression is evaluated. Since 2 is also less than 5, the test expression is evaluated to true and the body of for loop is executed. Now, the sum will equal 3.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goes on and the sum is calculated until the count reaches 6.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 count is 6, the test expression is evaluated to false, and the loop terminates.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the value of sum is printed on the screen.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1316182" y="228694"/>
            <a:ext cx="8645236" cy="670144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Bookman Old Style"/>
              <a:buNone/>
            </a:pPr>
            <a:r>
              <a:rPr lang="en-US" sz="2520"/>
              <a:t>VARIOUS FORMS OF FOR LOOP IN C</a:t>
            </a:r>
            <a:endParaRPr sz="2520"/>
          </a:p>
        </p:txBody>
      </p:sp>
      <p:sp>
        <p:nvSpPr>
          <p:cNvPr id="263" name="Google Shape;263;p9"/>
          <p:cNvSpPr txBox="1">
            <a:spLocks noGrp="1"/>
          </p:cNvSpPr>
          <p:nvPr>
            <p:ph type="body" idx="1"/>
          </p:nvPr>
        </p:nvSpPr>
        <p:spPr>
          <a:xfrm>
            <a:off x="1316182" y="1066800"/>
            <a:ext cx="9157854" cy="51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Suppose we are using variable num as the counter in all the following examples –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70C0"/>
                </a:solidFill>
              </a:rPr>
              <a:t>1) </a:t>
            </a:r>
            <a:r>
              <a:rPr lang="en-US" sz="1500"/>
              <a:t>Here instead of </a:t>
            </a:r>
            <a:r>
              <a:rPr lang="en-US" sz="1500">
                <a:solidFill>
                  <a:srgbClr val="0070C0"/>
                </a:solidFill>
              </a:rPr>
              <a:t>num++</a:t>
            </a:r>
            <a:r>
              <a:rPr lang="en-US" sz="1500"/>
              <a:t>, I’m using </a:t>
            </a:r>
            <a:r>
              <a:rPr lang="en-US" sz="1500">
                <a:solidFill>
                  <a:srgbClr val="0070C0"/>
                </a:solidFill>
              </a:rPr>
              <a:t>num=num+1</a:t>
            </a:r>
            <a:r>
              <a:rPr lang="en-US" sz="1500"/>
              <a:t> which is same as </a:t>
            </a:r>
            <a:r>
              <a:rPr lang="en-US" sz="1500">
                <a:solidFill>
                  <a:srgbClr val="0070C0"/>
                </a:solidFill>
              </a:rPr>
              <a:t>num++.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for (num=10; num&lt;20; </a:t>
            </a:r>
            <a:r>
              <a:rPr lang="en-US" sz="1500">
                <a:solidFill>
                  <a:srgbClr val="0070C0"/>
                </a:solidFill>
              </a:rPr>
              <a:t>num=num+1</a:t>
            </a:r>
            <a:r>
              <a:rPr lang="en-US" sz="1500"/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70C0"/>
                </a:solidFill>
              </a:rPr>
              <a:t>2) </a:t>
            </a:r>
            <a:r>
              <a:rPr lang="en-US" sz="1500"/>
              <a:t>Initialization part </a:t>
            </a:r>
            <a:r>
              <a:rPr lang="en-US" sz="1500">
                <a:solidFill>
                  <a:srgbClr val="0070C0"/>
                </a:solidFill>
              </a:rPr>
              <a:t>can be skipped from loop </a:t>
            </a:r>
            <a:r>
              <a:rPr lang="en-US" sz="1500"/>
              <a:t>as shown below, the counter variable is declared before the loop.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70C0"/>
                </a:solidFill>
              </a:rPr>
              <a:t>int num=10</a:t>
            </a:r>
            <a:r>
              <a:rPr lang="en-US" sz="1500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for </a:t>
            </a:r>
            <a:r>
              <a:rPr lang="en-US" sz="1500">
                <a:solidFill>
                  <a:srgbClr val="0070C0"/>
                </a:solidFill>
              </a:rPr>
              <a:t>( ; </a:t>
            </a:r>
            <a:r>
              <a:rPr lang="en-US" sz="1500"/>
              <a:t>num&lt;20;num++)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Note: Even though we can skip initialization part but </a:t>
            </a:r>
            <a:r>
              <a:rPr lang="en-US" sz="1500">
                <a:solidFill>
                  <a:srgbClr val="0070C0"/>
                </a:solidFill>
              </a:rPr>
              <a:t>semicolon (;) before condition is must,</a:t>
            </a:r>
            <a:r>
              <a:rPr lang="en-US" sz="1500"/>
              <a:t> </a:t>
            </a:r>
            <a:r>
              <a:rPr lang="en-US" sz="1500">
                <a:solidFill>
                  <a:srgbClr val="0070C0"/>
                </a:solidFill>
              </a:rPr>
              <a:t>without</a:t>
            </a:r>
            <a:r>
              <a:rPr lang="en-US" sz="1500"/>
              <a:t> which you will </a:t>
            </a:r>
            <a:r>
              <a:rPr lang="en-US" sz="1500">
                <a:solidFill>
                  <a:srgbClr val="0070C0"/>
                </a:solidFill>
              </a:rPr>
              <a:t>get compilation error</a:t>
            </a:r>
            <a:r>
              <a:rPr lang="en-US" sz="15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0070C0"/>
                </a:solidFill>
              </a:rPr>
              <a:t>3) </a:t>
            </a:r>
            <a:r>
              <a:rPr lang="en-US" sz="1500"/>
              <a:t>Like initialization, you can also </a:t>
            </a:r>
            <a:r>
              <a:rPr lang="en-US" sz="1500">
                <a:solidFill>
                  <a:srgbClr val="0070C0"/>
                </a:solidFill>
              </a:rPr>
              <a:t>skip the increment part</a:t>
            </a:r>
            <a:r>
              <a:rPr lang="en-US" sz="1500"/>
              <a:t> as we did below. In this case </a:t>
            </a:r>
            <a:r>
              <a:rPr lang="en-US" sz="1500">
                <a:solidFill>
                  <a:srgbClr val="0070C0"/>
                </a:solidFill>
              </a:rPr>
              <a:t>semicolon (;) is must after condition logic</a:t>
            </a:r>
            <a:r>
              <a:rPr lang="en-US" sz="1500"/>
              <a:t>. In this case the increment or decrement part is done inside the loop.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for (num=10; num&lt;20</a:t>
            </a:r>
            <a:r>
              <a:rPr lang="en-US" sz="1500">
                <a:solidFill>
                  <a:srgbClr val="0070C0"/>
                </a:solidFill>
              </a:rPr>
              <a:t>; </a:t>
            </a:r>
            <a:r>
              <a:rPr lang="en-US" sz="1500"/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{      //Statements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      </a:t>
            </a:r>
            <a:r>
              <a:rPr lang="en-US" sz="1500">
                <a:solidFill>
                  <a:srgbClr val="0070C0"/>
                </a:solidFill>
              </a:rPr>
              <a:t>num++;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}</a:t>
            </a:r>
            <a:endParaRPr/>
          </a:p>
        </p:txBody>
      </p:sp>
      <p:sp>
        <p:nvSpPr>
          <p:cNvPr id="264" name="Google Shape;264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21-10-2020</a:t>
            </a:r>
            <a:endParaRPr/>
          </a:p>
        </p:txBody>
      </p:sp>
      <p:sp>
        <p:nvSpPr>
          <p:cNvPr id="266" name="Google Shape;266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PresentationFormat>Custom</PresentationFormat>
  <Paragraphs>309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Parcel</vt:lpstr>
      <vt:lpstr>Parcel</vt:lpstr>
      <vt:lpstr>PROGRAMMING FOR PROBLEM SOLVING UNIT – 3 CONTROL STRUCTURE</vt:lpstr>
      <vt:lpstr>FOR LOOP</vt:lpstr>
      <vt:lpstr>CONTINUE…</vt:lpstr>
      <vt:lpstr>PRE-TEST LOOP</vt:lpstr>
      <vt:lpstr>FOR LOOP</vt:lpstr>
      <vt:lpstr>COMPARING FOR AND WHILE</vt:lpstr>
      <vt:lpstr>FOR LOOP EXAMPLE 1</vt:lpstr>
      <vt:lpstr>FOR LOOP EXAMPLE 2</vt:lpstr>
      <vt:lpstr>VARIOUS FORMS OF FOR LOOP IN C</vt:lpstr>
      <vt:lpstr>CONTINUE….</vt:lpstr>
      <vt:lpstr>NESTED LOOPS IN C</vt:lpstr>
      <vt:lpstr>NESTED FOR LOOP</vt:lpstr>
      <vt:lpstr>NESTED FOR LOOP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PROBLEM SOLVING UNIT – 3 CONTROL STRUCTURE</dc:title>
  <dc:creator>Utsav Yagnik</dc:creator>
  <cp:lastModifiedBy>hemal</cp:lastModifiedBy>
  <cp:revision>1</cp:revision>
  <dcterms:created xsi:type="dcterms:W3CDTF">2020-09-07T10:12:37Z</dcterms:created>
  <dcterms:modified xsi:type="dcterms:W3CDTF">2021-05-05T09:28:11Z</dcterms:modified>
</cp:coreProperties>
</file>