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d0FYrlLi4Yh/Oa5OTqoddsJn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307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6037" y="0"/>
            <a:ext cx="1965963" cy="5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4" name="Google Shape;3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2288" y="0"/>
            <a:ext cx="1997850" cy="57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3" name="Google Shape;4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0764" y="0"/>
            <a:ext cx="2139373" cy="61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1" name="Google Shape;5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1217" y="0"/>
            <a:ext cx="2066929" cy="59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6037" y="0"/>
            <a:ext cx="1965963" cy="5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2907" y="1"/>
            <a:ext cx="2137230" cy="61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</a:pPr>
            <a:r>
              <a:rPr lang="en-US"/>
              <a:t>PROGRAMMING FOR PROBLEM SOLVING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SEMESTER: 1</a:t>
            </a:r>
            <a:r>
              <a:rPr lang="en-US" baseline="30000"/>
              <a:t>st</a:t>
            </a:r>
            <a:r>
              <a:rPr lang="en-US"/>
              <a:t>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PREPARED BY: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DO...WHILE LOOP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1581912" y="2264898"/>
            <a:ext cx="4271771" cy="347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// Print numbers from 1 to 5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>
                <a:solidFill>
                  <a:srgbClr val="0070C0"/>
                </a:solidFill>
              </a:rPr>
              <a:t>#include</a:t>
            </a:r>
            <a:r>
              <a:rPr lang="en-US" sz="1260"/>
              <a:t> &lt;stdio.h&gt; </a:t>
            </a:r>
            <a:endParaRPr sz="126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>
                <a:solidFill>
                  <a:srgbClr val="7030A0"/>
                </a:solidFill>
              </a:rPr>
              <a:t>int</a:t>
            </a:r>
            <a:r>
              <a:rPr lang="en-US" sz="1260"/>
              <a:t> </a:t>
            </a:r>
            <a:r>
              <a:rPr lang="en-US" sz="1260">
                <a:solidFill>
                  <a:srgbClr val="0070C0"/>
                </a:solidFill>
              </a:rPr>
              <a:t>main</a:t>
            </a:r>
            <a:r>
              <a:rPr lang="en-US" sz="1260"/>
              <a:t>()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</a:t>
            </a:r>
            <a:r>
              <a:rPr lang="en-US" sz="1260">
                <a:solidFill>
                  <a:srgbClr val="7030A0"/>
                </a:solidFill>
              </a:rPr>
              <a:t>int</a:t>
            </a:r>
            <a:r>
              <a:rPr lang="en-US" sz="1260"/>
              <a:t> i = 1;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</a:t>
            </a:r>
            <a:r>
              <a:rPr lang="en-US" sz="1260">
                <a:solidFill>
                  <a:srgbClr val="7030A0"/>
                </a:solidFill>
              </a:rPr>
              <a:t>do</a:t>
            </a:r>
            <a:r>
              <a:rPr lang="en-US" sz="1260"/>
              <a:t>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{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	</a:t>
            </a:r>
            <a:r>
              <a:rPr lang="en-US" sz="1260">
                <a:solidFill>
                  <a:srgbClr val="00B050"/>
                </a:solidFill>
              </a:rPr>
              <a:t>printf</a:t>
            </a:r>
            <a:r>
              <a:rPr lang="en-US" sz="1260"/>
              <a:t>("%d\n", i); </a:t>
            </a:r>
            <a:endParaRPr sz="126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	++i; </a:t>
            </a:r>
            <a:endParaRPr sz="126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} </a:t>
            </a:r>
            <a:r>
              <a:rPr lang="en-US" sz="1260">
                <a:solidFill>
                  <a:srgbClr val="7030A0"/>
                </a:solidFill>
              </a:rPr>
              <a:t>while</a:t>
            </a:r>
            <a:r>
              <a:rPr lang="en-US" sz="1260"/>
              <a:t>(i &lt;= 5) 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</a:t>
            </a:r>
            <a:r>
              <a:rPr lang="en-US" sz="1260">
                <a:solidFill>
                  <a:srgbClr val="7030A0"/>
                </a:solidFill>
              </a:rPr>
              <a:t>return</a:t>
            </a:r>
            <a:r>
              <a:rPr lang="en-US" sz="1260"/>
              <a:t> 0; </a:t>
            </a:r>
            <a:endParaRPr sz="126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}</a:t>
            </a:r>
            <a:endParaRPr sz="1260"/>
          </a:p>
        </p:txBody>
      </p:sp>
      <p:sp>
        <p:nvSpPr>
          <p:cNvPr id="192" name="Google Shape;192;p10"/>
          <p:cNvSpPr txBox="1">
            <a:spLocks noGrp="1"/>
          </p:cNvSpPr>
          <p:nvPr>
            <p:ph type="body" idx="2"/>
          </p:nvPr>
        </p:nvSpPr>
        <p:spPr>
          <a:xfrm>
            <a:off x="6338315" y="2222695"/>
            <a:ext cx="4270247" cy="351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Here, we have initialized i to 1.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As we know that do…while loop is executed at least one time, it will be printed when </a:t>
            </a:r>
            <a:r>
              <a:rPr lang="en-US" sz="1600">
                <a:solidFill>
                  <a:srgbClr val="FF0000"/>
                </a:solidFill>
              </a:rPr>
              <a:t>i=1</a:t>
            </a:r>
            <a:r>
              <a:rPr lang="en-US" sz="1600"/>
              <a:t> and then </a:t>
            </a:r>
            <a:r>
              <a:rPr lang="en-US" sz="1600">
                <a:solidFill>
                  <a:srgbClr val="FF0000"/>
                </a:solidFill>
              </a:rPr>
              <a:t>i</a:t>
            </a:r>
            <a:r>
              <a:rPr lang="en-US" sz="1600"/>
              <a:t> increments to 2.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Now, </a:t>
            </a:r>
            <a:r>
              <a:rPr lang="en-US" sz="1600">
                <a:solidFill>
                  <a:srgbClr val="FF0000"/>
                </a:solidFill>
              </a:rPr>
              <a:t>i</a:t>
            </a:r>
            <a:r>
              <a:rPr lang="en-US" sz="1600"/>
              <a:t> is 2, the test expression </a:t>
            </a:r>
            <a:r>
              <a:rPr lang="en-US" sz="1600">
                <a:solidFill>
                  <a:srgbClr val="FF0000"/>
                </a:solidFill>
              </a:rPr>
              <a:t>i &lt;= 5</a:t>
            </a:r>
            <a:r>
              <a:rPr lang="en-US" sz="1600"/>
              <a:t> is true. The body of the </a:t>
            </a:r>
            <a:r>
              <a:rPr lang="en-US" sz="1600">
                <a:solidFill>
                  <a:srgbClr val="FF0000"/>
                </a:solidFill>
              </a:rPr>
              <a:t>do…while </a:t>
            </a:r>
            <a:r>
              <a:rPr lang="en-US" sz="1600"/>
              <a:t>loop is executed again. This prints 2 on the screen and the value of </a:t>
            </a:r>
            <a:r>
              <a:rPr lang="en-US" sz="1600">
                <a:solidFill>
                  <a:srgbClr val="FF0000"/>
                </a:solidFill>
              </a:rPr>
              <a:t> i</a:t>
            </a:r>
            <a:r>
              <a:rPr lang="en-US" sz="1600"/>
              <a:t> is increased to 3.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This process goes on until </a:t>
            </a:r>
            <a:r>
              <a:rPr lang="en-US" sz="1600">
                <a:solidFill>
                  <a:srgbClr val="FF0000"/>
                </a:solidFill>
              </a:rPr>
              <a:t>i </a:t>
            </a:r>
            <a:r>
              <a:rPr lang="en-US" sz="1600"/>
              <a:t>becomes 6. When </a:t>
            </a:r>
            <a:r>
              <a:rPr lang="en-US" sz="1600">
                <a:solidFill>
                  <a:srgbClr val="FF0000"/>
                </a:solidFill>
              </a:rPr>
              <a:t>i</a:t>
            </a:r>
            <a:r>
              <a:rPr lang="en-US" sz="1600"/>
              <a:t> is 6, the test expression </a:t>
            </a:r>
            <a:r>
              <a:rPr lang="en-US" sz="1600">
                <a:solidFill>
                  <a:srgbClr val="FF0000"/>
                </a:solidFill>
              </a:rPr>
              <a:t>i&lt;=5</a:t>
            </a:r>
            <a:r>
              <a:rPr lang="en-US" sz="1600"/>
              <a:t> will be false and the loop terminates.</a:t>
            </a:r>
            <a:endParaRPr sz="1600"/>
          </a:p>
        </p:txBody>
      </p:sp>
      <p:sp>
        <p:nvSpPr>
          <p:cNvPr id="193" name="Google Shape;193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194" name="Google Shape;194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4857409" y="3669350"/>
            <a:ext cx="1529324" cy="256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Output :</a:t>
            </a:r>
            <a:endParaRPr sz="1800" b="0" i="0" u="none" strike="noStrike" cap="none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</a:t>
            </a:r>
            <a:endParaRPr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 </a:t>
            </a:r>
            <a:endParaRPr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 </a:t>
            </a:r>
            <a:endParaRPr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 </a:t>
            </a:r>
            <a:endParaRPr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r>
            <a:endParaRPr sz="1800" b="0" i="0" u="none" strike="noStrike" cap="none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SWITCH STATEMENTS</a:t>
            </a: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7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switch</a:t>
            </a:r>
            <a:r>
              <a:rPr lang="en-US"/>
              <a:t> statement allows us to execute one code block among many alternatives.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You can do the same thing with the</a:t>
            </a:r>
            <a:r>
              <a:rPr lang="en-US">
                <a:solidFill>
                  <a:srgbClr val="FF0000"/>
                </a:solidFill>
              </a:rPr>
              <a:t> if...else..if</a:t>
            </a:r>
            <a:r>
              <a:rPr lang="en-US"/>
              <a:t> ladder. However, the syntax of the </a:t>
            </a:r>
            <a:r>
              <a:rPr lang="en-US">
                <a:solidFill>
                  <a:srgbClr val="FF0000"/>
                </a:solidFill>
              </a:rPr>
              <a:t>switch</a:t>
            </a:r>
            <a:r>
              <a:rPr lang="en-US"/>
              <a:t> statement is much easier to read and write.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204" name="Google Shape;204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SWITCH STATEMENTS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511278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Syntax : </a:t>
            </a:r>
            <a:endParaRPr/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>
                <a:solidFill>
                  <a:srgbClr val="0070C0"/>
                </a:solidFill>
              </a:rPr>
              <a:t>switch</a:t>
            </a:r>
            <a:r>
              <a:rPr lang="en-US" sz="1530"/>
              <a:t> (</a:t>
            </a:r>
            <a:r>
              <a:rPr lang="en-US" sz="1530">
                <a:solidFill>
                  <a:srgbClr val="FF0000"/>
                </a:solidFill>
              </a:rPr>
              <a:t>expression</a:t>
            </a:r>
            <a:r>
              <a:rPr lang="en-US" sz="1530"/>
              <a:t>) </a:t>
            </a:r>
            <a:endParaRPr sz="1530"/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​{ </a:t>
            </a:r>
            <a:endParaRPr sz="1530"/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	</a:t>
            </a:r>
            <a:r>
              <a:rPr lang="en-US" sz="1530">
                <a:solidFill>
                  <a:srgbClr val="7030A0"/>
                </a:solidFill>
              </a:rPr>
              <a:t>case</a:t>
            </a:r>
            <a:r>
              <a:rPr lang="en-US" sz="1530"/>
              <a:t> constant1: </a:t>
            </a:r>
            <a:endParaRPr sz="1530"/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		</a:t>
            </a:r>
            <a:r>
              <a:rPr lang="en-US" sz="1530">
                <a:solidFill>
                  <a:srgbClr val="00B050"/>
                </a:solidFill>
              </a:rPr>
              <a:t>// statements </a:t>
            </a:r>
            <a:endParaRPr sz="1530">
              <a:solidFill>
                <a:srgbClr val="00B050"/>
              </a:solidFill>
            </a:endParaRPr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		</a:t>
            </a:r>
            <a:r>
              <a:rPr lang="en-US" sz="1530">
                <a:solidFill>
                  <a:srgbClr val="0070C0"/>
                </a:solidFill>
              </a:rPr>
              <a:t>break; </a:t>
            </a:r>
            <a:endParaRPr sz="1530">
              <a:solidFill>
                <a:srgbClr val="0070C0"/>
              </a:solidFill>
            </a:endParaRPr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	</a:t>
            </a:r>
            <a:r>
              <a:rPr lang="en-US" sz="1530">
                <a:solidFill>
                  <a:srgbClr val="7030A0"/>
                </a:solidFill>
              </a:rPr>
              <a:t>case</a:t>
            </a:r>
            <a:r>
              <a:rPr lang="en-US" sz="1530"/>
              <a:t> constant2: </a:t>
            </a:r>
            <a:endParaRPr sz="1530"/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		</a:t>
            </a:r>
            <a:r>
              <a:rPr lang="en-US" sz="1530">
                <a:solidFill>
                  <a:srgbClr val="00B050"/>
                </a:solidFill>
              </a:rPr>
              <a:t>// statements </a:t>
            </a:r>
            <a:endParaRPr sz="1530">
              <a:solidFill>
                <a:srgbClr val="00B050"/>
              </a:solidFill>
            </a:endParaRPr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		</a:t>
            </a:r>
            <a:r>
              <a:rPr lang="en-US" sz="1530">
                <a:solidFill>
                  <a:srgbClr val="0070C0"/>
                </a:solidFill>
              </a:rPr>
              <a:t>break;</a:t>
            </a:r>
            <a:endParaRPr/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		 . . . </a:t>
            </a:r>
            <a:endParaRPr sz="1530"/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	</a:t>
            </a:r>
            <a:r>
              <a:rPr lang="en-US" sz="1530">
                <a:solidFill>
                  <a:srgbClr val="7030A0"/>
                </a:solidFill>
              </a:rPr>
              <a:t>default</a:t>
            </a:r>
            <a:r>
              <a:rPr lang="en-US" sz="1530"/>
              <a:t>: </a:t>
            </a:r>
            <a:endParaRPr sz="1530"/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		</a:t>
            </a:r>
            <a:r>
              <a:rPr lang="en-US" sz="1530">
                <a:solidFill>
                  <a:srgbClr val="00B050"/>
                </a:solidFill>
              </a:rPr>
              <a:t>// default statements </a:t>
            </a:r>
            <a:endParaRPr sz="1530">
              <a:solidFill>
                <a:srgbClr val="00B050"/>
              </a:solidFill>
            </a:endParaRPr>
          </a:p>
          <a:p>
            <a:pPr marL="14400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	}</a:t>
            </a:r>
            <a:endParaRPr sz="1530"/>
          </a:p>
        </p:txBody>
      </p:sp>
      <p:sp>
        <p:nvSpPr>
          <p:cNvPr id="211" name="Google Shape;211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212" name="Google Shape;212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13" name="Google Shape;213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  <p:pic>
        <p:nvPicPr>
          <p:cNvPr id="214" name="Google Shape;214;p12" descr="flowchart-switch-statement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61846" y="2256369"/>
            <a:ext cx="2743201" cy="394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SWITCH STATEMENTS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body" idx="1"/>
          </p:nvPr>
        </p:nvSpPr>
        <p:spPr>
          <a:xfrm>
            <a:off x="1581913" y="2638044"/>
            <a:ext cx="9025128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How switch case works :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1665"/>
              <a:t>The </a:t>
            </a:r>
            <a:r>
              <a:rPr lang="en-US" sz="1665">
                <a:solidFill>
                  <a:srgbClr val="00B050"/>
                </a:solidFill>
              </a:rPr>
              <a:t>expression</a:t>
            </a:r>
            <a:r>
              <a:rPr lang="en-US" sz="1665"/>
              <a:t> is evaluated once and compared with the values of each case label.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1665"/>
              <a:t>If there is a match, the corresponding statements after the matching label are executed. For example, if the value of the expression is equal to constant2, statements after case constant2: are executed until break is encountered.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1665"/>
              <a:t>If there is no match, the </a:t>
            </a:r>
            <a:r>
              <a:rPr lang="en-US" sz="1665">
                <a:solidFill>
                  <a:srgbClr val="0070C0"/>
                </a:solidFill>
              </a:rPr>
              <a:t>default</a:t>
            </a:r>
            <a:r>
              <a:rPr lang="en-US" sz="1665"/>
              <a:t> statements are executed.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1665"/>
              <a:t>If we do not use </a:t>
            </a:r>
            <a:r>
              <a:rPr lang="en-US" sz="1665">
                <a:solidFill>
                  <a:srgbClr val="FF0000"/>
                </a:solidFill>
              </a:rPr>
              <a:t>break</a:t>
            </a:r>
            <a:r>
              <a:rPr lang="en-US" sz="1665"/>
              <a:t>, all statements after the matching label are executed.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1665"/>
              <a:t>By the way, the </a:t>
            </a:r>
            <a:r>
              <a:rPr lang="en-US" sz="1665">
                <a:solidFill>
                  <a:srgbClr val="0070C0"/>
                </a:solidFill>
              </a:rPr>
              <a:t>default</a:t>
            </a:r>
            <a:r>
              <a:rPr lang="en-US" sz="1665"/>
              <a:t> clause inside the </a:t>
            </a:r>
            <a:r>
              <a:rPr lang="en-US" sz="1665">
                <a:solidFill>
                  <a:srgbClr val="FF0000"/>
                </a:solidFill>
              </a:rPr>
              <a:t>switch</a:t>
            </a:r>
            <a:r>
              <a:rPr lang="en-US" sz="1665"/>
              <a:t> statement is optional.</a:t>
            </a:r>
            <a:endParaRPr sz="1665"/>
          </a:p>
        </p:txBody>
      </p:sp>
      <p:sp>
        <p:nvSpPr>
          <p:cNvPr id="221" name="Google Shape;221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222" name="Google Shape;222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229" name="Google Shape;229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4857409" y="3669350"/>
            <a:ext cx="1529324" cy="256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the given program we have initialized a variable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with value 2.</a:t>
            </a:r>
            <a:endParaRPr sz="1800" b="0" i="0" u="none" strike="noStrike" cap="none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228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switch</a:t>
            </a:r>
            <a:r>
              <a:rPr lang="en-US"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construct is used to compare the value stored in variable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execute the block of statements associated with the matched case.</a:t>
            </a:r>
            <a:endParaRPr/>
          </a:p>
          <a:p>
            <a:pPr marL="228600" marR="0" lvl="0" indent="-228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this program, since the value stored in variable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</a:t>
            </a:r>
            <a:r>
              <a:rPr lang="en-US"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two, a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switch</a:t>
            </a:r>
            <a:r>
              <a:rPr lang="en-US"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will execute the case whose case-label is 2. After executing the </a:t>
            </a:r>
            <a:r>
              <a:rPr lang="en-US" sz="1800" b="0" i="0" u="none" strike="noStrike" cap="none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case</a:t>
            </a:r>
            <a:r>
              <a:rPr lang="en-US"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the control will fall out of the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switch</a:t>
            </a:r>
            <a:r>
              <a:rPr lang="en-US"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program will be terminated with the successful result by printing the value on the output screen.</a:t>
            </a:r>
            <a:endParaRPr sz="1800" b="0" i="0" u="none" strike="noStrike" cap="none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895511" y="802324"/>
            <a:ext cx="5153592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// Following is a simple C program to demonstrate syntax of switch.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#include 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&lt;stdio.h&gt;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665" b="0" i="0" u="none" strike="noStrike" cap="none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()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</a:t>
            </a:r>
            <a:r>
              <a:rPr lang="en-US" sz="1665" b="0" i="0" u="none" strike="noStrike" cap="non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x = 2;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</a:t>
            </a:r>
            <a:r>
              <a:rPr lang="en-US" sz="1665" b="0" i="0" u="none" strike="noStrike" cap="none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switch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(x)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{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   </a:t>
            </a:r>
            <a:r>
              <a:rPr lang="en-US" sz="1665" b="0" i="0" u="none" strike="noStrike" cap="non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case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1: </a:t>
            </a:r>
            <a:endParaRPr sz="1665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r>
              <a:rPr lang="en-US" sz="1665" b="0" i="0" u="none" strike="noStrike" cap="none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("Choice is 1"); </a:t>
            </a:r>
            <a:endParaRPr sz="1665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r>
              <a:rPr lang="en-US" sz="1665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break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   </a:t>
            </a:r>
            <a:r>
              <a:rPr lang="en-US" sz="1665" b="0" i="0" u="none" strike="noStrike" cap="non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case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2: </a:t>
            </a:r>
            <a:endParaRPr sz="1665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r>
              <a:rPr lang="en-US" sz="1665" b="0" i="0" u="none" strike="noStrike" cap="none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("Choice is 2");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r>
              <a:rPr lang="en-US" sz="1665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break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   </a:t>
            </a:r>
            <a:r>
              <a:rPr lang="en-US" sz="1665" b="0" i="0" u="none" strike="noStrike" cap="non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case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3: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r>
              <a:rPr lang="en-US" sz="1665" b="0" i="0" u="none" strike="noStrike" cap="none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("Choice is 3");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r>
              <a:rPr lang="en-US" sz="1665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break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   </a:t>
            </a:r>
            <a:r>
              <a:rPr lang="en-US" sz="1665" b="0" i="0" u="none" strike="noStrike" cap="non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default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r>
              <a:rPr lang="en-US" sz="1665" b="0" i="0" u="none" strike="noStrike" cap="none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("Choice other than 1, 2 and 3");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r>
              <a:rPr lang="en-US" sz="1665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break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</a:t>
            </a:r>
            <a:endParaRPr sz="1665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}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</a:t>
            </a:r>
            <a:r>
              <a:rPr lang="en-US" sz="1665" b="0" i="0" u="none" strike="noStrike" cap="non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return</a:t>
            </a: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0;</a:t>
            </a:r>
            <a:endParaRPr sz="1665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 </a:t>
            </a:r>
            <a:endParaRPr sz="1665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3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CHAPTER 3 TOPIC 4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Loops</a:t>
            </a:r>
            <a:endParaRPr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While loop</a:t>
            </a:r>
            <a:endParaRPr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Do...while loop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Switch Statement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118" name="Google Shape;118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7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A </a:t>
            </a:r>
            <a:r>
              <a:rPr lang="en-US">
                <a:solidFill>
                  <a:srgbClr val="FF0000"/>
                </a:solidFill>
              </a:rPr>
              <a:t>while</a:t>
            </a:r>
            <a:r>
              <a:rPr lang="en-US"/>
              <a:t> loop in C programming repeatedly executes a target statement as long as a given condition is </a:t>
            </a:r>
            <a:r>
              <a:rPr lang="en-US">
                <a:solidFill>
                  <a:srgbClr val="00B050"/>
                </a:solidFill>
              </a:rPr>
              <a:t>true</a:t>
            </a:r>
            <a:r>
              <a:rPr lang="en-US"/>
              <a:t>.</a:t>
            </a:r>
            <a:endParaRPr/>
          </a:p>
          <a:p>
            <a:pPr marL="228600" lvl="0" indent="-1079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127" name="Google Shape;127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WHILE LOOP</a:t>
            </a:r>
            <a:endParaRPr/>
          </a:p>
        </p:txBody>
      </p:sp>
      <p:pic>
        <p:nvPicPr>
          <p:cNvPr id="133" name="Google Shape;133;p4" descr="c-while-loop_0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82148" y="2357072"/>
            <a:ext cx="3235439" cy="329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789229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Syntax :</a:t>
            </a:r>
            <a:endParaRPr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0070C0"/>
                </a:solidFill>
              </a:rPr>
              <a:t>While</a:t>
            </a:r>
            <a:r>
              <a:rPr lang="en-US"/>
              <a:t> (</a:t>
            </a:r>
            <a:r>
              <a:rPr lang="en-US">
                <a:solidFill>
                  <a:srgbClr val="FF0000"/>
                </a:solidFill>
              </a:rPr>
              <a:t>Test Expression</a:t>
            </a:r>
            <a:r>
              <a:rPr lang="en-US"/>
              <a:t>) </a:t>
            </a:r>
            <a:endParaRPr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{ </a:t>
            </a:r>
            <a:endParaRPr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	</a:t>
            </a:r>
            <a:r>
              <a:rPr lang="en-US">
                <a:solidFill>
                  <a:srgbClr val="00B050"/>
                </a:solidFill>
              </a:rPr>
              <a:t>// statements inside the body of the loop </a:t>
            </a:r>
            <a:endParaRPr>
              <a:solidFill>
                <a:srgbClr val="00B050"/>
              </a:solidFill>
            </a:endParaRPr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136" name="Google Shape;136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1581913" y="2638044"/>
            <a:ext cx="9025128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While loop works :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 </a:t>
            </a:r>
            <a:r>
              <a:rPr lang="en-US">
                <a:solidFill>
                  <a:srgbClr val="FF0000"/>
                </a:solidFill>
              </a:rPr>
              <a:t>while</a:t>
            </a:r>
            <a:r>
              <a:rPr lang="en-US"/>
              <a:t> loop evaluates the test expression inside the parenthesis</a:t>
            </a:r>
            <a:r>
              <a:rPr lang="en-US">
                <a:solidFill>
                  <a:srgbClr val="FF0000"/>
                </a:solidFill>
              </a:rPr>
              <a:t> ().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 test expression is true, statements inside the body of</a:t>
            </a:r>
            <a:r>
              <a:rPr lang="en-US">
                <a:solidFill>
                  <a:srgbClr val="FF0000"/>
                </a:solidFill>
              </a:rPr>
              <a:t> while</a:t>
            </a:r>
            <a:r>
              <a:rPr lang="en-US"/>
              <a:t> loop are executed. Then, the test expression is evaluated again.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process goes on until the test expression is evaluated to false.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 test expression is false, the loop terminates (ends).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145" name="Google Shape;145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1581912" y="2264898"/>
            <a:ext cx="4271771" cy="347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// Print numbers from 1 to 5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>
                <a:solidFill>
                  <a:srgbClr val="0070C0"/>
                </a:solidFill>
              </a:rPr>
              <a:t>#include</a:t>
            </a:r>
            <a:r>
              <a:rPr lang="en-US" sz="1260"/>
              <a:t> &lt;stdio.h&gt; </a:t>
            </a:r>
            <a:endParaRPr sz="126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>
                <a:solidFill>
                  <a:srgbClr val="7030A0"/>
                </a:solidFill>
              </a:rPr>
              <a:t>int</a:t>
            </a:r>
            <a:r>
              <a:rPr lang="en-US" sz="1260"/>
              <a:t> </a:t>
            </a:r>
            <a:r>
              <a:rPr lang="en-US" sz="1260">
                <a:solidFill>
                  <a:srgbClr val="0070C0"/>
                </a:solidFill>
              </a:rPr>
              <a:t>main</a:t>
            </a:r>
            <a:r>
              <a:rPr lang="en-US" sz="1260"/>
              <a:t>()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</a:t>
            </a:r>
            <a:r>
              <a:rPr lang="en-US" sz="1260">
                <a:solidFill>
                  <a:srgbClr val="7030A0"/>
                </a:solidFill>
              </a:rPr>
              <a:t>int</a:t>
            </a:r>
            <a:r>
              <a:rPr lang="en-US" sz="1260"/>
              <a:t> i = 1; </a:t>
            </a:r>
            <a:endParaRPr sz="126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</a:t>
            </a:r>
            <a:r>
              <a:rPr lang="en-US" sz="1260">
                <a:solidFill>
                  <a:srgbClr val="7030A0"/>
                </a:solidFill>
              </a:rPr>
              <a:t>while</a:t>
            </a:r>
            <a:r>
              <a:rPr lang="en-US" sz="1260"/>
              <a:t> (i &lt;= 5) </a:t>
            </a:r>
            <a:endParaRPr sz="126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{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	</a:t>
            </a:r>
            <a:r>
              <a:rPr lang="en-US" sz="1260">
                <a:solidFill>
                  <a:srgbClr val="00B050"/>
                </a:solidFill>
              </a:rPr>
              <a:t>printf</a:t>
            </a:r>
            <a:r>
              <a:rPr lang="en-US" sz="1260"/>
              <a:t>("%d\n", i); </a:t>
            </a:r>
            <a:endParaRPr sz="126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	++i; </a:t>
            </a:r>
            <a:endParaRPr sz="126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}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	</a:t>
            </a:r>
            <a:r>
              <a:rPr lang="en-US" sz="1260">
                <a:solidFill>
                  <a:srgbClr val="7030A0"/>
                </a:solidFill>
              </a:rPr>
              <a:t>return</a:t>
            </a:r>
            <a:r>
              <a:rPr lang="en-US" sz="1260"/>
              <a:t> 0; </a:t>
            </a:r>
            <a:endParaRPr sz="126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US" sz="1260"/>
              <a:t>}</a:t>
            </a:r>
            <a:endParaRPr sz="1260"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2"/>
          </p:nvPr>
        </p:nvSpPr>
        <p:spPr>
          <a:xfrm>
            <a:off x="6338315" y="2222695"/>
            <a:ext cx="4270247" cy="351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Here, we have initialized i to 1.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When </a:t>
            </a:r>
            <a:r>
              <a:rPr lang="en-US" sz="1500">
                <a:solidFill>
                  <a:srgbClr val="FF0000"/>
                </a:solidFill>
              </a:rPr>
              <a:t>i</a:t>
            </a:r>
            <a:r>
              <a:rPr lang="en-US" sz="1500"/>
              <a:t> is 1, the test expression </a:t>
            </a:r>
            <a:r>
              <a:rPr lang="en-US" sz="1500">
                <a:solidFill>
                  <a:srgbClr val="FF0000"/>
                </a:solidFill>
              </a:rPr>
              <a:t>i &lt;= 5</a:t>
            </a:r>
            <a:r>
              <a:rPr lang="en-US" sz="1500"/>
              <a:t> is true. Hence, the body of the </a:t>
            </a:r>
            <a:r>
              <a:rPr lang="en-US" sz="1500">
                <a:solidFill>
                  <a:srgbClr val="FF0000"/>
                </a:solidFill>
              </a:rPr>
              <a:t>while</a:t>
            </a:r>
            <a:r>
              <a:rPr lang="en-US" sz="1500"/>
              <a:t> loop is executed. This prints 1 on the screen and the value of</a:t>
            </a:r>
            <a:r>
              <a:rPr lang="en-US" sz="1500">
                <a:solidFill>
                  <a:srgbClr val="FF0000"/>
                </a:solidFill>
              </a:rPr>
              <a:t> i</a:t>
            </a:r>
            <a:r>
              <a:rPr lang="en-US" sz="1500"/>
              <a:t> is increased to 2.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Now, </a:t>
            </a:r>
            <a:r>
              <a:rPr lang="en-US" sz="1500">
                <a:solidFill>
                  <a:srgbClr val="FF0000"/>
                </a:solidFill>
              </a:rPr>
              <a:t>i</a:t>
            </a:r>
            <a:r>
              <a:rPr lang="en-US" sz="1500"/>
              <a:t> is 2, the test expression </a:t>
            </a:r>
            <a:r>
              <a:rPr lang="en-US" sz="1500">
                <a:solidFill>
                  <a:srgbClr val="FF0000"/>
                </a:solidFill>
              </a:rPr>
              <a:t>i &lt;= 5</a:t>
            </a:r>
            <a:r>
              <a:rPr lang="en-US" sz="1500"/>
              <a:t> is again true. The body of the </a:t>
            </a:r>
            <a:r>
              <a:rPr lang="en-US" sz="1500">
                <a:solidFill>
                  <a:srgbClr val="FF0000"/>
                </a:solidFill>
              </a:rPr>
              <a:t>while</a:t>
            </a:r>
            <a:r>
              <a:rPr lang="en-US" sz="1500"/>
              <a:t> loop is executed again. This prints 2 on the screen and the value of </a:t>
            </a:r>
            <a:r>
              <a:rPr lang="en-US" sz="1500">
                <a:solidFill>
                  <a:srgbClr val="FF0000"/>
                </a:solidFill>
              </a:rPr>
              <a:t>	</a:t>
            </a:r>
            <a:r>
              <a:rPr lang="en-US" sz="1500"/>
              <a:t> is increased to 3.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This process goes on until </a:t>
            </a:r>
            <a:r>
              <a:rPr lang="en-US" sz="1500">
                <a:solidFill>
                  <a:srgbClr val="FF0000"/>
                </a:solidFill>
              </a:rPr>
              <a:t>i </a:t>
            </a:r>
            <a:r>
              <a:rPr lang="en-US" sz="1500"/>
              <a:t>becomes 6. When </a:t>
            </a:r>
            <a:r>
              <a:rPr lang="en-US" sz="1500">
                <a:solidFill>
                  <a:srgbClr val="FF0000"/>
                </a:solidFill>
              </a:rPr>
              <a:t>i</a:t>
            </a:r>
            <a:r>
              <a:rPr lang="en-US" sz="1500"/>
              <a:t> is 6, the test expression </a:t>
            </a:r>
            <a:r>
              <a:rPr lang="en-US" sz="1500">
                <a:solidFill>
                  <a:srgbClr val="FF0000"/>
                </a:solidFill>
              </a:rPr>
              <a:t>i&lt;=5</a:t>
            </a:r>
            <a:r>
              <a:rPr lang="en-US" sz="1500"/>
              <a:t> will be false and the loop terminates.</a:t>
            </a:r>
            <a:endParaRPr sz="1500"/>
          </a:p>
        </p:txBody>
      </p:sp>
      <p:sp>
        <p:nvSpPr>
          <p:cNvPr id="154" name="Google Shape;154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155" name="Google Shape;155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4857409" y="3669350"/>
            <a:ext cx="1529324" cy="256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Output :</a:t>
            </a:r>
            <a:endParaRPr sz="1800" b="0" i="0" u="none" strike="noStrike" cap="none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</a:t>
            </a:r>
            <a:endParaRPr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 </a:t>
            </a:r>
            <a:endParaRPr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 </a:t>
            </a:r>
            <a:endParaRPr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 </a:t>
            </a:r>
            <a:endParaRPr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r>
            <a:endParaRPr sz="1800" b="0" i="0" u="none" strike="noStrike" cap="none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DO...WHILE LOOP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7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1079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The </a:t>
            </a:r>
            <a:r>
              <a:rPr lang="en-US">
                <a:solidFill>
                  <a:srgbClr val="FF0000"/>
                </a:solidFill>
              </a:rPr>
              <a:t>do..while</a:t>
            </a:r>
            <a:r>
              <a:rPr lang="en-US"/>
              <a:t> loop is similar to the </a:t>
            </a:r>
            <a:r>
              <a:rPr lang="en-US">
                <a:solidFill>
                  <a:srgbClr val="FF0000"/>
                </a:solidFill>
              </a:rPr>
              <a:t>while</a:t>
            </a:r>
            <a:r>
              <a:rPr lang="en-US"/>
              <a:t> loop with one important difference.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The body of </a:t>
            </a:r>
            <a:r>
              <a:rPr lang="en-US">
                <a:solidFill>
                  <a:srgbClr val="FF0000"/>
                </a:solidFill>
              </a:rPr>
              <a:t>do...while</a:t>
            </a:r>
            <a:r>
              <a:rPr lang="en-US"/>
              <a:t> loop is </a:t>
            </a:r>
            <a:r>
              <a:rPr lang="en-US">
                <a:solidFill>
                  <a:srgbClr val="0070C0"/>
                </a:solidFill>
              </a:rPr>
              <a:t>executed at least once</a:t>
            </a:r>
            <a:r>
              <a:rPr lang="en-US"/>
              <a:t>. Only then, the test expression is evaluated.</a:t>
            </a:r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166" name="Google Shape;166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DO...WHILE LOOP</a:t>
            </a: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511278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Syntax 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70C0"/>
                </a:solidFill>
              </a:rPr>
              <a:t>do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{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lang="en-US">
                <a:solidFill>
                  <a:srgbClr val="00B050"/>
                </a:solidFill>
              </a:rPr>
              <a:t>// statements inside the body of the loop </a:t>
            </a:r>
            <a:endParaRPr>
              <a:solidFill>
                <a:srgbClr val="00B05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} </a:t>
            </a:r>
            <a:r>
              <a:rPr lang="en-US">
                <a:solidFill>
                  <a:srgbClr val="0070C0"/>
                </a:solidFill>
              </a:rPr>
              <a:t>while</a:t>
            </a:r>
            <a:r>
              <a:rPr lang="en-US"/>
              <a:t> (</a:t>
            </a:r>
            <a:r>
              <a:rPr lang="en-US">
                <a:solidFill>
                  <a:srgbClr val="FF0000"/>
                </a:solidFill>
              </a:rPr>
              <a:t>Test Expression</a:t>
            </a:r>
            <a:r>
              <a:rPr lang="en-US"/>
              <a:t>);</a:t>
            </a: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174" name="Google Shape;174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75" name="Google Shape;175;p8" descr="c-do-while-loop_0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25668" y="2514183"/>
            <a:ext cx="2880910" cy="30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/>
              <a:t>DO...WHILE LOOP</a:t>
            </a:r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1581913" y="2638044"/>
            <a:ext cx="9025128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Do...While loop works :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body of </a:t>
            </a:r>
            <a:r>
              <a:rPr lang="en-US">
                <a:solidFill>
                  <a:srgbClr val="FF0000"/>
                </a:solidFill>
              </a:rPr>
              <a:t>do...while</a:t>
            </a:r>
            <a:r>
              <a:rPr lang="en-US"/>
              <a:t> loop is executed once. Only then, the test expression is evaluated.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 test expression is true, the body of the loop is executed again and the test expression is evaluated.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process goes on until the test expression becomes false.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 test expression is false, the loop ends.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16-10-2020</a:t>
            </a:r>
            <a:endParaRPr/>
          </a:p>
        </p:txBody>
      </p:sp>
      <p:sp>
        <p:nvSpPr>
          <p:cNvPr id="184" name="Google Shape;184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*Proprietary material of SILVER OAK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PresentationFormat>Custom</PresentationFormat>
  <Paragraphs>184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Parcel</vt:lpstr>
      <vt:lpstr>Parcel</vt:lpstr>
      <vt:lpstr>PROGRAMMING FOR PROBLEM SOLVING</vt:lpstr>
      <vt:lpstr>CHAPTER 3 TOPIC 4</vt:lpstr>
      <vt:lpstr>WHILE LOOP</vt:lpstr>
      <vt:lpstr>WHILE LOOP</vt:lpstr>
      <vt:lpstr>WHILE LOOP</vt:lpstr>
      <vt:lpstr>WHILE LOOP</vt:lpstr>
      <vt:lpstr>DO...WHILE LOOP</vt:lpstr>
      <vt:lpstr>DO...WHILE LOOP</vt:lpstr>
      <vt:lpstr>DO...WHILE LOOP</vt:lpstr>
      <vt:lpstr>DO...WHILE LOOP</vt:lpstr>
      <vt:lpstr>SWITCH STATEMENTS</vt:lpstr>
      <vt:lpstr>SWITCH STATEMENTS</vt:lpstr>
      <vt:lpstr>SWITCH STATEMENTS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PROBLEM SOLVING</dc:title>
  <dc:creator>Utsav Yagnik</dc:creator>
  <cp:lastModifiedBy>hemal</cp:lastModifiedBy>
  <cp:revision>1</cp:revision>
  <dcterms:created xsi:type="dcterms:W3CDTF">2020-09-07T10:12:37Z</dcterms:created>
  <dcterms:modified xsi:type="dcterms:W3CDTF">2021-05-12T04:55:21Z</dcterms:modified>
</cp:coreProperties>
</file>