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60" r:id="rId4"/>
    <p:sldId id="277" r:id="rId5"/>
    <p:sldId id="262" r:id="rId6"/>
    <p:sldId id="278" r:id="rId7"/>
    <p:sldId id="279" r:id="rId8"/>
    <p:sldId id="280" r:id="rId9"/>
    <p:sldId id="289" r:id="rId10"/>
    <p:sldId id="282" r:id="rId11"/>
    <p:sldId id="281" r:id="rId12"/>
    <p:sldId id="285" r:id="rId13"/>
    <p:sldId id="283" r:id="rId14"/>
    <p:sldId id="286" r:id="rId15"/>
    <p:sldId id="284" r:id="rId16"/>
    <p:sldId id="287" r:id="rId17"/>
    <p:sldId id="288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-317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04-05-2021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01B-354F-4EB4-99E3-3331E6D9AA7D}" type="datetime1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36C2-365E-4BF2-AB54-D4261FF474BE}" type="datetime1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A515-B319-4894-B894-EA47817A79ED}" type="datetime1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B276-4083-4303-85B9-C00A52541BF9}" type="datetime1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79C-B0D6-49FB-8118-A01F50D163A6}" type="datetime1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CC32-1AB2-46F3-A6EB-15641793950E}" type="datetime1">
              <a:rPr lang="en-IN" smtClean="0"/>
              <a:t>04-05-2021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75B2-362F-4DE5-B35D-D12A88210881}" type="datetime1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63A0-9AC5-4FCF-8725-AAE53DC40623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27C9-1A09-4897-8A72-2C0B16DE1BA5}" type="datetime1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B3B-1761-4801-A0C9-786AEC0F5464}" type="datetime1">
              <a:rPr lang="en-IN" smtClean="0"/>
              <a:t>04-05-2021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F74901-0766-4BA3-A984-86F5537A0DA6}" type="datetime1">
              <a:rPr lang="en-IN" smtClean="0"/>
              <a:t>04-05-2021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55F0662-797B-4F39-B461-B670AF4CC3F4}" type="datetime1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 smtClean="0"/>
              <a:t>DEPARTMENT OF COMPUTER ENGINEERING, *Proprietary material of SILVER OAK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if-else-statement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PROGRAMMING FOR PROBLEM SOLVING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 I</a:t>
            </a:r>
          </a:p>
          <a:p>
            <a:r>
              <a:rPr lang="en-IN" dirty="0" smtClean="0"/>
              <a:t>PREPARED BY: PROF. SHACHI JOSHI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684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672" y="2686279"/>
            <a:ext cx="4486656" cy="1141497"/>
          </a:xfrm>
        </p:spPr>
        <p:txBody>
          <a:bodyPr>
            <a:normAutofit/>
          </a:bodyPr>
          <a:lstStyle/>
          <a:p>
            <a:r>
              <a:rPr lang="en-US" dirty="0" smtClean="0"/>
              <a:t>No arguments passed and no return value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F4D-748E-4F62-B458-816F5A5BA299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6736080" y="804672"/>
            <a:ext cx="4815840" cy="46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checkPrimeNumber</a:t>
            </a:r>
            <a:r>
              <a:rPr lang="en-US" dirty="0" smtClean="0"/>
              <a:t>() function takes input from the user, checks whether it is a prime number or not and displays it on the screen.</a:t>
            </a:r>
          </a:p>
          <a:p>
            <a:pPr algn="just"/>
            <a:r>
              <a:rPr lang="en-US" dirty="0" smtClean="0"/>
              <a:t>In the next example, The empty parentheses in </a:t>
            </a:r>
            <a:r>
              <a:rPr lang="en-US" dirty="0" err="1" smtClean="0"/>
              <a:t>checkPrimeNumber</a:t>
            </a:r>
            <a:r>
              <a:rPr lang="en-US" dirty="0" smtClean="0"/>
              <a:t>(); statement inside the main() function indicates that no argument is passed to the function.</a:t>
            </a:r>
          </a:p>
          <a:p>
            <a:pPr algn="just"/>
            <a:r>
              <a:rPr lang="en-US" dirty="0" smtClean="0"/>
              <a:t>The return type of the function is void. </a:t>
            </a:r>
          </a:p>
          <a:p>
            <a:pPr algn="just"/>
            <a:r>
              <a:rPr lang="en-US" dirty="0" smtClean="0"/>
              <a:t>Hence, no value is returned from the function.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9513-3C8A-4766-864A-844D502101EA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866968" y="250723"/>
            <a:ext cx="6828503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void </a:t>
            </a:r>
            <a:r>
              <a:rPr lang="en-US" sz="1700" dirty="0" err="1" smtClean="0"/>
              <a:t>checkPrimeNumber</a:t>
            </a:r>
            <a:r>
              <a:rPr lang="en-US" sz="1700" dirty="0" smtClean="0"/>
              <a:t>(); </a:t>
            </a:r>
          </a:p>
          <a:p>
            <a:r>
              <a:rPr lang="en-US" sz="1700" dirty="0" err="1" smtClean="0"/>
              <a:t>int</a:t>
            </a:r>
            <a:r>
              <a:rPr lang="en-US" sz="1700" dirty="0" smtClean="0"/>
              <a:t> main() </a:t>
            </a:r>
          </a:p>
          <a:p>
            <a:r>
              <a:rPr lang="en-US" sz="1700" dirty="0" smtClean="0"/>
              <a:t>{</a:t>
            </a:r>
          </a:p>
          <a:p>
            <a:r>
              <a:rPr lang="en-US" sz="1700" dirty="0" smtClean="0"/>
              <a:t>	</a:t>
            </a:r>
            <a:r>
              <a:rPr lang="en-US" sz="1700" dirty="0" err="1" smtClean="0"/>
              <a:t>checkPrimeNumber</a:t>
            </a:r>
            <a:r>
              <a:rPr lang="en-US" sz="1700" dirty="0" smtClean="0"/>
              <a:t>(); </a:t>
            </a:r>
            <a:r>
              <a:rPr lang="en-US" sz="1700" dirty="0" smtClean="0">
                <a:solidFill>
                  <a:srgbClr val="002060"/>
                </a:solidFill>
              </a:rPr>
              <a:t>// argument is not passed </a:t>
            </a:r>
          </a:p>
          <a:p>
            <a:r>
              <a:rPr lang="en-US" sz="1700" dirty="0" smtClean="0"/>
              <a:t>	return 0; </a:t>
            </a:r>
          </a:p>
          <a:p>
            <a:r>
              <a:rPr lang="en-US" sz="1700" dirty="0" smtClean="0"/>
              <a:t>}</a:t>
            </a:r>
          </a:p>
          <a:p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2060"/>
                </a:solidFill>
              </a:rPr>
              <a:t>// return type is void meaning doesn't return any value </a:t>
            </a:r>
          </a:p>
          <a:p>
            <a:r>
              <a:rPr lang="en-US" sz="1700" dirty="0" smtClean="0"/>
              <a:t>void </a:t>
            </a:r>
            <a:r>
              <a:rPr lang="en-US" sz="1700" dirty="0" err="1" smtClean="0"/>
              <a:t>checkPrimeNumber</a:t>
            </a:r>
            <a:r>
              <a:rPr lang="en-US" sz="1700" dirty="0" smtClean="0"/>
              <a:t>() </a:t>
            </a:r>
          </a:p>
          <a:p>
            <a:r>
              <a:rPr lang="en-US" sz="1700" dirty="0" smtClean="0"/>
              <a:t>{</a:t>
            </a:r>
          </a:p>
          <a:p>
            <a:pPr lvl="1"/>
            <a:r>
              <a:rPr lang="en-US" sz="1700" dirty="0" smtClean="0"/>
              <a:t> </a:t>
            </a:r>
            <a:r>
              <a:rPr lang="en-US" sz="1700" dirty="0" err="1" smtClean="0"/>
              <a:t>int</a:t>
            </a:r>
            <a:r>
              <a:rPr lang="en-US" sz="1700" dirty="0" smtClean="0"/>
              <a:t> n, </a:t>
            </a:r>
            <a:r>
              <a:rPr lang="en-US" sz="1700" dirty="0" err="1" smtClean="0"/>
              <a:t>i</a:t>
            </a:r>
            <a:r>
              <a:rPr lang="en-US" sz="1700" dirty="0" smtClean="0"/>
              <a:t>, flag = 0; </a:t>
            </a:r>
          </a:p>
          <a:p>
            <a:pPr lvl="1"/>
            <a:r>
              <a:rPr lang="en-US" sz="1700" dirty="0" err="1" smtClean="0"/>
              <a:t>printf</a:t>
            </a:r>
            <a:r>
              <a:rPr lang="en-US" sz="1700" dirty="0" smtClean="0"/>
              <a:t>("Enter a positive integer: ");</a:t>
            </a:r>
          </a:p>
          <a:p>
            <a:pPr lvl="1"/>
            <a:r>
              <a:rPr lang="en-US" sz="1700" dirty="0" smtClean="0"/>
              <a:t> </a:t>
            </a:r>
            <a:r>
              <a:rPr lang="en-US" sz="1700" dirty="0" err="1" smtClean="0"/>
              <a:t>scanf</a:t>
            </a:r>
            <a:r>
              <a:rPr lang="en-US" sz="1700" dirty="0" smtClean="0"/>
              <a:t>("%</a:t>
            </a:r>
            <a:r>
              <a:rPr lang="en-US" sz="1700" dirty="0" err="1" smtClean="0"/>
              <a:t>d",&amp;n</a:t>
            </a:r>
            <a:r>
              <a:rPr lang="en-US" sz="1700" dirty="0" smtClean="0"/>
              <a:t>);</a:t>
            </a:r>
          </a:p>
          <a:p>
            <a:pPr lvl="1"/>
            <a:r>
              <a:rPr lang="en-US" sz="1700" dirty="0" smtClean="0"/>
              <a:t> for(</a:t>
            </a:r>
            <a:r>
              <a:rPr lang="en-US" sz="1700" dirty="0" err="1" smtClean="0"/>
              <a:t>i</a:t>
            </a:r>
            <a:r>
              <a:rPr lang="en-US" sz="1700" dirty="0" smtClean="0"/>
              <a:t>=2;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&lt;= n/2; ++</a:t>
            </a:r>
            <a:r>
              <a:rPr lang="en-US" sz="1700" dirty="0" err="1" smtClean="0"/>
              <a:t>i</a:t>
            </a:r>
            <a:r>
              <a:rPr lang="en-US" sz="1700" dirty="0" smtClean="0"/>
              <a:t>)</a:t>
            </a:r>
          </a:p>
          <a:p>
            <a:r>
              <a:rPr lang="en-US" sz="1700" dirty="0" smtClean="0"/>
              <a:t>	{</a:t>
            </a:r>
          </a:p>
          <a:p>
            <a:r>
              <a:rPr lang="en-US" sz="1700" dirty="0" smtClean="0"/>
              <a:t>		 if(</a:t>
            </a:r>
            <a:r>
              <a:rPr lang="en-US" sz="1700" dirty="0" err="1" smtClean="0"/>
              <a:t>n%i</a:t>
            </a:r>
            <a:r>
              <a:rPr lang="en-US" sz="1700" dirty="0" smtClean="0"/>
              <a:t> == 0)</a:t>
            </a:r>
          </a:p>
          <a:p>
            <a:r>
              <a:rPr lang="en-US" sz="1700" dirty="0" smtClean="0"/>
              <a:t>			{</a:t>
            </a:r>
          </a:p>
          <a:p>
            <a:r>
              <a:rPr lang="en-US" sz="1700" dirty="0" smtClean="0"/>
              <a:t> 				flag = 1; </a:t>
            </a:r>
          </a:p>
          <a:p>
            <a:r>
              <a:rPr lang="en-US" sz="1700" dirty="0" smtClean="0"/>
              <a:t>			} </a:t>
            </a:r>
          </a:p>
          <a:p>
            <a:r>
              <a:rPr lang="en-US" sz="1700" dirty="0" smtClean="0"/>
              <a:t>	} </a:t>
            </a:r>
          </a:p>
          <a:p>
            <a:r>
              <a:rPr lang="en-US" sz="1700" dirty="0" smtClean="0"/>
              <a:t>	if (flag == 1) </a:t>
            </a:r>
          </a:p>
          <a:p>
            <a:r>
              <a:rPr lang="en-US" sz="1700" dirty="0" smtClean="0"/>
              <a:t>	</a:t>
            </a:r>
            <a:r>
              <a:rPr lang="en-US" sz="1700" dirty="0" err="1" smtClean="0"/>
              <a:t>printf</a:t>
            </a:r>
            <a:r>
              <a:rPr lang="en-US" sz="1700" dirty="0" smtClean="0"/>
              <a:t>("%d is not a prime number.", n); </a:t>
            </a:r>
          </a:p>
          <a:p>
            <a:r>
              <a:rPr lang="en-US" sz="1700" dirty="0" smtClean="0"/>
              <a:t>	else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("%d is a prime number.", n);</a:t>
            </a:r>
          </a:p>
          <a:p>
            <a:r>
              <a:rPr lang="en-US" sz="1700" dirty="0" smtClean="0"/>
              <a:t> }</a:t>
            </a:r>
            <a:endParaRPr 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265472" y="1106129"/>
            <a:ext cx="210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arguments passed and no return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8668" y="209386"/>
            <a:ext cx="30027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Example 1:</a:t>
            </a:r>
            <a:endParaRPr lang="en-US" sz="40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allAtOnce"/>
      <p:bldP spid="1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672" y="2686279"/>
            <a:ext cx="4486656" cy="1141497"/>
          </a:xfrm>
        </p:spPr>
        <p:txBody>
          <a:bodyPr>
            <a:normAutofit/>
          </a:bodyPr>
          <a:lstStyle/>
          <a:p>
            <a:r>
              <a:rPr lang="en-US" dirty="0" smtClean="0"/>
              <a:t>No arguments passed but a return value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FE8C-2F67-425E-98F3-D66DAE3E70B7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6721332" y="1969794"/>
            <a:ext cx="4815840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the next example, The empty parentheses in the n = </a:t>
            </a:r>
            <a:r>
              <a:rPr lang="en-US" dirty="0" err="1" smtClean="0"/>
              <a:t>getInteger</a:t>
            </a:r>
            <a:r>
              <a:rPr lang="en-US" dirty="0" smtClean="0"/>
              <a:t>(); statement indicates that no argument is passed to the function. And, the value returned from the function is assigned to n.</a:t>
            </a:r>
          </a:p>
          <a:p>
            <a:r>
              <a:rPr lang="en-US" dirty="0" smtClean="0"/>
              <a:t>Here, the </a:t>
            </a:r>
            <a:r>
              <a:rPr lang="en-US" dirty="0" err="1" smtClean="0"/>
              <a:t>getInteger</a:t>
            </a:r>
            <a:r>
              <a:rPr lang="en-US" dirty="0" smtClean="0"/>
              <a:t>() function takes input from the user and returns it. The code to check whether a number is prime or not is inside the main()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4890-8301-4B5D-B0E8-D5E7112F0C24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5472" y="1106129"/>
            <a:ext cx="210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arguments passed but a return value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5150" y="840658"/>
            <a:ext cx="68285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getInteger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 	</a:t>
            </a:r>
            <a:r>
              <a:rPr lang="en-US" sz="1600" dirty="0" err="1" smtClean="0"/>
              <a:t>int</a:t>
            </a:r>
            <a:r>
              <a:rPr lang="en-US" sz="1600" dirty="0" smtClean="0"/>
              <a:t> n, </a:t>
            </a:r>
            <a:r>
              <a:rPr lang="en-US" sz="1600" dirty="0" err="1" smtClean="0"/>
              <a:t>i</a:t>
            </a:r>
            <a:r>
              <a:rPr lang="en-US" sz="1600" dirty="0" smtClean="0"/>
              <a:t>, flag = 0;</a:t>
            </a:r>
          </a:p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// no argument is passed </a:t>
            </a:r>
          </a:p>
          <a:p>
            <a:r>
              <a:rPr lang="en-US" sz="1600" dirty="0" smtClean="0"/>
              <a:t>	n = </a:t>
            </a:r>
            <a:r>
              <a:rPr lang="en-US" sz="1600" dirty="0" err="1" smtClean="0"/>
              <a:t>getInteger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	 for(</a:t>
            </a:r>
            <a:r>
              <a:rPr lang="en-US" sz="1600" dirty="0" err="1" smtClean="0"/>
              <a:t>i</a:t>
            </a:r>
            <a:r>
              <a:rPr lang="en-US" sz="1600" dirty="0" smtClean="0"/>
              <a:t>=2; </a:t>
            </a:r>
            <a:r>
              <a:rPr lang="en-US" sz="1600" dirty="0" err="1" smtClean="0"/>
              <a:t>i</a:t>
            </a:r>
            <a:r>
              <a:rPr lang="en-US" sz="1600" dirty="0" smtClean="0"/>
              <a:t>&lt;=n/2; ++</a:t>
            </a:r>
            <a:r>
              <a:rPr lang="en-US" sz="1600" dirty="0" err="1" smtClean="0"/>
              <a:t>i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	{ </a:t>
            </a:r>
          </a:p>
          <a:p>
            <a:r>
              <a:rPr lang="en-US" sz="1600" dirty="0" smtClean="0"/>
              <a:t>		if(</a:t>
            </a:r>
            <a:r>
              <a:rPr lang="en-US" sz="1600" dirty="0" err="1" smtClean="0"/>
              <a:t>n%i</a:t>
            </a:r>
            <a:r>
              <a:rPr lang="en-US" sz="1600" dirty="0" smtClean="0"/>
              <a:t>==0)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flag = 1; </a:t>
            </a:r>
          </a:p>
          <a:p>
            <a:r>
              <a:rPr lang="en-US" sz="1600" dirty="0" smtClean="0"/>
              <a:t>	break;</a:t>
            </a:r>
          </a:p>
          <a:p>
            <a:r>
              <a:rPr lang="en-US" sz="1600" dirty="0" smtClean="0"/>
              <a:t> }</a:t>
            </a:r>
          </a:p>
          <a:p>
            <a:r>
              <a:rPr lang="en-US" sz="1600" dirty="0" smtClean="0"/>
              <a:t> if (flag == 1)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("%d is not a prime number.", n);</a:t>
            </a:r>
          </a:p>
          <a:p>
            <a:r>
              <a:rPr lang="en-US" sz="1600" dirty="0" smtClean="0"/>
              <a:t> else</a:t>
            </a:r>
          </a:p>
          <a:p>
            <a:r>
              <a:rPr lang="en-US" sz="1600" dirty="0" smtClean="0"/>
              <a:t> 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("%d is a prime number.", n); </a:t>
            </a:r>
          </a:p>
          <a:p>
            <a:r>
              <a:rPr lang="en-US" sz="1600" dirty="0" smtClean="0"/>
              <a:t>	return 0; 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0167" y="2109020"/>
            <a:ext cx="43268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002060"/>
                </a:solidFill>
              </a:rPr>
              <a:t>// returns integer entered by the user</a:t>
            </a:r>
            <a:r>
              <a:rPr lang="en-US" sz="1700" dirty="0" smtClean="0"/>
              <a:t> </a:t>
            </a:r>
          </a:p>
          <a:p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getInteger</a:t>
            </a:r>
            <a:r>
              <a:rPr lang="en-US" sz="1700" dirty="0" smtClean="0"/>
              <a:t>()</a:t>
            </a:r>
          </a:p>
          <a:p>
            <a:r>
              <a:rPr lang="en-US" sz="1700" dirty="0" smtClean="0"/>
              <a:t> {</a:t>
            </a:r>
          </a:p>
          <a:p>
            <a:r>
              <a:rPr lang="en-US" sz="1700" dirty="0" smtClean="0"/>
              <a:t>	</a:t>
            </a:r>
            <a:r>
              <a:rPr lang="en-US" sz="1700" dirty="0" err="1" smtClean="0"/>
              <a:t>int</a:t>
            </a:r>
            <a:r>
              <a:rPr lang="en-US" sz="1700" dirty="0" smtClean="0"/>
              <a:t> n; </a:t>
            </a:r>
          </a:p>
          <a:p>
            <a:r>
              <a:rPr lang="en-US" sz="1700" dirty="0" smtClean="0"/>
              <a:t>	</a:t>
            </a:r>
            <a:r>
              <a:rPr lang="en-US" sz="1700" dirty="0" err="1" smtClean="0"/>
              <a:t>printf</a:t>
            </a:r>
            <a:r>
              <a:rPr lang="en-US" sz="1700" dirty="0" smtClean="0"/>
              <a:t>("Enter a positive integer: ");</a:t>
            </a:r>
          </a:p>
          <a:p>
            <a:r>
              <a:rPr lang="en-US" sz="1700" dirty="0" smtClean="0"/>
              <a:t>	</a:t>
            </a:r>
            <a:r>
              <a:rPr lang="en-US" sz="1700" dirty="0" err="1" smtClean="0"/>
              <a:t>scanf</a:t>
            </a:r>
            <a:r>
              <a:rPr lang="en-US" sz="1700" dirty="0" smtClean="0"/>
              <a:t>("%</a:t>
            </a:r>
            <a:r>
              <a:rPr lang="en-US" sz="1700" dirty="0" err="1" smtClean="0"/>
              <a:t>d",&amp;n</a:t>
            </a:r>
            <a:r>
              <a:rPr lang="en-US" sz="1700" dirty="0" smtClean="0"/>
              <a:t>); </a:t>
            </a:r>
          </a:p>
          <a:p>
            <a:r>
              <a:rPr lang="en-US" sz="1700" dirty="0" smtClean="0"/>
              <a:t>	return n;</a:t>
            </a:r>
          </a:p>
          <a:p>
            <a:r>
              <a:rPr lang="en-US" sz="1700" dirty="0" smtClean="0"/>
              <a:t> }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8668" y="209386"/>
            <a:ext cx="3002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Example 2:</a:t>
            </a:r>
            <a:endParaRPr lang="en-US" sz="40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p"/>
      <p:bldP spid="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672" y="2686279"/>
            <a:ext cx="4486656" cy="1141497"/>
          </a:xfrm>
        </p:spPr>
        <p:txBody>
          <a:bodyPr>
            <a:normAutofit/>
          </a:bodyPr>
          <a:lstStyle/>
          <a:p>
            <a:r>
              <a:rPr lang="en-US" dirty="0" smtClean="0"/>
              <a:t>Argument passed but no return value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4386-F9CE-4E21-98AF-1EB07E227AE3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6721332" y="1969794"/>
            <a:ext cx="4815840" cy="285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the next example, The integer value entered by the user is passed to the </a:t>
            </a:r>
            <a:r>
              <a:rPr lang="en-US" dirty="0" err="1" smtClean="0"/>
              <a:t>checkPrimeAndDisplay</a:t>
            </a:r>
            <a:r>
              <a:rPr lang="en-US" dirty="0" smtClean="0"/>
              <a:t>() function. </a:t>
            </a:r>
          </a:p>
          <a:p>
            <a:pPr algn="just"/>
            <a:r>
              <a:rPr lang="en-US" dirty="0" smtClean="0"/>
              <a:t>Here, the </a:t>
            </a:r>
            <a:r>
              <a:rPr lang="en-US" dirty="0" err="1" smtClean="0"/>
              <a:t>checkPrimeAndDisplay</a:t>
            </a:r>
            <a:r>
              <a:rPr lang="en-US" dirty="0" smtClean="0"/>
              <a:t>() function checks whether the argument passed is a prime number or not and displays the appropriate message.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5381" y="6032344"/>
            <a:ext cx="2753746" cy="323968"/>
          </a:xfrm>
        </p:spPr>
        <p:txBody>
          <a:bodyPr/>
          <a:lstStyle/>
          <a:p>
            <a:fld id="{53035A92-E126-4339-9B16-99EE17630DB4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12874" y="6011448"/>
            <a:ext cx="365760" cy="365760"/>
          </a:xfrm>
        </p:spPr>
        <p:txBody>
          <a:bodyPr/>
          <a:lstStyle/>
          <a:p>
            <a:fld id="{485C1C91-F70C-409E-B3EB-BA495FFA0DF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5472" y="1106129"/>
            <a:ext cx="210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arguments passed but a return value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4843" y="132732"/>
            <a:ext cx="682850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void </a:t>
            </a:r>
            <a:r>
              <a:rPr lang="en-US" sz="1700" dirty="0" err="1" smtClean="0"/>
              <a:t>checkPrimeAndDisplay</a:t>
            </a:r>
            <a:r>
              <a:rPr lang="en-US" sz="1700" dirty="0" smtClean="0"/>
              <a:t>(</a:t>
            </a:r>
            <a:r>
              <a:rPr lang="en-US" sz="1700" dirty="0" err="1" smtClean="0"/>
              <a:t>int</a:t>
            </a:r>
            <a:r>
              <a:rPr lang="en-US" sz="1700" dirty="0" smtClean="0"/>
              <a:t> n); </a:t>
            </a:r>
          </a:p>
          <a:p>
            <a:r>
              <a:rPr lang="en-US" sz="1700" dirty="0" err="1" smtClean="0"/>
              <a:t>int</a:t>
            </a:r>
            <a:r>
              <a:rPr lang="en-US" sz="1700" dirty="0" smtClean="0"/>
              <a:t> main()</a:t>
            </a:r>
          </a:p>
          <a:p>
            <a:r>
              <a:rPr lang="en-US" sz="1700" dirty="0" smtClean="0"/>
              <a:t> {</a:t>
            </a:r>
          </a:p>
          <a:p>
            <a:r>
              <a:rPr lang="en-US" sz="1700" dirty="0" smtClean="0"/>
              <a:t> </a:t>
            </a:r>
            <a:r>
              <a:rPr lang="en-US" sz="1700" dirty="0" err="1" smtClean="0"/>
              <a:t>int</a:t>
            </a:r>
            <a:r>
              <a:rPr lang="en-US" sz="1700" dirty="0" smtClean="0"/>
              <a:t> n;</a:t>
            </a:r>
          </a:p>
          <a:p>
            <a:r>
              <a:rPr lang="en-US" sz="1700" dirty="0" smtClean="0"/>
              <a:t>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("Enter a positive integer: "); </a:t>
            </a:r>
          </a:p>
          <a:p>
            <a:r>
              <a:rPr lang="en-US" sz="1700" dirty="0" err="1" smtClean="0"/>
              <a:t>scanf</a:t>
            </a:r>
            <a:r>
              <a:rPr lang="en-US" sz="1700" dirty="0" smtClean="0"/>
              <a:t>("%</a:t>
            </a:r>
            <a:r>
              <a:rPr lang="en-US" sz="1700" dirty="0" err="1" smtClean="0"/>
              <a:t>d",&amp;n</a:t>
            </a:r>
            <a:r>
              <a:rPr lang="en-US" sz="1700" dirty="0" smtClean="0"/>
              <a:t>);</a:t>
            </a:r>
          </a:p>
          <a:p>
            <a:r>
              <a:rPr lang="en-US" sz="1700" dirty="0" err="1" smtClean="0"/>
              <a:t>checkPrimeAndDisplay</a:t>
            </a:r>
            <a:r>
              <a:rPr lang="en-US" sz="1700" dirty="0" smtClean="0"/>
              <a:t>(n);</a:t>
            </a:r>
          </a:p>
          <a:p>
            <a:r>
              <a:rPr lang="en-US" sz="1700" dirty="0" smtClean="0"/>
              <a:t> return 0;</a:t>
            </a:r>
          </a:p>
          <a:p>
            <a:r>
              <a:rPr lang="en-US" sz="1700" dirty="0" smtClean="0"/>
              <a:t> }</a:t>
            </a:r>
          </a:p>
          <a:p>
            <a:r>
              <a:rPr lang="en-US" sz="1700" dirty="0" smtClean="0"/>
              <a:t>void </a:t>
            </a:r>
            <a:r>
              <a:rPr lang="en-US" sz="1700" dirty="0" err="1" smtClean="0"/>
              <a:t>checkPrimeAndDisplay</a:t>
            </a:r>
            <a:r>
              <a:rPr lang="en-US" sz="1700" dirty="0" smtClean="0"/>
              <a:t>(</a:t>
            </a:r>
            <a:r>
              <a:rPr lang="en-US" sz="1700" dirty="0" err="1" smtClean="0"/>
              <a:t>int</a:t>
            </a:r>
            <a:r>
              <a:rPr lang="en-US" sz="1700" dirty="0" smtClean="0"/>
              <a:t> n) </a:t>
            </a:r>
          </a:p>
          <a:p>
            <a:r>
              <a:rPr lang="en-US" sz="1700" dirty="0" smtClean="0"/>
              <a:t>{</a:t>
            </a:r>
          </a:p>
          <a:p>
            <a:r>
              <a:rPr lang="en-US" sz="1700" dirty="0" smtClean="0"/>
              <a:t>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, flag = 0;</a:t>
            </a:r>
          </a:p>
          <a:p>
            <a:r>
              <a:rPr lang="en-US" sz="1700" dirty="0" smtClean="0"/>
              <a:t> for(</a:t>
            </a:r>
            <a:r>
              <a:rPr lang="en-US" sz="1700" dirty="0" err="1" smtClean="0"/>
              <a:t>i</a:t>
            </a:r>
            <a:r>
              <a:rPr lang="en-US" sz="1700" dirty="0" smtClean="0"/>
              <a:t>=2;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&lt;= n/2; ++</a:t>
            </a:r>
            <a:r>
              <a:rPr lang="en-US" sz="1700" dirty="0" err="1" smtClean="0"/>
              <a:t>i</a:t>
            </a:r>
            <a:r>
              <a:rPr lang="en-US" sz="1700" dirty="0" smtClean="0"/>
              <a:t>)</a:t>
            </a:r>
          </a:p>
          <a:p>
            <a:r>
              <a:rPr lang="en-US" sz="1700" dirty="0" smtClean="0"/>
              <a:t> {</a:t>
            </a:r>
          </a:p>
          <a:p>
            <a:r>
              <a:rPr lang="en-US" sz="1700" dirty="0" smtClean="0"/>
              <a:t> if(</a:t>
            </a:r>
            <a:r>
              <a:rPr lang="en-US" sz="1700" dirty="0" err="1" smtClean="0"/>
              <a:t>n%i</a:t>
            </a:r>
            <a:r>
              <a:rPr lang="en-US" sz="1700" dirty="0" smtClean="0"/>
              <a:t> == 0)</a:t>
            </a:r>
          </a:p>
          <a:p>
            <a:r>
              <a:rPr lang="en-US" sz="1700" dirty="0" smtClean="0"/>
              <a:t>{</a:t>
            </a:r>
          </a:p>
          <a:p>
            <a:r>
              <a:rPr lang="en-US" sz="1700" dirty="0" smtClean="0"/>
              <a:t> flag = 1; </a:t>
            </a:r>
          </a:p>
          <a:p>
            <a:r>
              <a:rPr lang="en-US" sz="1700" dirty="0" smtClean="0"/>
              <a:t>break; </a:t>
            </a:r>
          </a:p>
          <a:p>
            <a:r>
              <a:rPr lang="en-US" sz="1700" dirty="0" smtClean="0"/>
              <a:t>}}</a:t>
            </a:r>
          </a:p>
          <a:p>
            <a:r>
              <a:rPr lang="en-US" sz="1700" dirty="0" smtClean="0"/>
              <a:t> if(flag == 1)</a:t>
            </a:r>
          </a:p>
          <a:p>
            <a:r>
              <a:rPr lang="en-US" sz="1700" dirty="0" smtClean="0"/>
              <a:t> </a:t>
            </a:r>
            <a:r>
              <a:rPr lang="en-US" sz="1700" dirty="0" err="1" smtClean="0"/>
              <a:t>printf</a:t>
            </a:r>
            <a:r>
              <a:rPr lang="en-US" sz="1700" dirty="0" smtClean="0"/>
              <a:t>("%d is not a prime </a:t>
            </a:r>
            <a:r>
              <a:rPr lang="en-US" sz="1700" dirty="0" err="1" smtClean="0"/>
              <a:t>number.",n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else </a:t>
            </a:r>
          </a:p>
          <a:p>
            <a:r>
              <a:rPr lang="en-US" sz="1700" dirty="0" err="1" smtClean="0"/>
              <a:t>printf</a:t>
            </a:r>
            <a:r>
              <a:rPr lang="en-US" sz="1700" dirty="0" smtClean="0"/>
              <a:t>("%d is a prime number.", n);</a:t>
            </a:r>
          </a:p>
          <a:p>
            <a:r>
              <a:rPr lang="en-US" sz="1700" dirty="0" smtClean="0"/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43428" y="1658721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n is passed to the function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6843720" y="186864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3441" y="2348940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return type is void meaning doesn't return any value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316161" y="2638500"/>
            <a:ext cx="975361" cy="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8668" y="209386"/>
            <a:ext cx="3002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Example </a:t>
            </a:r>
            <a:r>
              <a:rPr lang="en-US" sz="4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r>
              <a:rPr lang="en-US" sz="40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endParaRPr lang="en-US" sz="40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p"/>
      <p:bldP spid="8" grpId="0" build="allAtOnce"/>
      <p:bldP spid="11" grpId="0" build="allAtOnce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672" y="2686279"/>
            <a:ext cx="4486656" cy="1141497"/>
          </a:xfrm>
        </p:spPr>
        <p:txBody>
          <a:bodyPr>
            <a:normAutofit/>
          </a:bodyPr>
          <a:lstStyle/>
          <a:p>
            <a:r>
              <a:rPr lang="en-US" dirty="0" smtClean="0"/>
              <a:t>Argument passed and a return value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548-6064-46D3-94BD-7FCC09321447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6721332" y="1099639"/>
            <a:ext cx="4815840" cy="499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input from the user is passed to the </a:t>
            </a:r>
            <a:r>
              <a:rPr lang="en-US" dirty="0" err="1" smtClean="0"/>
              <a:t>checkPrimeNumber</a:t>
            </a:r>
            <a:r>
              <a:rPr lang="en-US" dirty="0" smtClean="0"/>
              <a:t>() function.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checkPrimeNumber</a:t>
            </a:r>
            <a:r>
              <a:rPr lang="en-US" dirty="0" smtClean="0"/>
              <a:t>() function checks whether the passed argument is prime or not.</a:t>
            </a:r>
          </a:p>
          <a:p>
            <a:r>
              <a:rPr lang="en-US" dirty="0" smtClean="0"/>
              <a:t>If the passed argument is a prime number, the function returns 0. If the passed argument is a non-prime number, the function returns 1. The return value is assigned to the flag variable.</a:t>
            </a:r>
          </a:p>
          <a:p>
            <a:r>
              <a:rPr lang="en-US" dirty="0" smtClean="0"/>
              <a:t>Depending on whether flag is 0 or 1, an appropriate message is printed from the main() function.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5381" y="6032344"/>
            <a:ext cx="2753746" cy="323968"/>
          </a:xfrm>
        </p:spPr>
        <p:txBody>
          <a:bodyPr/>
          <a:lstStyle/>
          <a:p>
            <a:fld id="{3D0C302F-9302-4E32-A2CA-73808D535F5C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12874" y="6011448"/>
            <a:ext cx="365760" cy="365760"/>
          </a:xfrm>
        </p:spPr>
        <p:txBody>
          <a:bodyPr/>
          <a:lstStyle/>
          <a:p>
            <a:fld id="{485C1C91-F70C-409E-B3EB-BA495FFA0DF6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5472" y="1106129"/>
            <a:ext cx="210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 passed and a 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4843" y="132732"/>
            <a:ext cx="68285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checkPrimeNumber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n);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 </a:t>
            </a:r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n, flag;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("Enter a positive integer: ");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</a:t>
            </a:r>
            <a:r>
              <a:rPr lang="en-US" sz="1600" dirty="0" err="1" smtClean="0"/>
              <a:t>d",&amp;n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// n is passed to the </a:t>
            </a:r>
            <a:r>
              <a:rPr lang="en-US" sz="1600" dirty="0" err="1" smtClean="0">
                <a:solidFill>
                  <a:srgbClr val="002060"/>
                </a:solidFill>
              </a:rPr>
              <a:t>checkPrimeNumber</a:t>
            </a:r>
            <a:r>
              <a:rPr lang="en-US" sz="1600" dirty="0" smtClean="0">
                <a:solidFill>
                  <a:srgbClr val="002060"/>
                </a:solidFill>
              </a:rPr>
              <a:t>() function 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// the returned value is assigned to the flag variable </a:t>
            </a:r>
          </a:p>
          <a:p>
            <a:pPr lvl="1"/>
            <a:r>
              <a:rPr lang="en-US" sz="1600" dirty="0" smtClean="0"/>
              <a:t>flag = </a:t>
            </a:r>
            <a:r>
              <a:rPr lang="en-US" sz="1600" dirty="0" err="1" smtClean="0"/>
              <a:t>checkPrimeNumber</a:t>
            </a:r>
            <a:r>
              <a:rPr lang="en-US" sz="1600" dirty="0" smtClean="0"/>
              <a:t>(n); </a:t>
            </a:r>
          </a:p>
          <a:p>
            <a:r>
              <a:rPr lang="en-US" sz="1600" dirty="0" smtClean="0"/>
              <a:t>if(flag == 1)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("%d is not a prime </a:t>
            </a:r>
            <a:r>
              <a:rPr lang="en-US" sz="1600" dirty="0" err="1" smtClean="0"/>
              <a:t>number",n</a:t>
            </a:r>
            <a:r>
              <a:rPr lang="en-US" sz="1600" dirty="0" smtClean="0"/>
              <a:t>); </a:t>
            </a:r>
          </a:p>
          <a:p>
            <a:r>
              <a:rPr lang="en-US" sz="1600" dirty="0" smtClean="0"/>
              <a:t>else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("%d is a prime </a:t>
            </a:r>
            <a:r>
              <a:rPr lang="en-US" sz="1600" dirty="0" err="1" smtClean="0"/>
              <a:t>number",n</a:t>
            </a:r>
            <a:r>
              <a:rPr lang="en-US" sz="1600" dirty="0" smtClean="0"/>
              <a:t>); </a:t>
            </a:r>
          </a:p>
          <a:p>
            <a:r>
              <a:rPr lang="en-US" sz="1600" dirty="0" smtClean="0"/>
              <a:t>return 0; 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checkPrimeNumber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n)</a:t>
            </a:r>
          </a:p>
          <a:p>
            <a:r>
              <a:rPr lang="en-US" sz="1600" dirty="0" smtClean="0"/>
              <a:t> {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 </a:t>
            </a:r>
          </a:p>
          <a:p>
            <a:pPr lvl="1"/>
            <a:r>
              <a:rPr lang="en-US" sz="1600" dirty="0" smtClean="0"/>
              <a:t>for(</a:t>
            </a:r>
            <a:r>
              <a:rPr lang="en-US" sz="1600" dirty="0" err="1" smtClean="0"/>
              <a:t>i</a:t>
            </a:r>
            <a:r>
              <a:rPr lang="en-US" sz="1600" dirty="0" smtClean="0"/>
              <a:t>=2;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&lt;= n/2; ++</a:t>
            </a:r>
            <a:r>
              <a:rPr lang="en-US" sz="1600" dirty="0" err="1" smtClean="0"/>
              <a:t>i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 		if(</a:t>
            </a:r>
            <a:r>
              <a:rPr lang="en-US" sz="1600" dirty="0" err="1" smtClean="0"/>
              <a:t>n%i</a:t>
            </a:r>
            <a:r>
              <a:rPr lang="en-US" sz="1600" dirty="0" smtClean="0"/>
              <a:t> == 0) </a:t>
            </a:r>
          </a:p>
          <a:p>
            <a:r>
              <a:rPr lang="en-US" sz="1600" dirty="0" smtClean="0"/>
              <a:t>		return 1; </a:t>
            </a:r>
          </a:p>
          <a:p>
            <a:r>
              <a:rPr lang="en-US" sz="1600" dirty="0" smtClean="0"/>
              <a:t>	} </a:t>
            </a:r>
          </a:p>
          <a:p>
            <a:r>
              <a:rPr lang="en-US" sz="1600" dirty="0" smtClean="0"/>
              <a:t>	return 0; </a:t>
            </a:r>
          </a:p>
          <a:p>
            <a:r>
              <a:rPr lang="en-US" sz="1600" dirty="0" smtClean="0"/>
              <a:t>}</a:t>
            </a:r>
            <a:endParaRPr lang="en-US" sz="17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34981" y="4055806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//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is returned from the function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8668" y="209386"/>
            <a:ext cx="3002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Example 4:</a:t>
            </a:r>
            <a:endParaRPr lang="en-US" sz="40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4672" y="2568284"/>
            <a:ext cx="4486656" cy="1141497"/>
          </a:xfrm>
        </p:spPr>
        <p:txBody>
          <a:bodyPr/>
          <a:lstStyle/>
          <a:p>
            <a:r>
              <a:rPr lang="en-IN" dirty="0" smtClean="0"/>
              <a:t>Recursive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36080" y="1483080"/>
            <a:ext cx="4815840" cy="3339625"/>
          </a:xfrm>
        </p:spPr>
        <p:txBody>
          <a:bodyPr/>
          <a:lstStyle/>
          <a:p>
            <a:r>
              <a:rPr lang="en-US" dirty="0" smtClean="0"/>
              <a:t>A function that calls itself is known as a recursive function. And, this technique is known as recursion.</a:t>
            </a:r>
          </a:p>
          <a:p>
            <a:r>
              <a:rPr lang="en-US" dirty="0" smtClean="0"/>
              <a:t>The recursion continues until some condition is met to prevent it.</a:t>
            </a:r>
          </a:p>
          <a:p>
            <a:r>
              <a:rPr lang="en-US" dirty="0" smtClean="0"/>
              <a:t>To prevent infinite recursion, </a:t>
            </a:r>
            <a:r>
              <a:rPr lang="en-US" dirty="0" smtClean="0">
                <a:hlinkClick r:id="rId2" tooltip="C if...else"/>
              </a:rPr>
              <a:t>if...else statement</a:t>
            </a:r>
            <a:r>
              <a:rPr lang="en-US" dirty="0" smtClean="0"/>
              <a:t> (or similar approach) can be used where one branch makes the recursive call, and other doesn't.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5E7F-5481-47B2-B3B2-B3A68D77BD51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AC9-8FF5-43CB-915C-D229CCA33831}" type="datetime1">
              <a:rPr lang="en-IN" smtClean="0"/>
              <a:t>04-05-2021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996810" y="545697"/>
            <a:ext cx="451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How does Recursion work?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2103" y="1946787"/>
            <a:ext cx="25635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void </a:t>
            </a:r>
            <a:r>
              <a:rPr lang="en-IN" dirty="0" err="1" smtClean="0"/>
              <a:t>recurse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... .... ..... ..... .....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recurse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... .... ..... ..... .....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	... .... ..... ..... .....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recurse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... .... ..... ..... .....</a:t>
            </a:r>
          </a:p>
          <a:p>
            <a:r>
              <a:rPr lang="en-IN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9239" y="1951703"/>
            <a:ext cx="25635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void </a:t>
            </a:r>
            <a:r>
              <a:rPr lang="en-IN" dirty="0" err="1" smtClean="0"/>
              <a:t>recurse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... .... ..... ..... .....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recurse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... .... ..... ..... .....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	... .... ..... ..... .....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recurse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... .... ..... ..... .....</a:t>
            </a:r>
          </a:p>
          <a:p>
            <a:r>
              <a:rPr lang="en-IN" dirty="0" smtClean="0"/>
              <a:t>}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288594" y="2920181"/>
            <a:ext cx="11503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9792135" y="3288894"/>
            <a:ext cx="2640759" cy="45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8141110" y="2197510"/>
            <a:ext cx="1297858" cy="14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116530" y="4645742"/>
            <a:ext cx="2989005" cy="49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9089925" y="2556388"/>
            <a:ext cx="737419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8126361" y="1991033"/>
            <a:ext cx="3013588" cy="4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86452" y="2241755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recursive </a:t>
            </a:r>
          </a:p>
          <a:p>
            <a:r>
              <a:rPr lang="en-IN" dirty="0" smtClean="0"/>
              <a:t> 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1" grpId="0" build="allAtOnce"/>
      <p:bldP spid="3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CONCEPT OF USER DEFINED FUNCTION</a:t>
            </a:r>
          </a:p>
          <a:p>
            <a:r>
              <a:rPr lang="en-IN" dirty="0" smtClean="0"/>
              <a:t>PROTOTYPES</a:t>
            </a:r>
          </a:p>
          <a:p>
            <a:r>
              <a:rPr lang="en-IN" dirty="0" smtClean="0"/>
              <a:t>DEFINITION OF FUNCTION</a:t>
            </a:r>
          </a:p>
          <a:p>
            <a:r>
              <a:rPr lang="en-IN" dirty="0" smtClean="0"/>
              <a:t>PARAMETERS</a:t>
            </a:r>
          </a:p>
          <a:p>
            <a:r>
              <a:rPr lang="en-IN" dirty="0" smtClean="0"/>
              <a:t>PARAMETER PASSING</a:t>
            </a:r>
          </a:p>
          <a:p>
            <a:r>
              <a:rPr lang="en-IN" dirty="0" smtClean="0"/>
              <a:t>CALLING A FUNCTION</a:t>
            </a:r>
          </a:p>
          <a:p>
            <a:r>
              <a:rPr lang="en-IN" dirty="0" smtClean="0"/>
              <a:t>RECURSIVE FUNCTION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627-9903-4246-B0C9-20D93E75569A}" type="datetime1">
              <a:rPr lang="en-IN" smtClean="0"/>
              <a:t>04-05-2021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205228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6F24-1C92-4C96-BDED-87507953E052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8668" y="209386"/>
            <a:ext cx="2521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Example:</a:t>
            </a:r>
            <a:endParaRPr lang="en-US" sz="40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161" y="1047135"/>
            <a:ext cx="53094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number, result;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("Enter a positive integer: "); </a:t>
            </a:r>
            <a:r>
              <a:rPr lang="en-US" dirty="0" err="1" smtClean="0"/>
              <a:t>scanf</a:t>
            </a:r>
            <a:r>
              <a:rPr lang="en-US" dirty="0" smtClean="0"/>
              <a:t>("%d", &amp;number); </a:t>
            </a:r>
          </a:p>
          <a:p>
            <a:pPr lvl="1"/>
            <a:r>
              <a:rPr lang="en-US" dirty="0" smtClean="0"/>
              <a:t>result = sum(number);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("sum = %d", result); </a:t>
            </a:r>
          </a:p>
          <a:p>
            <a:pPr lvl="1"/>
            <a:r>
              <a:rPr lang="en-US" dirty="0" smtClean="0"/>
              <a:t>return 0;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if (n != 0)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// sum() function calls itself </a:t>
            </a:r>
          </a:p>
          <a:p>
            <a:pPr lvl="1"/>
            <a:r>
              <a:rPr lang="en-US" dirty="0" smtClean="0"/>
              <a:t>return n + sum(n-1); </a:t>
            </a:r>
          </a:p>
          <a:p>
            <a:pPr lvl="1"/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return n;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7030" y="4498215"/>
            <a:ext cx="3094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Output</a:t>
            </a:r>
          </a:p>
          <a:p>
            <a:endParaRPr lang="pt-BR" dirty="0" smtClean="0"/>
          </a:p>
          <a:p>
            <a:r>
              <a:rPr lang="pt-BR" dirty="0" smtClean="0"/>
              <a:t>Enter a positive integer:3 </a:t>
            </a:r>
          </a:p>
          <a:p>
            <a:r>
              <a:rPr lang="pt-BR" dirty="0" smtClean="0"/>
              <a:t>sum = 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1649" y="398207"/>
            <a:ext cx="5368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Initially, the sum() is called from the main() function with number passed as an argument.</a:t>
            </a:r>
          </a:p>
          <a:p>
            <a:pPr algn="just"/>
            <a:r>
              <a:rPr lang="en-US" dirty="0" smtClean="0"/>
              <a:t>Suppose, the value of n inside sum() is 3 initially. During the next function call, 2 is passed to the sum() function. This process continues until n is equal to 0.</a:t>
            </a:r>
          </a:p>
          <a:p>
            <a:pPr algn="just"/>
            <a:r>
              <a:rPr lang="en-US" dirty="0" smtClean="0"/>
              <a:t>When n is equal to 0, the if condition fails and the else part is executed returning the sum of integers ultimately to the main() function.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8377084" y="3967316"/>
            <a:ext cx="1283110" cy="14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59094" y="480798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Explanation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build="allAtOnce"/>
      <p:bldP spid="11" grpId="0" build="allAtOnce"/>
      <p:bldP spid="1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CONCEPT OF USER DEFINED FUNCTION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3429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function is a block of code that performs a specific task.</a:t>
            </a:r>
          </a:p>
          <a:p>
            <a:pPr algn="just"/>
            <a:r>
              <a:rPr lang="en-US" dirty="0" smtClean="0"/>
              <a:t>C allows you to define functions according to your need. </a:t>
            </a:r>
          </a:p>
          <a:p>
            <a:pPr algn="just"/>
            <a:r>
              <a:rPr lang="en-US" dirty="0" smtClean="0"/>
              <a:t>These functions are known as user-defined functions. </a:t>
            </a:r>
          </a:p>
          <a:p>
            <a:pPr algn="just"/>
            <a:r>
              <a:rPr lang="en-US" sz="2000" b="1" dirty="0" smtClean="0"/>
              <a:t>For example:</a:t>
            </a:r>
          </a:p>
          <a:p>
            <a:pPr algn="just"/>
            <a:r>
              <a:rPr lang="en-US" dirty="0" smtClean="0"/>
              <a:t>Suppose, you need to create a circle and color it depending upon the radius and color. </a:t>
            </a:r>
          </a:p>
          <a:p>
            <a:pPr algn="just"/>
            <a:r>
              <a:rPr lang="en-US" dirty="0" smtClean="0"/>
              <a:t>You can create two functions to solve this problem:</a:t>
            </a:r>
          </a:p>
          <a:p>
            <a:pPr algn="just"/>
            <a:r>
              <a:rPr lang="en-US" sz="2000" b="1" dirty="0" err="1" smtClean="0">
                <a:solidFill>
                  <a:srgbClr val="FF0000"/>
                </a:solidFill>
              </a:rPr>
              <a:t>createCircle</a:t>
            </a:r>
            <a:r>
              <a:rPr lang="en-US" sz="2000" b="1" dirty="0" smtClean="0">
                <a:solidFill>
                  <a:srgbClr val="FF0000"/>
                </a:solidFill>
              </a:rPr>
              <a:t>() function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color() function</a:t>
            </a:r>
          </a:p>
          <a:p>
            <a:pPr lvl="1" algn="just">
              <a:buNone/>
            </a:pP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132-438D-40CE-9E01-AE96CB93DC85}" type="datetime1">
              <a:rPr lang="en-IN" smtClean="0"/>
              <a:t>04-05-2021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24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3290-CDBD-4A58-8FDD-B501D4DB61BC}" type="datetime1">
              <a:rPr lang="en-IN" smtClean="0"/>
              <a:t>04-05-2021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35382" y="374072"/>
            <a:ext cx="692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is an example to add two integers. To perform this task, we have created an user-defined </a:t>
            </a:r>
            <a:r>
              <a:rPr lang="en-US" dirty="0" err="1" smtClean="0"/>
              <a:t>addNumbers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873" y="1232159"/>
            <a:ext cx="66211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addNumbers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b); </a:t>
            </a:r>
            <a:r>
              <a:rPr lang="en-US" dirty="0" smtClean="0">
                <a:solidFill>
                  <a:srgbClr val="FF0000"/>
                </a:solidFill>
              </a:rPr>
              <a:t>// function prototype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n1,n2,sum; </a:t>
            </a:r>
          </a:p>
          <a:p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("Enters two numbers: "); 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("%d %d",&amp;n1,&amp;n2);</a:t>
            </a:r>
          </a:p>
          <a:p>
            <a:endParaRPr lang="en-US" dirty="0" smtClean="0"/>
          </a:p>
          <a:p>
            <a:r>
              <a:rPr lang="en-US" dirty="0" smtClean="0"/>
              <a:t> sum = </a:t>
            </a:r>
            <a:r>
              <a:rPr lang="en-US" dirty="0" err="1" smtClean="0"/>
              <a:t>addNumbers</a:t>
            </a:r>
            <a:r>
              <a:rPr lang="en-US" dirty="0" smtClean="0"/>
              <a:t>(n1, n2); </a:t>
            </a:r>
            <a:r>
              <a:rPr lang="en-US" dirty="0" smtClean="0">
                <a:solidFill>
                  <a:srgbClr val="FF0000"/>
                </a:solidFill>
              </a:rPr>
              <a:t>// function call </a:t>
            </a:r>
          </a:p>
          <a:p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("sum = %</a:t>
            </a:r>
            <a:r>
              <a:rPr lang="en-US" dirty="0" err="1" smtClean="0"/>
              <a:t>d",sum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return 0;</a:t>
            </a:r>
          </a:p>
          <a:p>
            <a:r>
              <a:rPr lang="en-US" dirty="0" smtClean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0583" y="2479964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addNumbers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</a:t>
            </a:r>
            <a:r>
              <a:rPr lang="en-US" dirty="0" smtClean="0">
                <a:solidFill>
                  <a:srgbClr val="FF0000"/>
                </a:solidFill>
              </a:rPr>
              <a:t>// function definition</a:t>
            </a:r>
          </a:p>
          <a:p>
            <a:endParaRPr lang="en-US" dirty="0" smtClean="0"/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result;</a:t>
            </a:r>
          </a:p>
          <a:p>
            <a:endParaRPr lang="en-US" dirty="0" smtClean="0"/>
          </a:p>
          <a:p>
            <a:r>
              <a:rPr lang="en-US" dirty="0" smtClean="0"/>
              <a:t> result = </a:t>
            </a:r>
            <a:r>
              <a:rPr lang="en-US" dirty="0" err="1" smtClean="0"/>
              <a:t>a+b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r>
              <a:rPr lang="en-US" dirty="0" smtClean="0"/>
              <a:t>return result; </a:t>
            </a:r>
            <a:r>
              <a:rPr lang="en-US" dirty="0" smtClean="0">
                <a:solidFill>
                  <a:srgbClr val="FF0000"/>
                </a:solidFill>
              </a:rPr>
              <a:t>// return statement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7"/>
            <a:ext cx="3794760" cy="257379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A function prototype is simply the declaration of a function that specifies function's name, parameters and return type. It doesn't contain function body.</a:t>
            </a:r>
          </a:p>
          <a:p>
            <a:r>
              <a:rPr lang="en-US" sz="1800" dirty="0" smtClean="0"/>
              <a:t>A function prototype gives information to the compiler that the function may later be used in the program.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EA29-D04C-4AAC-9F2A-C3EBA5CCB34F}" type="datetime1">
              <a:rPr lang="en-IN" smtClean="0"/>
              <a:t>04-05-2021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Syntax of function prototype</a:t>
            </a:r>
          </a:p>
          <a:p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(type1 argument1, type2 argument2, ...);</a:t>
            </a:r>
          </a:p>
          <a:p>
            <a:r>
              <a:rPr lang="en-US" dirty="0" smtClean="0"/>
              <a:t>In the previous example,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addNumbers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b); is the function prototype which provides the following information to the compiler:</a:t>
            </a:r>
          </a:p>
          <a:p>
            <a:r>
              <a:rPr lang="en-US" dirty="0" smtClean="0"/>
              <a:t>name of the function is </a:t>
            </a:r>
            <a:r>
              <a:rPr lang="en-US" dirty="0" err="1" smtClean="0"/>
              <a:t>addNumbers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return type of the function is 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two arguments of type </a:t>
            </a:r>
            <a:r>
              <a:rPr lang="en-US" dirty="0" err="1" smtClean="0"/>
              <a:t>int</a:t>
            </a:r>
            <a:r>
              <a:rPr lang="en-US" dirty="0" smtClean="0"/>
              <a:t> are passed to the function</a:t>
            </a:r>
          </a:p>
          <a:p>
            <a:r>
              <a:rPr lang="en-US" dirty="0" smtClean="0"/>
              <a:t>The function prototype is not needed if the user-defined function is defined before the main() 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Syntax of function definition :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accent4"/>
                </a:solidFill>
              </a:rPr>
              <a:t>returnType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functionName</a:t>
            </a:r>
            <a:r>
              <a:rPr lang="en-US" sz="2000" dirty="0" smtClean="0">
                <a:solidFill>
                  <a:schemeClr val="accent4"/>
                </a:solidFill>
              </a:rPr>
              <a:t>(type1 argument1, type2 argument2, ...)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 //body of the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 }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a function is called, the control of the program is transferred to the function definition. </a:t>
            </a:r>
          </a:p>
          <a:p>
            <a:r>
              <a:rPr lang="en-US" dirty="0" smtClean="0"/>
              <a:t>And, the compiler starts executing the codes inside the body of a function.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Function definition contains the block of code to perform a specific task. In our example, adding two numbers and returning it.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B5F-D66B-4C5A-A419-DFAAEB52EB01}" type="datetime1">
              <a:rPr lang="en-IN" smtClean="0"/>
              <a:t>04-05-2021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23" y="2951750"/>
            <a:ext cx="4486656" cy="1141497"/>
          </a:xfrm>
        </p:spPr>
        <p:txBody>
          <a:bodyPr/>
          <a:lstStyle/>
          <a:p>
            <a:r>
              <a:rPr lang="en-IN" dirty="0" smtClean="0"/>
              <a:t>Parameters and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829" y="1748569"/>
            <a:ext cx="4815840" cy="3546102"/>
          </a:xfrm>
        </p:spPr>
        <p:txBody>
          <a:bodyPr/>
          <a:lstStyle/>
          <a:p>
            <a:r>
              <a:rPr lang="en-US" dirty="0" smtClean="0"/>
              <a:t>In programming, argument refers to the variable passed to the function. </a:t>
            </a:r>
          </a:p>
          <a:p>
            <a:r>
              <a:rPr lang="en-US" dirty="0" smtClean="0"/>
              <a:t>In the previous example, two variables n1 and n2 are passed during the function call.</a:t>
            </a:r>
          </a:p>
          <a:p>
            <a:r>
              <a:rPr lang="en-US" dirty="0" smtClean="0"/>
              <a:t>The parameters a and b accepts the passed arguments in the function definition.</a:t>
            </a:r>
          </a:p>
          <a:p>
            <a:r>
              <a:rPr lang="en-US" dirty="0" smtClean="0"/>
              <a:t>These arguments are called formal parameters of the function.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A16-FA77-4CBF-8EEA-A94A6BD819E7}" type="datetime1">
              <a:rPr lang="en-IN" smtClean="0"/>
              <a:t>04-05-2021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68F9-3977-4A9A-AA9D-10F4C6F1F60D}" type="datetime1">
              <a:rPr lang="en-IN" smtClean="0"/>
              <a:t>04-05-2021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200400" y="427704"/>
            <a:ext cx="6401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How to pass parameters to a function?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12259" y="1238865"/>
            <a:ext cx="78903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addNumbers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b);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endParaRPr lang="en-IN" dirty="0" smtClean="0"/>
          </a:p>
          <a:p>
            <a:r>
              <a:rPr lang="en-IN" dirty="0" smtClean="0"/>
              <a:t>	... ... ... ... ...</a:t>
            </a:r>
          </a:p>
          <a:p>
            <a:r>
              <a:rPr lang="en-IN" dirty="0" smtClean="0"/>
              <a:t>	sum = </a:t>
            </a:r>
            <a:r>
              <a:rPr lang="en-IN" dirty="0" err="1" smtClean="0"/>
              <a:t>addNumbers</a:t>
            </a:r>
            <a:r>
              <a:rPr lang="en-IN" dirty="0" smtClean="0"/>
              <a:t>(n1,n2);</a:t>
            </a:r>
          </a:p>
          <a:p>
            <a:r>
              <a:rPr lang="en-IN" dirty="0" smtClean="0"/>
              <a:t>	... ... ... ... ...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addNumbers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... ... ... ... ...</a:t>
            </a:r>
          </a:p>
          <a:p>
            <a:r>
              <a:rPr lang="en-IN" dirty="0" smtClean="0"/>
              <a:t>	... ... ... ... ...</a:t>
            </a:r>
          </a:p>
          <a:p>
            <a:r>
              <a:rPr lang="en-IN" dirty="0" smtClean="0"/>
              <a:t>}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4395019" y="3746089"/>
            <a:ext cx="825910" cy="79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004620" y="3864076"/>
            <a:ext cx="776749" cy="52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3471" y="1194619"/>
            <a:ext cx="445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type of arguments passed to a function and the formal parameters must match, otherwise, the compiler will throw an error.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61239" y="3303639"/>
            <a:ext cx="4773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 n1 is of char type, a also should be of char type. </a:t>
            </a:r>
          </a:p>
          <a:p>
            <a:r>
              <a:rPr lang="en-US" dirty="0" smtClean="0"/>
              <a:t>If n2 is of float type, variable b also should be of float type.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42760" y="4796667"/>
            <a:ext cx="473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function can also be called without passing an argument.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7574280" y="5654040"/>
            <a:ext cx="396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84720" y="583692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NOTE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p"/>
      <p:bldP spid="14" grpId="0" build="allAtOnce"/>
      <p:bldP spid="15" grpId="0" build="p"/>
      <p:bldP spid="16" grpId="0" build="p"/>
      <p:bldP spid="1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4672" y="2789504"/>
            <a:ext cx="4486656" cy="1141497"/>
          </a:xfrm>
        </p:spPr>
        <p:txBody>
          <a:bodyPr/>
          <a:lstStyle/>
          <a:p>
            <a:r>
              <a:rPr lang="en-IN" dirty="0" smtClean="0"/>
              <a:t>Types of user defined functions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4212-FD04-4891-909C-054C44DA5DD8}" type="datetime1">
              <a:rPr lang="en-IN" smtClean="0"/>
              <a:t>04-05-2021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36080" y="1527324"/>
            <a:ext cx="4815840" cy="3619844"/>
          </a:xfrm>
        </p:spPr>
        <p:txBody>
          <a:bodyPr/>
          <a:lstStyle/>
          <a:p>
            <a:r>
              <a:rPr lang="en-US" b="1" dirty="0" smtClean="0"/>
              <a:t> </a:t>
            </a:r>
            <a:r>
              <a:rPr lang="en-US" sz="2400" dirty="0" smtClean="0"/>
              <a:t>No arguments passed and no return value</a:t>
            </a:r>
          </a:p>
          <a:p>
            <a:r>
              <a:rPr lang="en-US" sz="2400" dirty="0" smtClean="0"/>
              <a:t>No arguments passed but a return value</a:t>
            </a:r>
          </a:p>
          <a:p>
            <a:r>
              <a:rPr lang="en-US" sz="2400" dirty="0" smtClean="0"/>
              <a:t>Argument passed but no return value</a:t>
            </a:r>
          </a:p>
          <a:p>
            <a:r>
              <a:rPr lang="en-US" sz="2400" dirty="0" smtClean="0"/>
              <a:t>Argument passed and a 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1718</TotalTime>
  <Words>924</Words>
  <Application>Microsoft Office PowerPoint</Application>
  <PresentationFormat>Custom</PresentationFormat>
  <Paragraphs>328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Parcel</vt:lpstr>
      <vt:lpstr>PROGRAMMING FOR PROBLEM SOLVING</vt:lpstr>
      <vt:lpstr>CHAPTER 5</vt:lpstr>
      <vt:lpstr>CONCEPT OF USER DEFINED FUNCTION</vt:lpstr>
      <vt:lpstr>Slide 4</vt:lpstr>
      <vt:lpstr>PROTOTYPES</vt:lpstr>
      <vt:lpstr>FUNCTION DEFINITION</vt:lpstr>
      <vt:lpstr>Parameters and parameter passing</vt:lpstr>
      <vt:lpstr>Slide 8</vt:lpstr>
      <vt:lpstr>Types of user defined functions</vt:lpstr>
      <vt:lpstr>No arguments passed and no return value</vt:lpstr>
      <vt:lpstr>Slide 11</vt:lpstr>
      <vt:lpstr>No arguments passed but a return value</vt:lpstr>
      <vt:lpstr>Slide 13</vt:lpstr>
      <vt:lpstr>Argument passed but no return value</vt:lpstr>
      <vt:lpstr>Slide 15</vt:lpstr>
      <vt:lpstr>Argument passed and a return value</vt:lpstr>
      <vt:lpstr>Slide 17</vt:lpstr>
      <vt:lpstr>Recursive function</vt:lpstr>
      <vt:lpstr>Slide 19</vt:lpstr>
      <vt:lpstr>Slide 20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hemal</cp:lastModifiedBy>
  <cp:revision>174</cp:revision>
  <dcterms:created xsi:type="dcterms:W3CDTF">2020-09-07T10:12:37Z</dcterms:created>
  <dcterms:modified xsi:type="dcterms:W3CDTF">2021-05-04T07:50:15Z</dcterms:modified>
</cp:coreProperties>
</file>