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0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gZ6E3NLRmlMEyfWEpt7otNDDtO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-77" y="-1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Bookman Old Style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1" name="Google Shape;2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26037" y="0"/>
            <a:ext cx="1965963" cy="568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Bookman Old Style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>
            <a:spLocks noGrp="1"/>
          </p:cNvSpPr>
          <p:nvPr>
            <p:ph type="pic" idx="2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EFEFE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ftr" idx="11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 rot="5400000">
            <a:off x="4545009" y="324171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2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>
            <a:spLocks noGrp="1"/>
          </p:cNvSpPr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1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3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4" name="Google Shape;34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2288" y="0"/>
            <a:ext cx="1997850" cy="57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body" idx="1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2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2" name="Google Shape;42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91217" y="0"/>
            <a:ext cx="2066929" cy="598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Bookman Old Style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2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ftr" idx="11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1" name="Google Shape;5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20764" y="0"/>
            <a:ext cx="2139373" cy="619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body" idx="2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body" idx="3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4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1" name="Google Shape;61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22907" y="1"/>
            <a:ext cx="2137230" cy="618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Bookman Old Style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8" name="Google Shape;6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26037" y="0"/>
            <a:ext cx="1965963" cy="568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Bookman Old Style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Bookman Old Style"/>
              <a:buNone/>
              <a:defRPr sz="28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EFEFE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Bookman Old Style"/>
              <a:buNone/>
              <a:defRPr sz="28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27" name="Google Shape;27;p10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420"/>
              <a:buFont typeface="Bookman Old Style"/>
              <a:buNone/>
            </a:pPr>
            <a:r>
              <a:rPr lang="en-US" sz="3420"/>
              <a:t/>
            </a:r>
            <a:br>
              <a:rPr lang="en-US" sz="3420"/>
            </a:br>
            <a:r>
              <a:rPr lang="en-US" sz="3420"/>
              <a:t>PROGRAMMING FOR PROBLEM SOLVING</a:t>
            </a:r>
            <a:br>
              <a:rPr lang="en-US" sz="3420"/>
            </a:br>
            <a:endParaRPr sz="3420"/>
          </a:p>
        </p:txBody>
      </p:sp>
      <p:sp>
        <p:nvSpPr>
          <p:cNvPr id="109" name="Google Shape;109;p1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SEMESTER:1</a:t>
            </a:r>
            <a:r>
              <a:rPr lang="en-US" baseline="30000"/>
              <a:t>ST</a:t>
            </a:r>
            <a:r>
              <a:rPr lang="en-US"/>
              <a:t> CE/IT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PREPARED BY: Prof. Murti Patel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20"/>
              <a:buFont typeface="Bookman Old Style"/>
              <a:buNone/>
            </a:pPr>
            <a:r>
              <a:rPr lang="en-US" sz="2520"/>
              <a:t/>
            </a:r>
            <a:br>
              <a:rPr lang="en-US" sz="2520"/>
            </a:br>
            <a:r>
              <a:rPr lang="en-US" sz="2520"/>
              <a:t> CHAPTER  5 : </a:t>
            </a:r>
            <a:r>
              <a:rPr lang="en-US" sz="2520" b="1"/>
              <a:t>FUNCTIONS	</a:t>
            </a:r>
            <a:br>
              <a:rPr lang="en-US" sz="2520" b="1"/>
            </a:br>
            <a:r>
              <a:rPr lang="en-US" sz="2520"/>
              <a:t>TOPIC 8 : </a:t>
            </a:r>
            <a:r>
              <a:rPr lang="en-US" sz="2520" b="1"/>
              <a:t>MACROS</a:t>
            </a:r>
            <a:endParaRPr sz="2520" b="1"/>
          </a:p>
        </p:txBody>
      </p:sp>
      <p:sp>
        <p:nvSpPr>
          <p:cNvPr id="115" name="Google Shape;115;p2"/>
          <p:cNvSpPr txBox="1">
            <a:spLocks noGrp="1"/>
          </p:cNvSpPr>
          <p:nvPr>
            <p:ph type="body" idx="1"/>
          </p:nvPr>
        </p:nvSpPr>
        <p:spPr>
          <a:xfrm>
            <a:off x="1783829" y="2447778"/>
            <a:ext cx="8823211" cy="374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segment of code which is replaced by the value of macro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defined by </a:t>
            </a:r>
            <a:r>
              <a:rPr lang="en-US" sz="2400" b="1" i="1"/>
              <a:t>#define </a:t>
            </a:r>
            <a:r>
              <a:rPr lang="en-US" sz="2400"/>
              <a:t>directive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 It’s syntax is: </a:t>
            </a:r>
            <a:endParaRPr/>
          </a:p>
          <a:p>
            <a:pPr marL="4572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 i="1"/>
              <a:t>#define &lt;macro_name&gt; &lt;token&gt;</a:t>
            </a:r>
            <a:endParaRPr/>
          </a:p>
          <a:p>
            <a:pPr marL="4572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Here the token can be any text and macro_name can be any valid C name.</a:t>
            </a:r>
            <a:endParaRPr/>
          </a:p>
          <a:p>
            <a:pPr marL="342900" lvl="0" indent="-1778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</a:pP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143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16" name="Google Shape;116;p2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ENGINEERING, *Proprietary material of SILVER OAK UNIVERSITY</a:t>
            </a:r>
            <a:endParaRPr/>
          </a:p>
        </p:txBody>
      </p:sp>
      <p:sp>
        <p:nvSpPr>
          <p:cNvPr id="117" name="Google Shape;117;p2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31-10-2020</a:t>
            </a:r>
            <a:endParaRPr/>
          </a:p>
        </p:txBody>
      </p:sp>
      <p:sp>
        <p:nvSpPr>
          <p:cNvPr id="118" name="Google Shape;118;p2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ENGINEERING, *Proprietary material of SILVER OAK UNIVERSITY</a:t>
            </a:r>
            <a:endParaRPr/>
          </a:p>
        </p:txBody>
      </p:sp>
      <p:sp>
        <p:nvSpPr>
          <p:cNvPr id="125" name="Google Shape;125;p3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31-10-2020</a:t>
            </a:r>
            <a:endParaRPr/>
          </a:p>
        </p:txBody>
      </p:sp>
      <p:sp>
        <p:nvSpPr>
          <p:cNvPr id="126" name="Google Shape;126;p3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27" name="Google Shape;127;p3"/>
          <p:cNvSpPr txBox="1">
            <a:spLocks noGrp="1"/>
          </p:cNvSpPr>
          <p:nvPr>
            <p:ph type="title"/>
          </p:nvPr>
        </p:nvSpPr>
        <p:spPr>
          <a:xfrm>
            <a:off x="1603717" y="964692"/>
            <a:ext cx="8567225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Bookman Old Style"/>
              <a:buNone/>
            </a:pPr>
            <a:r>
              <a:rPr lang="en-US" b="1"/>
              <a:t>TYPES OF MACRO</a:t>
            </a:r>
            <a:endParaRPr/>
          </a:p>
        </p:txBody>
      </p:sp>
      <p:sp>
        <p:nvSpPr>
          <p:cNvPr id="128" name="Google Shape;128;p3"/>
          <p:cNvSpPr/>
          <p:nvPr/>
        </p:nvSpPr>
        <p:spPr>
          <a:xfrm>
            <a:off x="5148775" y="2616591"/>
            <a:ext cx="1575582" cy="59084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Macros</a:t>
            </a:r>
            <a:endParaRPr sz="1800" b="0" i="0" u="none" strike="noStrike" cap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3092547" y="4344574"/>
            <a:ext cx="1575582" cy="59084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Object Like Macros</a:t>
            </a:r>
            <a:endParaRPr sz="1800" b="0" i="0" u="none" strike="noStrike" cap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6930683" y="4314093"/>
            <a:ext cx="1575582" cy="59084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Function like Macros</a:t>
            </a:r>
            <a:endParaRPr sz="1800" b="0" i="0" u="none" strike="noStrike" cap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131" name="Google Shape;131;p3"/>
          <p:cNvCxnSpPr/>
          <p:nvPr/>
        </p:nvCxnSpPr>
        <p:spPr>
          <a:xfrm>
            <a:off x="5950636" y="3193366"/>
            <a:ext cx="1782000" cy="11067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32" name="Google Shape;132;p3"/>
          <p:cNvCxnSpPr>
            <a:stCxn id="128" idx="2"/>
            <a:endCxn id="129" idx="0"/>
          </p:cNvCxnSpPr>
          <p:nvPr/>
        </p:nvCxnSpPr>
        <p:spPr>
          <a:xfrm rot="5400000">
            <a:off x="4339966" y="2747834"/>
            <a:ext cx="1137000" cy="20562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ftr" idx="11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ENGINEERING, *Proprietary material of SILVER OAK UNIVERSITY</a:t>
            </a:r>
            <a:endParaRPr/>
          </a:p>
        </p:txBody>
      </p:sp>
      <p:sp>
        <p:nvSpPr>
          <p:cNvPr id="138" name="Google Shape;138;p4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31-10-2020</a:t>
            </a:r>
            <a:endParaRPr/>
          </a:p>
        </p:txBody>
      </p:sp>
      <p:sp>
        <p:nvSpPr>
          <p:cNvPr id="139" name="Google Shape;139;p4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title"/>
          </p:nvPr>
        </p:nvSpPr>
        <p:spPr>
          <a:xfrm>
            <a:off x="860942" y="2679928"/>
            <a:ext cx="4486656" cy="66818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979"/>
              <a:buFont typeface="Bookman Old Style"/>
              <a:buNone/>
            </a:pPr>
            <a:r>
              <a:rPr lang="en-US" sz="1979"/>
              <a:t/>
            </a:r>
            <a:br>
              <a:rPr lang="en-US" sz="1979"/>
            </a:br>
            <a:r>
              <a:rPr lang="en-US" sz="1979"/>
              <a:t>OBJECT LIKE MACROS</a:t>
            </a:r>
            <a:br>
              <a:rPr lang="en-US" sz="1979"/>
            </a:br>
            <a:endParaRPr sz="1979"/>
          </a:p>
        </p:txBody>
      </p:sp>
      <p:sp>
        <p:nvSpPr>
          <p:cNvPr id="141" name="Google Shape;141;p4"/>
          <p:cNvSpPr txBox="1">
            <a:spLocks noGrp="1"/>
          </p:cNvSpPr>
          <p:nvPr>
            <p:ph type="body" idx="1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is an identifier that is replaced by value. It is widely used to represent numeric constants. 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 b="1"/>
              <a:t>For example: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#define PI 3.1415 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Here, PI is the macro name which will be replaced by the value 3.14. 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Let's see an example of Object-like Macros :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rPr lang="en-US" b="1" i="1"/>
              <a:t>#include &lt;stdio.h&gt; 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rPr lang="en-US" b="1" i="1"/>
              <a:t>#define PI 3.1415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rPr lang="en-US" b="1" i="1"/>
              <a:t>main() 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rPr lang="en-US" b="1" i="1"/>
              <a:t>{ printf("%f",PI); } </a:t>
            </a:r>
            <a:endParaRPr/>
          </a:p>
          <a:p>
            <a:pPr marL="22860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>
            <a:spLocks noGrp="1"/>
          </p:cNvSpPr>
          <p:nvPr>
            <p:ph type="title"/>
          </p:nvPr>
        </p:nvSpPr>
        <p:spPr>
          <a:xfrm>
            <a:off x="875011" y="2672861"/>
            <a:ext cx="4625457" cy="70338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979"/>
              <a:buFont typeface="Bookman Old Style"/>
              <a:buNone/>
            </a:pPr>
            <a:r>
              <a:rPr lang="en-US" sz="1979"/>
              <a:t/>
            </a:r>
            <a:br>
              <a:rPr lang="en-US" sz="1979"/>
            </a:br>
            <a:r>
              <a:rPr lang="en-US" sz="1979"/>
              <a:t>FUNCTION LIKE MACROS</a:t>
            </a:r>
            <a:br>
              <a:rPr lang="en-US" sz="1979"/>
            </a:br>
            <a:endParaRPr sz="1979"/>
          </a:p>
        </p:txBody>
      </p:sp>
      <p:sp>
        <p:nvSpPr>
          <p:cNvPr id="147" name="Google Shape;147;p5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31-10-2020</a:t>
            </a:r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ftr" idx="11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ENGINEERING, *Proprietary material of SILVER OAK UNIVERSITY</a:t>
            </a:r>
            <a:endParaRPr/>
          </a:p>
        </p:txBody>
      </p:sp>
      <p:sp>
        <p:nvSpPr>
          <p:cNvPr id="149" name="Google Shape;149;p5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150" name="Google Shape;150;p5"/>
          <p:cNvSpPr txBox="1">
            <a:spLocks noGrp="1"/>
          </p:cNvSpPr>
          <p:nvPr>
            <p:ph type="body" idx="1"/>
          </p:nvPr>
        </p:nvSpPr>
        <p:spPr>
          <a:xfrm>
            <a:off x="6736079" y="804672"/>
            <a:ext cx="5010443" cy="524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The function-like macro looks like function call. 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 b="1"/>
              <a:t>For example: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#define MIN(a,b) ((a)&lt;(b)?(a):(b)) 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Here, MIN is the macro name. Let's see an example of Function-like Macros :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rPr lang="en-US" b="1" i="1"/>
              <a:t>#include &lt;stdio.h&gt; 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rPr lang="en-US" b="1" i="1"/>
              <a:t>#define MIN(a,b) ((a)&lt;(b)?(a):(b))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rPr lang="en-US" b="1" i="1"/>
              <a:t>void main()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rPr lang="en-US" b="1" i="1"/>
              <a:t>{ 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rPr lang="en-US" b="1" i="1"/>
              <a:t>printf("Minimum between 10 and 20 is: %d\n", MIN(10,20)); } </a:t>
            </a:r>
            <a:endParaRPr b="1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31-10-2020</a:t>
            </a:r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ENGINEERING, *Proprietary material of SILVER OAK UNIVERSITY</a:t>
            </a:r>
            <a:endParaRPr/>
          </a:p>
        </p:txBody>
      </p:sp>
      <p:sp>
        <p:nvSpPr>
          <p:cNvPr id="157" name="Google Shape;157;p6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158" name="Google Shape;158;p6"/>
          <p:cNvSpPr txBox="1">
            <a:spLocks noGrp="1"/>
          </p:cNvSpPr>
          <p:nvPr>
            <p:ph type="title"/>
          </p:nvPr>
        </p:nvSpPr>
        <p:spPr>
          <a:xfrm>
            <a:off x="1392702" y="661182"/>
            <a:ext cx="8750104" cy="970671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Bookman Old Style"/>
              <a:buNone/>
            </a:pPr>
            <a:r>
              <a:rPr lang="en-US" sz="2400" b="1"/>
              <a:t/>
            </a:r>
            <a:br>
              <a:rPr lang="en-US" sz="2400" b="1"/>
            </a:br>
            <a:r>
              <a:rPr lang="en-US" sz="2400" b="1"/>
              <a:t/>
            </a:r>
            <a:br>
              <a:rPr lang="en-US" sz="2400" b="1"/>
            </a:br>
            <a:r>
              <a:rPr lang="en-US" sz="2400" b="1"/>
              <a:t>WHAT IS PRE-PROCESSOR ??? </a:t>
            </a:r>
            <a:br>
              <a:rPr lang="en-US" sz="2400" b="1"/>
            </a:br>
            <a:r>
              <a:rPr lang="en-US" sz="2400" b="1"/>
              <a:t/>
            </a:r>
            <a:br>
              <a:rPr lang="en-US" sz="2400" b="1"/>
            </a:br>
            <a:endParaRPr sz="2400" b="1"/>
          </a:p>
        </p:txBody>
      </p:sp>
      <p:sp>
        <p:nvSpPr>
          <p:cNvPr id="159" name="Google Shape;159;p6" descr="https://qphs.fs.quoracdn.net/main-qimg-e9b8112356ebd10fb30265e80f3857c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60" name="Google Shape;160;p6" descr="https://qphs.fs.quoracdn.net/main-qimg-e9b8112356ebd10fb30265e80f3857c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1392701" y="1814732"/>
            <a:ext cx="8707902" cy="3508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process the source code before it is passed to the C compiler. </a:t>
            </a:r>
            <a:endParaRPr/>
          </a:p>
          <a:p>
            <a:pPr marL="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It is not a part of the compiler, but is a separate step in the compilation process</a:t>
            </a:r>
            <a:endParaRPr/>
          </a:p>
          <a:p>
            <a:pPr marL="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It is just a substitution tool and instructs the compiler to perform certain processes needed before doing the actual compilation. 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>
            <a:spLocks noGrp="1"/>
          </p:cNvSpPr>
          <p:nvPr>
            <p:ph type="body" idx="2"/>
          </p:nvPr>
        </p:nvSpPr>
        <p:spPr>
          <a:xfrm>
            <a:off x="1208681" y="1768838"/>
            <a:ext cx="9254454" cy="446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Pre-processor provides several features called pre-processor directives.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All these pre-processor commands begins with hash (#). 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Following slide contains different directive.</a:t>
            </a:r>
            <a:endParaRPr/>
          </a:p>
          <a:p>
            <a:pPr marL="228600" lvl="0" indent="-101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  <p:sp>
        <p:nvSpPr>
          <p:cNvPr id="167" name="Google Shape;167;p7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31-10-2020</a:t>
            </a:r>
            <a:endParaRPr/>
          </a:p>
        </p:txBody>
      </p:sp>
      <p:sp>
        <p:nvSpPr>
          <p:cNvPr id="168" name="Google Shape;168;p7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ENGINEERING, *Proprietary material of SILVER OAK UNIVERSITY</a:t>
            </a:r>
            <a:endParaRPr/>
          </a:p>
        </p:txBody>
      </p:sp>
      <p:sp>
        <p:nvSpPr>
          <p:cNvPr id="169" name="Google Shape;169;p7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170" name="Google Shape;170;p7"/>
          <p:cNvSpPr txBox="1">
            <a:spLocks noGrp="1"/>
          </p:cNvSpPr>
          <p:nvPr>
            <p:ph type="title"/>
          </p:nvPr>
        </p:nvSpPr>
        <p:spPr>
          <a:xfrm>
            <a:off x="1182840" y="904733"/>
            <a:ext cx="8750104" cy="66716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Bookman Old Style"/>
              <a:buNone/>
            </a:pPr>
            <a:r>
              <a:rPr lang="en-US" sz="2400" b="1"/>
              <a:t/>
            </a:r>
            <a:br>
              <a:rPr lang="en-US" sz="2400" b="1"/>
            </a:br>
            <a:r>
              <a:rPr lang="en-US" sz="2400" b="1"/>
              <a:t/>
            </a:r>
            <a:br>
              <a:rPr lang="en-US" sz="2400" b="1"/>
            </a:br>
            <a:r>
              <a:rPr lang="en-US" sz="2400" b="1"/>
              <a:t>WHAT IS PRE-PROCESSOR DIRECTIVES ???</a:t>
            </a:r>
            <a:br>
              <a:rPr lang="en-US" sz="2400" b="1"/>
            </a:br>
            <a:r>
              <a:rPr lang="en-US" sz="2400" b="1"/>
              <a:t/>
            </a:r>
            <a:br>
              <a:rPr lang="en-US" sz="2400" b="1"/>
            </a:br>
            <a:endParaRPr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>
            <a:spLocks noGrp="1"/>
          </p:cNvSpPr>
          <p:nvPr>
            <p:ph type="title"/>
          </p:nvPr>
        </p:nvSpPr>
        <p:spPr>
          <a:xfrm>
            <a:off x="864633" y="2603592"/>
            <a:ext cx="4486656" cy="114149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Bookman Old Style"/>
              <a:buNone/>
            </a:pPr>
            <a:r>
              <a:rPr lang="en-US"/>
              <a:t>PRE-PROCESSOR DIRECTIVES</a:t>
            </a:r>
            <a:endParaRPr/>
          </a:p>
        </p:txBody>
      </p:sp>
      <p:sp>
        <p:nvSpPr>
          <p:cNvPr id="176" name="Google Shape;176;p8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31-10-2020</a:t>
            </a:r>
            <a:endParaRPr/>
          </a:p>
        </p:txBody>
      </p:sp>
      <p:sp>
        <p:nvSpPr>
          <p:cNvPr id="177" name="Google Shape;177;p8"/>
          <p:cNvSpPr txBox="1">
            <a:spLocks noGrp="1"/>
          </p:cNvSpPr>
          <p:nvPr>
            <p:ph type="ftr" idx="11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ENGINEERING, *Proprietary material of SILVER OAK UNIVERSITY</a:t>
            </a:r>
            <a:endParaRPr/>
          </a:p>
        </p:txBody>
      </p:sp>
      <p:sp>
        <p:nvSpPr>
          <p:cNvPr id="178" name="Google Shape;178;p8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pic>
        <p:nvPicPr>
          <p:cNvPr id="179" name="Google Shape;179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385810" y="844062"/>
            <a:ext cx="5318510" cy="527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31-10-2020</a:t>
            </a:r>
            <a:endParaRPr/>
          </a:p>
        </p:txBody>
      </p:sp>
      <p:sp>
        <p:nvSpPr>
          <p:cNvPr id="185" name="Google Shape;185;p9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ENGINEERING, *Proprietary material of SILVER OAK UNIVERSITY</a:t>
            </a:r>
            <a:endParaRPr/>
          </a:p>
        </p:txBody>
      </p:sp>
      <p:sp>
        <p:nvSpPr>
          <p:cNvPr id="186" name="Google Shape;186;p9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187" name="Google Shape;187;p9"/>
          <p:cNvSpPr txBox="1"/>
          <p:nvPr/>
        </p:nvSpPr>
        <p:spPr>
          <a:xfrm>
            <a:off x="1287771" y="949703"/>
            <a:ext cx="8750104" cy="66716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How pre-processor works ???</a:t>
            </a:r>
            <a:endParaRPr sz="2400" b="1" i="0" u="none" strike="noStrike" cap="none">
              <a:solidFill>
                <a:srgbClr val="26262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88" name="Google Shape;188;p9"/>
          <p:cNvSpPr/>
          <p:nvPr/>
        </p:nvSpPr>
        <p:spPr>
          <a:xfrm>
            <a:off x="4317167" y="1783830"/>
            <a:ext cx="1783830" cy="47968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 Program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189" name="Google Shape;189;p9"/>
          <p:cNvCxnSpPr/>
          <p:nvPr/>
        </p:nvCxnSpPr>
        <p:spPr>
          <a:xfrm rot="5400000">
            <a:off x="4864309" y="2540833"/>
            <a:ext cx="524655" cy="15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90" name="Google Shape;190;p9"/>
          <p:cNvSpPr/>
          <p:nvPr/>
        </p:nvSpPr>
        <p:spPr>
          <a:xfrm>
            <a:off x="3764780" y="2833140"/>
            <a:ext cx="2698228" cy="1933731"/>
          </a:xfrm>
          <a:prstGeom prst="flowChartDecision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Are there any pre-processor directives?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191" name="Google Shape;191;p9"/>
          <p:cNvCxnSpPr/>
          <p:nvPr/>
        </p:nvCxnSpPr>
        <p:spPr>
          <a:xfrm rot="5400000">
            <a:off x="4894789" y="5024954"/>
            <a:ext cx="524655" cy="15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92" name="Google Shape;192;p9"/>
          <p:cNvSpPr/>
          <p:nvPr/>
        </p:nvSpPr>
        <p:spPr>
          <a:xfrm>
            <a:off x="3642360" y="5334000"/>
            <a:ext cx="3261360" cy="7010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Pre-processing actions required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193" name="Google Shape;193;p9"/>
          <p:cNvCxnSpPr>
            <a:stCxn id="190" idx="3"/>
          </p:cNvCxnSpPr>
          <p:nvPr/>
        </p:nvCxnSpPr>
        <p:spPr>
          <a:xfrm rot="10800000" flipH="1">
            <a:off x="6463008" y="3794906"/>
            <a:ext cx="1781700" cy="5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94" name="Google Shape;194;p9"/>
          <p:cNvSpPr/>
          <p:nvPr/>
        </p:nvSpPr>
        <p:spPr>
          <a:xfrm>
            <a:off x="8229600" y="3505200"/>
            <a:ext cx="2194560" cy="64008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Perform actual compilation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95" name="Google Shape;195;p9"/>
          <p:cNvSpPr txBox="1"/>
          <p:nvPr/>
        </p:nvSpPr>
        <p:spPr>
          <a:xfrm>
            <a:off x="5303520" y="4907280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Yes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96" name="Google Shape;196;p9"/>
          <p:cNvSpPr txBox="1"/>
          <p:nvPr/>
        </p:nvSpPr>
        <p:spPr>
          <a:xfrm>
            <a:off x="6553200" y="3307080"/>
            <a:ext cx="4860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197" name="Google Shape;197;p9"/>
          <p:cNvCxnSpPr/>
          <p:nvPr/>
        </p:nvCxnSpPr>
        <p:spPr>
          <a:xfrm>
            <a:off x="6933701" y="5699510"/>
            <a:ext cx="2405171" cy="1174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8" name="Google Shape;198;p9"/>
          <p:cNvCxnSpPr>
            <a:endCxn id="194" idx="2"/>
          </p:cNvCxnSpPr>
          <p:nvPr/>
        </p:nvCxnSpPr>
        <p:spPr>
          <a:xfrm rot="10800000" flipH="1">
            <a:off x="9325380" y="4145280"/>
            <a:ext cx="1500" cy="155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PresentationFormat>Custom</PresentationFormat>
  <Paragraphs>77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Parcel</vt:lpstr>
      <vt:lpstr>Parcel</vt:lpstr>
      <vt:lpstr> PROGRAMMING FOR PROBLEM SOLVING </vt:lpstr>
      <vt:lpstr>  CHAPTER  5 : FUNCTIONS  TOPIC 8 : MACROS</vt:lpstr>
      <vt:lpstr>TYPES OF MACRO</vt:lpstr>
      <vt:lpstr> OBJECT LIKE MACROS </vt:lpstr>
      <vt:lpstr> FUNCTION LIKE MACROS </vt:lpstr>
      <vt:lpstr>  WHAT IS PRE-PROCESSOR ???   </vt:lpstr>
      <vt:lpstr>  WHAT IS PRE-PROCESSOR DIRECTIVES ???  </vt:lpstr>
      <vt:lpstr>PRE-PROCESSOR DIRECTIVES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PROGRAMMING FOR PROBLEM SOLVING </dc:title>
  <dc:creator>Utsav Yagnik</dc:creator>
  <cp:lastModifiedBy>hemal</cp:lastModifiedBy>
  <cp:revision>1</cp:revision>
  <dcterms:created xsi:type="dcterms:W3CDTF">2020-09-07T10:12:37Z</dcterms:created>
  <dcterms:modified xsi:type="dcterms:W3CDTF">2021-05-26T05:21:22Z</dcterms:modified>
</cp:coreProperties>
</file>