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915-8ED9-499B-ADAF-7CA8704CF10F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2C0-5F7B-422B-B05A-E61B15D967CA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551E-41D2-44EA-96DF-D7B13A4E2869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7C56-2567-4596-9657-7EA1F2342DD9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F41A-8FEE-4C68-98DD-45A2FF193ED1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B3C-594E-48F2-8BF7-07B16A5CAD9E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4AF-DE0C-4B9D-9068-793B3274145A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E92-5311-4F20-AB68-412AAE24780F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FAA7C0-3B04-4716-AE2B-1B7B72C6B31C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0D9C8-E4B4-4F7D-8F30-0B4AFB92B362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Programming for problem solving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PREPARED BY: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IN" dirty="0" smtClean="0">
                <a:latin typeface="Droid Sans Mono"/>
              </a:rPr>
              <a:t>c</a:t>
            </a:r>
            <a:r>
              <a:rPr lang="en-IN" dirty="0" smtClean="0">
                <a:latin typeface="Droid Sans Mono"/>
              </a:rPr>
              <a:t>=22;</a:t>
            </a:r>
          </a:p>
          <a:p>
            <a:pPr marL="800100" lvl="2" indent="-342900"/>
            <a:r>
              <a:rPr lang="en-US" dirty="0" smtClean="0"/>
              <a:t>This assigns 22 to the variable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. That is, 22 is stored in the memory location of variable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 smtClean="0">
              <a:solidFill>
                <a:schemeClr val="tx1"/>
              </a:solidFill>
              <a:latin typeface="Droid Sans Mono"/>
            </a:endParaRPr>
          </a:p>
          <a:p>
            <a:pPr marL="800100" lvl="2" indent="-342900"/>
            <a:endParaRPr lang="en-US" dirty="0" smtClean="0">
              <a:latin typeface="Droid Sans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25602" name="Picture 2" descr="22 is assigned to variable 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2059" y="3845862"/>
            <a:ext cx="1958142" cy="15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pc = &amp;c</a:t>
            </a:r>
            <a:r>
              <a:rPr lang="en-US" dirty="0" smtClean="0"/>
              <a:t>;</a:t>
            </a:r>
          </a:p>
          <a:p>
            <a:pPr marL="800100" lvl="2" indent="-342900"/>
            <a:r>
              <a:rPr lang="en-US" dirty="0" smtClean="0"/>
              <a:t>This assigns the address of variable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 to the pointer 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.</a:t>
            </a:r>
          </a:p>
          <a:p>
            <a:pPr marL="800100" lvl="2" indent="-34290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27650" name="Picture 2" descr="Address of variable c is assigned to pointer p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7010" y="3741551"/>
            <a:ext cx="1783829" cy="1441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c = 11</a:t>
            </a:r>
            <a:r>
              <a:rPr lang="en-US" dirty="0" smtClean="0"/>
              <a:t>;</a:t>
            </a:r>
          </a:p>
          <a:p>
            <a:pPr marL="800100" lvl="2" indent="-342900"/>
            <a:r>
              <a:rPr lang="en-US" dirty="0" smtClean="0"/>
              <a:t>This assigns 11 to variable c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6626" name="Picture 2" descr="11 is assigned to variable 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7654" y="3597197"/>
            <a:ext cx="1748176" cy="1473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*pc = 2</a:t>
            </a:r>
            <a:r>
              <a:rPr lang="en-US" dirty="0" smtClean="0"/>
              <a:t>;</a:t>
            </a:r>
          </a:p>
          <a:p>
            <a:pPr marL="800100" lvl="2" indent="-342900"/>
            <a:r>
              <a:rPr lang="en-US" dirty="0" smtClean="0"/>
              <a:t>This change the value at the memory location pointed by the pointer pc to 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28674" name="Picture 2" descr="5 is assigned to pointer variable's addres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6617" y="3665094"/>
            <a:ext cx="1633824" cy="13729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Pointer to POINTER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to a pointer is a form of multiple indirection, or a chain of pointers. </a:t>
            </a:r>
            <a:endParaRPr lang="en-US" dirty="0" smtClean="0"/>
          </a:p>
          <a:p>
            <a:r>
              <a:rPr lang="en-US" dirty="0" smtClean="0"/>
              <a:t>Normally</a:t>
            </a:r>
            <a:r>
              <a:rPr lang="en-US" dirty="0" smtClean="0"/>
              <a:t>, a pointer contains the address of a variable.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we define a pointer to a pointer, the first pointer contains the address of the second pointer, which points to the location that contains the actual value as shown below.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9698" name="Picture 2" descr="Pointer to Pointer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3784" y="4724842"/>
            <a:ext cx="6604989" cy="1037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**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When a target value is indirectly pointed to by a pointer to a pointer, accessing that value requires that the asterisk operator be applied </a:t>
            </a:r>
            <a:r>
              <a:rPr lang="en-US" dirty="0" smtClean="0"/>
              <a:t>twice.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117" y="335105"/>
            <a:ext cx="7729728" cy="118872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1603947"/>
            <a:ext cx="4271771" cy="452702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#</a:t>
            </a:r>
            <a:r>
              <a:rPr lang="en-US" dirty="0" smtClean="0">
                <a:solidFill>
                  <a:srgbClr val="00B0F0"/>
                </a:solidFill>
              </a:rPr>
              <a:t>include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B050"/>
                </a:solidFill>
              </a:rPr>
              <a:t>stdio.h</a:t>
            </a:r>
            <a:r>
              <a:rPr lang="en-US" dirty="0" smtClean="0"/>
              <a:t>&gt;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main</a:t>
            </a:r>
            <a:r>
              <a:rPr lang="en-US" dirty="0" smtClean="0"/>
              <a:t> ()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{ 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err="1" smtClean="0"/>
              <a:t>ptr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**</a:t>
            </a:r>
            <a:r>
              <a:rPr lang="en-US" dirty="0" err="1" smtClean="0"/>
              <a:t>pptr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= 3000;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 the address of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*/ 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F0"/>
                </a:solidFill>
              </a:rPr>
              <a:t>&amp;</a:t>
            </a:r>
            <a:r>
              <a:rPr lang="en-US" dirty="0" err="1" smtClean="0"/>
              <a:t>var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 the address of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address of operator &amp; */ 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pptr</a:t>
            </a:r>
            <a:r>
              <a:rPr lang="en-US" dirty="0" smtClean="0"/>
              <a:t> </a:t>
            </a:r>
            <a:r>
              <a:rPr lang="en-US" dirty="0" smtClean="0"/>
              <a:t>= &amp;</a:t>
            </a:r>
            <a:r>
              <a:rPr lang="en-US" dirty="0" err="1" smtClean="0"/>
              <a:t>ptr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 the value using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pptr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*/ 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 smtClean="0"/>
              <a:t>("Value of </a:t>
            </a:r>
            <a:r>
              <a:rPr lang="en-US" dirty="0" err="1" smtClean="0"/>
              <a:t>var</a:t>
            </a:r>
            <a:r>
              <a:rPr lang="en-US" dirty="0" smtClean="0"/>
              <a:t> = %d\n",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 smtClean="0"/>
              <a:t>("Value available at *</a:t>
            </a:r>
            <a:r>
              <a:rPr lang="en-US" dirty="0" err="1" smtClean="0"/>
              <a:t>ptr</a:t>
            </a:r>
            <a:r>
              <a:rPr lang="en-US" dirty="0" smtClean="0"/>
              <a:t> = %d\n", 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 smtClean="0"/>
              <a:t>("Value available at **</a:t>
            </a:r>
            <a:r>
              <a:rPr lang="en-US" dirty="0" err="1" smtClean="0"/>
              <a:t>pptr</a:t>
            </a:r>
            <a:r>
              <a:rPr lang="en-US" dirty="0" smtClean="0"/>
              <a:t> = %d\n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00B0F0"/>
                </a:solidFill>
              </a:rPr>
              <a:t>**</a:t>
            </a:r>
            <a:r>
              <a:rPr lang="en-US" dirty="0" err="1" smtClean="0"/>
              <a:t>pptr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/>
              <a:t>0; 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Output: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Value </a:t>
            </a:r>
            <a:r>
              <a:rPr lang="en-US" dirty="0" smtClean="0"/>
              <a:t>of </a:t>
            </a:r>
            <a:r>
              <a:rPr lang="en-US" dirty="0" err="1" smtClean="0"/>
              <a:t>var</a:t>
            </a:r>
            <a:r>
              <a:rPr lang="en-US" dirty="0" smtClean="0"/>
              <a:t> = 3000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Value </a:t>
            </a:r>
            <a:r>
              <a:rPr lang="en-US" dirty="0" smtClean="0"/>
              <a:t>available at *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smtClean="0"/>
              <a:t>3000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Value </a:t>
            </a:r>
            <a:r>
              <a:rPr lang="en-US" dirty="0" smtClean="0"/>
              <a:t>available at **</a:t>
            </a:r>
            <a:r>
              <a:rPr lang="en-US" dirty="0" err="1" smtClean="0"/>
              <a:t>pptr</a:t>
            </a:r>
            <a:r>
              <a:rPr lang="en-US" dirty="0" smtClean="0"/>
              <a:t> = 3000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7 TOPIC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pointers</a:t>
            </a:r>
          </a:p>
          <a:p>
            <a:r>
              <a:rPr lang="en-US" dirty="0" smtClean="0"/>
              <a:t>pointer to pointer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 ,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smtClean="0"/>
              <a:t>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POINTERS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736080" y="2166427"/>
            <a:ext cx="4815840" cy="1659988"/>
          </a:xfrm>
        </p:spPr>
        <p:txBody>
          <a:bodyPr/>
          <a:lstStyle/>
          <a:p>
            <a:pPr algn="just"/>
            <a:r>
              <a:rPr lang="en-US" dirty="0" smtClean="0"/>
              <a:t>Pointers are powerful features of C and C++ programming.</a:t>
            </a:r>
          </a:p>
          <a:p>
            <a:pPr algn="just"/>
            <a:r>
              <a:rPr lang="en-US" dirty="0" smtClean="0"/>
              <a:t>Before we learn pointers, let's learn about addresses in C programming.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0EC0-AABE-4DB5-ABED-EEFAC4B89D0F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46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52532" y="2638044"/>
            <a:ext cx="4271771" cy="3101982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 variable 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 in your program,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&amp;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 will give you its address in the memory.</a:t>
            </a:r>
          </a:p>
          <a:p>
            <a:r>
              <a:rPr lang="en-IN" dirty="0" smtClean="0"/>
              <a:t>We have used address numerous times while using the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scanf</a:t>
            </a:r>
            <a:r>
              <a:rPr lang="en-IN" dirty="0" smtClean="0"/>
              <a:t>() function.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C18401"/>
                </a:solidFill>
              </a:rPr>
              <a:t>scanf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"%d"</a:t>
            </a:r>
            <a:r>
              <a:rPr lang="en-US" dirty="0" smtClean="0"/>
              <a:t>, &amp;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  <a:endParaRPr lang="en-IN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84285" y="2638044"/>
            <a:ext cx="4270247" cy="3101982"/>
          </a:xfrm>
        </p:spPr>
        <p:txBody>
          <a:bodyPr>
            <a:noAutofit/>
          </a:bodyPr>
          <a:lstStyle/>
          <a:p>
            <a:pPr marL="216000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4078F2"/>
                </a:solidFill>
              </a:rPr>
              <a:t>#include </a:t>
            </a:r>
            <a:r>
              <a:rPr lang="en-US" dirty="0" smtClean="0">
                <a:solidFill>
                  <a:srgbClr val="50A14F"/>
                </a:solidFill>
              </a:rPr>
              <a:t>&lt;</a:t>
            </a:r>
            <a:r>
              <a:rPr lang="en-US" dirty="0" err="1" smtClean="0">
                <a:solidFill>
                  <a:srgbClr val="50A14F"/>
                </a:solidFill>
              </a:rPr>
              <a:t>stdio.h</a:t>
            </a:r>
            <a:r>
              <a:rPr lang="en-US" dirty="0" smtClean="0">
                <a:solidFill>
                  <a:srgbClr val="50A14F"/>
                </a:solidFill>
              </a:rPr>
              <a:t>&gt;</a:t>
            </a:r>
            <a:r>
              <a:rPr lang="en-US" dirty="0" smtClean="0"/>
              <a:t> </a:t>
            </a:r>
          </a:p>
          <a:p>
            <a:pPr marL="216000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78F2"/>
                </a:solidFill>
              </a:rPr>
              <a:t>main</a:t>
            </a:r>
            <a:r>
              <a:rPr lang="en-US" dirty="0" smtClean="0"/>
              <a:t>() </a:t>
            </a:r>
          </a:p>
          <a:p>
            <a:pPr marL="216000" indent="-180000">
              <a:spcBef>
                <a:spcPts val="600"/>
              </a:spcBef>
              <a:buNone/>
            </a:pPr>
            <a:r>
              <a:rPr lang="en-US" dirty="0" smtClean="0"/>
              <a:t>{ </a:t>
            </a:r>
          </a:p>
          <a:p>
            <a:pPr marL="444600" lvl="1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	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986801"/>
                </a:solidFill>
              </a:rPr>
              <a:t>5</a:t>
            </a:r>
            <a:r>
              <a:rPr lang="en-US" dirty="0" smtClean="0"/>
              <a:t>; </a:t>
            </a:r>
          </a:p>
          <a:p>
            <a:pPr marL="444600" lvl="1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</a:t>
            </a:r>
            <a:r>
              <a:rPr lang="en-US" dirty="0" err="1" smtClean="0">
                <a:solidFill>
                  <a:srgbClr val="50A14F"/>
                </a:solidFill>
              </a:rPr>
              <a:t>var</a:t>
            </a:r>
            <a:r>
              <a:rPr lang="en-US" dirty="0" smtClean="0">
                <a:solidFill>
                  <a:srgbClr val="50A14F"/>
                </a:solidFill>
              </a:rPr>
              <a:t>: %d\n"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); </a:t>
            </a:r>
          </a:p>
          <a:p>
            <a:pPr marL="444600" lvl="1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A0A1A7"/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Notice the use of &amp; before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var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44600" lvl="1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A0A1A7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"address of </a:t>
            </a:r>
            <a:r>
              <a:rPr lang="en-US" dirty="0" err="1" smtClean="0">
                <a:solidFill>
                  <a:srgbClr val="50A14F"/>
                </a:solidFill>
              </a:rPr>
              <a:t>var</a:t>
            </a:r>
            <a:r>
              <a:rPr lang="en-US" dirty="0" smtClean="0">
                <a:solidFill>
                  <a:srgbClr val="50A14F"/>
                </a:solidFill>
              </a:rPr>
              <a:t>: %p"</a:t>
            </a:r>
            <a:r>
              <a:rPr lang="en-US" dirty="0" smtClean="0"/>
              <a:t>, &amp;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pPr marL="444600" lvl="1" indent="-18000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86801"/>
                </a:solidFill>
              </a:rPr>
              <a:t>0</a:t>
            </a:r>
            <a:r>
              <a:rPr lang="en-US" dirty="0" smtClean="0"/>
              <a:t>; </a:t>
            </a:r>
          </a:p>
          <a:p>
            <a:pPr marL="216000" indent="-180000"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8814223" y="2430698"/>
            <a:ext cx="3018017" cy="271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16000" lvl="0" indent="-180000" defTabSz="914400">
              <a:spcBef>
                <a:spcPts val="600"/>
              </a:spcBef>
              <a:buClr>
                <a:schemeClr val="accent2"/>
              </a:buClr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Output: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16000" lvl="0" indent="-180000" defTabSz="914400">
              <a:spcBef>
                <a:spcPts val="600"/>
              </a:spcBef>
              <a:buClr>
                <a:schemeClr val="accent2"/>
              </a:buClr>
            </a:pP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>
                <a:solidFill>
                  <a:srgbClr val="00B050"/>
                </a:solidFill>
              </a:rPr>
              <a:t>: 5 </a:t>
            </a:r>
          </a:p>
          <a:p>
            <a:pPr marL="216000" lvl="0" indent="-180000" defTabSz="914400"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00B050"/>
                </a:solidFill>
              </a:rPr>
              <a:t>address of </a:t>
            </a: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>
                <a:solidFill>
                  <a:srgbClr val="00B050"/>
                </a:solidFill>
              </a:rPr>
              <a:t>: 2686778</a:t>
            </a:r>
          </a:p>
          <a:p>
            <a:pPr marL="216000" lvl="0" indent="-180000" algn="just" defTabSz="914400">
              <a:spcBef>
                <a:spcPts val="6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 You will probably get a different address when you run the above code.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44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(pointer variables) are special variables that are used to store addresses rather than values.</a:t>
            </a:r>
          </a:p>
          <a:p>
            <a:r>
              <a:rPr lang="en-US" dirty="0" smtClean="0"/>
              <a:t>This variable can be of type int, char, array, function, or any other pointer.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	Syntax:</a:t>
            </a:r>
          </a:p>
          <a:p>
            <a:pPr algn="ctr">
              <a:buNone/>
            </a:pPr>
            <a:r>
              <a:rPr lang="en-US" dirty="0" smtClean="0">
                <a:solidFill>
                  <a:srgbClr val="A626A4"/>
                </a:solidFill>
              </a:rPr>
              <a:t>int </a:t>
            </a:r>
            <a:r>
              <a:rPr lang="en-US" dirty="0" smtClean="0"/>
              <a:t>* p;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Assigning addresses to Pointers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330215" cy="3101983"/>
          </a:xfrm>
        </p:spPr>
        <p:txBody>
          <a:bodyPr/>
          <a:lstStyle/>
          <a:p>
            <a:r>
              <a:rPr lang="en-IN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fr-FR" dirty="0" err="1" smtClean="0">
                <a:solidFill>
                  <a:srgbClr val="A626A4"/>
                </a:solidFill>
              </a:rPr>
              <a:t>int</a:t>
            </a:r>
            <a:r>
              <a:rPr lang="fr-FR" dirty="0" smtClean="0">
                <a:solidFill>
                  <a:srgbClr val="A626A4"/>
                </a:solidFill>
              </a:rPr>
              <a:t> </a:t>
            </a:r>
            <a:r>
              <a:rPr lang="fr-FR" dirty="0" smtClean="0"/>
              <a:t>* pc, c; </a:t>
            </a:r>
          </a:p>
          <a:p>
            <a:pPr>
              <a:buNone/>
            </a:pPr>
            <a:r>
              <a:rPr lang="fr-FR" dirty="0" smtClean="0"/>
              <a:t>		c = </a:t>
            </a:r>
            <a:r>
              <a:rPr lang="fr-FR" dirty="0" smtClean="0">
                <a:solidFill>
                  <a:srgbClr val="986801"/>
                </a:solidFill>
              </a:rPr>
              <a:t>5</a:t>
            </a:r>
            <a:r>
              <a:rPr lang="fr-FR" dirty="0" smtClean="0"/>
              <a:t>; </a:t>
            </a:r>
          </a:p>
          <a:p>
            <a:pPr>
              <a:buNone/>
            </a:pPr>
            <a:r>
              <a:rPr lang="fr-FR" dirty="0" smtClean="0"/>
              <a:t>		pc = &amp;c;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10916" y="2640544"/>
            <a:ext cx="33302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Here, 5 is assigned to the</a:t>
            </a:r>
            <a:r>
              <a:rPr lang="en-US" dirty="0" smtClean="0">
                <a:solidFill>
                  <a:srgbClr val="00B0F0"/>
                </a:solidFill>
              </a:rPr>
              <a:t> c </a:t>
            </a:r>
            <a:r>
              <a:rPr lang="en-US" dirty="0" smtClean="0"/>
              <a:t>variable. </a:t>
            </a:r>
          </a:p>
          <a:p>
            <a:pPr marL="228600" lvl="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And, the address of</a:t>
            </a:r>
            <a:r>
              <a:rPr lang="en-US" dirty="0" smtClean="0">
                <a:solidFill>
                  <a:srgbClr val="00B0F0"/>
                </a:solidFill>
              </a:rPr>
              <a:t> c</a:t>
            </a:r>
            <a:r>
              <a:rPr lang="en-US" dirty="0" smtClean="0"/>
              <a:t> is assigned to the 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 pointer.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Get Value of Thing Pointed by Pointers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330215" cy="3101983"/>
          </a:xfrm>
        </p:spPr>
        <p:txBody>
          <a:bodyPr/>
          <a:lstStyle/>
          <a:p>
            <a:r>
              <a:rPr lang="en-IN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IN" dirty="0" smtClean="0">
                <a:solidFill>
                  <a:srgbClr val="A626A4"/>
                </a:solidFill>
              </a:rPr>
              <a:t>		</a:t>
            </a:r>
            <a:r>
              <a:rPr lang="fr-FR" dirty="0" err="1" smtClean="0">
                <a:solidFill>
                  <a:srgbClr val="A626A4"/>
                </a:solidFill>
              </a:rPr>
              <a:t>int</a:t>
            </a:r>
            <a:r>
              <a:rPr lang="fr-FR" dirty="0" smtClean="0"/>
              <a:t>* pc, c;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	c </a:t>
            </a:r>
            <a:r>
              <a:rPr lang="fr-FR" dirty="0" smtClean="0"/>
              <a:t>= </a:t>
            </a:r>
            <a:r>
              <a:rPr lang="fr-FR" dirty="0" smtClean="0">
                <a:solidFill>
                  <a:srgbClr val="986801"/>
                </a:solidFill>
              </a:rPr>
              <a:t>5</a:t>
            </a:r>
            <a:r>
              <a:rPr lang="fr-FR" dirty="0" smtClean="0"/>
              <a:t>;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	pc </a:t>
            </a:r>
            <a:r>
              <a:rPr lang="fr-FR" dirty="0" smtClean="0"/>
              <a:t>= &amp;</a:t>
            </a:r>
            <a:r>
              <a:rPr lang="fr-FR" dirty="0" smtClean="0"/>
              <a:t>c;</a:t>
            </a:r>
          </a:p>
          <a:p>
            <a:pPr>
              <a:buNone/>
            </a:pPr>
            <a:r>
              <a:rPr lang="fr-FR" dirty="0" smtClean="0">
                <a:solidFill>
                  <a:srgbClr val="C18401"/>
                </a:solidFill>
              </a:rPr>
              <a:t>	</a:t>
            </a:r>
            <a:r>
              <a:rPr lang="fr-FR" dirty="0" smtClean="0">
                <a:solidFill>
                  <a:srgbClr val="C18401"/>
                </a:solidFill>
              </a:rPr>
              <a:t>	</a:t>
            </a:r>
            <a:r>
              <a:rPr lang="fr-FR" dirty="0" err="1" smtClean="0">
                <a:solidFill>
                  <a:srgbClr val="C18401"/>
                </a:solidFill>
              </a:rPr>
              <a:t>printf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50A14F"/>
                </a:solidFill>
              </a:rPr>
              <a:t>"%d"</a:t>
            </a:r>
            <a:r>
              <a:rPr lang="fr-FR" dirty="0" smtClean="0"/>
              <a:t>, *pc);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10916" y="2640544"/>
            <a:ext cx="33302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Here, the address of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 is </a:t>
            </a:r>
            <a:r>
              <a:rPr lang="en-US" dirty="0" smtClean="0"/>
              <a:t>assigned to the 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 pointer.</a:t>
            </a:r>
          </a:p>
          <a:p>
            <a:pPr marL="228600" lvl="0"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get the value stored in that address, </a:t>
            </a:r>
            <a:r>
              <a:rPr lang="en-US" dirty="0" smtClean="0"/>
              <a:t>we used </a:t>
            </a:r>
            <a:r>
              <a:rPr lang="en-US" dirty="0" smtClean="0">
                <a:solidFill>
                  <a:srgbClr val="00B0F0"/>
                </a:solidFill>
              </a:rPr>
              <a:t>*pc</a:t>
            </a:r>
            <a:r>
              <a:rPr lang="en-US" dirty="0" smtClean="0"/>
              <a:t>.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214" y="470016"/>
            <a:ext cx="7729728" cy="1188720"/>
          </a:xfrm>
        </p:spPr>
        <p:txBody>
          <a:bodyPr/>
          <a:lstStyle/>
          <a:p>
            <a:r>
              <a:rPr lang="en-US" b="1" dirty="0" smtClean="0"/>
              <a:t>Working of </a:t>
            </a:r>
            <a:r>
              <a:rPr lang="en-US" b="1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4" y="1813810"/>
            <a:ext cx="5966086" cy="4392118"/>
          </a:xfrm>
        </p:spPr>
        <p:txBody>
          <a:bodyPr>
            <a:normAutofit fontScale="85000" lnSpcReduction="20000"/>
          </a:bodyPr>
          <a:lstStyle/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4078F2"/>
                </a:solidFill>
              </a:rPr>
              <a:t>#include </a:t>
            </a:r>
            <a:r>
              <a:rPr lang="en-US" dirty="0" smtClean="0">
                <a:solidFill>
                  <a:srgbClr val="50A14F"/>
                </a:solidFill>
              </a:rPr>
              <a:t>&lt;</a:t>
            </a:r>
            <a:r>
              <a:rPr lang="en-US" dirty="0" err="1" smtClean="0">
                <a:solidFill>
                  <a:srgbClr val="50A14F"/>
                </a:solidFill>
              </a:rPr>
              <a:t>stdio.h</a:t>
            </a:r>
            <a:r>
              <a:rPr lang="en-US" dirty="0" smtClean="0">
                <a:solidFill>
                  <a:srgbClr val="50A14F"/>
                </a:solidFill>
              </a:rPr>
              <a:t>&gt;</a:t>
            </a:r>
            <a:r>
              <a:rPr lang="en-US" dirty="0" smtClean="0"/>
              <a:t>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78F2"/>
                </a:solidFill>
              </a:rPr>
              <a:t>main</a:t>
            </a:r>
            <a:r>
              <a:rPr lang="en-US" dirty="0" smtClean="0"/>
              <a:t>()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{ </a:t>
            </a:r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	</a:t>
            </a:r>
            <a:r>
              <a:rPr lang="en-US" dirty="0" smtClean="0">
                <a:solidFill>
                  <a:srgbClr val="A626A4"/>
                </a:solidFill>
              </a:rPr>
              <a:t>	int</a:t>
            </a:r>
            <a:r>
              <a:rPr lang="en-US" dirty="0" smtClean="0"/>
              <a:t>* pc, c;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c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986801"/>
                </a:solidFill>
              </a:rPr>
              <a:t>22</a:t>
            </a:r>
            <a:r>
              <a:rPr lang="en-US" dirty="0" smtClean="0"/>
              <a:t>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"Address </a:t>
            </a:r>
            <a:r>
              <a:rPr lang="en-US" dirty="0" smtClean="0">
                <a:solidFill>
                  <a:srgbClr val="50A14F"/>
                </a:solidFill>
              </a:rPr>
              <a:t>of c</a:t>
            </a:r>
            <a:r>
              <a:rPr lang="en-US" dirty="0" smtClean="0">
                <a:solidFill>
                  <a:srgbClr val="50A14F"/>
                </a:solidFill>
              </a:rPr>
              <a:t>: %p\n"</a:t>
            </a:r>
            <a:r>
              <a:rPr lang="en-US" dirty="0" smtClean="0"/>
              <a:t>, &amp;c);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"Value of c: %d\n\n"</a:t>
            </a:r>
            <a:r>
              <a:rPr lang="en-US" dirty="0" smtClean="0"/>
              <a:t>, c); </a:t>
            </a:r>
            <a:r>
              <a:rPr lang="en-US" dirty="0" smtClean="0">
                <a:solidFill>
                  <a:srgbClr val="A0A1A7"/>
                </a:solidFill>
              </a:rPr>
              <a:t>// 22</a:t>
            </a:r>
            <a:r>
              <a:rPr lang="en-US" dirty="0" smtClean="0"/>
              <a:t>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	pc </a:t>
            </a:r>
            <a:r>
              <a:rPr lang="en-US" dirty="0" smtClean="0"/>
              <a:t>= &amp;c;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"Address of pointer pc: %p\n"</a:t>
            </a:r>
            <a:r>
              <a:rPr lang="en-US" dirty="0" smtClean="0"/>
              <a:t>, pc);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"Content of pointer pc: %d\n\n"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22</a:t>
            </a:r>
            <a:r>
              <a:rPr lang="en-US" dirty="0" smtClean="0"/>
              <a:t>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c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986801"/>
                </a:solidFill>
              </a:rPr>
              <a:t>11</a:t>
            </a:r>
            <a:r>
              <a:rPr lang="en-US" dirty="0" smtClean="0"/>
              <a:t>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"Address of pointer pc: %p\n"</a:t>
            </a:r>
            <a:r>
              <a:rPr lang="en-US" dirty="0" smtClean="0"/>
              <a:t>, pc);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"Content of pointer pc: %d\n\n"</a:t>
            </a:r>
            <a:r>
              <a:rPr lang="en-US" dirty="0" smtClean="0"/>
              <a:t>, *pc); </a:t>
            </a:r>
            <a:r>
              <a:rPr lang="en-US" dirty="0" smtClean="0">
                <a:solidFill>
                  <a:srgbClr val="A0A1A7"/>
                </a:solidFill>
              </a:rPr>
              <a:t>// 11</a:t>
            </a:r>
            <a:r>
              <a:rPr lang="en-US" dirty="0" smtClean="0"/>
              <a:t>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*</a:t>
            </a:r>
            <a:r>
              <a:rPr lang="en-US" dirty="0" smtClean="0"/>
              <a:t>pc = </a:t>
            </a:r>
            <a:r>
              <a:rPr lang="en-US" dirty="0" smtClean="0">
                <a:solidFill>
                  <a:srgbClr val="986801"/>
                </a:solidFill>
              </a:rPr>
              <a:t>2</a:t>
            </a:r>
            <a:r>
              <a:rPr lang="en-US" dirty="0" smtClean="0"/>
              <a:t>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"Address of c: %p\n"</a:t>
            </a:r>
            <a:r>
              <a:rPr lang="en-US" dirty="0" smtClean="0"/>
              <a:t>, &amp;c);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smtClean="0">
                <a:solidFill>
                  <a:srgbClr val="C18401"/>
                </a:solidFill>
              </a:rPr>
              <a:t>	</a:t>
            </a:r>
            <a:r>
              <a:rPr lang="en-US" dirty="0" err="1" smtClean="0">
                <a:solidFill>
                  <a:srgbClr val="C18401"/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50A14F"/>
                </a:solidFill>
              </a:rPr>
              <a:t>"Value of c: %d\n\n"</a:t>
            </a:r>
            <a:r>
              <a:rPr lang="en-US" dirty="0" smtClean="0"/>
              <a:t>, c); </a:t>
            </a:r>
            <a:r>
              <a:rPr lang="en-US" dirty="0" smtClean="0">
                <a:solidFill>
                  <a:srgbClr val="A0A1A7"/>
                </a:solidFill>
              </a:rPr>
              <a:t>// 2</a:t>
            </a:r>
            <a:r>
              <a:rPr lang="en-US" dirty="0" smtClean="0"/>
              <a:t>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A626A4"/>
                </a:solidFill>
              </a:rPr>
              <a:t>	</a:t>
            </a:r>
            <a:r>
              <a:rPr lang="en-US" dirty="0" smtClean="0">
                <a:solidFill>
                  <a:srgbClr val="A626A4"/>
                </a:solidFill>
              </a:rPr>
              <a:t>	</a:t>
            </a:r>
            <a:r>
              <a:rPr lang="en-US" dirty="0" smtClean="0">
                <a:solidFill>
                  <a:srgbClr val="A626A4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86801"/>
                </a:solidFill>
              </a:rPr>
              <a:t>0</a:t>
            </a:r>
            <a:r>
              <a:rPr lang="en-US" dirty="0" smtClean="0"/>
              <a:t>; </a:t>
            </a:r>
            <a:endParaRPr lang="en-US" dirty="0" smtClean="0"/>
          </a:p>
          <a:p>
            <a:pPr marL="36000" indent="-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30584" y="2113613"/>
            <a:ext cx="4934264" cy="416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IN" dirty="0" smtClean="0">
                <a:solidFill>
                  <a:srgbClr val="00B050"/>
                </a:solidFill>
              </a:rPr>
              <a:t>Output:</a:t>
            </a:r>
            <a:endParaRPr lang="en-US" dirty="0" smtClean="0">
              <a:solidFill>
                <a:srgbClr val="00B050"/>
              </a:solidFill>
            </a:endParaRPr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endParaRPr lang="en-US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Address </a:t>
            </a:r>
            <a:r>
              <a:rPr lang="en-US" sz="1400" dirty="0" smtClean="0"/>
              <a:t>of c: 2686784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Value </a:t>
            </a:r>
            <a:r>
              <a:rPr lang="en-US" sz="1400" dirty="0" smtClean="0"/>
              <a:t>of c: 22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Address </a:t>
            </a:r>
            <a:r>
              <a:rPr lang="en-US" sz="1400" dirty="0" smtClean="0"/>
              <a:t>of pointer pc: 2686784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Content </a:t>
            </a:r>
            <a:r>
              <a:rPr lang="en-US" sz="1400" dirty="0" smtClean="0"/>
              <a:t>of pointer pc: 22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Address </a:t>
            </a:r>
            <a:r>
              <a:rPr lang="en-US" sz="1400" dirty="0" smtClean="0"/>
              <a:t>of pointer pc: 2686784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Content </a:t>
            </a:r>
            <a:r>
              <a:rPr lang="en-US" sz="1400" dirty="0" smtClean="0"/>
              <a:t>of pointer pc: 11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Address </a:t>
            </a:r>
            <a:r>
              <a:rPr lang="en-US" sz="1400" dirty="0" smtClean="0"/>
              <a:t>of c: 2686784 </a:t>
            </a:r>
            <a:endParaRPr lang="en-US" sz="1400" dirty="0" smtClean="0"/>
          </a:p>
          <a:p>
            <a:pPr marL="36000" indent="-36000" defTabSz="914400">
              <a:lnSpc>
                <a:spcPct val="120000"/>
              </a:lnSpc>
              <a:buClr>
                <a:schemeClr val="accent2"/>
              </a:buClr>
            </a:pPr>
            <a:r>
              <a:rPr lang="en-US" sz="1400" dirty="0" smtClean="0"/>
              <a:t>Value </a:t>
            </a:r>
            <a:r>
              <a:rPr lang="en-US" sz="1400" dirty="0" smtClean="0"/>
              <a:t>of c: 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4497050" y="3777521"/>
            <a:ext cx="3882452" cy="149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Droid Sans Mono"/>
              </a:rPr>
              <a:t>int</a:t>
            </a:r>
            <a:r>
              <a:rPr lang="en-US" dirty="0" smtClean="0">
                <a:latin typeface="Droid Sans Mono"/>
              </a:rPr>
              <a:t>* pc, c</a:t>
            </a:r>
            <a:r>
              <a:rPr lang="en-US" dirty="0" smtClean="0">
                <a:latin typeface="Droid Sans Mono"/>
              </a:rPr>
              <a:t>;</a:t>
            </a:r>
            <a:endParaRPr lang="en-IN" dirty="0" smtClean="0">
              <a:latin typeface="Droid Sans Mono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Here</a:t>
            </a:r>
            <a:r>
              <a:rPr lang="en-US" dirty="0" smtClean="0"/>
              <a:t>, a pointer 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 and a normal variable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, both of type </a:t>
            </a:r>
            <a:r>
              <a:rPr lang="en-US" dirty="0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, is </a:t>
            </a:r>
            <a:r>
              <a:rPr lang="en-US" dirty="0" smtClean="0"/>
              <a:t>created. Since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 and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 are not initialized at </a:t>
            </a:r>
            <a:r>
              <a:rPr lang="en-US" dirty="0" smtClean="0"/>
              <a:t>initially, pointer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B0F0"/>
                </a:solidFill>
              </a:rPr>
              <a:t>pc</a:t>
            </a:r>
            <a:r>
              <a:rPr lang="en-US" dirty="0" smtClean="0"/>
              <a:t> points to either no address or a random address. And, variable </a:t>
            </a:r>
            <a:r>
              <a:rPr lang="en-US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 has an address but contains random garbage value.</a:t>
            </a:r>
            <a:endParaRPr lang="en-US" dirty="0" smtClean="0">
              <a:latin typeface="Droid Sans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26" name="Picture 2" descr="A pointer variable and a normal variable is created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261" y="2399199"/>
            <a:ext cx="1508332" cy="1294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268</TotalTime>
  <Words>587</Words>
  <Application>Microsoft Office PowerPoint</Application>
  <PresentationFormat>Custom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Programming for problem solving</vt:lpstr>
      <vt:lpstr>CHAPTER 7 TOPIC 1</vt:lpstr>
      <vt:lpstr>POINTERS</vt:lpstr>
      <vt:lpstr>Address</vt:lpstr>
      <vt:lpstr>Pointer</vt:lpstr>
      <vt:lpstr>Assigning addresses to Pointers</vt:lpstr>
      <vt:lpstr>Get Value of Thing Pointed by Pointers</vt:lpstr>
      <vt:lpstr>Working of Pointers</vt:lpstr>
      <vt:lpstr>Working of Pointers</vt:lpstr>
      <vt:lpstr>Working of Pointers</vt:lpstr>
      <vt:lpstr>Working of Pointers</vt:lpstr>
      <vt:lpstr>Working of Pointers</vt:lpstr>
      <vt:lpstr>Working of Pointers</vt:lpstr>
      <vt:lpstr>Pointer to POINTER</vt:lpstr>
      <vt:lpstr>Pointer to POINTER</vt:lpstr>
      <vt:lpstr>Example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staff</cp:lastModifiedBy>
  <cp:revision>46</cp:revision>
  <dcterms:created xsi:type="dcterms:W3CDTF">2020-09-07T10:12:37Z</dcterms:created>
  <dcterms:modified xsi:type="dcterms:W3CDTF">2020-11-09T06:02:36Z</dcterms:modified>
</cp:coreProperties>
</file>