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IcB2VhBV8Nhu1QcmHsZcnjGn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94BD156-B6E2-4D7C-B0A4-92D2B3F77D2F}">
  <a:tblStyle styleId="{994BD156-B6E2-4D7C-B0A4-92D2B3F77D2F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tcBdr/>
        <a:fill>
          <a:solidFill>
            <a:srgbClr val="FBDF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DF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07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4" name="Google Shape;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2288" y="0"/>
            <a:ext cx="1997850" cy="5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2" name="Google Shape;4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1217" y="0"/>
            <a:ext cx="2066929" cy="59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2907" y="1"/>
            <a:ext cx="2137230" cy="6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3" name="Google Shape;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0764" y="0"/>
            <a:ext cx="2139373" cy="61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2braces.com/c-programming/c-structures" TargetMode="External"/><Relationship Id="rId3" Type="http://schemas.openxmlformats.org/officeDocument/2006/relationships/hyperlink" Target="https://www.geeksforgeeks.org/structures-in-cpp/?ref=lbp" TargetMode="External"/><Relationship Id="rId7" Type="http://schemas.openxmlformats.org/officeDocument/2006/relationships/hyperlink" Target="https://fresh2refresh.com/c-programming/c-structures/" TargetMode="External"/><Relationship Id="rId12" Type="http://schemas.openxmlformats.org/officeDocument/2006/relationships/hyperlink" Target="https://youtu.be/ZFHB8wudqk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veriq.com/c-programming-101/" TargetMode="External"/><Relationship Id="rId11" Type="http://schemas.openxmlformats.org/officeDocument/2006/relationships/hyperlink" Target="https://youtu.be/Pg49AN6MvhQ" TargetMode="External"/><Relationship Id="rId5" Type="http://schemas.openxmlformats.org/officeDocument/2006/relationships/hyperlink" Target="https://www.programiz.com/c-programming/c-structures" TargetMode="External"/><Relationship Id="rId10" Type="http://schemas.openxmlformats.org/officeDocument/2006/relationships/hyperlink" Target="http://psiith.vlabs.ac.in/List%20of%20experiments.html?domain=Computer%20Science" TargetMode="External"/><Relationship Id="rId4" Type="http://schemas.openxmlformats.org/officeDocument/2006/relationships/hyperlink" Target="https://www.javatpoint.com/structure-in-c" TargetMode="External"/><Relationship Id="rId9" Type="http://schemas.openxmlformats.org/officeDocument/2006/relationships/hyperlink" Target="https://www.onlinegd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</a:pPr>
            <a:r>
              <a:rPr lang="en-US"/>
              <a:t>PROGRAMMING FOR PROBLEM SOLVING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SEMESTER: 1</a:t>
            </a:r>
            <a:r>
              <a:rPr lang="en-US" baseline="30000"/>
              <a:t>st</a:t>
            </a:r>
            <a:r>
              <a:rPr lang="en-US"/>
              <a:t>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PREPARED BY: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1616825" y="896488"/>
            <a:ext cx="8495522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SEPARATE STRUCTURE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1600200" y="1757143"/>
            <a:ext cx="5043196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 create two structures, but the dependent structure should be used inside the main structure as a member.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As you can see, doj (date of joining) is the variable of type Date. Here doj is used as a member in Employee structure. In this way, we can use Date structure in many structures.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99" name="Google Shape;199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6354146" y="1777906"/>
            <a:ext cx="3758201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6858000" y="1702512"/>
            <a:ext cx="3254347" cy="4259000"/>
          </a:xfrm>
          <a:prstGeom prst="rect">
            <a:avLst/>
          </a:prstGeom>
          <a:solidFill>
            <a:srgbClr val="F0B0C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 Date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int dd;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int mm;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int yyyy;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 Employee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int id;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char name[20];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struct Date doj;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>
            <a:spLocks noGrp="1"/>
          </p:cNvSpPr>
          <p:nvPr>
            <p:ph type="title"/>
          </p:nvPr>
        </p:nvSpPr>
        <p:spPr>
          <a:xfrm>
            <a:off x="1616825" y="896488"/>
            <a:ext cx="8495522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EMBEDDED STRUCTURE</a:t>
            </a: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body" idx="1"/>
          </p:nvPr>
        </p:nvSpPr>
        <p:spPr>
          <a:xfrm>
            <a:off x="1600200" y="1757143"/>
            <a:ext cx="5043196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embedded structure enables us to declare the structure inside the structure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It requires less line of codes but it can not be used in multiple data structures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Google Shape;209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10" name="Google Shape;210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6354146" y="1777906"/>
            <a:ext cx="3758201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6858000" y="1702512"/>
            <a:ext cx="3254347" cy="4259000"/>
          </a:xfrm>
          <a:prstGeom prst="rect">
            <a:avLst/>
          </a:prstGeom>
          <a:solidFill>
            <a:srgbClr val="FBD9A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 Employee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int id;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char name[20];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struct Date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{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int dd;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int mm;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int yyyy;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}doj;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}emp1;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/>
          </p:nvPr>
        </p:nvSpPr>
        <p:spPr>
          <a:xfrm>
            <a:off x="825759" y="646617"/>
            <a:ext cx="9335276" cy="5590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Cambria"/>
              <a:buNone/>
            </a:pPr>
            <a:r>
              <a:rPr lang="en-US" sz="2160" b="1"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825759" y="1289118"/>
            <a:ext cx="2380496" cy="494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#include &lt;stdio.h&gt;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#include &lt;string.h&gt;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</a:t>
            </a: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Employee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  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int id;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char name[20];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struct Date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{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int dd;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int mm;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int yyyy;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}doj;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}e1;  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21" name="Google Shape;221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22" name="Google Shape;222;p12"/>
          <p:cNvSpPr txBox="1"/>
          <p:nvPr/>
        </p:nvSpPr>
        <p:spPr>
          <a:xfrm>
            <a:off x="3043945" y="1289118"/>
            <a:ext cx="4849753" cy="478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 )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e1.id=101;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strcpy(e1.name, "Sonoo Jaiswal");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e1.doj.dd=10;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e1.doj.mm=11;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e1.doj.yyyy=2014;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printf( "employee id : %d\n", e1.id);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printf( "employee name : %s\n", e1.name);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printf( "employee date of joining (dd/mm/yyyy) : %d/%d/%d\n", e1.doj.dd,e1.doj.mm,e1.doj.yyyy);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return 0;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223" name="Google Shape;223;p12"/>
          <p:cNvSpPr/>
          <p:nvPr/>
        </p:nvSpPr>
        <p:spPr>
          <a:xfrm>
            <a:off x="6734538" y="1957377"/>
            <a:ext cx="3426497" cy="1569593"/>
          </a:xfrm>
          <a:prstGeom prst="rect">
            <a:avLst/>
          </a:prstGeom>
          <a:solidFill>
            <a:srgbClr val="E0A28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Output:-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employee id : 101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employee name : Sonoo Jaiswal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employee date of joining (dd/mm/yyyy) : 10/11/2014</a:t>
            </a:r>
            <a:endParaRPr sz="14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1616823" y="896488"/>
            <a:ext cx="9317065" cy="564595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Cambria"/>
              <a:buNone/>
            </a:pPr>
            <a:r>
              <a:rPr lang="en-US" sz="2160" b="1">
                <a:latin typeface="Cambria"/>
                <a:ea typeface="Cambria"/>
                <a:cs typeface="Cambria"/>
                <a:sym typeface="Cambria"/>
              </a:rPr>
              <a:t>ARRAY OF STRUCTURE 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body" idx="1"/>
          </p:nvPr>
        </p:nvSpPr>
        <p:spPr>
          <a:xfrm>
            <a:off x="1600200" y="1757143"/>
            <a:ext cx="4495800" cy="39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An array of structures in C can be defined as the collection of multiple structures variables where each variable contains information about different entities.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array of structures in C are used to store information about multiple entities of different data types. The array of structures is also known as the collection of structures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32" name="Google Shape;232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6354146" y="1777906"/>
            <a:ext cx="4237654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6201749" y="1850213"/>
            <a:ext cx="4732139" cy="389063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struct struct-name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datatype var1;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datatype var2;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 - - - - - - - - 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 - - - - - - - - 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datatype varN;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struct struct-name obj [ size ];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34482" y="637033"/>
            <a:ext cx="9825133" cy="5590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Cambria"/>
              <a:buNone/>
            </a:pPr>
            <a:r>
              <a:rPr lang="en-US" sz="2160" b="1"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42" name="Google Shape;242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514740" y="1284729"/>
            <a:ext cx="2435290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#include&lt;conio.h&gt;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 Employee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int 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char Name[25];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int Age;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long Salary;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int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struct Employee Emp[ 3 ];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for(i=0;i&lt;3;i++)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</a:t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3083802" y="1335020"/>
            <a:ext cx="427281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printf("\nEnter details of %d Employee",i+1);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printf("\n\tEnter Employee Id 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scanf("%d",&amp;Emp[i].Id);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printf("\n\tEnter Employee Name :");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scanf("%s",&amp;Emp[i].Name);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printf("\nDetails of Employees");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for(i=0;i&lt;3;i++)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printf("\n%d\t%s\t%d\t%ld",Emp[i].Id,Emp[i].Name,Emp[i].Age,Emp[i].Salary);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}</a:t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7356612" y="1284729"/>
            <a:ext cx="3103003" cy="4812579"/>
          </a:xfrm>
          <a:prstGeom prst="rect">
            <a:avLst/>
          </a:prstGeom>
          <a:solidFill>
            <a:srgbClr val="61B36B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 :-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details of 1 Employee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Employee Id : 101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Employee Name : Suresh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details of 2 Employee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Employee Id : 102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Employee Name : Mukesh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details of 3 Employee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Employee Id : 103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Employee Name : Ramesh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Details of 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101       Suresh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102       Mukesh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103       Ramesh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1600200" y="871583"/>
            <a:ext cx="9026650" cy="593323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Cambria"/>
              <a:buNone/>
            </a:pPr>
            <a:r>
              <a:rPr lang="en-US" sz="2160" b="1">
                <a:latin typeface="Cambria"/>
                <a:ea typeface="Cambria"/>
                <a:cs typeface="Cambria"/>
                <a:sym typeface="Cambria"/>
              </a:rPr>
              <a:t>DIFFERENCE BETWEEN ARRAY AND STRUCTURE</a:t>
            </a:r>
            <a:endParaRPr sz="216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2" name="Google Shape;252;p15"/>
          <p:cNvSpPr txBox="1">
            <a:spLocks noGrp="1"/>
          </p:cNvSpPr>
          <p:nvPr>
            <p:ph type="ftr" idx="11"/>
          </p:nvPr>
        </p:nvSpPr>
        <p:spPr>
          <a:xfrm>
            <a:off x="1600200" y="6263640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ELECTRICAL ENGINEERING, *Proprietary material of SILVER OAK UNIVERSITY</a:t>
            </a: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54" name="Google Shape;254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255" name="Google Shape;255;p15"/>
          <p:cNvGraphicFramePr/>
          <p:nvPr/>
        </p:nvGraphicFramePr>
        <p:xfrm>
          <a:off x="1600201" y="18868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{994BD156-B6E2-4D7C-B0A4-92D2B3F77D2F}</a:tableStyleId>
              </a:tblPr>
              <a:tblGrid>
                <a:gridCol w="4520675"/>
                <a:gridCol w="45059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Array</a:t>
                      </a:r>
                      <a:endParaRPr sz="1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Structure</a:t>
                      </a:r>
                      <a:endParaRPr sz="1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Array refers to a collection consisting of elements of homogenous data type.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Structure refers to a collection consisting of elements of heterogenous data type.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Array is pointer as it points to the first element of the collection.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Structure is not a pointer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Arrays is a primitive datatype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Structure is a user-defined datatype.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data_type array_name[size];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struct sruct_name{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/>
                      </a:r>
                      <a:b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data_type1 ele1;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/>
                      </a:r>
                      <a:b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data_type2 ele2;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/>
                      </a:r>
                      <a:b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};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Array elements are stored in continuous memory locations.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Structure elements may or may not be stored in a continuous memory location.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1616823" y="896488"/>
            <a:ext cx="9317065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STRUCTURE AND FUNCTIONS 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1"/>
          </p:nvPr>
        </p:nvSpPr>
        <p:spPr>
          <a:xfrm>
            <a:off x="1600200" y="2097717"/>
            <a:ext cx="9317065" cy="39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 structure information can be passed as a function arguments. The structure variable may be passed as a value or reference. The function will return the value by using the return statement.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63" name="Google Shape;263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6354146" y="1777906"/>
            <a:ext cx="3758201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1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634482" y="637033"/>
            <a:ext cx="9825133" cy="5590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Cambria"/>
              <a:buNone/>
            </a:pPr>
            <a:r>
              <a:rPr lang="en-US" sz="2160" b="1"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72" name="Google Shape;272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ftr" idx="11"/>
          </p:nvPr>
        </p:nvSpPr>
        <p:spPr>
          <a:xfrm>
            <a:off x="634481" y="6344794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634481" y="1381693"/>
            <a:ext cx="5570376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typedef struct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int a,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//function declaration with struct type sum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void add(sum) ;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 s1;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printf("Enter the value of a 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scanf("%d",&amp;s1.a);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printf("\nEnter the value of b 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scanf("%d",&amp;s1.b);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//passing entire structure as an argument to function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</a:t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6204857" y="4734909"/>
            <a:ext cx="4273789" cy="1383826"/>
          </a:xfrm>
          <a:prstGeom prst="rect">
            <a:avLst/>
          </a:prstGeom>
          <a:solidFill>
            <a:srgbClr val="61B36B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Output:-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the value of a :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the value of b :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sum of two values are :40 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6204857" y="1381693"/>
            <a:ext cx="436361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add(s1);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//Function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void add(sum 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sum1;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sum1 = s.a + s.b;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printf("\nThe sum of two values are :%d ", sum1);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1616823" y="896488"/>
            <a:ext cx="9317065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STRUCTURE AND POINTER 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1600201" y="1977809"/>
            <a:ext cx="4495800" cy="39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You can define pointers to structures in the same way as you define pointer to any other variable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access the members of a structure using a pointer to that structure, you must use the → operator as follows −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struct_pointer-&gt;title;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3" name="Google Shape;283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84" name="Google Shape;284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6354146" y="1777906"/>
            <a:ext cx="3758201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6438122" y="1977809"/>
            <a:ext cx="4495766" cy="365788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 name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member1;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member2;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struct name *ptr, Harry;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634482" y="637033"/>
            <a:ext cx="9825133" cy="5590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Cambria"/>
              <a:buNone/>
            </a:pPr>
            <a:r>
              <a:rPr lang="en-US" sz="2160" b="1"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294" name="Google Shape;294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ftr" idx="11"/>
          </p:nvPr>
        </p:nvSpPr>
        <p:spPr>
          <a:xfrm>
            <a:off x="634481" y="6344794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634481" y="1228368"/>
            <a:ext cx="4907903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 person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int age;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float weight;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struct person *personPtr, person1;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personPtr = &amp;person1;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printf("Enter age: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scanf("%d", &amp;personPtr-&gt;age);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printf("Enter weight: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scanf("%f", &amp;personPtr-&gt;weight);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printf("Displaying:\n");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printf("Age: %d\n", personPtr-&gt;age);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printf("weight: %f", personPtr-&gt;weight);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              </a:t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6013758" y="2519265"/>
            <a:ext cx="4445857" cy="1638970"/>
          </a:xfrm>
          <a:prstGeom prst="rect">
            <a:avLst/>
          </a:prstGeom>
          <a:solidFill>
            <a:srgbClr val="61B36B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Output:-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age: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weight: 67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Displaying: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Age: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weight: 67.000000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600200" y="886408"/>
            <a:ext cx="8551506" cy="76511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mbria"/>
              <a:buNone/>
            </a:pPr>
            <a:r>
              <a:rPr lang="en-US" b="1">
                <a:latin typeface="Cambria"/>
                <a:ea typeface="Cambria"/>
                <a:cs typeface="Cambria"/>
                <a:sym typeface="Cambria"/>
              </a:rPr>
              <a:t>REVISION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600200" y="2465837"/>
            <a:ext cx="8551506" cy="186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Let’s Recall Knowledge of Data Type Categories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Primary Data Type (void, int, char, double and float)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Derived Data Types (Array and Pointers)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User Defined Data Types (Structure, Union)</a:t>
            </a:r>
            <a:endParaRPr/>
          </a:p>
          <a:p>
            <a:pPr marL="457200" lvl="1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17" name="Google Shape;117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>
            <a:off x="1616823" y="896488"/>
            <a:ext cx="9317065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STRUCTURE AND UNION </a:t>
            </a:r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body" idx="1"/>
          </p:nvPr>
        </p:nvSpPr>
        <p:spPr>
          <a:xfrm>
            <a:off x="1600200" y="2097717"/>
            <a:ext cx="9317065" cy="39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 Union is also like structure, i.e. collection of different data types which are grouped together. Each element in a union is called member.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Union and structure in C  are same in concepts, except allocating memory for their members.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Structure allocates storage space for all its members separately.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Whereas, Union allocates one common storage space for all its members.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4" name="Google Shape;304;p2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305" name="Google Shape;305;p2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6354146" y="1777906"/>
            <a:ext cx="3758201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title"/>
          </p:nvPr>
        </p:nvSpPr>
        <p:spPr>
          <a:xfrm>
            <a:off x="1525555" y="616108"/>
            <a:ext cx="9317065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REFRENCE</a:t>
            </a:r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body" idx="1"/>
          </p:nvPr>
        </p:nvSpPr>
        <p:spPr>
          <a:xfrm>
            <a:off x="1525554" y="1500134"/>
            <a:ext cx="9317065" cy="41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5"/>
              <a:buNone/>
            </a:pPr>
            <a:r>
              <a:rPr lang="en-US" sz="1395" b="1"/>
              <a:t>For</a:t>
            </a:r>
            <a:r>
              <a:rPr lang="en-US" sz="1395"/>
              <a:t> </a:t>
            </a:r>
            <a:r>
              <a:rPr lang="en-US" sz="1395" b="1"/>
              <a:t>Theory</a:t>
            </a:r>
            <a:r>
              <a:rPr lang="en-US" sz="1395"/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3"/>
              </a:rPr>
              <a:t>https://www.geeksforgeeks.org/structures-in-cpp/?ref=lbp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4"/>
              </a:rPr>
              <a:t>https://www.javatpoint.com/structure-in-c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5"/>
              </a:rPr>
              <a:t>https://www.programiz.com/c-programming/c-structures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6"/>
              </a:rPr>
              <a:t>https://overiq.com/c-programming-101/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7"/>
              </a:rPr>
              <a:t>https://fresh2refresh.com/c-programming/c-structures/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8"/>
              </a:rPr>
              <a:t>https://www.2braces.com/c-programming/c-structures</a:t>
            </a:r>
            <a:endParaRPr sz="1472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None/>
            </a:pPr>
            <a:r>
              <a:rPr lang="en-US" sz="1472" b="1"/>
              <a:t>For Practical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9"/>
              </a:rPr>
              <a:t>https://www.onlinegdb.com/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10"/>
              </a:rPr>
              <a:t>http://psiith.vlabs.ac.in/List%20of%20experiments.html?domain=Computer%20Science</a:t>
            </a:r>
            <a:endParaRPr sz="1472" u="sng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None/>
            </a:pPr>
            <a:r>
              <a:rPr lang="en-US" sz="1472" b="1"/>
              <a:t>For Practical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11"/>
              </a:rPr>
              <a:t>https://youtu.be/Pg49AN6MvhQ</a:t>
            </a:r>
            <a:endParaRPr sz="1472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72"/>
              <a:buFont typeface="Bookman Old Style"/>
              <a:buAutoNum type="arabicPeriod"/>
            </a:pPr>
            <a:r>
              <a:rPr lang="en-US" sz="1472" u="sng">
                <a:solidFill>
                  <a:schemeClr val="hlink"/>
                </a:solidFill>
                <a:hlinkClick r:id="rId12"/>
              </a:rPr>
              <a:t>https://youtu.be/ZFHB8wudqkA</a:t>
            </a:r>
            <a:endParaRPr sz="1472"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60"/>
              <a:buNone/>
            </a:pPr>
            <a:endParaRPr sz="186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2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315" name="Google Shape;315;p2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6354146" y="1777906"/>
            <a:ext cx="3758201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2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600200" y="886408"/>
            <a:ext cx="8551506" cy="76511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mbria"/>
              <a:buNone/>
            </a:pPr>
            <a:r>
              <a:rPr lang="en-US" b="1">
                <a:latin typeface="Cambria"/>
                <a:ea typeface="Cambria"/>
                <a:cs typeface="Cambria"/>
                <a:sym typeface="Cambria"/>
              </a:rPr>
              <a:t>CHAPTER 8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1600200" y="1878008"/>
            <a:ext cx="8551506" cy="42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Basics of Structure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Structure members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Accessing structure members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Nested Structures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Array of Structure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Structure and Functions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Structure and Pointers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26" name="Google Shape;126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616825" y="896488"/>
            <a:ext cx="8495522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BASICS OF STRUCTURE 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1600200" y="1943755"/>
            <a:ext cx="4641979" cy="37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Structure is a user-defined datatype in C language which allows us to combine data of different types together.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Structure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is a group of variables of different data types represented by a single name.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Structures are used to represent a record.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35" name="Google Shape;135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1893" y="2276669"/>
            <a:ext cx="2890454" cy="2304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616825" y="896488"/>
            <a:ext cx="8495522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EXAMPLE 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1600200" y="1757143"/>
            <a:ext cx="8512147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If we want to store information of student’s data so will make structure for student.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Student structure includes information like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45" name="Google Shape;145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6460379" y="3412016"/>
            <a:ext cx="2875864" cy="130628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Name(Char)</a:t>
            </a:r>
            <a:endParaRPr/>
          </a:p>
          <a:p>
            <a:pPr marL="2286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Age(Int)</a:t>
            </a:r>
            <a:endParaRPr/>
          </a:p>
          <a:p>
            <a:pPr marL="2286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Branch(Char)</a:t>
            </a:r>
            <a:endParaRPr/>
          </a:p>
          <a:p>
            <a:pPr marL="2286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Address(Char), etc.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2855757" y="3766578"/>
            <a:ext cx="2143499" cy="597161"/>
          </a:xfrm>
          <a:prstGeom prst="rect">
            <a:avLst/>
          </a:prstGeom>
          <a:solidFill>
            <a:srgbClr val="FBD9A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STUDENT 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5082642" y="3948527"/>
            <a:ext cx="1306286" cy="2332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616825" y="896488"/>
            <a:ext cx="8495522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HOW TO DEFINE A STRUCTURE</a:t>
            </a:r>
            <a:endParaRPr sz="24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1600200" y="1757143"/>
            <a:ext cx="8512147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 Keyword is use to define a structure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struct{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//member variable 1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//member variable 2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//member variable 3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}</a:t>
            </a:r>
            <a:endParaRPr/>
          </a:p>
          <a:p>
            <a:pPr marL="228600" lvl="0" indent="-76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 member variable we define different variable types like int, float, array etc.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57" name="Google Shape;157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6419460" y="2346649"/>
            <a:ext cx="3041780" cy="216470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name[25];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age;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branch[10];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gender;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9" name="Google Shape;159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1616825" y="896488"/>
            <a:ext cx="8495522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ACCESSING STRUCTURE MEMBERS</a:t>
            </a:r>
            <a:endParaRPr sz="24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1600200" y="1757143"/>
            <a:ext cx="8512147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Array elements are accessed using the Subscript variable, Similarly Structure members are accessed using dot [.] operator.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(.) is called as “Structure member Operator”.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Use this Operator in between “Structure name” &amp; “member name”.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Let's see the code to access the id member of p1 variable by. (member) operator.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P1.ID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67" name="Google Shape;167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1600200" y="571614"/>
            <a:ext cx="8495522" cy="5590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Cambria"/>
              <a:buNone/>
            </a:pPr>
            <a:r>
              <a:rPr lang="en-US" sz="2160" b="1"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1"/>
          </p:nvPr>
        </p:nvSpPr>
        <p:spPr>
          <a:xfrm>
            <a:off x="1600200" y="1289118"/>
            <a:ext cx="8495522" cy="494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#include &lt;stdio.h&gt;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#include &lt;string.h&gt;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 students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 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char  name[50]; 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  stu_id;};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 )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 students student;  /* Declare student */ 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strcpy( student.name, "Raj"); /* student specification */ 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student.stu_id = 123;  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/* print student info */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printf( "student name : %s\n", student.name); 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printf( "student stu_id : %d\n", student.stu_id);   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return 0;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4"/>
              <a:buNone/>
            </a:pPr>
            <a:r>
              <a:rPr lang="en-US" sz="17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60"/>
              <a:buNone/>
            </a:pPr>
            <a:endParaRPr sz="186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60"/>
              <a:buNone/>
            </a:pPr>
            <a:endParaRPr sz="186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76" name="Google Shape;176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3573624" y="1286510"/>
            <a:ext cx="410547" cy="214249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6732813" y="3429000"/>
            <a:ext cx="410547" cy="2458945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4550794" y="2163209"/>
            <a:ext cx="2859056" cy="466531"/>
          </a:xfrm>
          <a:prstGeom prst="rect">
            <a:avLst/>
          </a:prstGeom>
          <a:solidFill>
            <a:srgbClr val="D6DEE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 Declaration</a:t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7236666" y="4386075"/>
            <a:ext cx="2037963" cy="466531"/>
          </a:xfrm>
          <a:prstGeom prst="rect">
            <a:avLst/>
          </a:prstGeom>
          <a:solidFill>
            <a:srgbClr val="D6DEE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Printing info</a:t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7604449" y="2781119"/>
            <a:ext cx="2491273" cy="1130497"/>
          </a:xfrm>
          <a:prstGeom prst="rect">
            <a:avLst/>
          </a:prstGeom>
          <a:solidFill>
            <a:srgbClr val="16BA64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 :-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student name : Raj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student stu_id : 123 </a:t>
            </a:r>
            <a:endParaRPr sz="18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1616825" y="896488"/>
            <a:ext cx="8495522" cy="70548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mbria"/>
              <a:buNone/>
            </a:pPr>
            <a:r>
              <a:rPr lang="en-US" sz="2400" b="1">
                <a:latin typeface="Cambria"/>
                <a:ea typeface="Cambria"/>
                <a:cs typeface="Cambria"/>
                <a:sym typeface="Cambria"/>
              </a:rPr>
              <a:t>NESTED STRUCTURE </a:t>
            </a:r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1600200" y="1757143"/>
            <a:ext cx="8512147" cy="42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Structure written inside another structure is called as nesting of two structures.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 can write one Structure inside another structure as member of another structure.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Divide into two parts </a:t>
            </a:r>
            <a:endParaRPr/>
          </a:p>
          <a:p>
            <a:pPr marL="914400" lvl="2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AutoNum type="arabicPeriod"/>
            </a:pPr>
            <a:r>
              <a:rPr lang="en-US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separate structure</a:t>
            </a:r>
            <a:endParaRPr/>
          </a:p>
          <a:p>
            <a:pPr marL="914400" lvl="2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AutoNum type="arabicPeriod"/>
            </a:pPr>
            <a:r>
              <a:rPr lang="en-US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Embedded structure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04-11-2020</a:t>
            </a:r>
            <a:endParaRPr/>
          </a:p>
        </p:txBody>
      </p:sp>
      <p:sp>
        <p:nvSpPr>
          <p:cNvPr id="190" name="Google Shape;190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 &amp;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</Words>
  <PresentationFormat>Custom</PresentationFormat>
  <Paragraphs>394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Parcel</vt:lpstr>
      <vt:lpstr>Parcel</vt:lpstr>
      <vt:lpstr>PROGRAMMING FOR PROBLEM SOLVING</vt:lpstr>
      <vt:lpstr>REVISION</vt:lpstr>
      <vt:lpstr>CHAPTER 8</vt:lpstr>
      <vt:lpstr>BASICS OF STRUCTURE </vt:lpstr>
      <vt:lpstr>EXAMPLE </vt:lpstr>
      <vt:lpstr>HOW TO DEFINE A STRUCTURE</vt:lpstr>
      <vt:lpstr>ACCESSING STRUCTURE MEMBERS</vt:lpstr>
      <vt:lpstr>EXAMPLE</vt:lpstr>
      <vt:lpstr>NESTED STRUCTURE </vt:lpstr>
      <vt:lpstr>SEPARATE STRUCTURE</vt:lpstr>
      <vt:lpstr>EMBEDDED STRUCTURE</vt:lpstr>
      <vt:lpstr>EXAMPLE</vt:lpstr>
      <vt:lpstr>ARRAY OF STRUCTURE </vt:lpstr>
      <vt:lpstr>EXAMPLE</vt:lpstr>
      <vt:lpstr>DIFFERENCE BETWEEN ARRAY AND STRUCTURE</vt:lpstr>
      <vt:lpstr>STRUCTURE AND FUNCTIONS </vt:lpstr>
      <vt:lpstr>EXAMPLE</vt:lpstr>
      <vt:lpstr>STRUCTURE AND POINTER </vt:lpstr>
      <vt:lpstr>EXAMPLE</vt:lpstr>
      <vt:lpstr>STRUCTURE AND UNION </vt:lpstr>
      <vt:lpstr>REFRENCE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PROBLEM SOLVING</dc:title>
  <dc:creator>Utsav Yagnik</dc:creator>
  <cp:lastModifiedBy>hemal</cp:lastModifiedBy>
  <cp:revision>1</cp:revision>
  <dcterms:created xsi:type="dcterms:W3CDTF">2020-09-07T10:12:37Z</dcterms:created>
  <dcterms:modified xsi:type="dcterms:W3CDTF">2021-02-25T09:31:32Z</dcterms:modified>
</cp:coreProperties>
</file>