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1"/>
  </p:notesMasterIdLst>
  <p:sldIdLst>
    <p:sldId id="261" r:id="rId2"/>
    <p:sldId id="280" r:id="rId3"/>
    <p:sldId id="263" r:id="rId4"/>
    <p:sldId id="279" r:id="rId5"/>
    <p:sldId id="272" r:id="rId6"/>
    <p:sldId id="267" r:id="rId7"/>
    <p:sldId id="268" r:id="rId8"/>
    <p:sldId id="270" r:id="rId9"/>
    <p:sldId id="269" r:id="rId10"/>
    <p:sldId id="271" r:id="rId11"/>
    <p:sldId id="273" r:id="rId12"/>
    <p:sldId id="274" r:id="rId13"/>
    <p:sldId id="275" r:id="rId14"/>
    <p:sldId id="276" r:id="rId15"/>
    <p:sldId id="277" r:id="rId16"/>
    <p:sldId id="266" r:id="rId17"/>
    <p:sldId id="281" r:id="rId18"/>
    <p:sldId id="264" r:id="rId19"/>
    <p:sldId id="265" r:id="rId20"/>
    <p:sldId id="287" r:id="rId21"/>
    <p:sldId id="282" r:id="rId22"/>
    <p:sldId id="283" r:id="rId23"/>
    <p:sldId id="284" r:id="rId24"/>
    <p:sldId id="285" r:id="rId25"/>
    <p:sldId id="286" r:id="rId26"/>
    <p:sldId id="288" r:id="rId27"/>
    <p:sldId id="289" r:id="rId28"/>
    <p:sldId id="290"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FF085FA6-F4BF-4722-B563-54BF2412538B}">
          <p14:sldIdLst>
            <p14:sldId id="256"/>
            <p14:sldId id="261"/>
            <p14:sldId id="280"/>
            <p14:sldId id="263"/>
            <p14:sldId id="279"/>
            <p14:sldId id="272"/>
            <p14:sldId id="267"/>
            <p14:sldId id="268"/>
            <p14:sldId id="270"/>
            <p14:sldId id="269"/>
            <p14:sldId id="271"/>
            <p14:sldId id="273"/>
            <p14:sldId id="274"/>
            <p14:sldId id="275"/>
            <p14:sldId id="276"/>
            <p14:sldId id="277"/>
            <p14:sldId id="266"/>
            <p14:sldId id="281"/>
            <p14:sldId id="264"/>
            <p14:sldId id="265"/>
            <p14:sldId id="287"/>
            <p14:sldId id="282"/>
            <p14:sldId id="283"/>
            <p14:sldId id="284"/>
            <p14:sldId id="285"/>
            <p14:sldId id="286"/>
            <p14:sldId id="288"/>
            <p14:sldId id="289"/>
            <p14:sldId id="290"/>
            <p14:sldId id="291"/>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584" autoAdjust="0"/>
    <p:restoredTop sz="86364" autoAdjust="0"/>
  </p:normalViewPr>
  <p:slideViewPr>
    <p:cSldViewPr snapToGrid="0">
      <p:cViewPr varScale="1">
        <p:scale>
          <a:sx n="84" d="100"/>
          <a:sy n="84" d="100"/>
        </p:scale>
        <p:origin x="-691" y="-62"/>
      </p:cViewPr>
      <p:guideLst>
        <p:guide orient="horz" pos="2160"/>
        <p:guide pos="3840"/>
      </p:guideLst>
    </p:cSldViewPr>
  </p:slideViewPr>
  <p:outlineViewPr>
    <p:cViewPr>
      <p:scale>
        <a:sx n="33" d="100"/>
        <a:sy n="33" d="100"/>
      </p:scale>
      <p:origin x="0" y="-31596"/>
    </p:cViewPr>
  </p:outlineViewPr>
  <p:notesTextViewPr>
    <p:cViewPr>
      <p:scale>
        <a:sx n="1" d="1"/>
        <a:sy n="1" d="1"/>
      </p:scale>
      <p:origin x="0" y="0"/>
    </p:cViewPr>
  </p:notesTextViewPr>
  <p:sorterViewPr>
    <p:cViewPr>
      <p:scale>
        <a:sx n="100" d="100"/>
        <a:sy n="100" d="100"/>
      </p:scale>
      <p:origin x="0" y="-830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8E09-B324-4E3D-B9A9-E7A8893DE7D7}" type="datetimeFigureOut">
              <a:rPr lang="en-IN" smtClean="0"/>
              <a:pPr/>
              <a:t>02-12-2020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7645E-B809-4863-A1EA-644428C033DF}" type="slidenum">
              <a:rPr lang="en-IN" smtClean="0"/>
              <a:pPr/>
              <a:t>‹#›</a:t>
            </a:fld>
            <a:endParaRPr lang="en-IN"/>
          </a:p>
        </p:txBody>
      </p:sp>
    </p:spTree>
    <p:extLst>
      <p:ext uri="{BB962C8B-B14F-4D97-AF65-F5344CB8AC3E}">
        <p14:creationId xmlns="" xmlns:p14="http://schemas.microsoft.com/office/powerpoint/2010/main" val="124341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a:t>
            </a:fld>
            <a:endParaRPr lang="en-IN"/>
          </a:p>
        </p:txBody>
      </p:sp>
    </p:spTree>
    <p:extLst>
      <p:ext uri="{BB962C8B-B14F-4D97-AF65-F5344CB8AC3E}">
        <p14:creationId xmlns="" xmlns:p14="http://schemas.microsoft.com/office/powerpoint/2010/main" val="1544291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21</a:t>
            </a:fld>
            <a:endParaRPr lang="en-IN"/>
          </a:p>
        </p:txBody>
      </p:sp>
    </p:spTree>
    <p:extLst>
      <p:ext uri="{BB962C8B-B14F-4D97-AF65-F5344CB8AC3E}">
        <p14:creationId xmlns="" xmlns:p14="http://schemas.microsoft.com/office/powerpoint/2010/main" val="55999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22</a:t>
            </a:fld>
            <a:endParaRPr lang="en-IN"/>
          </a:p>
        </p:txBody>
      </p:sp>
    </p:spTree>
    <p:extLst>
      <p:ext uri="{BB962C8B-B14F-4D97-AF65-F5344CB8AC3E}">
        <p14:creationId xmlns="" xmlns:p14="http://schemas.microsoft.com/office/powerpoint/2010/main" val="168978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23</a:t>
            </a:fld>
            <a:endParaRPr lang="en-IN"/>
          </a:p>
        </p:txBody>
      </p:sp>
    </p:spTree>
    <p:extLst>
      <p:ext uri="{BB962C8B-B14F-4D97-AF65-F5344CB8AC3E}">
        <p14:creationId xmlns="" xmlns:p14="http://schemas.microsoft.com/office/powerpoint/2010/main" val="4293252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24</a:t>
            </a:fld>
            <a:endParaRPr lang="en-IN"/>
          </a:p>
        </p:txBody>
      </p:sp>
    </p:spTree>
    <p:extLst>
      <p:ext uri="{BB962C8B-B14F-4D97-AF65-F5344CB8AC3E}">
        <p14:creationId xmlns="" xmlns:p14="http://schemas.microsoft.com/office/powerpoint/2010/main" val="415770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25</a:t>
            </a:fld>
            <a:endParaRPr lang="en-IN"/>
          </a:p>
        </p:txBody>
      </p:sp>
    </p:spTree>
    <p:extLst>
      <p:ext uri="{BB962C8B-B14F-4D97-AF65-F5344CB8AC3E}">
        <p14:creationId xmlns="" xmlns:p14="http://schemas.microsoft.com/office/powerpoint/2010/main" val="1085569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26</a:t>
            </a:fld>
            <a:endParaRPr lang="en-IN"/>
          </a:p>
        </p:txBody>
      </p:sp>
    </p:spTree>
    <p:extLst>
      <p:ext uri="{BB962C8B-B14F-4D97-AF65-F5344CB8AC3E}">
        <p14:creationId xmlns="" xmlns:p14="http://schemas.microsoft.com/office/powerpoint/2010/main" val="119304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27</a:t>
            </a:fld>
            <a:endParaRPr lang="en-IN"/>
          </a:p>
        </p:txBody>
      </p:sp>
    </p:spTree>
    <p:extLst>
      <p:ext uri="{BB962C8B-B14F-4D97-AF65-F5344CB8AC3E}">
        <p14:creationId xmlns="" xmlns:p14="http://schemas.microsoft.com/office/powerpoint/2010/main" val="390668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28</a:t>
            </a:fld>
            <a:endParaRPr lang="en-IN"/>
          </a:p>
        </p:txBody>
      </p:sp>
    </p:spTree>
    <p:extLst>
      <p:ext uri="{BB962C8B-B14F-4D97-AF65-F5344CB8AC3E}">
        <p14:creationId xmlns="" xmlns:p14="http://schemas.microsoft.com/office/powerpoint/2010/main" val="1810968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29</a:t>
            </a:fld>
            <a:endParaRPr lang="en-IN"/>
          </a:p>
        </p:txBody>
      </p:sp>
    </p:spTree>
    <p:extLst>
      <p:ext uri="{BB962C8B-B14F-4D97-AF65-F5344CB8AC3E}">
        <p14:creationId xmlns="" xmlns:p14="http://schemas.microsoft.com/office/powerpoint/2010/main" val="416805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a:t>
            </a:fld>
            <a:endParaRPr lang="en-IN"/>
          </a:p>
        </p:txBody>
      </p:sp>
    </p:spTree>
    <p:extLst>
      <p:ext uri="{BB962C8B-B14F-4D97-AF65-F5344CB8AC3E}">
        <p14:creationId xmlns="" xmlns:p14="http://schemas.microsoft.com/office/powerpoint/2010/main" val="205792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3</a:t>
            </a:fld>
            <a:endParaRPr lang="en-IN"/>
          </a:p>
        </p:txBody>
      </p:sp>
    </p:spTree>
    <p:extLst>
      <p:ext uri="{BB962C8B-B14F-4D97-AF65-F5344CB8AC3E}">
        <p14:creationId xmlns="" xmlns:p14="http://schemas.microsoft.com/office/powerpoint/2010/main" val="106951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4</a:t>
            </a:fld>
            <a:endParaRPr lang="en-IN"/>
          </a:p>
        </p:txBody>
      </p:sp>
    </p:spTree>
    <p:extLst>
      <p:ext uri="{BB962C8B-B14F-4D97-AF65-F5344CB8AC3E}">
        <p14:creationId xmlns="" xmlns:p14="http://schemas.microsoft.com/office/powerpoint/2010/main" val="2430260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8</a:t>
            </a:fld>
            <a:endParaRPr lang="en-IN"/>
          </a:p>
        </p:txBody>
      </p:sp>
    </p:spTree>
    <p:extLst>
      <p:ext uri="{BB962C8B-B14F-4D97-AF65-F5344CB8AC3E}">
        <p14:creationId xmlns="" xmlns:p14="http://schemas.microsoft.com/office/powerpoint/2010/main" val="87080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17</a:t>
            </a:fld>
            <a:endParaRPr lang="en-IN"/>
          </a:p>
        </p:txBody>
      </p:sp>
    </p:spTree>
    <p:extLst>
      <p:ext uri="{BB962C8B-B14F-4D97-AF65-F5344CB8AC3E}">
        <p14:creationId xmlns="" xmlns:p14="http://schemas.microsoft.com/office/powerpoint/2010/main" val="414953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18</a:t>
            </a:fld>
            <a:endParaRPr lang="en-IN"/>
          </a:p>
        </p:txBody>
      </p:sp>
    </p:spTree>
    <p:extLst>
      <p:ext uri="{BB962C8B-B14F-4D97-AF65-F5344CB8AC3E}">
        <p14:creationId xmlns="" xmlns:p14="http://schemas.microsoft.com/office/powerpoint/2010/main" val="4285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19</a:t>
            </a:fld>
            <a:endParaRPr lang="en-IN"/>
          </a:p>
        </p:txBody>
      </p:sp>
    </p:spTree>
    <p:extLst>
      <p:ext uri="{BB962C8B-B14F-4D97-AF65-F5344CB8AC3E}">
        <p14:creationId xmlns="" xmlns:p14="http://schemas.microsoft.com/office/powerpoint/2010/main" val="18131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C7645E-B809-4863-A1EA-644428C033DF}" type="slidenum">
              <a:rPr lang="en-IN" smtClean="0"/>
              <a:pPr/>
              <a:t>20</a:t>
            </a:fld>
            <a:endParaRPr lang="en-IN"/>
          </a:p>
        </p:txBody>
      </p:sp>
    </p:spTree>
    <p:extLst>
      <p:ext uri="{BB962C8B-B14F-4D97-AF65-F5344CB8AC3E}">
        <p14:creationId xmlns="" xmlns:p14="http://schemas.microsoft.com/office/powerpoint/2010/main" val="3392389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BF011A6-CC38-40C9-AC65-2C626B0EA971}" type="datetime1">
              <a:rPr lang="en-IN" smtClean="0"/>
              <a:t>02-12-2020</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226037" y="0"/>
            <a:ext cx="1965963" cy="568995"/>
          </a:xfrm>
          <a:prstGeom prst="rect">
            <a:avLst/>
          </a:prstGeom>
        </p:spPr>
      </p:pic>
    </p:spTree>
    <p:extLst>
      <p:ext uri="{BB962C8B-B14F-4D97-AF65-F5344CB8AC3E}">
        <p14:creationId xmlns="" xmlns:p14="http://schemas.microsoft.com/office/powerpoint/2010/main" val="6840153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A0216-D22E-46F5-A9D2-52EAC1695648}" type="datetime1">
              <a:rPr lang="en-IN" smtClean="0"/>
              <a:t>02-12-2020</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367819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672D-B3C7-4BAA-B4C4-9AE329352DAB}" type="datetime1">
              <a:rPr lang="en-IN" smtClean="0"/>
              <a:t>02-12-2020</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119768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EE4A5-84AE-40B0-B30E-DA4B61B66786}" type="datetime1">
              <a:rPr lang="en-IN" smtClean="0"/>
              <a:t>02-12-2020</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162288" y="0"/>
            <a:ext cx="1997850" cy="578224"/>
          </a:xfrm>
          <a:prstGeom prst="rect">
            <a:avLst/>
          </a:prstGeom>
        </p:spPr>
      </p:pic>
    </p:spTree>
    <p:extLst>
      <p:ext uri="{BB962C8B-B14F-4D97-AF65-F5344CB8AC3E}">
        <p14:creationId xmlns="" xmlns:p14="http://schemas.microsoft.com/office/powerpoint/2010/main" val="3154512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D6766091-C713-4AED-815C-2427256D5607}" type="datetime1">
              <a:rPr lang="en-IN" smtClean="0"/>
              <a:t>02-12-2020</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35261369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4F6B05-0ECF-4BFB-B5EF-1947078B42F1}" type="datetime1">
              <a:rPr lang="en-IN" smtClean="0"/>
              <a:t>02-12-2020</a:t>
            </a:fld>
            <a:endParaRPr lang="en-IN"/>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485C1C91-F70C-409E-B3EB-BA495FFA0DF6}" type="slidenum">
              <a:rPr lang="en-IN" smtClean="0"/>
              <a:pPr/>
              <a:t>‹#›</a:t>
            </a:fld>
            <a:endParaRPr lang="en-IN"/>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91217" y="0"/>
            <a:ext cx="2066929" cy="598217"/>
          </a:xfrm>
          <a:prstGeom prst="rect">
            <a:avLst/>
          </a:prstGeom>
        </p:spPr>
      </p:pic>
    </p:spTree>
    <p:extLst>
      <p:ext uri="{BB962C8B-B14F-4D97-AF65-F5344CB8AC3E}">
        <p14:creationId xmlns="" xmlns:p14="http://schemas.microsoft.com/office/powerpoint/2010/main" val="156959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F46D39E-2912-4141-9749-0291BBB6B624}" type="datetime1">
              <a:rPr lang="en-IN" smtClean="0"/>
              <a:t>02-12-2020</a:t>
            </a:fld>
            <a:endParaRPr lang="en-IN"/>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85C1C91-F70C-409E-B3EB-BA495FFA0DF6}" type="slidenum">
              <a:rPr lang="en-IN" smtClean="0"/>
              <a:pPr/>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22907" y="1"/>
            <a:ext cx="2137230" cy="618564"/>
          </a:xfrm>
          <a:prstGeom prst="rect">
            <a:avLst/>
          </a:prstGeom>
        </p:spPr>
      </p:pic>
    </p:spTree>
    <p:extLst>
      <p:ext uri="{BB962C8B-B14F-4D97-AF65-F5344CB8AC3E}">
        <p14:creationId xmlns="" xmlns:p14="http://schemas.microsoft.com/office/powerpoint/2010/main" val="373722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EC5B7-1632-4ACE-AFD7-5C714F9AB410}" type="datetime1">
              <a:rPr lang="en-IN" smtClean="0"/>
              <a:t>02-12-2020</a:t>
            </a:fld>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166473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EF29E-167B-4804-BAE2-EB3EA582C938}" type="datetime1">
              <a:rPr lang="en-IN" smtClean="0"/>
              <a:t>02-12-2020</a:t>
            </a:fld>
            <a:endParaRPr lang="en-IN"/>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156644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5809DAFC-9924-4C43-850D-02532DAD13A5}" type="datetime1">
              <a:rPr lang="en-IN" smtClean="0"/>
              <a:t>02-12-2020</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485C1C91-F70C-409E-B3EB-BA495FFA0DF6}" type="slidenum">
              <a:rPr lang="en-IN" smtClean="0"/>
              <a:pPr/>
              <a:t>‹#›</a:t>
            </a:fld>
            <a:endParaRPr lang="en-IN"/>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20764" y="0"/>
            <a:ext cx="2139373" cy="619184"/>
          </a:xfrm>
          <a:prstGeom prst="rect">
            <a:avLst/>
          </a:prstGeom>
        </p:spPr>
      </p:pic>
    </p:spTree>
    <p:extLst>
      <p:ext uri="{BB962C8B-B14F-4D97-AF65-F5344CB8AC3E}">
        <p14:creationId xmlns="" xmlns:p14="http://schemas.microsoft.com/office/powerpoint/2010/main" val="4787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66C4B0-E04A-4A3A-B207-D6E24DC03ACA}" type="datetime1">
              <a:rPr lang="en-IN" smtClean="0"/>
              <a:t>02-12-2020</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271721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FDF25B-D2ED-4395-98EA-64F26D785006}" type="datetime1">
              <a:rPr lang="en-IN" smtClean="0"/>
              <a:t>02-12-2020</a:t>
            </a:fld>
            <a:endParaRPr lang="en-IN"/>
          </a:p>
        </p:txBody>
      </p:sp>
      <p:sp>
        <p:nvSpPr>
          <p:cNvPr id="5" name="Footer Placeholder 4"/>
          <p:cNvSpPr>
            <a:spLocks noGrp="1"/>
          </p:cNvSpPr>
          <p:nvPr>
            <p:ph type="ftr" sz="quarter" idx="3"/>
          </p:nvPr>
        </p:nvSpPr>
        <p:spPr>
          <a:xfrm>
            <a:off x="273378" y="6238816"/>
            <a:ext cx="7228012" cy="317432"/>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5C1C91-F70C-409E-B3EB-BA495FFA0DF6}" type="slidenum">
              <a:rPr lang="en-IN" smtClean="0"/>
              <a:pPr/>
              <a:t>‹#›</a:t>
            </a:fld>
            <a:endParaRPr lang="en-IN"/>
          </a:p>
        </p:txBody>
      </p:sp>
    </p:spTree>
    <p:extLst>
      <p:ext uri="{BB962C8B-B14F-4D97-AF65-F5344CB8AC3E}">
        <p14:creationId xmlns="" xmlns:p14="http://schemas.microsoft.com/office/powerpoint/2010/main" val="332759199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 xmlns:a16="http://schemas.microsoft.com/office/drawing/2014/main" id="{5CE8267F-B7AE-4210-BECD-8B08396A61B0}"/>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648529-3E94-4EAE-89E1-7A6EA158DE5A}" type="slidenum">
              <a:rPr lang="en-US" altLang="en-US" sz="1400"/>
              <a:pPr>
                <a:spcBef>
                  <a:spcPct val="0"/>
                </a:spcBef>
                <a:buFontTx/>
                <a:buNone/>
              </a:pPr>
              <a:t>1</a:t>
            </a:fld>
            <a:endParaRPr lang="en-US" altLang="en-US" sz="1400" dirty="0"/>
          </a:p>
        </p:txBody>
      </p:sp>
      <p:sp>
        <p:nvSpPr>
          <p:cNvPr id="4099" name="Rectangle 1029">
            <a:extLst>
              <a:ext uri="{FF2B5EF4-FFF2-40B4-BE49-F238E27FC236}">
                <a16:creationId xmlns="" xmlns:a16="http://schemas.microsoft.com/office/drawing/2014/main" id="{D003F294-3E99-4099-8386-CE747F8A8C0E}"/>
              </a:ext>
            </a:extLst>
          </p:cNvPr>
          <p:cNvSpPr>
            <a:spLocks noGrp="1" noChangeArrowheads="1"/>
          </p:cNvSpPr>
          <p:nvPr>
            <p:ph type="title" idx="4294967295"/>
          </p:nvPr>
        </p:nvSpPr>
        <p:spPr>
          <a:xfrm>
            <a:off x="2400300" y="228601"/>
            <a:ext cx="7886700" cy="1325563"/>
          </a:xfrm>
          <a:ln>
            <a:solidFill>
              <a:schemeClr val="tx1"/>
            </a:solidFill>
            <a:miter lim="800000"/>
            <a:headEnd/>
            <a:tailEnd/>
          </a:ln>
        </p:spPr>
        <p:txBody>
          <a:bodyPr>
            <a:normAutofit fontScale="90000"/>
          </a:bodyPr>
          <a:lstStyle/>
          <a:p>
            <a:r>
              <a:rPr lang="en-US" sz="3600" b="1" dirty="0" smtClean="0"/>
              <a:t>Getting Started With ‘C’ Language</a:t>
            </a:r>
            <a:r>
              <a:rPr lang="en-US" sz="3600" b="1" dirty="0" smtClean="0"/>
              <a:t>:</a:t>
            </a:r>
            <a:endParaRPr lang="en-US" altLang="en-US" sz="3600" dirty="0">
              <a:solidFill>
                <a:schemeClr val="tx1"/>
              </a:solidFill>
              <a:latin typeface="Times New Roman" panose="02020603050405020304" pitchFamily="18" charset="0"/>
            </a:endParaRPr>
          </a:p>
        </p:txBody>
      </p:sp>
      <p:sp>
        <p:nvSpPr>
          <p:cNvPr id="4100" name="Rectangle 1028">
            <a:extLst>
              <a:ext uri="{FF2B5EF4-FFF2-40B4-BE49-F238E27FC236}">
                <a16:creationId xmlns="" xmlns:a16="http://schemas.microsoft.com/office/drawing/2014/main" id="{E9EF508B-78C1-4A0F-A2B0-4354352DD26E}"/>
              </a:ext>
            </a:extLst>
          </p:cNvPr>
          <p:cNvSpPr>
            <a:spLocks noChangeArrowheads="1"/>
          </p:cNvSpPr>
          <p:nvPr/>
        </p:nvSpPr>
        <p:spPr bwMode="auto">
          <a:xfrm>
            <a:off x="1377108" y="1895942"/>
            <a:ext cx="9602176"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b="1" u="sng" dirty="0">
                <a:solidFill>
                  <a:srgbClr val="FF0000"/>
                </a:solidFill>
                <a:latin typeface="AvantGarde" pitchFamily="34" charset="0"/>
              </a:rPr>
              <a:t>Outline</a:t>
            </a:r>
          </a:p>
          <a:p>
            <a:pPr eaLnBrk="1" hangingPunct="1">
              <a:spcBef>
                <a:spcPct val="0"/>
              </a:spcBef>
              <a:buFontTx/>
              <a:buNone/>
            </a:pPr>
            <a:r>
              <a:rPr lang="en-US" altLang="en-US" sz="2000" dirty="0">
                <a:solidFill>
                  <a:srgbClr val="FF0000"/>
                </a:solidFill>
                <a:latin typeface="AvantGarde" pitchFamily="34" charset="0"/>
              </a:rPr>
              <a:t>Hello world program</a:t>
            </a:r>
          </a:p>
          <a:p>
            <a:pPr eaLnBrk="1" hangingPunct="1">
              <a:spcBef>
                <a:spcPct val="0"/>
              </a:spcBef>
              <a:buFontTx/>
              <a:buNone/>
            </a:pPr>
            <a:r>
              <a:rPr lang="en-US" altLang="en-US" sz="2000" dirty="0">
                <a:solidFill>
                  <a:srgbClr val="FF0000"/>
                </a:solidFill>
                <a:latin typeface="AvantGarde" pitchFamily="34" charset="0"/>
              </a:rPr>
              <a:t>Header file</a:t>
            </a:r>
          </a:p>
          <a:p>
            <a:pPr eaLnBrk="1" hangingPunct="1">
              <a:spcBef>
                <a:spcPct val="0"/>
              </a:spcBef>
              <a:buFontTx/>
              <a:buNone/>
            </a:pPr>
            <a:r>
              <a:rPr lang="en-US" altLang="en-US" sz="2000" dirty="0">
                <a:solidFill>
                  <a:srgbClr val="FF0000"/>
                </a:solidFill>
                <a:latin typeface="AvantGarde" pitchFamily="34" charset="0"/>
              </a:rPr>
              <a:t>Constant and variable</a:t>
            </a:r>
          </a:p>
          <a:p>
            <a:pPr eaLnBrk="1" hangingPunct="1">
              <a:spcBef>
                <a:spcPct val="0"/>
              </a:spcBef>
              <a:buFontTx/>
              <a:buNone/>
            </a:pPr>
            <a:r>
              <a:rPr lang="en-US" altLang="en-US" sz="2000" dirty="0">
                <a:solidFill>
                  <a:srgbClr val="FF0000"/>
                </a:solidFill>
                <a:latin typeface="AvantGarde" pitchFamily="34" charset="0"/>
              </a:rPr>
              <a:t>Operator </a:t>
            </a:r>
            <a:endParaRPr lang="en-US" altLang="en-US" sz="2000" dirty="0">
              <a:solidFill>
                <a:srgbClr val="000000"/>
              </a:solidFill>
            </a:endParaRPr>
          </a:p>
        </p:txBody>
      </p:sp>
      <p:sp>
        <p:nvSpPr>
          <p:cNvPr id="2" name="Date Placeholder 1">
            <a:extLst>
              <a:ext uri="{FF2B5EF4-FFF2-40B4-BE49-F238E27FC236}">
                <a16:creationId xmlns="" xmlns:a16="http://schemas.microsoft.com/office/drawing/2014/main" id="{39455817-6837-43DE-926B-3AC74DBD22AA}"/>
              </a:ext>
            </a:extLst>
          </p:cNvPr>
          <p:cNvSpPr>
            <a:spLocks noGrp="1"/>
          </p:cNvSpPr>
          <p:nvPr>
            <p:ph type="dt" sz="half" idx="10"/>
          </p:nvPr>
        </p:nvSpPr>
        <p:spPr>
          <a:xfrm>
            <a:off x="7281602" y="6224532"/>
            <a:ext cx="2753746" cy="323968"/>
          </a:xfrm>
        </p:spPr>
        <p:txBody>
          <a:bodyPr/>
          <a:lstStyle/>
          <a:p>
            <a:fld id="{1866C846-9F83-42CE-809B-97C454E3B837}" type="datetime1">
              <a:rPr lang="en-IN" smtClean="0"/>
              <a:t>02-12-2020</a:t>
            </a:fld>
            <a:endParaRPr lang="en-IN" dirty="0"/>
          </a:p>
        </p:txBody>
      </p:sp>
      <p:sp>
        <p:nvSpPr>
          <p:cNvPr id="3" name="Footer Placeholder 2">
            <a:extLst>
              <a:ext uri="{FF2B5EF4-FFF2-40B4-BE49-F238E27FC236}">
                <a16:creationId xmlns="" xmlns:a16="http://schemas.microsoft.com/office/drawing/2014/main" id="{01F04D29-7492-401D-B68D-C4CB159791F3}"/>
              </a:ext>
            </a:extLst>
          </p:cNvPr>
          <p:cNvSpPr>
            <a:spLocks noGrp="1"/>
          </p:cNvSpPr>
          <p:nvPr>
            <p:ph type="ftr" sz="quarter" idx="1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10</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constant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6A134887-283F-4924-88E9-91F3DEE0D461}"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2882840"/>
          </a:xfrm>
          <a:prstGeom prst="rect">
            <a:avLst/>
          </a:prstGeom>
        </p:spPr>
        <p:txBody>
          <a:bodyPr vert="horz" wrap="square" lIns="0" tIns="12700" rIns="0" bIns="0" rtlCol="0">
            <a:spAutoFit/>
          </a:bodyPr>
          <a:lstStyle/>
          <a:p>
            <a:pPr algn="l">
              <a:buFont typeface="Arial" panose="020B0604020202020204" pitchFamily="34" charset="0"/>
              <a:buChar char="•"/>
            </a:pPr>
            <a:r>
              <a:rPr lang="en-US" sz="2000" b="1" i="0" dirty="0">
                <a:solidFill>
                  <a:srgbClr val="111111"/>
                </a:solidFill>
                <a:effectLst/>
                <a:latin typeface="Verdana" panose="020B0604030504040204" pitchFamily="34" charset="0"/>
              </a:rPr>
              <a:t>Const</a:t>
            </a:r>
            <a:r>
              <a:rPr lang="en-US" sz="2000" b="0" i="0" dirty="0">
                <a:solidFill>
                  <a:srgbClr val="111111"/>
                </a:solidFill>
                <a:effectLst/>
                <a:latin typeface="Verdana" panose="020B0604030504040204" pitchFamily="34" charset="0"/>
              </a:rPr>
              <a:t>: It is a keyword used to declare a constant variable.</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C Constants cannot change their value throughout the program.</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Constant variables have to compulsorily initialized at the time of declaration.</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Then this value cannot be changed during the entire program execution.</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Constants are also called as </a:t>
            </a:r>
            <a:r>
              <a:rPr lang="en-US" sz="2000" b="1" i="0" dirty="0">
                <a:solidFill>
                  <a:srgbClr val="111111"/>
                </a:solidFill>
                <a:effectLst/>
                <a:latin typeface="Verdana" panose="020B0604030504040204" pitchFamily="34" charset="0"/>
              </a:rPr>
              <a:t>literals.</a:t>
            </a:r>
            <a:endParaRPr lang="en-US" sz="2000" b="0" i="0" dirty="0">
              <a:solidFill>
                <a:srgbClr val="111111"/>
              </a:solidFill>
              <a:effectLst/>
              <a:latin typeface="Verdana" panose="020B0604030504040204" pitchFamily="34" charset="0"/>
            </a:endParaRPr>
          </a:p>
          <a:p>
            <a:pPr algn="l">
              <a:buFont typeface="Arial" panose="020B0604020202020204" pitchFamily="34" charset="0"/>
              <a:buChar char="•"/>
            </a:pPr>
            <a:r>
              <a:rPr lang="en-US" sz="2000" b="0" i="0" dirty="0">
                <a:solidFill>
                  <a:srgbClr val="111111"/>
                </a:solidFill>
                <a:effectLst/>
                <a:latin typeface="Verdana" panose="020B0604030504040204" pitchFamily="34" charset="0"/>
              </a:rPr>
              <a:t>Const can be applied to all data types in C language.</a:t>
            </a:r>
          </a:p>
          <a:p>
            <a:pPr marL="12065" marR="1050925" indent="0">
              <a:spcBef>
                <a:spcPts val="100"/>
              </a:spcBef>
              <a:buClr>
                <a:srgbClr val="D16248"/>
              </a:buClr>
              <a:buSzPct val="85185"/>
              <a:buNone/>
              <a:tabLst>
                <a:tab pos="285750" algn="l"/>
              </a:tabLst>
            </a:pPr>
            <a:endParaRPr lang="en-IN" sz="2400" dirty="0">
              <a:latin typeface="Georgia"/>
              <a:cs typeface="Georgia"/>
            </a:endParaRPr>
          </a:p>
        </p:txBody>
      </p:sp>
    </p:spTree>
    <p:extLst>
      <p:ext uri="{BB962C8B-B14F-4D97-AF65-F5344CB8AC3E}">
        <p14:creationId xmlns="" xmlns:p14="http://schemas.microsoft.com/office/powerpoint/2010/main" val="168898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11</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INTEGER CONSTANT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E0AF3E05-9A5D-4B9B-8166-50F0D1ACE0E8}"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2590453"/>
          </a:xfrm>
          <a:prstGeom prst="rect">
            <a:avLst/>
          </a:prstGeom>
        </p:spPr>
        <p:txBody>
          <a:bodyPr vert="horz" wrap="square" lIns="0" tIns="12700" rIns="0" bIns="0" rtlCol="0">
            <a:spAutoFit/>
          </a:bodyPr>
          <a:lstStyle/>
          <a:p>
            <a:pPr marL="285115" indent="-273050">
              <a:lnSpc>
                <a:spcPct val="100000"/>
              </a:lnSpc>
              <a:spcBef>
                <a:spcPts val="750"/>
              </a:spcBef>
              <a:buClr>
                <a:srgbClr val="D16248"/>
              </a:buClr>
              <a:buSzPct val="85185"/>
              <a:buFont typeface="Wingdings 2"/>
              <a:buChar char=""/>
              <a:tabLst>
                <a:tab pos="285750" algn="l"/>
              </a:tabLst>
            </a:pPr>
            <a:r>
              <a:rPr lang="en-US" sz="2700" dirty="0">
                <a:latin typeface="Georgia"/>
                <a:cs typeface="Georgia"/>
              </a:rPr>
              <a:t>An integer </a:t>
            </a:r>
            <a:r>
              <a:rPr lang="en-US" sz="2700" spc="-5" dirty="0">
                <a:latin typeface="Georgia"/>
                <a:cs typeface="Georgia"/>
              </a:rPr>
              <a:t>constants </a:t>
            </a:r>
            <a:r>
              <a:rPr lang="en-US" sz="2700" dirty="0">
                <a:latin typeface="Georgia"/>
                <a:cs typeface="Georgia"/>
              </a:rPr>
              <a:t>refers as a </a:t>
            </a:r>
            <a:r>
              <a:rPr lang="en-US" sz="2700" spc="-5" dirty="0">
                <a:latin typeface="Georgia"/>
                <a:cs typeface="Georgia"/>
              </a:rPr>
              <a:t>sequence of</a:t>
            </a:r>
            <a:r>
              <a:rPr lang="en-US" sz="2700" spc="-135" dirty="0">
                <a:latin typeface="Georgia"/>
                <a:cs typeface="Georgia"/>
              </a:rPr>
              <a:t> </a:t>
            </a:r>
            <a:r>
              <a:rPr lang="en-US" sz="2700" spc="-5" dirty="0">
                <a:latin typeface="Georgia"/>
                <a:cs typeface="Georgia"/>
              </a:rPr>
              <a:t>digits.</a:t>
            </a:r>
            <a:endParaRPr lang="en-US" sz="2700" dirty="0">
              <a:latin typeface="Georgia"/>
              <a:cs typeface="Georgia"/>
            </a:endParaRPr>
          </a:p>
          <a:p>
            <a:pPr marL="285115" indent="-273050">
              <a:lnSpc>
                <a:spcPct val="100000"/>
              </a:lnSpc>
              <a:spcBef>
                <a:spcPts val="650"/>
              </a:spcBef>
              <a:buClr>
                <a:srgbClr val="D16248"/>
              </a:buClr>
              <a:buSzPct val="85185"/>
              <a:buFont typeface="Wingdings 2"/>
              <a:buChar char=""/>
              <a:tabLst>
                <a:tab pos="285750" algn="l"/>
              </a:tabLst>
            </a:pPr>
            <a:r>
              <a:rPr lang="en-US" sz="2700" dirty="0">
                <a:latin typeface="Georgia"/>
                <a:cs typeface="Georgia"/>
              </a:rPr>
              <a:t>There are </a:t>
            </a:r>
            <a:r>
              <a:rPr lang="en-US" sz="2700" spc="-5" dirty="0">
                <a:latin typeface="Georgia"/>
                <a:cs typeface="Georgia"/>
              </a:rPr>
              <a:t>three types of </a:t>
            </a:r>
            <a:r>
              <a:rPr lang="en-US" sz="2700" dirty="0">
                <a:latin typeface="Georgia"/>
                <a:cs typeface="Georgia"/>
              </a:rPr>
              <a:t>integer</a:t>
            </a:r>
            <a:r>
              <a:rPr lang="en-US" sz="2700" spc="-110" dirty="0">
                <a:latin typeface="Georgia"/>
                <a:cs typeface="Georgia"/>
              </a:rPr>
              <a:t> </a:t>
            </a:r>
            <a:r>
              <a:rPr lang="en-US" sz="2700" spc="-5" dirty="0">
                <a:latin typeface="Georgia"/>
                <a:cs typeface="Georgia"/>
              </a:rPr>
              <a:t>constants.</a:t>
            </a:r>
            <a:endParaRPr lang="en-US" sz="2700" dirty="0">
              <a:latin typeface="Georgia"/>
              <a:cs typeface="Georgia"/>
            </a:endParaRPr>
          </a:p>
          <a:p>
            <a:pPr marL="561340" lvl="1" indent="-274320">
              <a:lnSpc>
                <a:spcPct val="100000"/>
              </a:lnSpc>
              <a:spcBef>
                <a:spcPts val="550"/>
              </a:spcBef>
              <a:buClr>
                <a:srgbClr val="CCB400"/>
              </a:buClr>
              <a:buSzPct val="68181"/>
              <a:buFont typeface="Wingdings"/>
              <a:buChar char=""/>
              <a:tabLst>
                <a:tab pos="561340" algn="l"/>
              </a:tabLst>
            </a:pPr>
            <a:r>
              <a:rPr lang="en-US" sz="2200" spc="-10" dirty="0">
                <a:solidFill>
                  <a:srgbClr val="636B85"/>
                </a:solidFill>
                <a:latin typeface="Georgia"/>
                <a:cs typeface="Georgia"/>
              </a:rPr>
              <a:t>Decimal</a:t>
            </a:r>
            <a:r>
              <a:rPr lang="en-US" sz="2200" spc="10" dirty="0">
                <a:solidFill>
                  <a:srgbClr val="636B85"/>
                </a:solidFill>
                <a:latin typeface="Georgia"/>
                <a:cs typeface="Georgia"/>
              </a:rPr>
              <a:t> </a:t>
            </a:r>
            <a:r>
              <a:rPr lang="en-US" sz="2200" spc="-10" dirty="0">
                <a:solidFill>
                  <a:srgbClr val="636B85"/>
                </a:solidFill>
                <a:latin typeface="Georgia"/>
                <a:cs typeface="Georgia"/>
              </a:rPr>
              <a:t>Integer</a:t>
            </a:r>
            <a:endParaRPr lang="en-US" sz="2200" dirty="0">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lang="en-US" sz="2200" spc="-10" dirty="0">
                <a:solidFill>
                  <a:srgbClr val="636B85"/>
                </a:solidFill>
                <a:latin typeface="Georgia"/>
                <a:cs typeface="Georgia"/>
              </a:rPr>
              <a:t>Octal</a:t>
            </a:r>
            <a:r>
              <a:rPr lang="en-US" sz="2200" spc="-65" dirty="0">
                <a:solidFill>
                  <a:srgbClr val="636B85"/>
                </a:solidFill>
                <a:latin typeface="Georgia"/>
                <a:cs typeface="Georgia"/>
              </a:rPr>
              <a:t> </a:t>
            </a:r>
            <a:r>
              <a:rPr lang="en-US" sz="2200" spc="-10" dirty="0">
                <a:solidFill>
                  <a:srgbClr val="636B85"/>
                </a:solidFill>
                <a:latin typeface="Georgia"/>
                <a:cs typeface="Georgia"/>
              </a:rPr>
              <a:t>Integer</a:t>
            </a:r>
            <a:endParaRPr lang="en-US" sz="2200" dirty="0">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lang="en-US" sz="2200" spc="-10" dirty="0">
                <a:solidFill>
                  <a:srgbClr val="636B85"/>
                </a:solidFill>
                <a:latin typeface="Georgia"/>
                <a:cs typeface="Georgia"/>
              </a:rPr>
              <a:t>Hexadecimal</a:t>
            </a:r>
            <a:endParaRPr lang="en-US" sz="2200" dirty="0">
              <a:latin typeface="Georgia"/>
              <a:cs typeface="Georgia"/>
            </a:endParaRPr>
          </a:p>
          <a:p>
            <a:pPr algn="l">
              <a:buFont typeface="Arial" panose="020B0604020202020204" pitchFamily="34" charset="0"/>
              <a:buChar char="•"/>
            </a:pPr>
            <a:endParaRPr lang="en-US" sz="2000" b="0" i="0" dirty="0">
              <a:solidFill>
                <a:srgbClr val="111111"/>
              </a:solidFill>
              <a:effectLst/>
              <a:latin typeface="Verdana" panose="020B0604030504040204" pitchFamily="34" charset="0"/>
            </a:endParaRPr>
          </a:p>
        </p:txBody>
      </p:sp>
    </p:spTree>
    <p:extLst>
      <p:ext uri="{BB962C8B-B14F-4D97-AF65-F5344CB8AC3E}">
        <p14:creationId xmlns="" xmlns:p14="http://schemas.microsoft.com/office/powerpoint/2010/main" val="383892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12</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DECIMAL CONSTANT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95385805-E411-4D70-8125-71E492366A7C}"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2626360"/>
          </a:xfrm>
          <a:prstGeom prst="rect">
            <a:avLst/>
          </a:prstGeom>
        </p:spPr>
        <p:txBody>
          <a:bodyPr vert="horz" wrap="square" lIns="0" tIns="12700" rIns="0" bIns="0" rtlCol="0">
            <a:spAutoFit/>
          </a:bodyPr>
          <a:lstStyle/>
          <a:p>
            <a:pPr marL="285115" indent="-273050">
              <a:lnSpc>
                <a:spcPct val="100000"/>
              </a:lnSpc>
              <a:spcBef>
                <a:spcPts val="100"/>
              </a:spcBef>
              <a:buClr>
                <a:srgbClr val="D16248"/>
              </a:buClr>
              <a:buSzPct val="85185"/>
              <a:buFont typeface="Wingdings 2"/>
              <a:buChar char=""/>
              <a:tabLst>
                <a:tab pos="285750" algn="l"/>
              </a:tabLst>
            </a:pPr>
            <a:r>
              <a:rPr lang="en-US" sz="2400" dirty="0">
                <a:latin typeface="Georgia"/>
                <a:cs typeface="Georgia"/>
              </a:rPr>
              <a:t>It </a:t>
            </a:r>
            <a:r>
              <a:rPr lang="en-US" sz="2400" spc="-5" dirty="0">
                <a:latin typeface="Georgia"/>
                <a:cs typeface="Georgia"/>
              </a:rPr>
              <a:t>consists </a:t>
            </a:r>
            <a:r>
              <a:rPr lang="en-US" sz="2400" spc="-10" dirty="0">
                <a:latin typeface="Georgia"/>
                <a:cs typeface="Georgia"/>
              </a:rPr>
              <a:t>of </a:t>
            </a:r>
            <a:r>
              <a:rPr lang="en-US" sz="2400" spc="-5" dirty="0">
                <a:latin typeface="Georgia"/>
                <a:cs typeface="Georgia"/>
              </a:rPr>
              <a:t>0-9 digits, preceded by </a:t>
            </a:r>
            <a:r>
              <a:rPr lang="en-US" sz="2400" dirty="0">
                <a:latin typeface="Georgia"/>
                <a:cs typeface="Georgia"/>
              </a:rPr>
              <a:t>an optional –</a:t>
            </a:r>
            <a:r>
              <a:rPr lang="en-US" sz="2400" spc="-100" dirty="0">
                <a:latin typeface="Georgia"/>
                <a:cs typeface="Georgia"/>
              </a:rPr>
              <a:t> </a:t>
            </a:r>
            <a:r>
              <a:rPr lang="en-US" sz="2400" spc="-5" dirty="0">
                <a:latin typeface="Georgia"/>
                <a:cs typeface="Georgia"/>
              </a:rPr>
              <a:t>or </a:t>
            </a:r>
            <a:r>
              <a:rPr lang="en-US" sz="2400" dirty="0">
                <a:latin typeface="Georgia"/>
                <a:cs typeface="Georgia"/>
              </a:rPr>
              <a:t>+</a:t>
            </a:r>
            <a:r>
              <a:rPr lang="en-US" sz="2400" spc="-20" dirty="0">
                <a:latin typeface="Georgia"/>
                <a:cs typeface="Georgia"/>
              </a:rPr>
              <a:t> </a:t>
            </a:r>
            <a:r>
              <a:rPr lang="en-US" sz="2400" spc="-5" dirty="0">
                <a:latin typeface="Georgia"/>
                <a:cs typeface="Georgia"/>
              </a:rPr>
              <a:t>sign.</a:t>
            </a:r>
            <a:endParaRPr lang="en-US" sz="2400" dirty="0">
              <a:latin typeface="Georgia"/>
              <a:cs typeface="Georgia"/>
            </a:endParaRPr>
          </a:p>
          <a:p>
            <a:pPr marL="285115" marR="175895" indent="-273050">
              <a:lnSpc>
                <a:spcPct val="100000"/>
              </a:lnSpc>
              <a:spcBef>
                <a:spcPts val="650"/>
              </a:spcBef>
              <a:buClr>
                <a:srgbClr val="D16248"/>
              </a:buClr>
              <a:buSzPct val="85185"/>
              <a:buFont typeface="Wingdings 2"/>
              <a:buChar char=""/>
              <a:tabLst>
                <a:tab pos="285750" algn="l"/>
              </a:tabLst>
            </a:pPr>
            <a:r>
              <a:rPr lang="en-US" sz="2400" spc="-5" dirty="0">
                <a:latin typeface="Georgia"/>
                <a:cs typeface="Georgia"/>
              </a:rPr>
              <a:t>Valid example of decimal </a:t>
            </a:r>
            <a:r>
              <a:rPr lang="en-US" sz="2400" dirty="0">
                <a:latin typeface="Georgia"/>
                <a:cs typeface="Georgia"/>
              </a:rPr>
              <a:t>integer are : 123 , </a:t>
            </a:r>
            <a:r>
              <a:rPr lang="en-US" sz="2400" spc="-5" dirty="0">
                <a:latin typeface="Georgia"/>
                <a:cs typeface="Georgia"/>
              </a:rPr>
              <a:t>-321, </a:t>
            </a:r>
            <a:r>
              <a:rPr lang="en-US" sz="2400" dirty="0">
                <a:latin typeface="Georgia"/>
                <a:cs typeface="Georgia"/>
              </a:rPr>
              <a:t>0 ,  654321,</a:t>
            </a:r>
            <a:r>
              <a:rPr lang="en-US" sz="2400" spc="-30" dirty="0">
                <a:latin typeface="Georgia"/>
                <a:cs typeface="Georgia"/>
              </a:rPr>
              <a:t> </a:t>
            </a:r>
            <a:r>
              <a:rPr lang="en-US" sz="2400" spc="-5" dirty="0">
                <a:latin typeface="Georgia"/>
                <a:cs typeface="Georgia"/>
              </a:rPr>
              <a:t>+78</a:t>
            </a:r>
            <a:endParaRPr lang="en-US" sz="2400" dirty="0">
              <a:latin typeface="Georgia"/>
              <a:cs typeface="Georgia"/>
            </a:endParaRPr>
          </a:p>
          <a:p>
            <a:pPr marL="285115" marR="219075" indent="-273050">
              <a:lnSpc>
                <a:spcPct val="100000"/>
              </a:lnSpc>
              <a:spcBef>
                <a:spcPts val="650"/>
              </a:spcBef>
              <a:buClr>
                <a:srgbClr val="D16248"/>
              </a:buClr>
              <a:buSzPct val="85185"/>
              <a:buFont typeface="Wingdings 2"/>
              <a:buChar char=""/>
              <a:tabLst>
                <a:tab pos="285750" algn="l"/>
              </a:tabLst>
            </a:pPr>
            <a:r>
              <a:rPr lang="en-US" sz="2400" spc="-5" dirty="0">
                <a:latin typeface="Georgia"/>
                <a:cs typeface="Georgia"/>
              </a:rPr>
              <a:t>Embedded spaces, </a:t>
            </a:r>
            <a:r>
              <a:rPr lang="en-US" sz="2400" spc="-10" dirty="0">
                <a:latin typeface="Georgia"/>
                <a:cs typeface="Georgia"/>
              </a:rPr>
              <a:t>comma </a:t>
            </a:r>
            <a:r>
              <a:rPr lang="en-US" sz="2400" spc="-5" dirty="0">
                <a:latin typeface="Georgia"/>
                <a:cs typeface="Georgia"/>
              </a:rPr>
              <a:t>and </a:t>
            </a:r>
            <a:r>
              <a:rPr lang="en-US" sz="2400" dirty="0">
                <a:latin typeface="Georgia"/>
                <a:cs typeface="Georgia"/>
              </a:rPr>
              <a:t>non </a:t>
            </a:r>
            <a:r>
              <a:rPr lang="en-US" sz="2400" spc="-5" dirty="0">
                <a:latin typeface="Georgia"/>
                <a:cs typeface="Georgia"/>
              </a:rPr>
              <a:t>digit characters  are </a:t>
            </a:r>
            <a:r>
              <a:rPr lang="en-US" sz="2400" dirty="0">
                <a:latin typeface="Georgia"/>
                <a:cs typeface="Georgia"/>
              </a:rPr>
              <a:t>not </a:t>
            </a:r>
            <a:r>
              <a:rPr lang="en-US" sz="2400" spc="-5" dirty="0">
                <a:latin typeface="Georgia"/>
                <a:cs typeface="Georgia"/>
              </a:rPr>
              <a:t>permitted between</a:t>
            </a:r>
            <a:r>
              <a:rPr lang="en-US" sz="2400" spc="-75" dirty="0">
                <a:latin typeface="Georgia"/>
                <a:cs typeface="Georgia"/>
              </a:rPr>
              <a:t> </a:t>
            </a:r>
            <a:r>
              <a:rPr lang="en-US" sz="2400" spc="-5" dirty="0">
                <a:latin typeface="Georgia"/>
                <a:cs typeface="Georgia"/>
              </a:rPr>
              <a:t>digits.</a:t>
            </a:r>
            <a:endParaRPr lang="en-US" sz="2400" dirty="0">
              <a:latin typeface="Georgia"/>
              <a:cs typeface="Georgia"/>
            </a:endParaRPr>
          </a:p>
          <a:p>
            <a:pPr marL="285115" indent="-273050">
              <a:lnSpc>
                <a:spcPct val="100000"/>
              </a:lnSpc>
              <a:spcBef>
                <a:spcPts val="650"/>
              </a:spcBef>
              <a:buClr>
                <a:srgbClr val="D16248"/>
              </a:buClr>
              <a:buSzPct val="85185"/>
              <a:buFont typeface="Wingdings 2"/>
              <a:buChar char=""/>
              <a:tabLst>
                <a:tab pos="285750" algn="l"/>
              </a:tabLst>
            </a:pPr>
            <a:r>
              <a:rPr lang="en-US" sz="2400" dirty="0">
                <a:latin typeface="Georgia"/>
                <a:cs typeface="Georgia"/>
              </a:rPr>
              <a:t>15 </a:t>
            </a:r>
            <a:r>
              <a:rPr lang="en-US" sz="2400" spc="-5" dirty="0">
                <a:latin typeface="Georgia"/>
                <a:cs typeface="Georgia"/>
              </a:rPr>
              <a:t>750, </a:t>
            </a:r>
            <a:r>
              <a:rPr lang="en-US" sz="2400" dirty="0">
                <a:latin typeface="Georgia"/>
                <a:cs typeface="Georgia"/>
              </a:rPr>
              <a:t>20,000, $1000 are</a:t>
            </a:r>
            <a:r>
              <a:rPr lang="en-US" sz="2400" spc="-15" dirty="0">
                <a:latin typeface="Georgia"/>
                <a:cs typeface="Georgia"/>
              </a:rPr>
              <a:t> </a:t>
            </a:r>
            <a:r>
              <a:rPr lang="en-US" sz="2400" dirty="0">
                <a:latin typeface="Georgia"/>
                <a:cs typeface="Georgia"/>
              </a:rPr>
              <a:t>Illegal</a:t>
            </a:r>
          </a:p>
          <a:p>
            <a:pPr algn="l">
              <a:buFont typeface="Arial" panose="020B0604020202020204" pitchFamily="34" charset="0"/>
              <a:buChar char="•"/>
            </a:pPr>
            <a:endParaRPr lang="en-US" sz="2400" b="0" i="0" dirty="0">
              <a:solidFill>
                <a:srgbClr val="111111"/>
              </a:solidFill>
              <a:effectLst/>
              <a:latin typeface="Verdana" panose="020B0604030504040204" pitchFamily="34" charset="0"/>
            </a:endParaRPr>
          </a:p>
        </p:txBody>
      </p:sp>
    </p:spTree>
    <p:extLst>
      <p:ext uri="{BB962C8B-B14F-4D97-AF65-F5344CB8AC3E}">
        <p14:creationId xmlns="" xmlns:p14="http://schemas.microsoft.com/office/powerpoint/2010/main" val="50027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13</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REAL CONSTANT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802C88CB-3047-4AEC-AB1E-3CDD32D7673B}"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5" name="object 3">
            <a:extLst>
              <a:ext uri="{FF2B5EF4-FFF2-40B4-BE49-F238E27FC236}">
                <a16:creationId xmlns="" xmlns:a16="http://schemas.microsoft.com/office/drawing/2014/main" id="{8CBC630B-B5EB-4510-ACB7-36DF4BFF17DE}"/>
              </a:ext>
            </a:extLst>
          </p:cNvPr>
          <p:cNvSpPr txBox="1">
            <a:spLocks noGrp="1"/>
          </p:cNvSpPr>
          <p:nvPr>
            <p:ph idx="1"/>
          </p:nvPr>
        </p:nvSpPr>
        <p:spPr>
          <a:xfrm>
            <a:off x="793750" y="1520825"/>
            <a:ext cx="10542588" cy="320675"/>
          </a:xfrm>
          <a:prstGeom prst="rect">
            <a:avLst/>
          </a:prstGeom>
        </p:spPr>
        <p:txBody>
          <a:bodyPr vert="horz" wrap="square" lIns="0" tIns="12700" rIns="0" bIns="0" rtlCol="0">
            <a:spAutoFit/>
          </a:bodyPr>
          <a:lstStyle/>
          <a:p>
            <a:pPr marL="285115" marR="27940" indent="-273050">
              <a:lnSpc>
                <a:spcPct val="100000"/>
              </a:lnSpc>
              <a:spcBef>
                <a:spcPts val="100"/>
              </a:spcBef>
              <a:buClr>
                <a:srgbClr val="D16248"/>
              </a:buClr>
              <a:buSzPct val="85185"/>
              <a:buFont typeface="Wingdings 2"/>
              <a:buChar char=""/>
              <a:tabLst>
                <a:tab pos="285750" algn="l"/>
              </a:tabLst>
            </a:pPr>
            <a:r>
              <a:rPr sz="2700" dirty="0">
                <a:latin typeface="Georgia"/>
                <a:cs typeface="Georgia"/>
              </a:rPr>
              <a:t>Integer numbers </a:t>
            </a:r>
            <a:r>
              <a:rPr sz="2700" spc="-5" dirty="0">
                <a:latin typeface="Georgia"/>
                <a:cs typeface="Georgia"/>
              </a:rPr>
              <a:t>are inadequate to </a:t>
            </a:r>
            <a:r>
              <a:rPr sz="2700" dirty="0">
                <a:latin typeface="Georgia"/>
                <a:cs typeface="Georgia"/>
              </a:rPr>
              <a:t>represent  </a:t>
            </a:r>
            <a:r>
              <a:rPr sz="2700" spc="-5" dirty="0">
                <a:latin typeface="Georgia"/>
                <a:cs typeface="Georgia"/>
              </a:rPr>
              <a:t>quantities such </a:t>
            </a:r>
            <a:r>
              <a:rPr sz="2700" dirty="0">
                <a:latin typeface="Georgia"/>
                <a:cs typeface="Georgia"/>
              </a:rPr>
              <a:t>as </a:t>
            </a:r>
            <a:r>
              <a:rPr sz="2700" spc="-5" dirty="0">
                <a:latin typeface="Georgia"/>
                <a:cs typeface="Georgia"/>
              </a:rPr>
              <a:t>distance, heights, temperature,  price </a:t>
            </a:r>
            <a:r>
              <a:rPr sz="2700" dirty="0">
                <a:latin typeface="Georgia"/>
                <a:cs typeface="Georgia"/>
              </a:rPr>
              <a:t>and </a:t>
            </a:r>
            <a:r>
              <a:rPr sz="2700" spc="-5" dirty="0">
                <a:latin typeface="Georgia"/>
                <a:cs typeface="Georgia"/>
              </a:rPr>
              <a:t>so on. </a:t>
            </a:r>
            <a:r>
              <a:rPr sz="2700" dirty="0">
                <a:latin typeface="Georgia"/>
                <a:cs typeface="Georgia"/>
              </a:rPr>
              <a:t>These </a:t>
            </a:r>
            <a:r>
              <a:rPr sz="2700" spc="-5" dirty="0">
                <a:latin typeface="Georgia"/>
                <a:cs typeface="Georgia"/>
              </a:rPr>
              <a:t>quantities are </a:t>
            </a:r>
            <a:r>
              <a:rPr sz="2700" dirty="0">
                <a:latin typeface="Georgia"/>
                <a:cs typeface="Georgia"/>
              </a:rPr>
              <a:t>represented </a:t>
            </a:r>
            <a:r>
              <a:rPr sz="2700" spc="-5" dirty="0">
                <a:latin typeface="Georgia"/>
                <a:cs typeface="Georgia"/>
              </a:rPr>
              <a:t>by  </a:t>
            </a:r>
            <a:r>
              <a:rPr sz="2700" dirty="0">
                <a:latin typeface="Georgia"/>
                <a:cs typeface="Georgia"/>
              </a:rPr>
              <a:t>a </a:t>
            </a:r>
            <a:r>
              <a:rPr sz="2700" spc="-5" dirty="0">
                <a:latin typeface="Georgia"/>
                <a:cs typeface="Georgia"/>
              </a:rPr>
              <a:t>number containing fractional parts like </a:t>
            </a:r>
            <a:r>
              <a:rPr sz="2700" dirty="0">
                <a:latin typeface="Georgia"/>
                <a:cs typeface="Georgia"/>
              </a:rPr>
              <a:t>12.32. </a:t>
            </a:r>
            <a:r>
              <a:rPr sz="2700" spc="-5" dirty="0">
                <a:latin typeface="Georgia"/>
                <a:cs typeface="Georgia"/>
              </a:rPr>
              <a:t>Such  </a:t>
            </a:r>
            <a:r>
              <a:rPr sz="2700" dirty="0">
                <a:latin typeface="Georgia"/>
                <a:cs typeface="Georgia"/>
              </a:rPr>
              <a:t>numbers are </a:t>
            </a:r>
            <a:r>
              <a:rPr sz="2700" spc="-5" dirty="0">
                <a:latin typeface="Georgia"/>
                <a:cs typeface="Georgia"/>
              </a:rPr>
              <a:t>called </a:t>
            </a:r>
            <a:r>
              <a:rPr sz="2700" dirty="0">
                <a:latin typeface="Georgia"/>
                <a:cs typeface="Georgia"/>
              </a:rPr>
              <a:t>real</a:t>
            </a:r>
            <a:r>
              <a:rPr sz="2700" spc="-45" dirty="0">
                <a:latin typeface="Georgia"/>
                <a:cs typeface="Georgia"/>
              </a:rPr>
              <a:t> </a:t>
            </a:r>
            <a:r>
              <a:rPr sz="2700" spc="-10" dirty="0">
                <a:latin typeface="Georgia"/>
                <a:cs typeface="Georgia"/>
              </a:rPr>
              <a:t>constants</a:t>
            </a:r>
            <a:endParaRPr sz="2700" dirty="0">
              <a:latin typeface="Georgia"/>
              <a:cs typeface="Georgia"/>
            </a:endParaRPr>
          </a:p>
          <a:p>
            <a:pPr marL="285115" marR="5080" indent="-273050">
              <a:lnSpc>
                <a:spcPct val="100000"/>
              </a:lnSpc>
              <a:spcBef>
                <a:spcPts val="650"/>
              </a:spcBef>
              <a:buClr>
                <a:srgbClr val="D16248"/>
              </a:buClr>
              <a:buSzPct val="85185"/>
              <a:buFont typeface="Wingdings 2"/>
              <a:buChar char=""/>
              <a:tabLst>
                <a:tab pos="285750" algn="l"/>
              </a:tabLst>
            </a:pPr>
            <a:r>
              <a:rPr sz="2700" dirty="0">
                <a:latin typeface="Georgia"/>
                <a:cs typeface="Georgia"/>
              </a:rPr>
              <a:t>These </a:t>
            </a:r>
            <a:r>
              <a:rPr sz="2700" spc="-5" dirty="0">
                <a:latin typeface="Georgia"/>
                <a:cs typeface="Georgia"/>
              </a:rPr>
              <a:t>numbers having </a:t>
            </a:r>
            <a:r>
              <a:rPr sz="2700" dirty="0">
                <a:latin typeface="Georgia"/>
                <a:cs typeface="Georgia"/>
              </a:rPr>
              <a:t>a </a:t>
            </a:r>
            <a:r>
              <a:rPr sz="2700" spc="-5" dirty="0">
                <a:latin typeface="Georgia"/>
                <a:cs typeface="Georgia"/>
              </a:rPr>
              <a:t>whole number </a:t>
            </a:r>
            <a:r>
              <a:rPr sz="2700" spc="-10" dirty="0">
                <a:latin typeface="Georgia"/>
                <a:cs typeface="Georgia"/>
              </a:rPr>
              <a:t>followed </a:t>
            </a:r>
            <a:r>
              <a:rPr sz="2700" spc="-5" dirty="0">
                <a:latin typeface="Georgia"/>
                <a:cs typeface="Georgia"/>
              </a:rPr>
              <a:t>by </a:t>
            </a:r>
            <a:r>
              <a:rPr sz="2700" dirty="0">
                <a:latin typeface="Georgia"/>
                <a:cs typeface="Georgia"/>
              </a:rPr>
              <a:t>a  </a:t>
            </a:r>
            <a:r>
              <a:rPr sz="2700" spc="-5" dirty="0">
                <a:latin typeface="Georgia"/>
                <a:cs typeface="Georgia"/>
              </a:rPr>
              <a:t>decimal</a:t>
            </a:r>
            <a:r>
              <a:rPr sz="2700" spc="-35" dirty="0">
                <a:latin typeface="Georgia"/>
                <a:cs typeface="Georgia"/>
              </a:rPr>
              <a:t> </a:t>
            </a:r>
            <a:r>
              <a:rPr sz="2700" spc="-5" dirty="0">
                <a:latin typeface="Georgia"/>
                <a:cs typeface="Georgia"/>
              </a:rPr>
              <a:t>digits.</a:t>
            </a:r>
            <a:endParaRPr sz="2700" dirty="0">
              <a:latin typeface="Georgia"/>
              <a:cs typeface="Georgia"/>
            </a:endParaRPr>
          </a:p>
          <a:p>
            <a:pPr marL="285115" indent="-273050">
              <a:lnSpc>
                <a:spcPct val="100000"/>
              </a:lnSpc>
              <a:spcBef>
                <a:spcPts val="650"/>
              </a:spcBef>
              <a:buClr>
                <a:srgbClr val="D16248"/>
              </a:buClr>
              <a:buSzPct val="85185"/>
              <a:buFont typeface="Wingdings 2"/>
              <a:buChar char=""/>
              <a:tabLst>
                <a:tab pos="285750" algn="l"/>
              </a:tabLst>
            </a:pPr>
            <a:r>
              <a:rPr sz="2700" spc="-5" dirty="0">
                <a:latin typeface="Georgia"/>
                <a:cs typeface="Georgia"/>
              </a:rPr>
              <a:t>Example: </a:t>
            </a:r>
            <a:r>
              <a:rPr sz="2700" dirty="0">
                <a:latin typeface="Georgia"/>
                <a:cs typeface="Georgia"/>
              </a:rPr>
              <a:t>0.85, -0.75, </a:t>
            </a:r>
            <a:r>
              <a:rPr sz="2700" spc="-5" dirty="0">
                <a:latin typeface="Georgia"/>
                <a:cs typeface="Georgia"/>
              </a:rPr>
              <a:t>85.45,</a:t>
            </a:r>
            <a:r>
              <a:rPr sz="2700" spc="-30" dirty="0">
                <a:latin typeface="Georgia"/>
                <a:cs typeface="Georgia"/>
              </a:rPr>
              <a:t> </a:t>
            </a:r>
            <a:r>
              <a:rPr sz="2700" spc="-5" dirty="0">
                <a:latin typeface="Georgia"/>
                <a:cs typeface="Georgia"/>
              </a:rPr>
              <a:t>+241.54</a:t>
            </a:r>
            <a:endParaRPr sz="2700" dirty="0">
              <a:latin typeface="Georgia"/>
              <a:cs typeface="Georgia"/>
            </a:endParaRPr>
          </a:p>
        </p:txBody>
      </p:sp>
    </p:spTree>
    <p:extLst>
      <p:ext uri="{BB962C8B-B14F-4D97-AF65-F5344CB8AC3E}">
        <p14:creationId xmlns="" xmlns:p14="http://schemas.microsoft.com/office/powerpoint/2010/main" val="9539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14</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STRING CONTANT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697624F9-EA96-4C85-BADA-87429F4BC70D}"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1859483"/>
          </a:xfrm>
          <a:prstGeom prst="rect">
            <a:avLst/>
          </a:prstGeom>
        </p:spPr>
        <p:txBody>
          <a:bodyPr vert="horz" wrap="square" lIns="0" tIns="12700" rIns="0" bIns="0" rtlCol="0">
            <a:spAutoFit/>
          </a:bodyPr>
          <a:lstStyle/>
          <a:p>
            <a:pPr marL="285115" marR="973455" indent="-273050">
              <a:lnSpc>
                <a:spcPct val="100000"/>
              </a:lnSpc>
              <a:spcBef>
                <a:spcPts val="100"/>
              </a:spcBef>
              <a:buClr>
                <a:srgbClr val="D16248"/>
              </a:buClr>
              <a:buSzPct val="85185"/>
              <a:buFont typeface="Wingdings 2"/>
              <a:buChar char=""/>
              <a:tabLst>
                <a:tab pos="285750" algn="l"/>
              </a:tabLst>
            </a:pPr>
            <a:r>
              <a:rPr lang="en-US" sz="2000" dirty="0">
                <a:latin typeface="Georgia"/>
                <a:cs typeface="Georgia"/>
              </a:rPr>
              <a:t>A </a:t>
            </a:r>
            <a:r>
              <a:rPr lang="en-US" sz="2000" spc="-5" dirty="0">
                <a:latin typeface="Georgia"/>
                <a:cs typeface="Georgia"/>
              </a:rPr>
              <a:t>String Constant </a:t>
            </a:r>
            <a:r>
              <a:rPr lang="en-US" sz="2000" dirty="0">
                <a:latin typeface="Georgia"/>
                <a:cs typeface="Georgia"/>
              </a:rPr>
              <a:t>is a </a:t>
            </a:r>
            <a:r>
              <a:rPr lang="en-US" sz="2000" spc="-5" dirty="0">
                <a:latin typeface="Georgia"/>
                <a:cs typeface="Georgia"/>
              </a:rPr>
              <a:t>sequence of </a:t>
            </a:r>
            <a:r>
              <a:rPr lang="en-US" sz="2000" spc="-10" dirty="0">
                <a:latin typeface="Georgia"/>
                <a:cs typeface="Georgia"/>
              </a:rPr>
              <a:t>characters  </a:t>
            </a:r>
            <a:r>
              <a:rPr lang="en-US" sz="2000" spc="-5" dirty="0">
                <a:latin typeface="Georgia"/>
                <a:cs typeface="Georgia"/>
              </a:rPr>
              <a:t>enclosed </a:t>
            </a:r>
            <a:r>
              <a:rPr lang="en-US" sz="2000" dirty="0">
                <a:latin typeface="Georgia"/>
                <a:cs typeface="Georgia"/>
              </a:rPr>
              <a:t>in </a:t>
            </a:r>
            <a:r>
              <a:rPr lang="en-US" sz="2000" spc="-10" dirty="0">
                <a:latin typeface="Georgia"/>
                <a:cs typeface="Georgia"/>
              </a:rPr>
              <a:t>double </a:t>
            </a:r>
            <a:r>
              <a:rPr lang="en-US" sz="2000" spc="-5" dirty="0">
                <a:latin typeface="Georgia"/>
                <a:cs typeface="Georgia"/>
              </a:rPr>
              <a:t>quotation</a:t>
            </a:r>
            <a:r>
              <a:rPr lang="en-US" sz="2000" spc="-25" dirty="0">
                <a:latin typeface="Georgia"/>
                <a:cs typeface="Georgia"/>
              </a:rPr>
              <a:t> </a:t>
            </a:r>
            <a:r>
              <a:rPr lang="en-US" sz="2000" spc="-5" dirty="0">
                <a:latin typeface="Georgia"/>
                <a:cs typeface="Georgia"/>
              </a:rPr>
              <a:t>mark.</a:t>
            </a:r>
            <a:endParaRPr lang="en-US" sz="2000" dirty="0">
              <a:latin typeface="Georgia"/>
              <a:cs typeface="Georgia"/>
            </a:endParaRPr>
          </a:p>
          <a:p>
            <a:pPr marL="285115" indent="-273050">
              <a:lnSpc>
                <a:spcPct val="100000"/>
              </a:lnSpc>
              <a:spcBef>
                <a:spcPts val="650"/>
              </a:spcBef>
              <a:buClr>
                <a:srgbClr val="D16248"/>
              </a:buClr>
              <a:buSzPct val="85185"/>
              <a:buFont typeface="Wingdings 2"/>
              <a:buChar char=""/>
              <a:tabLst>
                <a:tab pos="285750" algn="l"/>
              </a:tabLst>
            </a:pPr>
            <a:r>
              <a:rPr lang="en-US" sz="2000" spc="-5" dirty="0">
                <a:latin typeface="Georgia"/>
                <a:cs typeface="Georgia"/>
              </a:rPr>
              <a:t>Example: </a:t>
            </a:r>
            <a:r>
              <a:rPr lang="en-US" sz="2000" spc="-10" dirty="0">
                <a:latin typeface="Georgia"/>
                <a:cs typeface="Georgia"/>
              </a:rPr>
              <a:t>“Hello” </a:t>
            </a:r>
            <a:r>
              <a:rPr lang="en-US" sz="2000" dirty="0">
                <a:latin typeface="Georgia"/>
                <a:cs typeface="Georgia"/>
              </a:rPr>
              <a:t>, </a:t>
            </a:r>
            <a:r>
              <a:rPr lang="en-US" sz="2000" spc="-5" dirty="0">
                <a:latin typeface="Georgia"/>
                <a:cs typeface="Georgia"/>
              </a:rPr>
              <a:t>“1987”, “Well Done”,</a:t>
            </a:r>
            <a:r>
              <a:rPr lang="en-US" sz="2000" spc="-10" dirty="0">
                <a:latin typeface="Georgia"/>
                <a:cs typeface="Georgia"/>
              </a:rPr>
              <a:t> </a:t>
            </a:r>
            <a:r>
              <a:rPr lang="en-US" sz="2000" spc="-5" dirty="0">
                <a:latin typeface="Georgia"/>
                <a:cs typeface="Georgia"/>
              </a:rPr>
              <a:t>“X”</a:t>
            </a:r>
            <a:endParaRPr lang="en-US" sz="2000" dirty="0">
              <a:latin typeface="Georgia"/>
              <a:cs typeface="Georgia"/>
            </a:endParaRPr>
          </a:p>
          <a:p>
            <a:pPr marL="285115" marR="5080" indent="-273050">
              <a:lnSpc>
                <a:spcPct val="100000"/>
              </a:lnSpc>
              <a:spcBef>
                <a:spcPts val="650"/>
              </a:spcBef>
              <a:buClr>
                <a:srgbClr val="D16248"/>
              </a:buClr>
              <a:buSzPct val="85185"/>
              <a:buFont typeface="Wingdings 2"/>
              <a:buChar char=""/>
              <a:tabLst>
                <a:tab pos="285750" algn="l"/>
              </a:tabLst>
            </a:pPr>
            <a:r>
              <a:rPr lang="en-US" sz="2000" spc="-5" dirty="0">
                <a:latin typeface="Georgia"/>
                <a:cs typeface="Georgia"/>
              </a:rPr>
              <a:t>Note </a:t>
            </a:r>
            <a:r>
              <a:rPr lang="en-US" sz="2000" dirty="0">
                <a:latin typeface="Georgia"/>
                <a:cs typeface="Georgia"/>
              </a:rPr>
              <a:t>: A </a:t>
            </a:r>
            <a:r>
              <a:rPr lang="en-US" sz="2000" spc="-5" dirty="0">
                <a:latin typeface="Georgia"/>
                <a:cs typeface="Georgia"/>
              </a:rPr>
              <a:t>single String constant does </a:t>
            </a:r>
            <a:r>
              <a:rPr lang="en-US" sz="2000" dirty="0">
                <a:latin typeface="Georgia"/>
                <a:cs typeface="Georgia"/>
              </a:rPr>
              <a:t>not </a:t>
            </a:r>
            <a:r>
              <a:rPr lang="en-US" sz="2000" spc="-5" dirty="0">
                <a:latin typeface="Georgia"/>
                <a:cs typeface="Georgia"/>
              </a:rPr>
              <a:t>have </a:t>
            </a:r>
            <a:r>
              <a:rPr lang="en-US" sz="2000" dirty="0">
                <a:latin typeface="Georgia"/>
                <a:cs typeface="Georgia"/>
              </a:rPr>
              <a:t>an  </a:t>
            </a:r>
            <a:r>
              <a:rPr lang="en-US" sz="2000" spc="-5" dirty="0">
                <a:latin typeface="Georgia"/>
                <a:cs typeface="Georgia"/>
              </a:rPr>
              <a:t>equivalent </a:t>
            </a:r>
            <a:r>
              <a:rPr lang="en-US" sz="2000" dirty="0">
                <a:latin typeface="Georgia"/>
                <a:cs typeface="Georgia"/>
              </a:rPr>
              <a:t>integer </a:t>
            </a:r>
            <a:r>
              <a:rPr lang="en-US" sz="2000" spc="-5" dirty="0">
                <a:latin typeface="Georgia"/>
                <a:cs typeface="Georgia"/>
              </a:rPr>
              <a:t>value, while </a:t>
            </a:r>
            <a:r>
              <a:rPr lang="en-US" sz="2000" dirty="0">
                <a:latin typeface="Georgia"/>
                <a:cs typeface="Georgia"/>
              </a:rPr>
              <a:t>a </a:t>
            </a:r>
            <a:r>
              <a:rPr lang="en-US" sz="2000" spc="-5" dirty="0">
                <a:latin typeface="Georgia"/>
                <a:cs typeface="Georgia"/>
              </a:rPr>
              <a:t>character constant  has an equivalent </a:t>
            </a:r>
            <a:r>
              <a:rPr lang="en-US" sz="2000" dirty="0">
                <a:latin typeface="Georgia"/>
                <a:cs typeface="Georgia"/>
              </a:rPr>
              <a:t>integer</a:t>
            </a:r>
            <a:r>
              <a:rPr lang="en-US" sz="2000" spc="-45" dirty="0">
                <a:latin typeface="Georgia"/>
                <a:cs typeface="Georgia"/>
              </a:rPr>
              <a:t> </a:t>
            </a:r>
            <a:r>
              <a:rPr lang="en-US" sz="2000" spc="-5" dirty="0">
                <a:latin typeface="Georgia"/>
                <a:cs typeface="Georgia"/>
              </a:rPr>
              <a:t>value.</a:t>
            </a:r>
            <a:endParaRPr lang="en-US" sz="2000" dirty="0">
              <a:latin typeface="Georgia"/>
              <a:cs typeface="Georgia"/>
            </a:endParaRPr>
          </a:p>
          <a:p>
            <a:pPr algn="l">
              <a:buFont typeface="Arial" panose="020B0604020202020204" pitchFamily="34" charset="0"/>
              <a:buChar char="•"/>
            </a:pPr>
            <a:endParaRPr lang="en-US" sz="2000" b="0" i="0" dirty="0">
              <a:solidFill>
                <a:srgbClr val="111111"/>
              </a:solidFill>
              <a:effectLst/>
              <a:latin typeface="Verdana" panose="020B0604030504040204" pitchFamily="34" charset="0"/>
            </a:endParaRPr>
          </a:p>
        </p:txBody>
      </p:sp>
    </p:spTree>
    <p:extLst>
      <p:ext uri="{BB962C8B-B14F-4D97-AF65-F5344CB8AC3E}">
        <p14:creationId xmlns="" xmlns:p14="http://schemas.microsoft.com/office/powerpoint/2010/main" val="265067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15</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VARIABLE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378DB60D-9424-4DE9-B3BF-2A4B6D302649}"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3988271"/>
          </a:xfrm>
          <a:prstGeom prst="rect">
            <a:avLst/>
          </a:prstGeom>
        </p:spPr>
        <p:txBody>
          <a:bodyPr vert="horz" wrap="square" lIns="0" tIns="12700" rIns="0" bIns="0" rtlCol="0">
            <a:spAutoFit/>
          </a:bodyPr>
          <a:lstStyle/>
          <a:p>
            <a:pPr algn="l">
              <a:buFont typeface="Arial" panose="020B0604020202020204" pitchFamily="34" charset="0"/>
              <a:buChar char="•"/>
            </a:pPr>
            <a:r>
              <a:rPr lang="en-US" sz="2000" b="0" i="0" dirty="0">
                <a:solidFill>
                  <a:srgbClr val="111111"/>
                </a:solidFill>
                <a:effectLst/>
                <a:latin typeface="Verdana" panose="020B0604030504040204" pitchFamily="34" charset="0"/>
              </a:rPr>
              <a:t>Variable is a container which will hold value. These value can be used during the execution of the program.</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Only one value can be stored in a single variable.</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Variable of different data type is used to store different types of data.</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Variable is a name given to memory location (storage area).</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Variables names are names given to locations in memory.</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These locations can contain integer, real or character constants.</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For example, Integer variables are used to store integers. Character variables are used to store characters </a:t>
            </a:r>
            <a:r>
              <a:rPr lang="en-US" sz="2000" b="0" i="0" dirty="0" err="1">
                <a:solidFill>
                  <a:srgbClr val="111111"/>
                </a:solidFill>
                <a:effectLst/>
                <a:latin typeface="Verdana" panose="020B0604030504040204" pitchFamily="34" charset="0"/>
              </a:rPr>
              <a:t>etc</a:t>
            </a:r>
            <a:endParaRPr lang="en-US" sz="2000" b="0" i="0" dirty="0">
              <a:solidFill>
                <a:srgbClr val="111111"/>
              </a:solidFill>
              <a:effectLst/>
              <a:latin typeface="Verdana" panose="020B0604030504040204" pitchFamily="34" charset="0"/>
            </a:endParaRPr>
          </a:p>
          <a:p>
            <a:pPr marL="0" indent="0" algn="l">
              <a:buNone/>
            </a:pPr>
            <a:endParaRPr lang="en-US" sz="2000" b="0" i="0" dirty="0">
              <a:solidFill>
                <a:srgbClr val="111111"/>
              </a:solidFill>
              <a:effectLst/>
              <a:latin typeface="Verdana" panose="020B0604030504040204" pitchFamily="34" charset="0"/>
            </a:endParaRPr>
          </a:p>
        </p:txBody>
      </p:sp>
    </p:spTree>
    <p:extLst>
      <p:ext uri="{BB962C8B-B14F-4D97-AF65-F5344CB8AC3E}">
        <p14:creationId xmlns="" xmlns:p14="http://schemas.microsoft.com/office/powerpoint/2010/main" val="781655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16</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DATA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FC3DA7A7-EEAA-40A7-ADE9-45BCE78BE1C0}"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5" name="Content Placeholder 4">
            <a:extLst>
              <a:ext uri="{FF2B5EF4-FFF2-40B4-BE49-F238E27FC236}">
                <a16:creationId xmlns="" xmlns:a16="http://schemas.microsoft.com/office/drawing/2014/main" id="{52748CC7-50CB-4AE8-B5F3-B42E6232B5D8}"/>
              </a:ext>
            </a:extLst>
          </p:cNvPr>
          <p:cNvSpPr>
            <a:spLocks noGrp="1"/>
          </p:cNvSpPr>
          <p:nvPr>
            <p:ph idx="1"/>
          </p:nvPr>
        </p:nvSpPr>
        <p:spPr>
          <a:xfrm>
            <a:off x="793213" y="1520328"/>
            <a:ext cx="10543143" cy="5042911"/>
          </a:xfrm>
        </p:spPr>
        <p:txBody>
          <a:bodyPr/>
          <a:lstStyle/>
          <a:p>
            <a:r>
              <a:rPr lang="en-US" dirty="0"/>
              <a:t>Data types in c refer to an extensive system used for declaring variables or functions of different types. </a:t>
            </a:r>
          </a:p>
          <a:p>
            <a:r>
              <a:rPr lang="en-US" dirty="0"/>
              <a:t>The type of a variable determines how much space it occupies in storage and how the bit pattern stored is interpreted.</a:t>
            </a:r>
            <a:endParaRPr lang="en-IN" dirty="0"/>
          </a:p>
        </p:txBody>
      </p:sp>
      <p:pic>
        <p:nvPicPr>
          <p:cNvPr id="1026" name="Picture 2" descr="Data types in C programming - Codeforwin">
            <a:extLst>
              <a:ext uri="{FF2B5EF4-FFF2-40B4-BE49-F238E27FC236}">
                <a16:creationId xmlns="" xmlns:a16="http://schemas.microsoft.com/office/drawing/2014/main" id="{FA4ABC2F-52FB-4EC3-9DFA-A64F3E6BA7A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44565" y="2803793"/>
            <a:ext cx="9440438" cy="3197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69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17</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PRIMARY DATA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03A4FF23-2C98-412A-82D7-41F754418E79}"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5" name="object 3">
            <a:extLst>
              <a:ext uri="{FF2B5EF4-FFF2-40B4-BE49-F238E27FC236}">
                <a16:creationId xmlns="" xmlns:a16="http://schemas.microsoft.com/office/drawing/2014/main" id="{F204F7A5-E1B3-490E-8782-AB7DEF954815}"/>
              </a:ext>
            </a:extLst>
          </p:cNvPr>
          <p:cNvSpPr/>
          <p:nvPr/>
        </p:nvSpPr>
        <p:spPr>
          <a:xfrm>
            <a:off x="649995" y="1371727"/>
            <a:ext cx="10892010" cy="4873625"/>
          </a:xfrm>
          <a:prstGeom prst="rect">
            <a:avLst/>
          </a:prstGeom>
          <a:blipFill>
            <a:blip r:embed="rId3" cstate="print"/>
            <a:stretch>
              <a:fillRect/>
            </a:stretch>
          </a:blipFill>
        </p:spPr>
        <p:txBody>
          <a:bodyPr wrap="square" lIns="0" tIns="0" rIns="0" bIns="0" rtlCol="0"/>
          <a:lstStyle/>
          <a:p>
            <a:endParaRPr dirty="0"/>
          </a:p>
        </p:txBody>
      </p:sp>
    </p:spTree>
    <p:extLst>
      <p:ext uri="{BB962C8B-B14F-4D97-AF65-F5344CB8AC3E}">
        <p14:creationId xmlns="" xmlns:p14="http://schemas.microsoft.com/office/powerpoint/2010/main" val="281222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18</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Primitive data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A99DDEAB-66FE-4924-B2DA-B2CCA0792EBE}"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5" name="Content Placeholder 4">
            <a:extLst>
              <a:ext uri="{FF2B5EF4-FFF2-40B4-BE49-F238E27FC236}">
                <a16:creationId xmlns="" xmlns:a16="http://schemas.microsoft.com/office/drawing/2014/main" id="{52748CC7-50CB-4AE8-B5F3-B42E6232B5D8}"/>
              </a:ext>
            </a:extLst>
          </p:cNvPr>
          <p:cNvSpPr>
            <a:spLocks noGrp="1"/>
          </p:cNvSpPr>
          <p:nvPr>
            <p:ph idx="1"/>
          </p:nvPr>
        </p:nvSpPr>
        <p:spPr>
          <a:xfrm>
            <a:off x="793213" y="1520328"/>
            <a:ext cx="10543143" cy="4505899"/>
          </a:xfrm>
        </p:spPr>
        <p:txBody>
          <a:bodyPr/>
          <a:lstStyle/>
          <a:p>
            <a:r>
              <a:rPr lang="en-US" dirty="0"/>
              <a:t>C language supports four primitive types - char, int, float, void. </a:t>
            </a:r>
          </a:p>
          <a:p>
            <a:r>
              <a:rPr lang="en-US" dirty="0"/>
              <a:t>Primitive types are also known as pre-defined or basic data types.</a:t>
            </a:r>
            <a:endParaRPr lang="en-IN" dirty="0"/>
          </a:p>
        </p:txBody>
      </p:sp>
      <p:pic>
        <p:nvPicPr>
          <p:cNvPr id="7" name="Picture 6">
            <a:extLst>
              <a:ext uri="{FF2B5EF4-FFF2-40B4-BE49-F238E27FC236}">
                <a16:creationId xmlns="" xmlns:a16="http://schemas.microsoft.com/office/drawing/2014/main" id="{9A28D471-1524-446A-ABA1-BAF3ACF55CE4}"/>
              </a:ext>
            </a:extLst>
          </p:cNvPr>
          <p:cNvPicPr>
            <a:picLocks noChangeAspect="1"/>
          </p:cNvPicPr>
          <p:nvPr/>
        </p:nvPicPr>
        <p:blipFill rotWithShape="1">
          <a:blip r:embed="rId3"/>
          <a:srcRect l="22667" t="29880" r="26627" b="26104"/>
          <a:stretch/>
        </p:blipFill>
        <p:spPr>
          <a:xfrm>
            <a:off x="793214" y="2694008"/>
            <a:ext cx="9926198" cy="3018623"/>
          </a:xfrm>
          <a:prstGeom prst="rect">
            <a:avLst/>
          </a:prstGeom>
        </p:spPr>
      </p:pic>
    </p:spTree>
    <p:extLst>
      <p:ext uri="{BB962C8B-B14F-4D97-AF65-F5344CB8AC3E}">
        <p14:creationId xmlns="" xmlns:p14="http://schemas.microsoft.com/office/powerpoint/2010/main" val="177411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19</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Primitive data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A17B3F58-F7B7-472D-9032-604448F0C36E}"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5" name="Content Placeholder 4">
            <a:extLst>
              <a:ext uri="{FF2B5EF4-FFF2-40B4-BE49-F238E27FC236}">
                <a16:creationId xmlns="" xmlns:a16="http://schemas.microsoft.com/office/drawing/2014/main" id="{52748CC7-50CB-4AE8-B5F3-B42E6232B5D8}"/>
              </a:ext>
            </a:extLst>
          </p:cNvPr>
          <p:cNvSpPr>
            <a:spLocks noGrp="1"/>
          </p:cNvSpPr>
          <p:nvPr>
            <p:ph idx="1"/>
          </p:nvPr>
        </p:nvSpPr>
        <p:spPr>
          <a:xfrm>
            <a:off x="793213" y="1520328"/>
            <a:ext cx="10543143" cy="4505899"/>
          </a:xfrm>
        </p:spPr>
        <p:txBody>
          <a:bodyPr/>
          <a:lstStyle/>
          <a:p>
            <a:r>
              <a:rPr lang="en-US" dirty="0"/>
              <a:t>C language supports four primitive types - char, int, float, void. </a:t>
            </a:r>
          </a:p>
          <a:p>
            <a:r>
              <a:rPr lang="en-US" dirty="0"/>
              <a:t>Primitive types are also known as pre-defined or basic data types.</a:t>
            </a:r>
          </a:p>
          <a:p>
            <a:r>
              <a:rPr lang="en-US" b="1" dirty="0"/>
              <a:t>Integer types:</a:t>
            </a:r>
          </a:p>
          <a:p>
            <a:pPr marR="405765">
              <a:buSzPct val="85185"/>
              <a:tabLst>
                <a:tab pos="285750" algn="l"/>
              </a:tabLst>
            </a:pPr>
            <a:r>
              <a:rPr lang="en-US" dirty="0"/>
              <a:t>Integers are whole numbers with a range of values  supported by a particular machine.</a:t>
            </a:r>
          </a:p>
          <a:p>
            <a:pPr marR="5080" algn="just">
              <a:buSzPct val="85185"/>
              <a:tabLst>
                <a:tab pos="285750" algn="l"/>
              </a:tabLst>
            </a:pPr>
            <a:r>
              <a:rPr lang="en-US" dirty="0"/>
              <a:t>There are signed integer and unsigned integer.  Signed integer uses one bit for sign and other bits for  magnitude of the number. Unsigned integers are  always positive. It does not contain any bit for sign  so that it occupies all the bit for the magnitude of the  number.</a:t>
            </a:r>
          </a:p>
          <a:p>
            <a:pPr marR="215900">
              <a:buSzPct val="85185"/>
              <a:tabLst>
                <a:tab pos="285750" algn="l"/>
              </a:tabLst>
            </a:pPr>
            <a:r>
              <a:rPr lang="en-US" dirty="0"/>
              <a:t>By using equation -2^n to +(2^n)-1 we can find out  the range of the number. Where n is the number of  bits.</a:t>
            </a:r>
          </a:p>
          <a:p>
            <a:pPr marL="0" indent="0">
              <a:buNone/>
            </a:pPr>
            <a:endParaRPr lang="en-IN" dirty="0"/>
          </a:p>
        </p:txBody>
      </p:sp>
    </p:spTree>
    <p:extLst>
      <p:ext uri="{BB962C8B-B14F-4D97-AF65-F5344CB8AC3E}">
        <p14:creationId xmlns="" xmlns:p14="http://schemas.microsoft.com/office/powerpoint/2010/main" val="83716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 xmlns:a16="http://schemas.microsoft.com/office/drawing/2014/main" id="{5CE8267F-B7AE-4210-BECD-8B08396A61B0}"/>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648529-3E94-4EAE-89E1-7A6EA158DE5A}" type="slidenum">
              <a:rPr lang="en-US" altLang="en-US" sz="1400"/>
              <a:pPr>
                <a:spcBef>
                  <a:spcPct val="0"/>
                </a:spcBef>
                <a:buFontTx/>
                <a:buNone/>
              </a:pPr>
              <a:t>2</a:t>
            </a:fld>
            <a:endParaRPr lang="en-US" altLang="en-US" sz="1400" dirty="0"/>
          </a:p>
        </p:txBody>
      </p:sp>
      <p:sp>
        <p:nvSpPr>
          <p:cNvPr id="4099" name="Rectangle 1029">
            <a:extLst>
              <a:ext uri="{FF2B5EF4-FFF2-40B4-BE49-F238E27FC236}">
                <a16:creationId xmlns="" xmlns:a16="http://schemas.microsoft.com/office/drawing/2014/main" id="{D003F294-3E99-4099-8386-CE747F8A8C0E}"/>
              </a:ext>
            </a:extLst>
          </p:cNvPr>
          <p:cNvSpPr>
            <a:spLocks noGrp="1" noChangeArrowheads="1"/>
          </p:cNvSpPr>
          <p:nvPr>
            <p:ph type="title" idx="4294967295"/>
          </p:nvPr>
        </p:nvSpPr>
        <p:spPr>
          <a:xfrm>
            <a:off x="4395872" y="173029"/>
            <a:ext cx="5541343" cy="1401896"/>
          </a:xfrm>
          <a:ln>
            <a:solidFill>
              <a:schemeClr val="tx1"/>
            </a:solidFill>
            <a:miter lim="800000"/>
            <a:headEnd/>
            <a:tailEnd/>
          </a:ln>
        </p:spPr>
        <p:txBody>
          <a:bodyPr>
            <a:normAutofit/>
          </a:bodyPr>
          <a:lstStyle/>
          <a:p>
            <a:pPr eaLnBrk="1" hangingPunct="1"/>
            <a:r>
              <a:rPr lang="en-US" altLang="en-US" sz="3600" dirty="0">
                <a:solidFill>
                  <a:schemeClr val="tx1"/>
                </a:solidFill>
                <a:latin typeface="Times New Roman" panose="02020603050405020304" pitchFamily="18" charset="0"/>
              </a:rPr>
              <a:t>Hello word program</a:t>
            </a:r>
          </a:p>
        </p:txBody>
      </p:sp>
      <p:sp>
        <p:nvSpPr>
          <p:cNvPr id="4100" name="Rectangle 1028">
            <a:extLst>
              <a:ext uri="{FF2B5EF4-FFF2-40B4-BE49-F238E27FC236}">
                <a16:creationId xmlns="" xmlns:a16="http://schemas.microsoft.com/office/drawing/2014/main" id="{E9EF508B-78C1-4A0F-A2B0-4354352DD26E}"/>
              </a:ext>
            </a:extLst>
          </p:cNvPr>
          <p:cNvSpPr>
            <a:spLocks noChangeArrowheads="1"/>
          </p:cNvSpPr>
          <p:nvPr/>
        </p:nvSpPr>
        <p:spPr bwMode="auto">
          <a:xfrm>
            <a:off x="495758" y="228601"/>
            <a:ext cx="9602176" cy="5755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defRPr/>
            </a:pPr>
            <a:r>
              <a:rPr lang="en-US" sz="2000" dirty="0"/>
              <a:t>Example : </a:t>
            </a:r>
          </a:p>
          <a:p>
            <a:pPr>
              <a:buNone/>
              <a:defRPr/>
            </a:pPr>
            <a:r>
              <a:rPr lang="en-US" sz="2000" dirty="0"/>
              <a:t>#include &lt;</a:t>
            </a:r>
            <a:r>
              <a:rPr lang="en-US" sz="2000" dirty="0" err="1"/>
              <a:t>stdio.h</a:t>
            </a:r>
            <a:r>
              <a:rPr lang="en-US" sz="2000" dirty="0"/>
              <a:t>&gt;</a:t>
            </a:r>
          </a:p>
          <a:p>
            <a:pPr>
              <a:buNone/>
              <a:defRPr/>
            </a:pPr>
            <a:r>
              <a:rPr lang="en-US" sz="2000" dirty="0"/>
              <a:t>int main() {</a:t>
            </a:r>
          </a:p>
          <a:p>
            <a:pPr>
              <a:buNone/>
              <a:defRPr/>
            </a:pPr>
            <a:r>
              <a:rPr lang="en-US" sz="2000" dirty="0"/>
              <a:t>   /* my first program in C */</a:t>
            </a:r>
          </a:p>
          <a:p>
            <a:pPr>
              <a:buNone/>
              <a:defRPr/>
            </a:pPr>
            <a:r>
              <a:rPr lang="en-US" sz="2000" dirty="0"/>
              <a:t>   </a:t>
            </a:r>
            <a:r>
              <a:rPr lang="en-US" sz="2000" dirty="0" err="1"/>
              <a:t>printf</a:t>
            </a:r>
            <a:r>
              <a:rPr lang="en-US" sz="2000" dirty="0"/>
              <a:t>("Hello, World! \n");   </a:t>
            </a:r>
          </a:p>
          <a:p>
            <a:pPr>
              <a:buNone/>
              <a:defRPr/>
            </a:pPr>
            <a:r>
              <a:rPr lang="en-US" sz="2000" dirty="0"/>
              <a:t>   return 0;</a:t>
            </a:r>
          </a:p>
          <a:p>
            <a:pPr>
              <a:buNone/>
              <a:defRPr/>
            </a:pPr>
            <a:r>
              <a:rPr lang="en-US" sz="2000" dirty="0"/>
              <a:t>}</a:t>
            </a:r>
          </a:p>
          <a:p>
            <a:pPr>
              <a:buNone/>
              <a:defRPr/>
            </a:pPr>
            <a:endParaRPr lang="en-US" sz="2000" dirty="0"/>
          </a:p>
          <a:p>
            <a:pPr>
              <a:defRPr/>
            </a:pPr>
            <a:r>
              <a:rPr lang="en-US" sz="2000" dirty="0"/>
              <a:t>The first line of the program </a:t>
            </a:r>
            <a:r>
              <a:rPr lang="en-US" sz="2000" i="1" dirty="0"/>
              <a:t>#include &lt;</a:t>
            </a:r>
            <a:r>
              <a:rPr lang="en-US" sz="2000" i="1" dirty="0" err="1"/>
              <a:t>stdio.h</a:t>
            </a:r>
            <a:r>
              <a:rPr lang="en-US" sz="2000" i="1" dirty="0"/>
              <a:t>&gt;</a:t>
            </a:r>
            <a:r>
              <a:rPr lang="en-US" sz="2000" dirty="0"/>
              <a:t> is a preprocessor command, which tells a C compiler to include </a:t>
            </a:r>
            <a:r>
              <a:rPr lang="en-US" sz="2000" dirty="0" err="1"/>
              <a:t>stdio.h</a:t>
            </a:r>
            <a:r>
              <a:rPr lang="en-US" sz="2000" dirty="0"/>
              <a:t> file before going to actual compilation.</a:t>
            </a:r>
          </a:p>
          <a:p>
            <a:pPr>
              <a:defRPr/>
            </a:pPr>
            <a:r>
              <a:rPr lang="en-US" sz="2000" dirty="0"/>
              <a:t>The next line </a:t>
            </a:r>
            <a:r>
              <a:rPr lang="en-US" sz="2000" i="1" dirty="0"/>
              <a:t>int main()</a:t>
            </a:r>
            <a:r>
              <a:rPr lang="en-US" sz="2000" dirty="0"/>
              <a:t> is the main function where the program execution begins.</a:t>
            </a:r>
          </a:p>
          <a:p>
            <a:pPr>
              <a:defRPr/>
            </a:pPr>
            <a:r>
              <a:rPr lang="en-US" sz="2000" dirty="0"/>
              <a:t>The next line /*...*/ will be ignored by the compiler and it has been put to add additional comments in the program. So such lines are called comments in the program.</a:t>
            </a:r>
          </a:p>
          <a:p>
            <a:pPr>
              <a:defRPr/>
            </a:pPr>
            <a:r>
              <a:rPr lang="en-US" sz="2000" dirty="0"/>
              <a:t>The next line </a:t>
            </a:r>
            <a:r>
              <a:rPr lang="en-US" sz="2000" i="1" dirty="0" err="1"/>
              <a:t>printf</a:t>
            </a:r>
            <a:r>
              <a:rPr lang="en-US" sz="2000" i="1" dirty="0"/>
              <a:t>(...)</a:t>
            </a:r>
            <a:r>
              <a:rPr lang="en-US" sz="2000" dirty="0"/>
              <a:t> is another function available in C which causes the message "Hello, World!" to be displayed on the screen.</a:t>
            </a:r>
          </a:p>
          <a:p>
            <a:pPr>
              <a:defRPr/>
            </a:pPr>
            <a:r>
              <a:rPr lang="en-US" sz="2000" dirty="0"/>
              <a:t>The next line </a:t>
            </a:r>
            <a:r>
              <a:rPr lang="en-US" sz="2000" b="1" dirty="0"/>
              <a:t>return 0;</a:t>
            </a:r>
            <a:r>
              <a:rPr lang="en-US" sz="2000" dirty="0"/>
              <a:t> terminates the main() function and returns the value</a:t>
            </a:r>
            <a:endParaRPr lang="en-US" altLang="en-US" sz="2000" dirty="0">
              <a:solidFill>
                <a:srgbClr val="000000"/>
              </a:solidFill>
            </a:endParaRPr>
          </a:p>
        </p:txBody>
      </p:sp>
      <p:sp>
        <p:nvSpPr>
          <p:cNvPr id="2" name="Date Placeholder 1">
            <a:extLst>
              <a:ext uri="{FF2B5EF4-FFF2-40B4-BE49-F238E27FC236}">
                <a16:creationId xmlns="" xmlns:a16="http://schemas.microsoft.com/office/drawing/2014/main" id="{39455817-6837-43DE-926B-3AC74DBD22AA}"/>
              </a:ext>
            </a:extLst>
          </p:cNvPr>
          <p:cNvSpPr>
            <a:spLocks noGrp="1"/>
          </p:cNvSpPr>
          <p:nvPr>
            <p:ph type="dt" sz="half" idx="10"/>
          </p:nvPr>
        </p:nvSpPr>
        <p:spPr>
          <a:xfrm>
            <a:off x="7281602" y="6224532"/>
            <a:ext cx="2753746" cy="323968"/>
          </a:xfrm>
        </p:spPr>
        <p:txBody>
          <a:bodyPr/>
          <a:lstStyle/>
          <a:p>
            <a:fld id="{E70B59F5-4959-4BFF-AF5D-F668962DBF5F}" type="datetime1">
              <a:rPr lang="en-IN" smtClean="0"/>
              <a:t>02-12-2020</a:t>
            </a:fld>
            <a:endParaRPr lang="en-IN" dirty="0"/>
          </a:p>
        </p:txBody>
      </p:sp>
      <p:sp>
        <p:nvSpPr>
          <p:cNvPr id="3" name="Footer Placeholder 2">
            <a:extLst>
              <a:ext uri="{FF2B5EF4-FFF2-40B4-BE49-F238E27FC236}">
                <a16:creationId xmlns="" xmlns:a16="http://schemas.microsoft.com/office/drawing/2014/main" id="{01F04D29-7492-401D-B68D-C4CB159791F3}"/>
              </a:ext>
            </a:extLst>
          </p:cNvPr>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50977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9CDF545-5D9F-4FD6-916A-7F31F7E23C51}"/>
              </a:ext>
            </a:extLst>
          </p:cNvPr>
          <p:cNvSpPr>
            <a:spLocks noGrp="1"/>
          </p:cNvSpPr>
          <p:nvPr>
            <p:ph type="dt" sz="half" idx="10"/>
          </p:nvPr>
        </p:nvSpPr>
        <p:spPr/>
        <p:txBody>
          <a:bodyPr/>
          <a:lstStyle/>
          <a:p>
            <a:fld id="{E5890E51-917A-48A3-9682-42147D40DE1B}" type="datetime1">
              <a:rPr lang="en-IN" smtClean="0"/>
              <a:t>02-12-2020</a:t>
            </a:fld>
            <a:endParaRPr lang="en-IN"/>
          </a:p>
        </p:txBody>
      </p:sp>
      <p:sp>
        <p:nvSpPr>
          <p:cNvPr id="5" name="Footer Placeholder 4">
            <a:extLst>
              <a:ext uri="{FF2B5EF4-FFF2-40B4-BE49-F238E27FC236}">
                <a16:creationId xmlns="" xmlns:a16="http://schemas.microsoft.com/office/drawing/2014/main" id="{D8A81C5A-B344-45C9-9DAD-21163258E02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 xmlns:a16="http://schemas.microsoft.com/office/drawing/2014/main" id="{A65F3585-2786-4429-BC72-5ADB3B428293}"/>
              </a:ext>
            </a:extLst>
          </p:cNvPr>
          <p:cNvSpPr>
            <a:spLocks noGrp="1"/>
          </p:cNvSpPr>
          <p:nvPr>
            <p:ph type="sldNum" sz="quarter" idx="12"/>
          </p:nvPr>
        </p:nvSpPr>
        <p:spPr/>
        <p:txBody>
          <a:bodyPr/>
          <a:lstStyle/>
          <a:p>
            <a:fld id="{485C1C91-F70C-409E-B3EB-BA495FFA0DF6}" type="slidenum">
              <a:rPr lang="en-IN" smtClean="0"/>
              <a:pPr/>
              <a:t>20</a:t>
            </a:fld>
            <a:endParaRPr lang="en-IN"/>
          </a:p>
        </p:txBody>
      </p:sp>
      <p:pic>
        <p:nvPicPr>
          <p:cNvPr id="8" name="Picture 7">
            <a:extLst>
              <a:ext uri="{FF2B5EF4-FFF2-40B4-BE49-F238E27FC236}">
                <a16:creationId xmlns="" xmlns:a16="http://schemas.microsoft.com/office/drawing/2014/main" id="{1C0C7CA5-16B9-433E-9CA3-C2FB4E8AE21F}"/>
              </a:ext>
            </a:extLst>
          </p:cNvPr>
          <p:cNvPicPr>
            <a:picLocks noChangeAspect="1"/>
          </p:cNvPicPr>
          <p:nvPr/>
        </p:nvPicPr>
        <p:blipFill rotWithShape="1">
          <a:blip r:embed="rId3"/>
          <a:srcRect l="16265" t="14619" r="15512" b="23534"/>
          <a:stretch/>
        </p:blipFill>
        <p:spPr>
          <a:xfrm>
            <a:off x="2082188" y="1068635"/>
            <a:ext cx="8317735" cy="4241495"/>
          </a:xfrm>
          <a:prstGeom prst="rect">
            <a:avLst/>
          </a:prstGeom>
        </p:spPr>
      </p:pic>
    </p:spTree>
    <p:extLst>
      <p:ext uri="{BB962C8B-B14F-4D97-AF65-F5344CB8AC3E}">
        <p14:creationId xmlns="" xmlns:p14="http://schemas.microsoft.com/office/powerpoint/2010/main" val="143301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21</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SIZE &amp; RANGE OF INTEGER</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EA0D722D-8041-40FC-A1AB-7F5C7219FC99}"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299FE35D-6CD6-49BE-A905-BDFEA5FC59BA}"/>
              </a:ext>
            </a:extLst>
          </p:cNvPr>
          <p:cNvSpPr>
            <a:spLocks noGrp="1"/>
          </p:cNvSpPr>
          <p:nvPr>
            <p:ph idx="1"/>
          </p:nvPr>
        </p:nvSpPr>
        <p:spPr>
          <a:xfrm>
            <a:off x="573415" y="1511553"/>
            <a:ext cx="10542588" cy="4505325"/>
          </a:xfrm>
          <a:prstGeom prst="rect">
            <a:avLst/>
          </a:prstGeom>
          <a:blipFill>
            <a:blip r:embed="rId3" cstate="print"/>
            <a:stretch>
              <a:fillRect/>
            </a:stretch>
          </a:blipFill>
        </p:spPr>
        <p:txBody>
          <a:bodyPr wrap="square" lIns="0" tIns="0" rIns="0" bIns="0" rtlCol="0"/>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dirty="0"/>
          </a:p>
        </p:txBody>
      </p:sp>
    </p:spTree>
    <p:extLst>
      <p:ext uri="{BB962C8B-B14F-4D97-AF65-F5344CB8AC3E}">
        <p14:creationId xmlns="" xmlns:p14="http://schemas.microsoft.com/office/powerpoint/2010/main" val="1700482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22</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FLOATING POINT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04679707-2FE0-4187-BE54-4D878F6A2870}"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6" name="Content Placeholder 5">
            <a:extLst>
              <a:ext uri="{FF2B5EF4-FFF2-40B4-BE49-F238E27FC236}">
                <a16:creationId xmlns="" xmlns:a16="http://schemas.microsoft.com/office/drawing/2014/main" id="{CC2F3B2A-ACD0-446F-B2A5-FE1E0EC0D06C}"/>
              </a:ext>
            </a:extLst>
          </p:cNvPr>
          <p:cNvSpPr>
            <a:spLocks noGrp="1"/>
          </p:cNvSpPr>
          <p:nvPr>
            <p:ph idx="1"/>
          </p:nvPr>
        </p:nvSpPr>
        <p:spPr>
          <a:xfrm>
            <a:off x="793213" y="1580425"/>
            <a:ext cx="10752463" cy="4280548"/>
          </a:xfrm>
        </p:spPr>
        <p:txBody>
          <a:bodyPr/>
          <a:lstStyle/>
          <a:p>
            <a:pPr marR="356870">
              <a:buSzPct val="85185"/>
              <a:tabLst>
                <a:tab pos="285750" algn="l"/>
              </a:tabLst>
            </a:pPr>
            <a:r>
              <a:rPr lang="en-US" dirty="0"/>
              <a:t>Floating point numbers are stored in 32 bits with 6  digits of precision.</a:t>
            </a:r>
          </a:p>
          <a:p>
            <a:pPr marR="995044">
              <a:buSzPct val="85185"/>
              <a:tabLst>
                <a:tab pos="285750" algn="l"/>
              </a:tabLst>
            </a:pPr>
            <a:r>
              <a:rPr lang="en-US" dirty="0"/>
              <a:t>Floating point numbers are defined in C by the  keyword float.</a:t>
            </a:r>
          </a:p>
          <a:p>
            <a:pPr marR="116839">
              <a:buSzPct val="85185"/>
              <a:tabLst>
                <a:tab pos="285750" algn="l"/>
              </a:tabLst>
            </a:pPr>
            <a:r>
              <a:rPr lang="en-US" dirty="0"/>
              <a:t>When the accuracy provided by float is not sufficient  double data type is used. It uses 64 bits giving a  precision of 14 digits.</a:t>
            </a:r>
          </a:p>
          <a:p>
            <a:pPr marR="5080">
              <a:buSzPct val="85185"/>
              <a:tabLst>
                <a:tab pos="285750" algn="l"/>
              </a:tabLst>
            </a:pPr>
            <a:r>
              <a:rPr lang="en-US" dirty="0"/>
              <a:t>When you want to extend more precision you can use  the long double data type. It uses 80 bits</a:t>
            </a:r>
          </a:p>
          <a:p>
            <a:endParaRPr lang="en-IN" dirty="0"/>
          </a:p>
        </p:txBody>
      </p:sp>
    </p:spTree>
    <p:extLst>
      <p:ext uri="{BB962C8B-B14F-4D97-AF65-F5344CB8AC3E}">
        <p14:creationId xmlns="" xmlns:p14="http://schemas.microsoft.com/office/powerpoint/2010/main" val="2958085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23</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149445"/>
            <a:ext cx="8635168" cy="1188720"/>
          </a:xfrm>
        </p:spPr>
        <p:txBody>
          <a:bodyPr/>
          <a:lstStyle/>
          <a:p>
            <a:pPr eaLnBrk="1" hangingPunct="1"/>
            <a:r>
              <a:rPr lang="en-US" altLang="en-US" dirty="0"/>
              <a:t>SIZE AND RANGE OF FLOATING POINT DATA</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FA7591BE-CE35-4667-AEB0-7C56DF5BC2DB}"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5" name="Content Placeholder 4">
            <a:extLst>
              <a:ext uri="{FF2B5EF4-FFF2-40B4-BE49-F238E27FC236}">
                <a16:creationId xmlns="" xmlns:a16="http://schemas.microsoft.com/office/drawing/2014/main" id="{33AE4BDE-BFE6-4319-8222-45EC6E681040}"/>
              </a:ext>
            </a:extLst>
          </p:cNvPr>
          <p:cNvPicPr>
            <a:picLocks noGrp="1" noChangeAspect="1"/>
          </p:cNvPicPr>
          <p:nvPr>
            <p:ph idx="1"/>
          </p:nvPr>
        </p:nvPicPr>
        <p:blipFill>
          <a:blip r:embed="rId3"/>
          <a:stretch>
            <a:fillRect/>
          </a:stretch>
        </p:blipFill>
        <p:spPr>
          <a:xfrm>
            <a:off x="888196" y="1930707"/>
            <a:ext cx="10712565" cy="3751082"/>
          </a:xfrm>
        </p:spPr>
      </p:pic>
    </p:spTree>
    <p:extLst>
      <p:ext uri="{BB962C8B-B14F-4D97-AF65-F5344CB8AC3E}">
        <p14:creationId xmlns="" xmlns:p14="http://schemas.microsoft.com/office/powerpoint/2010/main" val="278289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24</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149445"/>
            <a:ext cx="8635168" cy="1188720"/>
          </a:xfrm>
        </p:spPr>
        <p:txBody>
          <a:bodyPr/>
          <a:lstStyle/>
          <a:p>
            <a:pPr eaLnBrk="1" hangingPunct="1"/>
            <a:r>
              <a:rPr lang="en-US" altLang="en-US" dirty="0"/>
              <a:t>VOID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926D0AA7-2E5A-4CB5-A587-CC2929A6A5B0}"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6" name="Content Placeholder 5">
            <a:extLst>
              <a:ext uri="{FF2B5EF4-FFF2-40B4-BE49-F238E27FC236}">
                <a16:creationId xmlns="" xmlns:a16="http://schemas.microsoft.com/office/drawing/2014/main" id="{51568712-0E87-43F0-A1B9-0B8BC48834B9}"/>
              </a:ext>
            </a:extLst>
          </p:cNvPr>
          <p:cNvSpPr>
            <a:spLocks noGrp="1"/>
          </p:cNvSpPr>
          <p:nvPr>
            <p:ph idx="1"/>
          </p:nvPr>
        </p:nvSpPr>
        <p:spPr>
          <a:xfrm>
            <a:off x="940946" y="1789745"/>
            <a:ext cx="10615748" cy="3101983"/>
          </a:xfrm>
        </p:spPr>
        <p:txBody>
          <a:bodyPr/>
          <a:lstStyle/>
          <a:p>
            <a:pPr marL="285115" indent="-273050">
              <a:lnSpc>
                <a:spcPct val="100000"/>
              </a:lnSpc>
              <a:spcBef>
                <a:spcPts val="750"/>
              </a:spcBef>
              <a:buClr>
                <a:srgbClr val="D16248"/>
              </a:buClr>
              <a:buSzPct val="85185"/>
              <a:buFont typeface="Wingdings 2"/>
              <a:buChar char=""/>
              <a:tabLst>
                <a:tab pos="285750" algn="l"/>
              </a:tabLst>
            </a:pPr>
            <a:r>
              <a:rPr lang="en-US" sz="1800" dirty="0">
                <a:latin typeface="Georgia"/>
                <a:cs typeface="Georgia"/>
              </a:rPr>
              <a:t>Void type </a:t>
            </a:r>
            <a:r>
              <a:rPr lang="en-US" sz="1800" spc="-5" dirty="0">
                <a:latin typeface="Georgia"/>
                <a:cs typeface="Georgia"/>
              </a:rPr>
              <a:t>has </a:t>
            </a:r>
            <a:r>
              <a:rPr lang="en-US" sz="1800" dirty="0">
                <a:latin typeface="Georgia"/>
                <a:cs typeface="Georgia"/>
              </a:rPr>
              <a:t>no</a:t>
            </a:r>
            <a:r>
              <a:rPr lang="en-US" sz="1800" spc="-55" dirty="0">
                <a:latin typeface="Georgia"/>
                <a:cs typeface="Georgia"/>
              </a:rPr>
              <a:t> </a:t>
            </a:r>
            <a:r>
              <a:rPr lang="en-US" sz="1800" spc="-5" dirty="0">
                <a:latin typeface="Georgia"/>
                <a:cs typeface="Georgia"/>
              </a:rPr>
              <a:t>values.</a:t>
            </a:r>
            <a:endParaRPr lang="en-US" sz="1800" dirty="0">
              <a:latin typeface="Georgia"/>
              <a:cs typeface="Georgia"/>
            </a:endParaRPr>
          </a:p>
          <a:p>
            <a:pPr marL="285115" indent="-273050">
              <a:lnSpc>
                <a:spcPct val="100000"/>
              </a:lnSpc>
              <a:spcBef>
                <a:spcPts val="650"/>
              </a:spcBef>
              <a:buClr>
                <a:srgbClr val="D16248"/>
              </a:buClr>
              <a:buSzPct val="85185"/>
              <a:buFont typeface="Wingdings 2"/>
              <a:buChar char=""/>
              <a:tabLst>
                <a:tab pos="285750" algn="l"/>
              </a:tabLst>
            </a:pPr>
            <a:r>
              <a:rPr lang="en-US" sz="1800" dirty="0">
                <a:latin typeface="Georgia"/>
                <a:cs typeface="Georgia"/>
              </a:rPr>
              <a:t>Void type </a:t>
            </a:r>
            <a:r>
              <a:rPr lang="en-US" sz="1800" spc="-5" dirty="0">
                <a:latin typeface="Georgia"/>
                <a:cs typeface="Georgia"/>
              </a:rPr>
              <a:t>does </a:t>
            </a:r>
            <a:r>
              <a:rPr lang="en-US" sz="1800" dirty="0">
                <a:latin typeface="Georgia"/>
                <a:cs typeface="Georgia"/>
              </a:rPr>
              <a:t>not return any</a:t>
            </a:r>
            <a:r>
              <a:rPr lang="en-US" sz="1800" spc="-90" dirty="0">
                <a:latin typeface="Georgia"/>
                <a:cs typeface="Georgia"/>
              </a:rPr>
              <a:t> </a:t>
            </a:r>
            <a:r>
              <a:rPr lang="en-US" sz="1800" spc="-5" dirty="0">
                <a:latin typeface="Georgia"/>
                <a:cs typeface="Georgia"/>
              </a:rPr>
              <a:t>values.</a:t>
            </a:r>
            <a:endParaRPr lang="en-US" sz="1800" dirty="0">
              <a:latin typeface="Georgia"/>
              <a:cs typeface="Georgia"/>
            </a:endParaRPr>
          </a:p>
          <a:p>
            <a:pPr marL="285115" marR="5080" indent="-273050">
              <a:lnSpc>
                <a:spcPct val="100000"/>
              </a:lnSpc>
              <a:spcBef>
                <a:spcPts val="650"/>
              </a:spcBef>
              <a:buClr>
                <a:srgbClr val="D16248"/>
              </a:buClr>
              <a:buSzPct val="85185"/>
              <a:buFont typeface="Wingdings 2"/>
              <a:buChar char=""/>
              <a:tabLst>
                <a:tab pos="285750" algn="l"/>
              </a:tabLst>
            </a:pPr>
            <a:r>
              <a:rPr lang="en-US" sz="1800" dirty="0">
                <a:latin typeface="Georgia"/>
                <a:cs typeface="Georgia"/>
              </a:rPr>
              <a:t>These are </a:t>
            </a:r>
            <a:r>
              <a:rPr lang="en-US" sz="1800" spc="-5" dirty="0">
                <a:latin typeface="Georgia"/>
                <a:cs typeface="Georgia"/>
              </a:rPr>
              <a:t>used to specify the </a:t>
            </a:r>
            <a:r>
              <a:rPr lang="en-US" sz="1800" dirty="0">
                <a:latin typeface="Georgia"/>
                <a:cs typeface="Georgia"/>
              </a:rPr>
              <a:t>return </a:t>
            </a:r>
            <a:r>
              <a:rPr lang="en-US" sz="1800" spc="-5" dirty="0">
                <a:latin typeface="Georgia"/>
                <a:cs typeface="Georgia"/>
              </a:rPr>
              <a:t>values from</a:t>
            </a:r>
            <a:r>
              <a:rPr lang="en-US" sz="1800" spc="-135" dirty="0">
                <a:latin typeface="Georgia"/>
                <a:cs typeface="Georgia"/>
              </a:rPr>
              <a:t> </a:t>
            </a:r>
            <a:r>
              <a:rPr lang="en-US" sz="1800" spc="-5" dirty="0">
                <a:latin typeface="Georgia"/>
                <a:cs typeface="Georgia"/>
              </a:rPr>
              <a:t>the  function when they </a:t>
            </a:r>
            <a:r>
              <a:rPr lang="en-US" sz="1800" spc="-425" dirty="0">
                <a:latin typeface="Georgia"/>
                <a:cs typeface="Georgia"/>
              </a:rPr>
              <a:t>d       o             </a:t>
            </a:r>
            <a:r>
              <a:rPr lang="en-US" sz="1800" spc="-5" dirty="0">
                <a:latin typeface="Georgia"/>
                <a:cs typeface="Georgia"/>
              </a:rPr>
              <a:t> not have any value to</a:t>
            </a:r>
            <a:r>
              <a:rPr lang="en-US" sz="1800" spc="-65" dirty="0">
                <a:latin typeface="Georgia"/>
                <a:cs typeface="Georgia"/>
              </a:rPr>
              <a:t> </a:t>
            </a:r>
            <a:r>
              <a:rPr lang="en-US" sz="1800" dirty="0">
                <a:latin typeface="Georgia"/>
                <a:cs typeface="Georgia"/>
              </a:rPr>
              <a:t>return</a:t>
            </a:r>
          </a:p>
          <a:p>
            <a:endParaRPr lang="en-IN" dirty="0"/>
          </a:p>
        </p:txBody>
      </p:sp>
    </p:spTree>
    <p:extLst>
      <p:ext uri="{BB962C8B-B14F-4D97-AF65-F5344CB8AC3E}">
        <p14:creationId xmlns="" xmlns:p14="http://schemas.microsoft.com/office/powerpoint/2010/main" val="6552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25</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149445"/>
            <a:ext cx="8635168" cy="1188720"/>
          </a:xfrm>
        </p:spPr>
        <p:txBody>
          <a:bodyPr/>
          <a:lstStyle/>
          <a:p>
            <a:pPr eaLnBrk="1" hangingPunct="1"/>
            <a:r>
              <a:rPr lang="en-US" altLang="en-US" dirty="0"/>
              <a:t>Character type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0DB60D1D-A41B-415D-AF3F-BF718CCE8ADD}"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6" name="Content Placeholder 5">
            <a:extLst>
              <a:ext uri="{FF2B5EF4-FFF2-40B4-BE49-F238E27FC236}">
                <a16:creationId xmlns="" xmlns:a16="http://schemas.microsoft.com/office/drawing/2014/main" id="{51568712-0E87-43F0-A1B9-0B8BC48834B9}"/>
              </a:ext>
            </a:extLst>
          </p:cNvPr>
          <p:cNvSpPr>
            <a:spLocks noGrp="1"/>
          </p:cNvSpPr>
          <p:nvPr>
            <p:ph idx="1"/>
          </p:nvPr>
        </p:nvSpPr>
        <p:spPr>
          <a:xfrm>
            <a:off x="885862" y="1701610"/>
            <a:ext cx="10615748" cy="3101983"/>
          </a:xfrm>
        </p:spPr>
        <p:txBody>
          <a:bodyPr/>
          <a:lstStyle/>
          <a:p>
            <a:r>
              <a:rPr lang="en-US" sz="1800" spc="-5" dirty="0">
                <a:latin typeface="Georgia"/>
                <a:cs typeface="Georgia"/>
              </a:rPr>
              <a:t>Character types data </a:t>
            </a:r>
            <a:r>
              <a:rPr lang="en-US" sz="1800" dirty="0">
                <a:latin typeface="Georgia"/>
                <a:cs typeface="Georgia"/>
              </a:rPr>
              <a:t>in C are </a:t>
            </a:r>
            <a:r>
              <a:rPr lang="en-US" sz="1800" spc="-5" dirty="0">
                <a:latin typeface="Georgia"/>
                <a:cs typeface="Georgia"/>
              </a:rPr>
              <a:t>defined by keyword  char.</a:t>
            </a:r>
          </a:p>
          <a:p>
            <a:r>
              <a:rPr lang="en-US" spc="-5" dirty="0">
                <a:latin typeface="Georgia"/>
                <a:cs typeface="Georgia"/>
              </a:rPr>
              <a:t>Signed chars values from -128 to 127.</a:t>
            </a:r>
          </a:p>
          <a:p>
            <a:r>
              <a:rPr lang="en-US" sz="1800" spc="-5" dirty="0">
                <a:latin typeface="Georgia"/>
                <a:cs typeface="Georgia"/>
              </a:rPr>
              <a:t>Unsig</a:t>
            </a:r>
            <a:r>
              <a:rPr lang="en-US" spc="-5" dirty="0">
                <a:latin typeface="Georgia"/>
                <a:cs typeface="Georgia"/>
              </a:rPr>
              <a:t>ned chars values between 0 and  255.</a:t>
            </a:r>
            <a:endParaRPr lang="en-US" sz="1800" spc="-5" dirty="0">
              <a:latin typeface="Georgia"/>
              <a:cs typeface="Georgia"/>
            </a:endParaRPr>
          </a:p>
          <a:p>
            <a:endParaRPr lang="en-US" sz="1800" dirty="0">
              <a:latin typeface="Georgia"/>
              <a:cs typeface="Georgia"/>
            </a:endParaRPr>
          </a:p>
          <a:p>
            <a:endParaRPr lang="en-IN" dirty="0"/>
          </a:p>
        </p:txBody>
      </p:sp>
      <p:pic>
        <p:nvPicPr>
          <p:cNvPr id="5" name="Picture 4">
            <a:extLst>
              <a:ext uri="{FF2B5EF4-FFF2-40B4-BE49-F238E27FC236}">
                <a16:creationId xmlns="" xmlns:a16="http://schemas.microsoft.com/office/drawing/2014/main" id="{43279CC2-5F57-489F-BA1E-6C3569CAA3D4}"/>
              </a:ext>
            </a:extLst>
          </p:cNvPr>
          <p:cNvPicPr>
            <a:picLocks noChangeAspect="1"/>
          </p:cNvPicPr>
          <p:nvPr/>
        </p:nvPicPr>
        <p:blipFill>
          <a:blip r:embed="rId3"/>
          <a:stretch>
            <a:fillRect/>
          </a:stretch>
        </p:blipFill>
        <p:spPr>
          <a:xfrm>
            <a:off x="986063" y="2853369"/>
            <a:ext cx="9887586" cy="2401804"/>
          </a:xfrm>
          <a:prstGeom prst="rect">
            <a:avLst/>
          </a:prstGeom>
        </p:spPr>
      </p:pic>
    </p:spTree>
    <p:extLst>
      <p:ext uri="{BB962C8B-B14F-4D97-AF65-F5344CB8AC3E}">
        <p14:creationId xmlns="" xmlns:p14="http://schemas.microsoft.com/office/powerpoint/2010/main" val="14807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26</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149445"/>
            <a:ext cx="8635168" cy="1188720"/>
          </a:xfrm>
        </p:spPr>
        <p:txBody>
          <a:bodyPr/>
          <a:lstStyle/>
          <a:p>
            <a:pPr eaLnBrk="1" hangingPunct="1"/>
            <a:r>
              <a:rPr lang="en-US" altLang="en-US" dirty="0"/>
              <a:t>Variable value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DCAFCFCA-6C47-44B9-BD58-66815F0213DF}"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7" name="Content Placeholder 6">
            <a:extLst>
              <a:ext uri="{FF2B5EF4-FFF2-40B4-BE49-F238E27FC236}">
                <a16:creationId xmlns="" xmlns:a16="http://schemas.microsoft.com/office/drawing/2014/main" id="{1AA937A4-1ECE-490E-BE66-C68FAF504AE0}"/>
              </a:ext>
            </a:extLst>
          </p:cNvPr>
          <p:cNvPicPr>
            <a:picLocks noGrp="1" noChangeAspect="1"/>
          </p:cNvPicPr>
          <p:nvPr>
            <p:ph idx="1"/>
          </p:nvPr>
        </p:nvPicPr>
        <p:blipFill rotWithShape="1">
          <a:blip r:embed="rId3"/>
          <a:srcRect l="15535" t="21896" r="15031" b="8138"/>
          <a:stretch/>
        </p:blipFill>
        <p:spPr>
          <a:xfrm>
            <a:off x="793215" y="1949985"/>
            <a:ext cx="10333822" cy="3448279"/>
          </a:xfrm>
        </p:spPr>
      </p:pic>
    </p:spTree>
    <p:extLst>
      <p:ext uri="{BB962C8B-B14F-4D97-AF65-F5344CB8AC3E}">
        <p14:creationId xmlns="" xmlns:p14="http://schemas.microsoft.com/office/powerpoint/2010/main" val="132569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27</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149445"/>
            <a:ext cx="8635168" cy="1188720"/>
          </a:xfrm>
        </p:spPr>
        <p:txBody>
          <a:bodyPr/>
          <a:lstStyle/>
          <a:p>
            <a:pPr eaLnBrk="1" hangingPunct="1"/>
            <a:r>
              <a:rPr lang="en-US" altLang="en-US" dirty="0"/>
              <a:t>Variable </a:t>
            </a:r>
            <a:r>
              <a:rPr lang="en-US" altLang="en-US" dirty="0" err="1"/>
              <a:t>vALues</a:t>
            </a:r>
            <a:endParaRPr lang="en-US" altLang="en-US" dirty="0"/>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378F6D6B-0CFF-4279-913D-AC48859BB8E2}"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7" name="Content Placeholder 6">
            <a:extLst>
              <a:ext uri="{FF2B5EF4-FFF2-40B4-BE49-F238E27FC236}">
                <a16:creationId xmlns="" xmlns:a16="http://schemas.microsoft.com/office/drawing/2014/main" id="{1AA937A4-1ECE-490E-BE66-C68FAF504AE0}"/>
              </a:ext>
            </a:extLst>
          </p:cNvPr>
          <p:cNvPicPr>
            <a:picLocks noGrp="1" noChangeAspect="1"/>
          </p:cNvPicPr>
          <p:nvPr>
            <p:ph idx="1"/>
          </p:nvPr>
        </p:nvPicPr>
        <p:blipFill rotWithShape="1">
          <a:blip r:embed="rId3"/>
          <a:srcRect l="15535" t="21896" r="15031" b="8138"/>
          <a:stretch/>
        </p:blipFill>
        <p:spPr>
          <a:xfrm>
            <a:off x="793215" y="1949985"/>
            <a:ext cx="10333822" cy="3448279"/>
          </a:xfrm>
        </p:spPr>
      </p:pic>
    </p:spTree>
    <p:extLst>
      <p:ext uri="{BB962C8B-B14F-4D97-AF65-F5344CB8AC3E}">
        <p14:creationId xmlns="" xmlns:p14="http://schemas.microsoft.com/office/powerpoint/2010/main" val="2220320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28</a:t>
            </a:fld>
            <a:endParaRPr lang="en-US" altLang="en-US" sz="1400" dirty="0"/>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E8DF1497-2310-4912-8B72-76D70D5DC2D7}"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12" name="Content Placeholder 11">
            <a:extLst>
              <a:ext uri="{FF2B5EF4-FFF2-40B4-BE49-F238E27FC236}">
                <a16:creationId xmlns="" xmlns:a16="http://schemas.microsoft.com/office/drawing/2014/main" id="{A5B082C1-6454-4E92-B74E-553743E0CB5B}"/>
              </a:ext>
            </a:extLst>
          </p:cNvPr>
          <p:cNvPicPr>
            <a:picLocks noGrp="1" noChangeAspect="1"/>
          </p:cNvPicPr>
          <p:nvPr>
            <p:ph idx="1"/>
          </p:nvPr>
        </p:nvPicPr>
        <p:blipFill rotWithShape="1">
          <a:blip r:embed="rId3"/>
          <a:srcRect l="13215" t="7004" r="13243" b="7737"/>
          <a:stretch/>
        </p:blipFill>
        <p:spPr>
          <a:xfrm>
            <a:off x="1145754" y="738130"/>
            <a:ext cx="9429421" cy="5500686"/>
          </a:xfrm>
        </p:spPr>
      </p:pic>
    </p:spTree>
    <p:extLst>
      <p:ext uri="{BB962C8B-B14F-4D97-AF65-F5344CB8AC3E}">
        <p14:creationId xmlns="" xmlns:p14="http://schemas.microsoft.com/office/powerpoint/2010/main" val="2761447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29</a:t>
            </a:fld>
            <a:endParaRPr lang="en-US" altLang="en-US" sz="1400" dirty="0"/>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5749F857-D21D-4A38-8E00-185D61966FD1}"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7" name="Picture 6">
            <a:extLst>
              <a:ext uri="{FF2B5EF4-FFF2-40B4-BE49-F238E27FC236}">
                <a16:creationId xmlns="" xmlns:a16="http://schemas.microsoft.com/office/drawing/2014/main" id="{AFBFA931-3649-456E-AF8C-9F30EE431919}"/>
              </a:ext>
            </a:extLst>
          </p:cNvPr>
          <p:cNvPicPr>
            <a:picLocks noChangeAspect="1"/>
          </p:cNvPicPr>
          <p:nvPr/>
        </p:nvPicPr>
        <p:blipFill rotWithShape="1">
          <a:blip r:embed="rId3"/>
          <a:srcRect l="13262" t="8032" r="15964" b="7791"/>
          <a:stretch/>
        </p:blipFill>
        <p:spPr>
          <a:xfrm>
            <a:off x="1594791" y="473724"/>
            <a:ext cx="8628862" cy="5772840"/>
          </a:xfrm>
          <a:prstGeom prst="rect">
            <a:avLst/>
          </a:prstGeom>
        </p:spPr>
      </p:pic>
    </p:spTree>
    <p:extLst>
      <p:ext uri="{BB962C8B-B14F-4D97-AF65-F5344CB8AC3E}">
        <p14:creationId xmlns="" xmlns:p14="http://schemas.microsoft.com/office/powerpoint/2010/main" val="394593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3</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HEADER FILE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FF1C858A-4C82-4F85-A4DD-B9D31490FFA5}"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pic>
        <p:nvPicPr>
          <p:cNvPr id="1028" name="Picture 4" descr="C preprocessor">
            <a:extLst>
              <a:ext uri="{FF2B5EF4-FFF2-40B4-BE49-F238E27FC236}">
                <a16:creationId xmlns="" xmlns:a16="http://schemas.microsoft.com/office/drawing/2014/main" id="{11220B09-599F-407F-8760-FFB425950AC4}"/>
              </a:ext>
            </a:extLst>
          </p:cNvPr>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3045246" y="1300489"/>
            <a:ext cx="5582879" cy="1188720"/>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C2224E7D-8777-4E8D-900B-C22579E18235}"/>
              </a:ext>
            </a:extLst>
          </p:cNvPr>
          <p:cNvSpPr txBox="1"/>
          <p:nvPr/>
        </p:nvSpPr>
        <p:spPr>
          <a:xfrm>
            <a:off x="418640" y="2512089"/>
            <a:ext cx="11468559" cy="3477875"/>
          </a:xfrm>
          <a:prstGeom prst="rect">
            <a:avLst/>
          </a:prstGeom>
          <a:noFill/>
        </p:spPr>
        <p:txBody>
          <a:bodyPr wrap="square">
            <a:spAutoFit/>
          </a:bodyPr>
          <a:lstStyle/>
          <a:p>
            <a:pPr algn="l">
              <a:buFont typeface="Arial" panose="020B0604020202020204" pitchFamily="34" charset="0"/>
              <a:buChar char="•"/>
            </a:pPr>
            <a:r>
              <a:rPr lang="en-US" sz="2000" b="0" i="0" dirty="0">
                <a:solidFill>
                  <a:srgbClr val="111111"/>
                </a:solidFill>
                <a:effectLst/>
                <a:latin typeface="Verdana" panose="020B0604030504040204" pitchFamily="34" charset="0"/>
              </a:rPr>
              <a:t>It is a command given by programmer to preprocessor to include header file in the source program.</a:t>
            </a:r>
          </a:p>
          <a:p>
            <a:pPr algn="l"/>
            <a:endParaRPr lang="en-US" sz="2000" b="0" i="0" dirty="0">
              <a:solidFill>
                <a:srgbClr val="111111"/>
              </a:solidFill>
              <a:effectLst/>
              <a:latin typeface="Verdana" panose="020B0604030504040204" pitchFamily="34" charset="0"/>
            </a:endParaRP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This used when we have a very large program, the code is best divided into several different files, each containing a set of related functions.</a:t>
            </a:r>
          </a:p>
          <a:p>
            <a:pPr algn="l"/>
            <a:endParaRPr lang="en-US" sz="2000" b="0" i="0" dirty="0">
              <a:solidFill>
                <a:srgbClr val="111111"/>
              </a:solidFill>
              <a:effectLst/>
              <a:latin typeface="Verdana" panose="020B0604030504040204" pitchFamily="34" charset="0"/>
            </a:endParaRP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There are some functions and some macro definitions that we need almost in all programs.</a:t>
            </a:r>
          </a:p>
          <a:p>
            <a:pPr algn="l"/>
            <a:endParaRPr lang="en-US" sz="2000" b="0" i="0" dirty="0">
              <a:solidFill>
                <a:srgbClr val="111111"/>
              </a:solidFill>
              <a:effectLst/>
              <a:latin typeface="Verdana" panose="020B0604030504040204" pitchFamily="34" charset="0"/>
            </a:endParaRP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These commonly use functions can be stored in a file, and that file can be included in every program.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4</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HEADER FILE</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A3C6699A-9662-4CA5-9F5D-19FE7F862098}" type="datetime1">
              <a:rPr lang="en-IN" smtClean="0"/>
              <a:t>02-12-2020</a:t>
            </a:fld>
            <a:endParaRPr lang="en-IN" dirty="0"/>
          </a:p>
        </p:txBody>
      </p:sp>
      <p:sp>
        <p:nvSpPr>
          <p:cNvPr id="15" name="TextBox 14">
            <a:extLst>
              <a:ext uri="{FF2B5EF4-FFF2-40B4-BE49-F238E27FC236}">
                <a16:creationId xmlns="" xmlns:a16="http://schemas.microsoft.com/office/drawing/2014/main" id="{C2224E7D-8777-4E8D-900B-C22579E18235}"/>
              </a:ext>
            </a:extLst>
          </p:cNvPr>
          <p:cNvSpPr txBox="1"/>
          <p:nvPr/>
        </p:nvSpPr>
        <p:spPr>
          <a:xfrm>
            <a:off x="473724" y="1536174"/>
            <a:ext cx="11468559" cy="3785652"/>
          </a:xfrm>
          <a:prstGeom prst="rect">
            <a:avLst/>
          </a:prstGeom>
          <a:noFill/>
        </p:spPr>
        <p:txBody>
          <a:bodyPr wrap="square">
            <a:spAutoFit/>
          </a:bodyPr>
          <a:lstStyle/>
          <a:p>
            <a:pPr algn="l"/>
            <a:r>
              <a:rPr lang="en-US" sz="2000" b="0" i="0" dirty="0">
                <a:solidFill>
                  <a:srgbClr val="111111"/>
                </a:solidFill>
                <a:effectLst/>
                <a:latin typeface="Verdana" panose="020B0604030504040204" pitchFamily="34" charset="0"/>
              </a:rPr>
              <a:t>Each header file ended with .h extension.</a:t>
            </a:r>
            <a:br>
              <a:rPr lang="en-US" sz="2000" b="0" i="0" dirty="0">
                <a:solidFill>
                  <a:srgbClr val="111111"/>
                </a:solidFill>
                <a:effectLst/>
                <a:latin typeface="Verdana" panose="020B0604030504040204" pitchFamily="34" charset="0"/>
              </a:rPr>
            </a:br>
            <a:r>
              <a:rPr lang="en-US" sz="2000" b="1" i="0" dirty="0">
                <a:solidFill>
                  <a:srgbClr val="111111"/>
                </a:solidFill>
                <a:effectLst/>
                <a:latin typeface="Verdana" panose="020B0604030504040204" pitchFamily="34" charset="0"/>
              </a:rPr>
              <a:t>.h </a:t>
            </a:r>
            <a:r>
              <a:rPr lang="en-US" sz="2000" b="0" i="0" dirty="0">
                <a:solidFill>
                  <a:srgbClr val="111111"/>
                </a:solidFill>
                <a:effectLst/>
                <a:latin typeface="Verdana" panose="020B0604030504040204" pitchFamily="34" charset="0"/>
              </a:rPr>
              <a:t>extension stands for </a:t>
            </a:r>
            <a:r>
              <a:rPr lang="en-US" sz="2000" b="1" i="0" dirty="0">
                <a:solidFill>
                  <a:srgbClr val="772222"/>
                </a:solidFill>
                <a:effectLst/>
                <a:latin typeface="Verdana" panose="020B0604030504040204" pitchFamily="34" charset="0"/>
              </a:rPr>
              <a:t>‘header file’</a:t>
            </a:r>
            <a:r>
              <a:rPr lang="en-US" sz="2000" b="0" i="0" dirty="0">
                <a:solidFill>
                  <a:srgbClr val="111111"/>
                </a:solidFill>
                <a:effectLst/>
                <a:latin typeface="Verdana" panose="020B0604030504040204" pitchFamily="34" charset="0"/>
              </a:rPr>
              <a:t> that contain function declarations which we can be used in our main C program.</a:t>
            </a:r>
            <a:br>
              <a:rPr lang="en-US" sz="2000" b="0" i="0" dirty="0">
                <a:solidFill>
                  <a:srgbClr val="111111"/>
                </a:solidFill>
                <a:effectLst/>
                <a:latin typeface="Verdana" panose="020B0604030504040204" pitchFamily="34" charset="0"/>
              </a:rPr>
            </a:br>
            <a:r>
              <a:rPr lang="en-US" sz="2000" b="0" i="0" dirty="0">
                <a:solidFill>
                  <a:srgbClr val="111111"/>
                </a:solidFill>
                <a:effectLst/>
                <a:latin typeface="Verdana" panose="020B0604030504040204" pitchFamily="34" charset="0"/>
              </a:rPr>
              <a:t>The prototypes of all the library functions are grouped into different categories and then stored in different </a:t>
            </a:r>
            <a:r>
              <a:rPr lang="en-US" sz="2000" b="0" i="0" dirty="0">
                <a:solidFill>
                  <a:srgbClr val="772222"/>
                </a:solidFill>
                <a:effectLst/>
                <a:latin typeface="Verdana" panose="020B0604030504040204" pitchFamily="34" charset="0"/>
              </a:rPr>
              <a:t>header files</a:t>
            </a:r>
            <a:r>
              <a:rPr lang="en-US" sz="2000" b="0" i="0" dirty="0">
                <a:solidFill>
                  <a:srgbClr val="111111"/>
                </a:solidFill>
                <a:effectLst/>
                <a:latin typeface="Verdana" panose="020B0604030504040204" pitchFamily="34" charset="0"/>
              </a:rPr>
              <a:t>.</a:t>
            </a:r>
          </a:p>
          <a:p>
            <a:pPr algn="l"/>
            <a:r>
              <a:rPr lang="en-US" sz="2000" b="0" i="0" dirty="0">
                <a:solidFill>
                  <a:srgbClr val="111111"/>
                </a:solidFill>
                <a:effectLst/>
                <a:latin typeface="Verdana" panose="020B0604030504040204" pitchFamily="34" charset="0"/>
              </a:rPr>
              <a:t>For example:</a:t>
            </a:r>
          </a:p>
          <a:p>
            <a:pPr algn="l">
              <a:buFont typeface="Arial" panose="020B0604020202020204" pitchFamily="34" charset="0"/>
              <a:buChar char="•"/>
            </a:pPr>
            <a:r>
              <a:rPr lang="en-US" sz="2000" b="1" i="0" dirty="0" err="1">
                <a:solidFill>
                  <a:srgbClr val="111111"/>
                </a:solidFill>
                <a:effectLst/>
                <a:latin typeface="Verdana" panose="020B0604030504040204" pitchFamily="34" charset="0"/>
              </a:rPr>
              <a:t>math.h</a:t>
            </a:r>
            <a:r>
              <a:rPr lang="en-US" sz="2000" b="0" i="0" dirty="0">
                <a:solidFill>
                  <a:srgbClr val="111111"/>
                </a:solidFill>
                <a:effectLst/>
                <a:latin typeface="Verdana" panose="020B0604030504040204" pitchFamily="34" charset="0"/>
              </a:rPr>
              <a:t> – prototypes of all mathematics related functions are stored in the header file </a:t>
            </a:r>
            <a:r>
              <a:rPr lang="en-US" sz="2000" b="0" i="0" dirty="0">
                <a:solidFill>
                  <a:srgbClr val="772222"/>
                </a:solidFill>
                <a:effectLst/>
                <a:latin typeface="Verdana" panose="020B0604030504040204" pitchFamily="34" charset="0"/>
              </a:rPr>
              <a:t>‘</a:t>
            </a:r>
            <a:r>
              <a:rPr lang="en-US" sz="2000" b="0" i="0" dirty="0" err="1">
                <a:solidFill>
                  <a:srgbClr val="772222"/>
                </a:solidFill>
                <a:effectLst/>
                <a:latin typeface="Verdana" panose="020B0604030504040204" pitchFamily="34" charset="0"/>
              </a:rPr>
              <a:t>math.h</a:t>
            </a:r>
            <a:r>
              <a:rPr lang="en-US" sz="2000" b="0" i="0" dirty="0">
                <a:solidFill>
                  <a:srgbClr val="772222"/>
                </a:solidFill>
                <a:effectLst/>
                <a:latin typeface="Verdana" panose="020B0604030504040204" pitchFamily="34" charset="0"/>
              </a:rPr>
              <a:t>’</a:t>
            </a:r>
            <a:r>
              <a:rPr lang="en-US" sz="2000" b="0" i="0" dirty="0">
                <a:solidFill>
                  <a:srgbClr val="111111"/>
                </a:solidFill>
                <a:effectLst/>
                <a:latin typeface="Verdana" panose="020B0604030504040204" pitchFamily="34" charset="0"/>
              </a:rPr>
              <a:t>.</a:t>
            </a:r>
          </a:p>
          <a:p>
            <a:pPr algn="l">
              <a:buFont typeface="Arial" panose="020B0604020202020204" pitchFamily="34" charset="0"/>
              <a:buChar char="•"/>
            </a:pPr>
            <a:r>
              <a:rPr lang="en-US" sz="2000" b="1" i="0" dirty="0" err="1">
                <a:solidFill>
                  <a:srgbClr val="111111"/>
                </a:solidFill>
                <a:effectLst/>
                <a:latin typeface="Verdana" panose="020B0604030504040204" pitchFamily="34" charset="0"/>
              </a:rPr>
              <a:t>conio.h</a:t>
            </a:r>
            <a:r>
              <a:rPr lang="en-US" sz="2000" b="0" i="0" dirty="0">
                <a:solidFill>
                  <a:srgbClr val="111111"/>
                </a:solidFill>
                <a:effectLst/>
                <a:latin typeface="Verdana" panose="020B0604030504040204" pitchFamily="34" charset="0"/>
              </a:rPr>
              <a:t> – prototypes of console input/output functions are stored in the header file </a:t>
            </a:r>
            <a:r>
              <a:rPr lang="en-US" sz="2000" b="0" i="0" dirty="0">
                <a:solidFill>
                  <a:srgbClr val="772222"/>
                </a:solidFill>
                <a:effectLst/>
                <a:latin typeface="Verdana" panose="020B0604030504040204" pitchFamily="34" charset="0"/>
              </a:rPr>
              <a:t>‘</a:t>
            </a:r>
            <a:r>
              <a:rPr lang="en-US" sz="2000" b="0" i="0" dirty="0" err="1">
                <a:solidFill>
                  <a:srgbClr val="772222"/>
                </a:solidFill>
                <a:effectLst/>
                <a:latin typeface="Verdana" panose="020B0604030504040204" pitchFamily="34" charset="0"/>
              </a:rPr>
              <a:t>conio.h</a:t>
            </a:r>
            <a:r>
              <a:rPr lang="en-US" sz="2000" b="0" i="0" dirty="0">
                <a:solidFill>
                  <a:srgbClr val="772222"/>
                </a:solidFill>
                <a:effectLst/>
                <a:latin typeface="Verdana" panose="020B0604030504040204" pitchFamily="34" charset="0"/>
              </a:rPr>
              <a:t>’</a:t>
            </a:r>
            <a:r>
              <a:rPr lang="en-US" sz="2000" b="0" i="0" dirty="0">
                <a:solidFill>
                  <a:srgbClr val="111111"/>
                </a:solidFill>
                <a:effectLst/>
                <a:latin typeface="Verdana" panose="020B0604030504040204" pitchFamily="34" charset="0"/>
              </a:rPr>
              <a:t>.</a:t>
            </a:r>
          </a:p>
          <a:p>
            <a:pPr algn="l">
              <a:buFont typeface="Arial" panose="020B0604020202020204" pitchFamily="34" charset="0"/>
              <a:buChar char="•"/>
            </a:pPr>
            <a:r>
              <a:rPr lang="en-US" sz="2000" b="1" i="0" dirty="0" err="1">
                <a:solidFill>
                  <a:srgbClr val="111111"/>
                </a:solidFill>
                <a:effectLst/>
                <a:latin typeface="Verdana" panose="020B0604030504040204" pitchFamily="34" charset="0"/>
              </a:rPr>
              <a:t>stdio.h</a:t>
            </a:r>
            <a:r>
              <a:rPr lang="en-US" sz="2000" b="0" i="0" dirty="0">
                <a:solidFill>
                  <a:srgbClr val="111111"/>
                </a:solidFill>
                <a:effectLst/>
                <a:latin typeface="Verdana" panose="020B0604030504040204" pitchFamily="34" charset="0"/>
              </a:rPr>
              <a:t> – prototypes of </a:t>
            </a:r>
            <a:r>
              <a:rPr lang="en-US" sz="2000" b="0" i="0" dirty="0" err="1">
                <a:solidFill>
                  <a:srgbClr val="111111"/>
                </a:solidFill>
                <a:effectLst/>
                <a:latin typeface="Verdana" panose="020B0604030504040204" pitchFamily="34" charset="0"/>
              </a:rPr>
              <a:t>printf</a:t>
            </a:r>
            <a:r>
              <a:rPr lang="en-US" sz="2000" b="0" i="0" dirty="0">
                <a:solidFill>
                  <a:srgbClr val="111111"/>
                </a:solidFill>
                <a:effectLst/>
                <a:latin typeface="Verdana" panose="020B0604030504040204" pitchFamily="34" charset="0"/>
              </a:rPr>
              <a:t>(), scanf() functions are stored in the header file </a:t>
            </a:r>
            <a:r>
              <a:rPr lang="en-US" sz="2000" b="0" i="0" dirty="0">
                <a:solidFill>
                  <a:srgbClr val="772222"/>
                </a:solidFill>
                <a:effectLst/>
                <a:latin typeface="Verdana" panose="020B0604030504040204" pitchFamily="34" charset="0"/>
              </a:rPr>
              <a:t>‘</a:t>
            </a:r>
            <a:r>
              <a:rPr lang="en-US" sz="2000" b="0" i="0" dirty="0" err="1">
                <a:solidFill>
                  <a:srgbClr val="772222"/>
                </a:solidFill>
                <a:effectLst/>
                <a:latin typeface="Verdana" panose="020B0604030504040204" pitchFamily="34" charset="0"/>
              </a:rPr>
              <a:t>stdio.h</a:t>
            </a:r>
            <a:r>
              <a:rPr lang="en-US" sz="2000" b="0" i="0" dirty="0">
                <a:solidFill>
                  <a:srgbClr val="772222"/>
                </a:solidFill>
                <a:effectLst/>
                <a:latin typeface="Verdana" panose="020B0604030504040204" pitchFamily="34" charset="0"/>
              </a:rPr>
              <a:t>’</a:t>
            </a:r>
            <a:r>
              <a:rPr lang="en-US" sz="2000" b="0" i="0" dirty="0">
                <a:solidFill>
                  <a:srgbClr val="111111"/>
                </a:solidFill>
                <a:effectLst/>
                <a:latin typeface="Verdana" panose="020B0604030504040204" pitchFamily="34" charset="0"/>
              </a:rPr>
              <a:t>.</a:t>
            </a:r>
          </a:p>
          <a:p>
            <a:pPr algn="l">
              <a:buFont typeface="Arial" panose="020B0604020202020204" pitchFamily="34" charset="0"/>
              <a:buChar char="•"/>
            </a:pPr>
            <a:endParaRPr lang="en-US" sz="2000" b="0" i="0" dirty="0">
              <a:solidFill>
                <a:srgbClr val="111111"/>
              </a:solidFill>
              <a:effectLst/>
              <a:latin typeface="Verdana" panose="020B0604030504040204" pitchFamily="34" charset="0"/>
            </a:endParaRPr>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5115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5</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Character set</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E846AA33-D6B0-4A5E-9E40-C54FC66DEA6F}" type="datetime1">
              <a:rPr lang="en-IN" smtClean="0"/>
              <a:t>02-12-2020</a:t>
            </a:fld>
            <a:endParaRPr lang="en-IN" dirty="0"/>
          </a:p>
        </p:txBody>
      </p:sp>
      <p:sp>
        <p:nvSpPr>
          <p:cNvPr id="7" name="object 3">
            <a:extLst>
              <a:ext uri="{FF2B5EF4-FFF2-40B4-BE49-F238E27FC236}">
                <a16:creationId xmlns="" xmlns:a16="http://schemas.microsoft.com/office/drawing/2014/main" id="{E302B4EA-8981-4C1B-82FC-2F070CB09369}"/>
              </a:ext>
            </a:extLst>
          </p:cNvPr>
          <p:cNvSpPr txBox="1">
            <a:spLocks noGrp="1"/>
          </p:cNvSpPr>
          <p:nvPr>
            <p:ph idx="1"/>
          </p:nvPr>
        </p:nvSpPr>
        <p:spPr>
          <a:xfrm>
            <a:off x="793750" y="1520825"/>
            <a:ext cx="10542588" cy="4427538"/>
          </a:xfrm>
          <a:prstGeom prst="rect">
            <a:avLst/>
          </a:prstGeom>
        </p:spPr>
        <p:txBody>
          <a:bodyPr vert="horz" wrap="square" lIns="0" tIns="95250" rIns="0" bIns="0" rtlCol="0">
            <a:spAutoFit/>
          </a:bodyPr>
          <a:lstStyle/>
          <a:p>
            <a:pPr marL="285115" indent="-273050">
              <a:lnSpc>
                <a:spcPct val="100000"/>
              </a:lnSpc>
              <a:spcBef>
                <a:spcPts val="750"/>
              </a:spcBef>
              <a:buClr>
                <a:srgbClr val="D16248"/>
              </a:buClr>
              <a:buSzPct val="85185"/>
              <a:buFont typeface="Wingdings 2"/>
              <a:buChar char=""/>
              <a:tabLst>
                <a:tab pos="285750" algn="l"/>
              </a:tabLst>
            </a:pPr>
            <a:r>
              <a:rPr sz="2700" spc="-5" dirty="0">
                <a:latin typeface="Georgia"/>
                <a:cs typeface="Georgia"/>
              </a:rPr>
              <a:t>Character Set </a:t>
            </a:r>
            <a:r>
              <a:rPr sz="2700" dirty="0">
                <a:latin typeface="Georgia"/>
                <a:cs typeface="Georgia"/>
              </a:rPr>
              <a:t>is </a:t>
            </a:r>
            <a:r>
              <a:rPr sz="2700" spc="-5" dirty="0">
                <a:latin typeface="Georgia"/>
                <a:cs typeface="Georgia"/>
              </a:rPr>
              <a:t>the set of the</a:t>
            </a:r>
            <a:r>
              <a:rPr sz="2700" spc="-25" dirty="0">
                <a:latin typeface="Georgia"/>
                <a:cs typeface="Georgia"/>
              </a:rPr>
              <a:t> </a:t>
            </a:r>
            <a:r>
              <a:rPr sz="2700" spc="-10" dirty="0">
                <a:latin typeface="Georgia"/>
                <a:cs typeface="Georgia"/>
              </a:rPr>
              <a:t>character.</a:t>
            </a:r>
            <a:endParaRPr sz="2700" dirty="0">
              <a:latin typeface="Georgia"/>
              <a:cs typeface="Georgia"/>
            </a:endParaRPr>
          </a:p>
          <a:p>
            <a:pPr marL="285115" marR="5080" indent="-273050">
              <a:lnSpc>
                <a:spcPct val="100000"/>
              </a:lnSpc>
              <a:spcBef>
                <a:spcPts val="650"/>
              </a:spcBef>
              <a:buClr>
                <a:srgbClr val="D16248"/>
              </a:buClr>
              <a:buSzPct val="85185"/>
              <a:buFont typeface="Wingdings 2"/>
              <a:buChar char=""/>
              <a:tabLst>
                <a:tab pos="285750" algn="l"/>
              </a:tabLst>
            </a:pPr>
            <a:r>
              <a:rPr sz="2700" dirty="0">
                <a:latin typeface="Georgia"/>
                <a:cs typeface="Georgia"/>
              </a:rPr>
              <a:t>This </a:t>
            </a:r>
            <a:r>
              <a:rPr sz="2700" spc="-5" dirty="0">
                <a:latin typeface="Georgia"/>
                <a:cs typeface="Georgia"/>
              </a:rPr>
              <a:t>characters </a:t>
            </a:r>
            <a:r>
              <a:rPr sz="2700" dirty="0">
                <a:latin typeface="Georgia"/>
                <a:cs typeface="Georgia"/>
              </a:rPr>
              <a:t>are </a:t>
            </a:r>
            <a:r>
              <a:rPr sz="2700" spc="-5" dirty="0">
                <a:latin typeface="Georgia"/>
                <a:cs typeface="Georgia"/>
              </a:rPr>
              <a:t>used to form the word,</a:t>
            </a:r>
            <a:r>
              <a:rPr sz="2700" spc="-105" dirty="0">
                <a:latin typeface="Georgia"/>
                <a:cs typeface="Georgia"/>
              </a:rPr>
              <a:t> </a:t>
            </a:r>
            <a:r>
              <a:rPr sz="2700" dirty="0">
                <a:latin typeface="Georgia"/>
                <a:cs typeface="Georgia"/>
              </a:rPr>
              <a:t>numbers  and</a:t>
            </a:r>
            <a:r>
              <a:rPr sz="2700" spc="-15" dirty="0">
                <a:latin typeface="Georgia"/>
                <a:cs typeface="Georgia"/>
              </a:rPr>
              <a:t> </a:t>
            </a:r>
            <a:r>
              <a:rPr sz="2700" spc="-5" dirty="0">
                <a:latin typeface="Georgia"/>
                <a:cs typeface="Georgia"/>
              </a:rPr>
              <a:t>expression.</a:t>
            </a:r>
            <a:endParaRPr sz="2700" dirty="0">
              <a:latin typeface="Georgia"/>
              <a:cs typeface="Georgia"/>
            </a:endParaRPr>
          </a:p>
          <a:p>
            <a:pPr marL="285115" marR="1246505" indent="-273050">
              <a:lnSpc>
                <a:spcPct val="100000"/>
              </a:lnSpc>
              <a:spcBef>
                <a:spcPts val="650"/>
              </a:spcBef>
              <a:buClr>
                <a:srgbClr val="D16248"/>
              </a:buClr>
              <a:buSzPct val="85185"/>
              <a:buFont typeface="Wingdings 2"/>
              <a:buChar char=""/>
              <a:tabLst>
                <a:tab pos="285750" algn="l"/>
              </a:tabLst>
            </a:pPr>
            <a:r>
              <a:rPr sz="2700" dirty="0">
                <a:latin typeface="Georgia"/>
                <a:cs typeface="Georgia"/>
              </a:rPr>
              <a:t>The </a:t>
            </a:r>
            <a:r>
              <a:rPr sz="2700" spc="-5" dirty="0">
                <a:latin typeface="Georgia"/>
                <a:cs typeface="Georgia"/>
              </a:rPr>
              <a:t>characters </a:t>
            </a:r>
            <a:r>
              <a:rPr sz="2700" dirty="0">
                <a:latin typeface="Georgia"/>
                <a:cs typeface="Georgia"/>
              </a:rPr>
              <a:t>in </a:t>
            </a:r>
            <a:r>
              <a:rPr sz="2700" spc="-5" dirty="0">
                <a:latin typeface="Georgia"/>
                <a:cs typeface="Georgia"/>
              </a:rPr>
              <a:t>the </a:t>
            </a:r>
            <a:r>
              <a:rPr sz="2700" dirty="0">
                <a:latin typeface="Georgia"/>
                <a:cs typeface="Georgia"/>
              </a:rPr>
              <a:t>c </a:t>
            </a:r>
            <a:r>
              <a:rPr sz="2700" spc="-5" dirty="0">
                <a:latin typeface="Georgia"/>
                <a:cs typeface="Georgia"/>
              </a:rPr>
              <a:t>are grouped </a:t>
            </a:r>
            <a:r>
              <a:rPr sz="2700" dirty="0">
                <a:latin typeface="Georgia"/>
                <a:cs typeface="Georgia"/>
              </a:rPr>
              <a:t>into</a:t>
            </a:r>
            <a:r>
              <a:rPr sz="2700" spc="-105" dirty="0">
                <a:latin typeface="Georgia"/>
                <a:cs typeface="Georgia"/>
              </a:rPr>
              <a:t> </a:t>
            </a:r>
            <a:r>
              <a:rPr sz="2700" spc="-5" dirty="0">
                <a:latin typeface="Georgia"/>
                <a:cs typeface="Georgia"/>
              </a:rPr>
              <a:t>the  following</a:t>
            </a:r>
            <a:r>
              <a:rPr sz="2700" spc="-20" dirty="0">
                <a:latin typeface="Georgia"/>
                <a:cs typeface="Georgia"/>
              </a:rPr>
              <a:t> </a:t>
            </a:r>
            <a:r>
              <a:rPr sz="2700" spc="-5" dirty="0">
                <a:latin typeface="Georgia"/>
                <a:cs typeface="Georgia"/>
              </a:rPr>
              <a:t>categories.</a:t>
            </a:r>
            <a:endParaRPr sz="2700" dirty="0">
              <a:latin typeface="Georgia"/>
              <a:cs typeface="Georgia"/>
            </a:endParaRPr>
          </a:p>
          <a:p>
            <a:pPr marL="561340" lvl="1" indent="-274320">
              <a:lnSpc>
                <a:spcPct val="100000"/>
              </a:lnSpc>
              <a:spcBef>
                <a:spcPts val="550"/>
              </a:spcBef>
              <a:buClr>
                <a:srgbClr val="CCB400"/>
              </a:buClr>
              <a:buSzPct val="68181"/>
              <a:buFont typeface="Wingdings"/>
              <a:buChar char=""/>
              <a:tabLst>
                <a:tab pos="561340" algn="l"/>
              </a:tabLst>
            </a:pPr>
            <a:r>
              <a:rPr sz="2200" spc="-10" dirty="0">
                <a:solidFill>
                  <a:srgbClr val="636B85"/>
                </a:solidFill>
                <a:latin typeface="Georgia"/>
                <a:cs typeface="Georgia"/>
              </a:rPr>
              <a:t>Letters </a:t>
            </a:r>
            <a:r>
              <a:rPr sz="2200" spc="-5" dirty="0">
                <a:solidFill>
                  <a:srgbClr val="636B85"/>
                </a:solidFill>
                <a:latin typeface="Georgia"/>
                <a:cs typeface="Georgia"/>
              </a:rPr>
              <a:t>: </a:t>
            </a:r>
            <a:r>
              <a:rPr sz="2200" spc="-10" dirty="0">
                <a:solidFill>
                  <a:srgbClr val="636B85"/>
                </a:solidFill>
                <a:latin typeface="Georgia"/>
                <a:cs typeface="Georgia"/>
              </a:rPr>
              <a:t>Uppercase </a:t>
            </a:r>
            <a:r>
              <a:rPr sz="2200" spc="-5" dirty="0">
                <a:solidFill>
                  <a:srgbClr val="636B85"/>
                </a:solidFill>
                <a:latin typeface="Georgia"/>
                <a:cs typeface="Georgia"/>
              </a:rPr>
              <a:t>A…Z, </a:t>
            </a:r>
            <a:r>
              <a:rPr sz="2200" spc="-10" dirty="0">
                <a:solidFill>
                  <a:srgbClr val="636B85"/>
                </a:solidFill>
                <a:latin typeface="Georgia"/>
                <a:cs typeface="Georgia"/>
              </a:rPr>
              <a:t>Lowercase</a:t>
            </a:r>
            <a:r>
              <a:rPr sz="2200" spc="55" dirty="0">
                <a:solidFill>
                  <a:srgbClr val="636B85"/>
                </a:solidFill>
                <a:latin typeface="Georgia"/>
                <a:cs typeface="Georgia"/>
              </a:rPr>
              <a:t> </a:t>
            </a:r>
            <a:r>
              <a:rPr sz="2200" spc="-5" dirty="0">
                <a:solidFill>
                  <a:srgbClr val="636B85"/>
                </a:solidFill>
                <a:latin typeface="Georgia"/>
                <a:cs typeface="Georgia"/>
              </a:rPr>
              <a:t>a…z</a:t>
            </a:r>
            <a:endParaRPr sz="2200" dirty="0">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sz="2200" spc="-10" dirty="0">
                <a:solidFill>
                  <a:srgbClr val="636B85"/>
                </a:solidFill>
                <a:latin typeface="Georgia"/>
                <a:cs typeface="Georgia"/>
              </a:rPr>
              <a:t>Digits </a:t>
            </a:r>
            <a:r>
              <a:rPr sz="2200" spc="-5" dirty="0">
                <a:solidFill>
                  <a:srgbClr val="636B85"/>
                </a:solidFill>
                <a:latin typeface="Georgia"/>
                <a:cs typeface="Georgia"/>
              </a:rPr>
              <a:t>: All decimal digits 0 </a:t>
            </a:r>
            <a:r>
              <a:rPr sz="2200" spc="-10" dirty="0">
                <a:solidFill>
                  <a:srgbClr val="636B85"/>
                </a:solidFill>
                <a:latin typeface="Georgia"/>
                <a:cs typeface="Georgia"/>
              </a:rPr>
              <a:t>to</a:t>
            </a:r>
            <a:r>
              <a:rPr sz="2200" spc="35" dirty="0">
                <a:solidFill>
                  <a:srgbClr val="636B85"/>
                </a:solidFill>
                <a:latin typeface="Georgia"/>
                <a:cs typeface="Georgia"/>
              </a:rPr>
              <a:t> </a:t>
            </a:r>
            <a:r>
              <a:rPr sz="2200" spc="-5" dirty="0">
                <a:solidFill>
                  <a:srgbClr val="636B85"/>
                </a:solidFill>
                <a:latin typeface="Georgia"/>
                <a:cs typeface="Georgia"/>
              </a:rPr>
              <a:t>9</a:t>
            </a:r>
            <a:endParaRPr sz="2200" dirty="0">
              <a:latin typeface="Georgia"/>
              <a:cs typeface="Georgia"/>
            </a:endParaRPr>
          </a:p>
          <a:p>
            <a:pPr marL="560705" marR="10795" lvl="1" indent="-274320">
              <a:lnSpc>
                <a:spcPct val="100000"/>
              </a:lnSpc>
              <a:spcBef>
                <a:spcPts val="530"/>
              </a:spcBef>
              <a:buClr>
                <a:srgbClr val="CCB400"/>
              </a:buClr>
              <a:buSzPct val="68181"/>
              <a:buFont typeface="Wingdings"/>
              <a:buChar char=""/>
              <a:tabLst>
                <a:tab pos="561340" algn="l"/>
              </a:tabLst>
            </a:pPr>
            <a:r>
              <a:rPr sz="2200" spc="-5" dirty="0">
                <a:solidFill>
                  <a:srgbClr val="636B85"/>
                </a:solidFill>
                <a:latin typeface="Georgia"/>
                <a:cs typeface="Georgia"/>
              </a:rPr>
              <a:t>Special Character : ,(comma) .(period) ; (semicolon) :(colon),  &amp; (ampersand), # (number </a:t>
            </a:r>
            <a:r>
              <a:rPr sz="2200" spc="-10" dirty="0">
                <a:solidFill>
                  <a:srgbClr val="636B85"/>
                </a:solidFill>
                <a:latin typeface="Georgia"/>
                <a:cs typeface="Georgia"/>
              </a:rPr>
              <a:t>sign)</a:t>
            </a:r>
            <a:r>
              <a:rPr sz="2200" spc="20" dirty="0">
                <a:solidFill>
                  <a:srgbClr val="636B85"/>
                </a:solidFill>
                <a:latin typeface="Georgia"/>
                <a:cs typeface="Georgia"/>
              </a:rPr>
              <a:t> </a:t>
            </a:r>
            <a:r>
              <a:rPr sz="2200" spc="-10" dirty="0">
                <a:solidFill>
                  <a:srgbClr val="636B85"/>
                </a:solidFill>
                <a:latin typeface="Georgia"/>
                <a:cs typeface="Georgia"/>
              </a:rPr>
              <a:t>etc.</a:t>
            </a:r>
            <a:endParaRPr sz="2200" dirty="0">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sz="2200" dirty="0">
                <a:solidFill>
                  <a:srgbClr val="636B85"/>
                </a:solidFill>
                <a:latin typeface="Georgia"/>
                <a:cs typeface="Georgia"/>
              </a:rPr>
              <a:t>White </a:t>
            </a:r>
            <a:r>
              <a:rPr sz="2200" spc="-10" dirty="0">
                <a:solidFill>
                  <a:srgbClr val="636B85"/>
                </a:solidFill>
                <a:latin typeface="Georgia"/>
                <a:cs typeface="Georgia"/>
              </a:rPr>
              <a:t>spaces </a:t>
            </a:r>
            <a:r>
              <a:rPr sz="2200" spc="-5" dirty="0">
                <a:solidFill>
                  <a:srgbClr val="636B85"/>
                </a:solidFill>
                <a:latin typeface="Georgia"/>
                <a:cs typeface="Georgia"/>
              </a:rPr>
              <a:t>: Blank Space, Horizontal Space, </a:t>
            </a:r>
            <a:r>
              <a:rPr sz="2200" spc="-10" dirty="0">
                <a:solidFill>
                  <a:srgbClr val="636B85"/>
                </a:solidFill>
                <a:latin typeface="Georgia"/>
                <a:cs typeface="Georgia"/>
              </a:rPr>
              <a:t>New</a:t>
            </a:r>
            <a:r>
              <a:rPr sz="2200" spc="60" dirty="0">
                <a:solidFill>
                  <a:srgbClr val="636B85"/>
                </a:solidFill>
                <a:latin typeface="Georgia"/>
                <a:cs typeface="Georgia"/>
              </a:rPr>
              <a:t> </a:t>
            </a:r>
            <a:r>
              <a:rPr sz="2200" spc="-5" dirty="0">
                <a:solidFill>
                  <a:srgbClr val="636B85"/>
                </a:solidFill>
                <a:latin typeface="Georgia"/>
                <a:cs typeface="Georgia"/>
              </a:rPr>
              <a:t>Line.</a:t>
            </a:r>
            <a:endParaRPr sz="2200" dirty="0">
              <a:latin typeface="Georgia"/>
              <a:cs typeface="Georgia"/>
            </a:endParaRPr>
          </a:p>
        </p:txBody>
      </p:sp>
      <p:sp>
        <p:nvSpPr>
          <p:cNvPr id="8" name="Footer Placeholder 7"/>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197239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6</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C TOKEN</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B7B8B0B7-B646-4364-8D1A-02F479CB7C2A}" type="datetime1">
              <a:rPr lang="en-IN" smtClean="0"/>
              <a:t>02-12-2020</a:t>
            </a:fld>
            <a:endParaRPr lang="en-IN" dirty="0"/>
          </a:p>
        </p:txBody>
      </p:sp>
      <p:sp>
        <p:nvSpPr>
          <p:cNvPr id="7" name="object 3">
            <a:extLst>
              <a:ext uri="{FF2B5EF4-FFF2-40B4-BE49-F238E27FC236}">
                <a16:creationId xmlns="" xmlns:a16="http://schemas.microsoft.com/office/drawing/2014/main" id="{E302B4EA-8981-4C1B-82FC-2F070CB09369}"/>
              </a:ext>
            </a:extLst>
          </p:cNvPr>
          <p:cNvSpPr txBox="1">
            <a:spLocks noGrp="1"/>
          </p:cNvSpPr>
          <p:nvPr>
            <p:ph idx="1"/>
          </p:nvPr>
        </p:nvSpPr>
        <p:spPr>
          <a:xfrm>
            <a:off x="793750" y="1520825"/>
            <a:ext cx="10542588" cy="3886962"/>
          </a:xfrm>
          <a:prstGeom prst="rect">
            <a:avLst/>
          </a:prstGeom>
        </p:spPr>
        <p:txBody>
          <a:bodyPr vert="horz" wrap="square" lIns="0" tIns="95250" rIns="0" bIns="0" rtlCol="0">
            <a:spAutoFit/>
          </a:bodyPr>
          <a:lstStyle/>
          <a:p>
            <a:pPr marL="285115" indent="-273050">
              <a:lnSpc>
                <a:spcPct val="100000"/>
              </a:lnSpc>
              <a:spcBef>
                <a:spcPts val="750"/>
              </a:spcBef>
              <a:buClr>
                <a:srgbClr val="D16248"/>
              </a:buClr>
              <a:buSzPct val="85185"/>
              <a:buFont typeface="Wingdings 2"/>
              <a:buChar char=""/>
              <a:tabLst>
                <a:tab pos="285750" algn="l"/>
              </a:tabLst>
            </a:pPr>
            <a:r>
              <a:rPr lang="en-US" sz="2700" spc="-10" dirty="0">
                <a:latin typeface="Georgia"/>
                <a:cs typeface="Georgia"/>
              </a:rPr>
              <a:t>Smallest </a:t>
            </a:r>
            <a:r>
              <a:rPr lang="en-US" sz="2700" spc="-5" dirty="0">
                <a:latin typeface="Georgia"/>
                <a:cs typeface="Georgia"/>
              </a:rPr>
              <a:t>Individual units </a:t>
            </a:r>
            <a:r>
              <a:rPr lang="en-US" sz="2700" dirty="0">
                <a:latin typeface="Georgia"/>
                <a:cs typeface="Georgia"/>
              </a:rPr>
              <a:t>are known </a:t>
            </a:r>
            <a:r>
              <a:rPr lang="en-US" sz="2700" spc="-5" dirty="0">
                <a:latin typeface="Georgia"/>
                <a:cs typeface="Georgia"/>
              </a:rPr>
              <a:t>as </a:t>
            </a:r>
            <a:r>
              <a:rPr lang="en-US" sz="2700" dirty="0">
                <a:latin typeface="Georgia"/>
                <a:cs typeface="Georgia"/>
              </a:rPr>
              <a:t>C</a:t>
            </a:r>
            <a:r>
              <a:rPr lang="en-US" sz="2700" spc="-40" dirty="0">
                <a:latin typeface="Georgia"/>
                <a:cs typeface="Georgia"/>
              </a:rPr>
              <a:t> </a:t>
            </a:r>
            <a:r>
              <a:rPr lang="en-US" sz="2700" dirty="0">
                <a:latin typeface="Georgia"/>
                <a:cs typeface="Georgia"/>
              </a:rPr>
              <a:t>Tokens.</a:t>
            </a:r>
          </a:p>
          <a:p>
            <a:pPr marL="285115" indent="-273050">
              <a:lnSpc>
                <a:spcPct val="100000"/>
              </a:lnSpc>
              <a:spcBef>
                <a:spcPts val="650"/>
              </a:spcBef>
              <a:buClr>
                <a:srgbClr val="D16248"/>
              </a:buClr>
              <a:buSzPct val="85185"/>
              <a:buFont typeface="Wingdings 2"/>
              <a:buChar char=""/>
              <a:tabLst>
                <a:tab pos="285750" algn="l"/>
              </a:tabLst>
            </a:pPr>
            <a:r>
              <a:rPr lang="en-US" sz="2700" dirty="0">
                <a:latin typeface="Georgia"/>
                <a:cs typeface="Georgia"/>
              </a:rPr>
              <a:t>There are </a:t>
            </a:r>
            <a:r>
              <a:rPr lang="en-US" sz="2700" spc="-5" dirty="0">
                <a:latin typeface="Georgia"/>
                <a:cs typeface="Georgia"/>
              </a:rPr>
              <a:t>six types of the </a:t>
            </a:r>
            <a:r>
              <a:rPr lang="en-US" sz="2700" dirty="0">
                <a:latin typeface="Georgia"/>
                <a:cs typeface="Georgia"/>
              </a:rPr>
              <a:t>C</a:t>
            </a:r>
            <a:r>
              <a:rPr lang="en-US" sz="2700" spc="-75" dirty="0">
                <a:latin typeface="Georgia"/>
                <a:cs typeface="Georgia"/>
              </a:rPr>
              <a:t> </a:t>
            </a:r>
            <a:r>
              <a:rPr lang="en-US" sz="2700" dirty="0">
                <a:latin typeface="Georgia"/>
                <a:cs typeface="Georgia"/>
              </a:rPr>
              <a:t>Tokens.</a:t>
            </a:r>
          </a:p>
          <a:p>
            <a:pPr marL="561340" lvl="1" indent="-274320">
              <a:lnSpc>
                <a:spcPct val="100000"/>
              </a:lnSpc>
              <a:spcBef>
                <a:spcPts val="550"/>
              </a:spcBef>
              <a:buClr>
                <a:srgbClr val="CCB400"/>
              </a:buClr>
              <a:buSzPct val="68181"/>
              <a:buFont typeface="Wingdings"/>
              <a:buChar char=""/>
              <a:tabLst>
                <a:tab pos="561340" algn="l"/>
              </a:tabLst>
            </a:pPr>
            <a:r>
              <a:rPr lang="en-US" sz="2200" spc="-10" dirty="0">
                <a:solidFill>
                  <a:srgbClr val="636B85"/>
                </a:solidFill>
                <a:latin typeface="Georgia"/>
                <a:cs typeface="Georgia"/>
              </a:rPr>
              <a:t>Keywords</a:t>
            </a:r>
            <a:endParaRPr lang="en-US" sz="2200" dirty="0">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lang="en-US" sz="2200" spc="-5" dirty="0">
                <a:solidFill>
                  <a:srgbClr val="636B85"/>
                </a:solidFill>
                <a:latin typeface="Georgia"/>
                <a:cs typeface="Georgia"/>
              </a:rPr>
              <a:t>Identifiers</a:t>
            </a:r>
            <a:endParaRPr lang="en-US" sz="2200" dirty="0">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lang="en-US" sz="2200" spc="-5" dirty="0">
                <a:solidFill>
                  <a:srgbClr val="636B85"/>
                </a:solidFill>
                <a:latin typeface="Georgia"/>
                <a:cs typeface="Georgia"/>
              </a:rPr>
              <a:t>Constants</a:t>
            </a:r>
            <a:endParaRPr lang="en-US" sz="2200" dirty="0">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lang="en-US" sz="2200" spc="-10" dirty="0">
                <a:solidFill>
                  <a:srgbClr val="636B85"/>
                </a:solidFill>
                <a:latin typeface="Georgia"/>
                <a:cs typeface="Georgia"/>
              </a:rPr>
              <a:t>String</a:t>
            </a:r>
            <a:endParaRPr lang="en-US" sz="2200" dirty="0">
              <a:latin typeface="Georgia"/>
              <a:cs typeface="Georgia"/>
            </a:endParaRPr>
          </a:p>
          <a:p>
            <a:pPr marL="561340" lvl="1" indent="-274320">
              <a:lnSpc>
                <a:spcPct val="100000"/>
              </a:lnSpc>
              <a:spcBef>
                <a:spcPts val="530"/>
              </a:spcBef>
              <a:buClr>
                <a:srgbClr val="CCB400"/>
              </a:buClr>
              <a:buSzPct val="68181"/>
              <a:buFont typeface="Wingdings"/>
              <a:buChar char=""/>
              <a:tabLst>
                <a:tab pos="561340" algn="l"/>
              </a:tabLst>
            </a:pPr>
            <a:r>
              <a:rPr lang="en-US" sz="2200" spc="-5" dirty="0">
                <a:solidFill>
                  <a:srgbClr val="636B85"/>
                </a:solidFill>
                <a:latin typeface="Georgia"/>
                <a:cs typeface="Georgia"/>
              </a:rPr>
              <a:t>Special</a:t>
            </a:r>
            <a:r>
              <a:rPr lang="en-US" sz="2200" spc="-10" dirty="0">
                <a:solidFill>
                  <a:srgbClr val="636B85"/>
                </a:solidFill>
                <a:latin typeface="Georgia"/>
                <a:cs typeface="Georgia"/>
              </a:rPr>
              <a:t> Symbols</a:t>
            </a:r>
            <a:endParaRPr lang="en-US" sz="2200" dirty="0">
              <a:latin typeface="Georgia"/>
              <a:cs typeface="Georgia"/>
            </a:endParaRPr>
          </a:p>
          <a:p>
            <a:pPr marL="561340" lvl="1" indent="-274320">
              <a:lnSpc>
                <a:spcPct val="100000"/>
              </a:lnSpc>
              <a:spcBef>
                <a:spcPts val="525"/>
              </a:spcBef>
              <a:buClr>
                <a:srgbClr val="CCB400"/>
              </a:buClr>
              <a:buSzPct val="68181"/>
              <a:buFont typeface="Wingdings"/>
              <a:buChar char=""/>
              <a:tabLst>
                <a:tab pos="561340" algn="l"/>
              </a:tabLst>
            </a:pPr>
            <a:r>
              <a:rPr lang="en-US" sz="2200" spc="-10" dirty="0">
                <a:solidFill>
                  <a:srgbClr val="636B85"/>
                </a:solidFill>
                <a:latin typeface="Georgia"/>
                <a:cs typeface="Georgia"/>
              </a:rPr>
              <a:t>Operators</a:t>
            </a:r>
            <a:endParaRPr lang="en-US" sz="2200" dirty="0">
              <a:latin typeface="Georgia"/>
              <a:cs typeface="Georgia"/>
            </a:endParaRPr>
          </a:p>
          <a:p>
            <a:pPr marL="12065" indent="0">
              <a:lnSpc>
                <a:spcPct val="100000"/>
              </a:lnSpc>
              <a:spcBef>
                <a:spcPts val="750"/>
              </a:spcBef>
              <a:buClr>
                <a:srgbClr val="D16248"/>
              </a:buClr>
              <a:buSzPct val="85185"/>
              <a:buNone/>
              <a:tabLst>
                <a:tab pos="285750" algn="l"/>
              </a:tabLst>
            </a:pPr>
            <a:endParaRPr sz="2200" dirty="0">
              <a:latin typeface="Georgia"/>
              <a:cs typeface="Georgia"/>
            </a:endParaRPr>
          </a:p>
        </p:txBody>
      </p:sp>
      <p:sp>
        <p:nvSpPr>
          <p:cNvPr id="8" name="Footer Placeholder 7"/>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220370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7</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keyword</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8CC3F49C-02AC-4636-850C-F2312E42089F}" type="datetime1">
              <a:rPr lang="en-IN" smtClean="0"/>
              <a:t>02-12-2020</a:t>
            </a:fld>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750" y="1520825"/>
            <a:ext cx="10542588" cy="3693319"/>
          </a:xfrm>
          <a:prstGeom prst="rect">
            <a:avLst/>
          </a:prstGeom>
        </p:spPr>
        <p:txBody>
          <a:bodyPr vert="horz" wrap="square" lIns="0" tIns="12700" rIns="0" bIns="0" rtlCol="0">
            <a:spAutoFit/>
          </a:bodyPr>
          <a:lstStyle/>
          <a:p>
            <a:pPr algn="l">
              <a:buFont typeface="Arial" panose="020B0604020202020204" pitchFamily="34" charset="0"/>
              <a:buChar char="•"/>
            </a:pPr>
            <a:r>
              <a:rPr lang="en-US" sz="2000" b="1" i="0" dirty="0">
                <a:solidFill>
                  <a:srgbClr val="111111"/>
                </a:solidFill>
                <a:effectLst/>
                <a:latin typeface="Verdana" panose="020B0604030504040204" pitchFamily="34" charset="0"/>
              </a:rPr>
              <a:t>Keywords</a:t>
            </a:r>
            <a:r>
              <a:rPr lang="en-US" sz="2000" b="0" i="0" dirty="0">
                <a:solidFill>
                  <a:srgbClr val="111111"/>
                </a:solidFill>
                <a:effectLst/>
                <a:latin typeface="Verdana" panose="020B0604030504040204" pitchFamily="34" charset="0"/>
              </a:rPr>
              <a:t> are the reserved words in C.</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The meaning and working of these keywords are already known to the compiler.</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Each keyword has a specific feature.</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We can not change the meaning of the keyword.</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Keywords are used to perform an internal operation.</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Identifier can be same as keywords.</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Keywords are case-sensitive and always written in small case letter.</a:t>
            </a:r>
          </a:p>
          <a:p>
            <a:pPr algn="l">
              <a:buFont typeface="Arial" panose="020B0604020202020204" pitchFamily="34" charset="0"/>
              <a:buChar char="•"/>
            </a:pPr>
            <a:r>
              <a:rPr lang="en-US" sz="2000" b="0" i="0" dirty="0">
                <a:solidFill>
                  <a:srgbClr val="111111"/>
                </a:solidFill>
                <a:effectLst/>
                <a:latin typeface="Verdana" panose="020B0604030504040204" pitchFamily="34" charset="0"/>
              </a:rPr>
              <a:t>In C Keywords are also called as </a:t>
            </a:r>
            <a:r>
              <a:rPr lang="en-US" sz="2000" b="1" i="0" dirty="0">
                <a:solidFill>
                  <a:srgbClr val="111111"/>
                </a:solidFill>
                <a:effectLst/>
                <a:latin typeface="Verdana" panose="020B0604030504040204" pitchFamily="34" charset="0"/>
              </a:rPr>
              <a:t>Reserved words.</a:t>
            </a:r>
            <a:endParaRPr lang="en-US" sz="2000" b="0" i="0" dirty="0">
              <a:solidFill>
                <a:srgbClr val="111111"/>
              </a:solidFill>
              <a:effectLst/>
              <a:latin typeface="Verdana" panose="020B0604030504040204" pitchFamily="34" charset="0"/>
            </a:endParaRPr>
          </a:p>
          <a:p>
            <a:pPr marL="285115" marR="1050925" indent="-273050">
              <a:lnSpc>
                <a:spcPct val="100000"/>
              </a:lnSpc>
              <a:spcBef>
                <a:spcPts val="100"/>
              </a:spcBef>
              <a:buClr>
                <a:srgbClr val="D16248"/>
              </a:buClr>
              <a:buSzPct val="85185"/>
              <a:buFont typeface="Wingdings 2"/>
              <a:buChar char=""/>
              <a:tabLst>
                <a:tab pos="285750" algn="l"/>
              </a:tabLst>
            </a:pPr>
            <a:endParaRPr sz="2000" dirty="0">
              <a:latin typeface="Georgia"/>
              <a:cs typeface="Georgia"/>
            </a:endParaRPr>
          </a:p>
        </p:txBody>
      </p:sp>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132167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8</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keyword</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339CF34B-6060-42C6-A70E-7C617899451D}" type="datetime1">
              <a:rPr lang="en-IN" smtClean="0"/>
              <a:t>02-12-2020</a:t>
            </a:fld>
            <a:endParaRPr lang="en-IN" dirty="0"/>
          </a:p>
        </p:txBody>
      </p:sp>
      <p:pic>
        <p:nvPicPr>
          <p:cNvPr id="6" name="Picture 5">
            <a:extLst>
              <a:ext uri="{FF2B5EF4-FFF2-40B4-BE49-F238E27FC236}">
                <a16:creationId xmlns="" xmlns:a16="http://schemas.microsoft.com/office/drawing/2014/main" id="{D7002488-1278-4B9C-B26D-C17A97F76C4D}"/>
              </a:ext>
            </a:extLst>
          </p:cNvPr>
          <p:cNvPicPr>
            <a:picLocks noChangeAspect="1"/>
          </p:cNvPicPr>
          <p:nvPr/>
        </p:nvPicPr>
        <p:blipFill rotWithShape="1">
          <a:blip r:embed="rId3"/>
          <a:srcRect l="20151" t="23614" r="27800" b="24177"/>
          <a:stretch/>
        </p:blipFill>
        <p:spPr>
          <a:xfrm>
            <a:off x="870328" y="1619480"/>
            <a:ext cx="10190603" cy="4120308"/>
          </a:xfrm>
          <a:prstGeom prst="rect">
            <a:avLst/>
          </a:prstGeom>
        </p:spPr>
      </p:pic>
      <p:sp>
        <p:nvSpPr>
          <p:cNvPr id="7" name="Footer Placeholder 6"/>
          <p:cNvSpPr>
            <a:spLocks noGrp="1"/>
          </p:cNvSpPr>
          <p:nvPr>
            <p:ph type="ftr" sz="quarter" idx="11"/>
          </p:nvPr>
        </p:nvSpPr>
        <p:spPr/>
        <p:txBody>
          <a:bodyPr/>
          <a:lstStyle/>
          <a:p>
            <a:endParaRPr lang="en-IN" dirty="0"/>
          </a:p>
        </p:txBody>
      </p:sp>
    </p:spTree>
    <p:extLst>
      <p:ext uri="{BB962C8B-B14F-4D97-AF65-F5344CB8AC3E}">
        <p14:creationId xmlns="" xmlns:p14="http://schemas.microsoft.com/office/powerpoint/2010/main" val="323488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 xmlns:a16="http://schemas.microsoft.com/office/drawing/2014/main" id="{AC3733CD-27ED-42F5-A65A-88125D1C655B}"/>
              </a:ext>
            </a:extLst>
          </p:cNvPr>
          <p:cNvSpPr>
            <a:spLocks noGrp="1"/>
          </p:cNvSpPr>
          <p:nvPr>
            <p:ph type="sldNum" sz="quarter" idx="10"/>
          </p:nvPr>
        </p:nvSpPr>
        <p:spPr>
          <a:noFill/>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2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2704F3E-AF62-44F0-9476-45E4078DF6E1}" type="slidenum">
              <a:rPr lang="en-US" altLang="en-US" sz="1400"/>
              <a:pPr>
                <a:spcBef>
                  <a:spcPct val="0"/>
                </a:spcBef>
                <a:buFontTx/>
                <a:buNone/>
              </a:pPr>
              <a:t>9</a:t>
            </a:fld>
            <a:endParaRPr lang="en-US" altLang="en-US" sz="1400" dirty="0"/>
          </a:p>
        </p:txBody>
      </p:sp>
      <p:sp>
        <p:nvSpPr>
          <p:cNvPr id="6147" name="Rectangle 5">
            <a:extLst>
              <a:ext uri="{FF2B5EF4-FFF2-40B4-BE49-F238E27FC236}">
                <a16:creationId xmlns="" xmlns:a16="http://schemas.microsoft.com/office/drawing/2014/main" id="{B9023AA9-0931-44B8-A2E1-C056D1A8834A}"/>
              </a:ext>
            </a:extLst>
          </p:cNvPr>
          <p:cNvSpPr>
            <a:spLocks noGrp="1" noChangeArrowheads="1"/>
          </p:cNvSpPr>
          <p:nvPr>
            <p:ph type="title"/>
          </p:nvPr>
        </p:nvSpPr>
        <p:spPr>
          <a:xfrm>
            <a:off x="793214" y="94360"/>
            <a:ext cx="8635168" cy="1188720"/>
          </a:xfrm>
        </p:spPr>
        <p:txBody>
          <a:bodyPr/>
          <a:lstStyle/>
          <a:p>
            <a:pPr eaLnBrk="1" hangingPunct="1"/>
            <a:r>
              <a:rPr lang="en-US" altLang="en-US" dirty="0"/>
              <a:t>identifiers</a:t>
            </a:r>
          </a:p>
        </p:txBody>
      </p:sp>
      <p:sp>
        <p:nvSpPr>
          <p:cNvPr id="2" name="Date Placeholder 1">
            <a:extLst>
              <a:ext uri="{FF2B5EF4-FFF2-40B4-BE49-F238E27FC236}">
                <a16:creationId xmlns="" xmlns:a16="http://schemas.microsoft.com/office/drawing/2014/main" id="{A348C87A-69C0-47A2-AFD8-19D3C623ACA5}"/>
              </a:ext>
            </a:extLst>
          </p:cNvPr>
          <p:cNvSpPr>
            <a:spLocks noGrp="1"/>
          </p:cNvSpPr>
          <p:nvPr>
            <p:ph type="dt" sz="half" idx="10"/>
          </p:nvPr>
        </p:nvSpPr>
        <p:spPr>
          <a:xfrm>
            <a:off x="7821429" y="6238816"/>
            <a:ext cx="1698491" cy="323968"/>
          </a:xfrm>
        </p:spPr>
        <p:txBody>
          <a:bodyPr/>
          <a:lstStyle/>
          <a:p>
            <a:fld id="{C9212F99-227C-4F29-B998-8A23952467C4}" type="datetime1">
              <a:rPr lang="en-IN" smtClean="0"/>
              <a:t>02-12-2020</a:t>
            </a:fld>
            <a:endParaRPr lang="en-IN" dirty="0"/>
          </a:p>
        </p:txBody>
      </p:sp>
      <p:sp>
        <p:nvSpPr>
          <p:cNvPr id="3" name="Footer Placeholder 2">
            <a:extLst>
              <a:ext uri="{FF2B5EF4-FFF2-40B4-BE49-F238E27FC236}">
                <a16:creationId xmlns="" xmlns:a16="http://schemas.microsoft.com/office/drawing/2014/main" id="{CB79FEAB-37C8-4217-9491-70482F47CDF8}"/>
              </a:ext>
            </a:extLst>
          </p:cNvPr>
          <p:cNvSpPr>
            <a:spLocks noGrp="1"/>
          </p:cNvSpPr>
          <p:nvPr>
            <p:ph type="ftr" sz="quarter" idx="11"/>
          </p:nvPr>
        </p:nvSpPr>
        <p:spPr>
          <a:xfrm>
            <a:off x="260785" y="6245352"/>
            <a:ext cx="7228012" cy="317432"/>
          </a:xfrm>
        </p:spPr>
        <p:txBody>
          <a:bodyPr/>
          <a:lstStyle/>
          <a:p>
            <a:endParaRPr lang="en-IN" dirty="0"/>
          </a:p>
        </p:txBody>
      </p:sp>
      <p:sp>
        <p:nvSpPr>
          <p:cNvPr id="4" name="object 3">
            <a:extLst>
              <a:ext uri="{FF2B5EF4-FFF2-40B4-BE49-F238E27FC236}">
                <a16:creationId xmlns="" xmlns:a16="http://schemas.microsoft.com/office/drawing/2014/main" id="{D7471AD8-DE72-40B8-91C2-70AD4D5A3E7A}"/>
              </a:ext>
            </a:extLst>
          </p:cNvPr>
          <p:cNvSpPr txBox="1">
            <a:spLocks noGrp="1"/>
          </p:cNvSpPr>
          <p:nvPr>
            <p:ph idx="1"/>
          </p:nvPr>
        </p:nvSpPr>
        <p:spPr>
          <a:xfrm>
            <a:off x="793214" y="1520825"/>
            <a:ext cx="10542588" cy="4534575"/>
          </a:xfrm>
          <a:prstGeom prst="rect">
            <a:avLst/>
          </a:prstGeom>
        </p:spPr>
        <p:txBody>
          <a:bodyPr vert="horz" wrap="square" lIns="0" tIns="12700" rIns="0" bIns="0" rtlCol="0">
            <a:spAutoFit/>
          </a:bodyPr>
          <a:lstStyle/>
          <a:p>
            <a:pPr marL="354965" marR="1050925" indent="-342900">
              <a:spcBef>
                <a:spcPts val="100"/>
              </a:spcBef>
              <a:buClr>
                <a:srgbClr val="D16248"/>
              </a:buClr>
              <a:buSzPct val="85185"/>
              <a:tabLst>
                <a:tab pos="285750" algn="l"/>
              </a:tabLst>
            </a:pPr>
            <a:r>
              <a:rPr lang="en-US" sz="2400" dirty="0">
                <a:latin typeface="Georgia"/>
                <a:cs typeface="Georgia"/>
              </a:rPr>
              <a:t>An identifier can only start with letter (A-Z, a-z) or underscore( _ ) symbol.</a:t>
            </a:r>
          </a:p>
          <a:p>
            <a:pPr marL="354965" marR="1050925" indent="-342900">
              <a:spcBef>
                <a:spcPts val="100"/>
              </a:spcBef>
              <a:buClr>
                <a:srgbClr val="D16248"/>
              </a:buClr>
              <a:buSzPct val="85185"/>
              <a:tabLst>
                <a:tab pos="285750" algn="l"/>
              </a:tabLst>
            </a:pPr>
            <a:r>
              <a:rPr lang="en-US" sz="2400" dirty="0">
                <a:latin typeface="Georgia"/>
                <a:cs typeface="Georgia"/>
              </a:rPr>
              <a:t>An identifier can contain alphabet, digits(0-9), and underscore only.</a:t>
            </a:r>
          </a:p>
          <a:p>
            <a:pPr marL="354965" marR="1050925" indent="-342900">
              <a:spcBef>
                <a:spcPts val="100"/>
              </a:spcBef>
              <a:buClr>
                <a:srgbClr val="D16248"/>
              </a:buClr>
              <a:buSzPct val="85185"/>
              <a:tabLst>
                <a:tab pos="285750" algn="l"/>
              </a:tabLst>
            </a:pPr>
            <a:r>
              <a:rPr lang="en-US" sz="2400" dirty="0">
                <a:latin typeface="Georgia"/>
                <a:cs typeface="Georgia"/>
              </a:rPr>
              <a:t>The identifier must not contain white spaces.</a:t>
            </a:r>
          </a:p>
          <a:p>
            <a:pPr marL="354965" marR="1050925" indent="-342900">
              <a:spcBef>
                <a:spcPts val="100"/>
              </a:spcBef>
              <a:buClr>
                <a:srgbClr val="D16248"/>
              </a:buClr>
              <a:buSzPct val="85185"/>
              <a:tabLst>
                <a:tab pos="285750" algn="l"/>
              </a:tabLst>
            </a:pPr>
            <a:r>
              <a:rPr lang="en-US" sz="2400" dirty="0">
                <a:latin typeface="Georgia"/>
                <a:cs typeface="Georgia"/>
              </a:rPr>
              <a:t>A keyword can not use as an identifier.</a:t>
            </a:r>
          </a:p>
          <a:p>
            <a:pPr marL="354965" marR="1050925" indent="-342900">
              <a:spcBef>
                <a:spcPts val="100"/>
              </a:spcBef>
              <a:buClr>
                <a:srgbClr val="D16248"/>
              </a:buClr>
              <a:buSzPct val="85185"/>
              <a:tabLst>
                <a:tab pos="285750" algn="l"/>
              </a:tabLst>
            </a:pPr>
            <a:r>
              <a:rPr lang="en-US" sz="2400" dirty="0">
                <a:latin typeface="Georgia"/>
                <a:cs typeface="Georgia"/>
              </a:rPr>
              <a:t>You can not use punctuation characters (@, #, $, %, &amp;) as </a:t>
            </a:r>
            <a:r>
              <a:rPr lang="en-US" sz="2400" dirty="0" err="1">
                <a:latin typeface="Georgia"/>
                <a:cs typeface="Georgia"/>
              </a:rPr>
              <a:t>identifers</a:t>
            </a:r>
            <a:r>
              <a:rPr lang="en-US" sz="2400" dirty="0">
                <a:latin typeface="Georgia"/>
                <a:cs typeface="Georgia"/>
              </a:rPr>
              <a:t>.</a:t>
            </a:r>
          </a:p>
          <a:p>
            <a:pPr marL="354965" marR="1050925" indent="-342900">
              <a:spcBef>
                <a:spcPts val="100"/>
              </a:spcBef>
              <a:buClr>
                <a:srgbClr val="D16248"/>
              </a:buClr>
              <a:buSzPct val="85185"/>
              <a:tabLst>
                <a:tab pos="285750" algn="l"/>
              </a:tabLst>
            </a:pPr>
            <a:r>
              <a:rPr lang="en-US" sz="2400" dirty="0">
                <a:latin typeface="Georgia"/>
                <a:cs typeface="Georgia"/>
              </a:rPr>
              <a:t>As C is a case-sensitive language. Thus, MARKS, Marks, marks are different identifiers.</a:t>
            </a:r>
          </a:p>
          <a:p>
            <a:pPr marL="354965" marR="1050925" indent="-342900">
              <a:spcBef>
                <a:spcPts val="100"/>
              </a:spcBef>
              <a:buClr>
                <a:srgbClr val="D16248"/>
              </a:buClr>
              <a:buSzPct val="85185"/>
              <a:tabLst>
                <a:tab pos="285750" algn="l"/>
              </a:tabLst>
            </a:pPr>
            <a:r>
              <a:rPr lang="en-US" sz="2400" dirty="0">
                <a:latin typeface="Georgia"/>
                <a:cs typeface="Georgia"/>
              </a:rPr>
              <a:t>So identifier name should be unique.</a:t>
            </a:r>
          </a:p>
          <a:p>
            <a:pPr marL="354965" marR="1050925" indent="-342900">
              <a:spcBef>
                <a:spcPts val="100"/>
              </a:spcBef>
              <a:buClr>
                <a:srgbClr val="D16248"/>
              </a:buClr>
              <a:buSzPct val="85185"/>
              <a:tabLst>
                <a:tab pos="285750" algn="l"/>
              </a:tabLst>
            </a:pPr>
            <a:r>
              <a:rPr lang="en-US" sz="2400" dirty="0">
                <a:latin typeface="Georgia"/>
                <a:cs typeface="Georgia"/>
              </a:rPr>
              <a:t>Length of an identifier can contain 31 characters.</a:t>
            </a:r>
            <a:endParaRPr lang="en-IN" sz="2400" dirty="0">
              <a:latin typeface="Georgia"/>
              <a:cs typeface="Georgia"/>
            </a:endParaRPr>
          </a:p>
        </p:txBody>
      </p:sp>
    </p:spTree>
    <p:extLst>
      <p:ext uri="{BB962C8B-B14F-4D97-AF65-F5344CB8AC3E}">
        <p14:creationId xmlns="" xmlns:p14="http://schemas.microsoft.com/office/powerpoint/2010/main" val="36120651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ookman">
      <a:majorFont>
        <a:latin typeface="Bookman Old Style"/>
        <a:ea typeface=""/>
        <a:cs typeface=""/>
      </a:majorFont>
      <a:minorFont>
        <a:latin typeface="Bookman Old Style"/>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1632</TotalTime>
  <Words>1166</Words>
  <Application>Microsoft Office PowerPoint</Application>
  <PresentationFormat>Custom</PresentationFormat>
  <Paragraphs>218</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Parcel</vt:lpstr>
      <vt:lpstr>Getting Started With ‘C’ Language:</vt:lpstr>
      <vt:lpstr>Hello word program</vt:lpstr>
      <vt:lpstr>HEADER FILE</vt:lpstr>
      <vt:lpstr>HEADER FILE</vt:lpstr>
      <vt:lpstr>Character set</vt:lpstr>
      <vt:lpstr>C TOKEN</vt:lpstr>
      <vt:lpstr>keyword</vt:lpstr>
      <vt:lpstr>keyword</vt:lpstr>
      <vt:lpstr>identifiers</vt:lpstr>
      <vt:lpstr>constant</vt:lpstr>
      <vt:lpstr>INTEGER CONSTANT</vt:lpstr>
      <vt:lpstr>DECIMAL CONSTANT</vt:lpstr>
      <vt:lpstr>REAL CONSTANT</vt:lpstr>
      <vt:lpstr>STRING CONTANT</vt:lpstr>
      <vt:lpstr>VARIABLE</vt:lpstr>
      <vt:lpstr>DATA TYPE</vt:lpstr>
      <vt:lpstr>PRIMARY DATA TYPE</vt:lpstr>
      <vt:lpstr>Primitive data type</vt:lpstr>
      <vt:lpstr>Primitive data type</vt:lpstr>
      <vt:lpstr>Slide 20</vt:lpstr>
      <vt:lpstr>SIZE &amp; RANGE OF INTEGER</vt:lpstr>
      <vt:lpstr>FLOATING POINT</vt:lpstr>
      <vt:lpstr>SIZE AND RANGE OF FLOATING POINT DATA</vt:lpstr>
      <vt:lpstr>VOID TYPE</vt:lpstr>
      <vt:lpstr>Character type</vt:lpstr>
      <vt:lpstr>Variable value</vt:lpstr>
      <vt:lpstr>Variable vALues</vt:lpstr>
      <vt:lpstr>Slide 28</vt:lpstr>
      <vt:lpstr>Slide 29</vt:lpstr>
    </vt:vector>
  </TitlesOfParts>
  <Company>diakov.net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NAME</dc:title>
  <dc:creator>Utsav Yagnik</dc:creator>
  <cp:lastModifiedBy>hemal</cp:lastModifiedBy>
  <cp:revision>74</cp:revision>
  <dcterms:created xsi:type="dcterms:W3CDTF">2020-09-07T10:12:37Z</dcterms:created>
  <dcterms:modified xsi:type="dcterms:W3CDTF">2020-12-02T14:20:26Z</dcterms:modified>
</cp:coreProperties>
</file>