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14"/>
  </p:notesMasterIdLst>
  <p:sldIdLst>
    <p:sldId id="256" r:id="rId2"/>
    <p:sldId id="261" r:id="rId3"/>
    <p:sldId id="322" r:id="rId4"/>
    <p:sldId id="323" r:id="rId5"/>
    <p:sldId id="324" r:id="rId6"/>
    <p:sldId id="325" r:id="rId7"/>
    <p:sldId id="326" r:id="rId8"/>
    <p:sldId id="329" r:id="rId9"/>
    <p:sldId id="328" r:id="rId10"/>
    <p:sldId id="327" r:id="rId11"/>
    <p:sldId id="330" r:id="rId12"/>
    <p:sldId id="33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FF085FA6-F4BF-4722-B563-54BF2412538B}">
          <p14:sldIdLst>
            <p14:sldId id="256"/>
            <p14:sldId id="261"/>
            <p14:sldId id="322"/>
            <p14:sldId id="323"/>
            <p14:sldId id="324"/>
            <p14:sldId id="325"/>
            <p14:sldId id="326"/>
            <p14:sldId id="329"/>
            <p14:sldId id="328"/>
            <p14:sldId id="327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584" autoAdjust="0"/>
    <p:restoredTop sz="86364" autoAdjust="0"/>
  </p:normalViewPr>
  <p:slideViewPr>
    <p:cSldViewPr snapToGrid="0">
      <p:cViewPr varScale="1">
        <p:scale>
          <a:sx n="84" d="100"/>
          <a:sy n="84" d="100"/>
        </p:scale>
        <p:origin x="-691" y="-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15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30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38E09-B324-4E3D-B9A9-E7A8893DE7D7}" type="datetimeFigureOut">
              <a:rPr lang="en-IN" smtClean="0"/>
              <a:pPr/>
              <a:t>20-05-2021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7645E-B809-4863-A1EA-644428C033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43410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7645E-B809-4863-A1EA-644428C033DF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44291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7645E-B809-4863-A1EA-644428C033DF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408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7645E-B809-4863-A1EA-644428C033DF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99431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7645E-B809-4863-A1EA-644428C033DF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25723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7645E-B809-4863-A1EA-644428C033DF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78156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7645E-B809-4863-A1EA-644428C033DF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83346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7645E-B809-4863-A1EA-644428C033DF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92485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7645E-B809-4863-A1EA-644428C033DF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03091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7645E-B809-4863-A1EA-644428C033DF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80470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7645E-B809-4863-A1EA-644428C033DF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47103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7645E-B809-4863-A1EA-644428C033DF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722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3CD8D-5145-41CD-81EA-DA7DA33FBDE2}" type="datetime1">
              <a:rPr lang="en-IN" smtClean="0"/>
              <a:pPr/>
              <a:t>20-05-2021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26037" y="0"/>
            <a:ext cx="1965963" cy="56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84015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B99E-E918-4A59-925B-A20A771973C5}" type="datetime1">
              <a:rPr lang="en-IN" smtClean="0"/>
              <a:pPr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7819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5679-B1DB-4D64-B481-188F4B58E509}" type="datetime1">
              <a:rPr lang="en-IN" smtClean="0"/>
              <a:pPr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9768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1988-8F4B-4A72-8753-0ECEEF40115C}" type="datetime1">
              <a:rPr lang="en-IN" smtClean="0"/>
              <a:pPr/>
              <a:t>20-05-2021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62288" y="0"/>
            <a:ext cx="1997850" cy="5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451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C769-C2C1-4D23-8CA4-75FDF881F3D5}" type="datetime1">
              <a:rPr lang="en-IN" smtClean="0"/>
              <a:pPr/>
              <a:t>20-05-2021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6136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79A6-515A-4107-ACCE-C7618F212E36}" type="datetime1">
              <a:rPr lang="en-IN" smtClean="0"/>
              <a:pPr/>
              <a:t>20-05-2021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91217" y="0"/>
            <a:ext cx="2066929" cy="59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6959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784D-0FC3-4F3D-92DD-375865C02BAE}" type="datetime1">
              <a:rPr lang="en-IN" smtClean="0"/>
              <a:pPr/>
              <a:t>20-05-2021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22907" y="1"/>
            <a:ext cx="2137230" cy="61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722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695A-2BEC-44C8-9452-60EDC3B7DD29}" type="datetime1">
              <a:rPr lang="en-IN" smtClean="0"/>
              <a:pPr/>
              <a:t>20-05-2021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473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EBF7-4A4B-4E75-93F3-F9F571E2F2DC}" type="datetime1">
              <a:rPr lang="en-IN" smtClean="0"/>
              <a:pPr/>
              <a:t>20-05-2021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6644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C775-3C3D-4400-B854-B90DA5CA3F55}" type="datetime1">
              <a:rPr lang="en-IN" smtClean="0"/>
              <a:pPr/>
              <a:t>20-05-2021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20764" y="0"/>
            <a:ext cx="2139373" cy="61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876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5EC16D8-F266-4E8C-9325-3D9E617FFD5E}" type="datetime1">
              <a:rPr lang="en-IN" smtClean="0"/>
              <a:pPr/>
              <a:t>20-05-2021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1721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56BCF5B-ABC1-4D73-9F3C-3A7B89105BB3}" type="datetime1">
              <a:rPr lang="en-IN" smtClean="0"/>
              <a:pPr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3378" y="6238816"/>
            <a:ext cx="7228012" cy="3174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2759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PPS</a:t>
            </a:r>
            <a:br>
              <a:rPr lang="en-IN" dirty="0"/>
            </a:br>
            <a:r>
              <a:rPr lang="en-US" dirty="0">
                <a:solidFill>
                  <a:srgbClr val="333333"/>
                </a:solidFill>
                <a:latin typeface="Open Sans"/>
              </a:rPr>
              <a:t>STRINGS</a:t>
            </a:r>
            <a:r>
              <a:rPr lang="en-IN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SEMESTER:1</a:t>
            </a:r>
            <a:r>
              <a:rPr lang="en-IN" baseline="30000" dirty="0"/>
              <a:t>ST</a:t>
            </a:r>
            <a:r>
              <a:rPr lang="en-IN" dirty="0"/>
              <a:t> SEM</a:t>
            </a:r>
          </a:p>
          <a:p>
            <a:r>
              <a:rPr lang="en-IN" dirty="0"/>
              <a:t>PREPARED BY: Divya kushwah</a:t>
            </a:r>
          </a:p>
        </p:txBody>
      </p:sp>
    </p:spTree>
    <p:extLst>
      <p:ext uri="{BB962C8B-B14F-4D97-AF65-F5344CB8AC3E}">
        <p14:creationId xmlns:p14="http://schemas.microsoft.com/office/powerpoint/2010/main" xmlns="" val="768447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xmlns="" id="{AC3733CD-27ED-42F5-A65A-88125D1C65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704F3E-AF62-44F0-9476-45E4078DF6E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dirty="0"/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xmlns="" id="{B9023AA9-0931-44B8-A2E1-C056D1A88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000" y="94360"/>
            <a:ext cx="9000000" cy="1080000"/>
          </a:xfr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altLang="en-US" dirty="0" err="1"/>
              <a:t>STRCpy</a:t>
            </a:r>
            <a:r>
              <a:rPr lang="en-US" altLang="en-US" dirty="0"/>
              <a:t>() example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348C87A-69C0-47A2-AFD8-19D3C623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1698491" cy="323968"/>
          </a:xfrm>
        </p:spPr>
        <p:txBody>
          <a:bodyPr/>
          <a:lstStyle/>
          <a:p>
            <a:fld id="{1D50BA45-B161-47CE-B21C-2A82229E7C5D}" type="datetime1">
              <a:rPr lang="en-IN" smtClean="0"/>
              <a:pPr/>
              <a:t>20-05-2021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B79FEAB-37C8-4217-9491-70482F47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802" y="6245352"/>
            <a:ext cx="7228012" cy="317432"/>
          </a:xfrm>
        </p:spPr>
        <p:txBody>
          <a:bodyPr/>
          <a:lstStyle/>
          <a:p>
            <a:r>
              <a:rPr lang="en-US" dirty="0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98CAAE2-2F17-4E63-94C0-C4515BA64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1498294"/>
            <a:ext cx="10803643" cy="42417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int main() {</a:t>
            </a:r>
          </a:p>
          <a:p>
            <a:pPr marL="0" indent="0">
              <a:buNone/>
            </a:pPr>
            <a:r>
              <a:rPr lang="en-IN" dirty="0"/>
              <a:t>   char str1[20] = "C programming";</a:t>
            </a:r>
          </a:p>
          <a:p>
            <a:pPr marL="0" indent="0">
              <a:buNone/>
            </a:pPr>
            <a:r>
              <a:rPr lang="en-IN" dirty="0"/>
              <a:t>   char str2[20];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// copying str1 to str2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strcpy</a:t>
            </a:r>
            <a:r>
              <a:rPr lang="en-IN" dirty="0"/>
              <a:t>(str2, str1);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puts(str2); // C programming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882379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xmlns="" id="{AC3733CD-27ED-42F5-A65A-88125D1C65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704F3E-AF62-44F0-9476-45E4078DF6E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dirty="0"/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xmlns="" id="{B9023AA9-0931-44B8-A2E1-C056D1A88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000" y="94360"/>
            <a:ext cx="9000000" cy="1080000"/>
          </a:xfr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altLang="en-US" dirty="0" err="1"/>
              <a:t>STRlen</a:t>
            </a:r>
            <a:r>
              <a:rPr lang="en-US" altLang="en-US" dirty="0"/>
              <a:t>()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348C87A-69C0-47A2-AFD8-19D3C623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1698491" cy="323968"/>
          </a:xfrm>
        </p:spPr>
        <p:txBody>
          <a:bodyPr/>
          <a:lstStyle/>
          <a:p>
            <a:fld id="{1D50BA45-B161-47CE-B21C-2A82229E7C5D}" type="datetime1">
              <a:rPr lang="en-IN" smtClean="0"/>
              <a:pPr/>
              <a:t>20-05-2021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B79FEAB-37C8-4217-9491-70482F47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802" y="6245352"/>
            <a:ext cx="7228012" cy="317432"/>
          </a:xfrm>
        </p:spPr>
        <p:txBody>
          <a:bodyPr/>
          <a:lstStyle/>
          <a:p>
            <a:r>
              <a:rPr lang="en-US" dirty="0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98CAAE2-2F17-4E63-94C0-C4515BA64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1498294"/>
            <a:ext cx="10803643" cy="4197426"/>
          </a:xfrm>
        </p:spPr>
        <p:txBody>
          <a:bodyPr>
            <a:normAutofit/>
          </a:bodyPr>
          <a:lstStyle/>
          <a:p>
            <a:r>
              <a:rPr lang="en-IN" dirty="0"/>
              <a:t>This function counts and returns the number of characters in a string. It takes the form</a:t>
            </a:r>
          </a:p>
          <a:p>
            <a:pPr marL="0" indent="0">
              <a:buNone/>
            </a:pPr>
            <a:r>
              <a:rPr lang="en-IN" b="1" dirty="0"/>
              <a:t>     n</a:t>
            </a:r>
            <a:r>
              <a:rPr lang="en-IN" dirty="0"/>
              <a:t> = </a:t>
            </a:r>
            <a:r>
              <a:rPr lang="en-IN" b="1" dirty="0" err="1"/>
              <a:t>strlen</a:t>
            </a:r>
            <a:r>
              <a:rPr lang="en-IN" dirty="0"/>
              <a:t>(string);</a:t>
            </a:r>
          </a:p>
          <a:p>
            <a:r>
              <a:rPr lang="en-IN" dirty="0"/>
              <a:t>Where n is the integer variable, which receive the value of the length of the string.</a:t>
            </a:r>
          </a:p>
          <a:p>
            <a:r>
              <a:rPr lang="en-IN" dirty="0"/>
              <a:t>The counting ends at the first null character.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48430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xmlns="" id="{AC3733CD-27ED-42F5-A65A-88125D1C65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704F3E-AF62-44F0-9476-45E4078DF6E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dirty="0"/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xmlns="" id="{B9023AA9-0931-44B8-A2E1-C056D1A88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000" y="94360"/>
            <a:ext cx="9000000" cy="1080000"/>
          </a:xfr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altLang="en-US" dirty="0" err="1"/>
              <a:t>STRlen</a:t>
            </a:r>
            <a:r>
              <a:rPr lang="en-US" altLang="en-US" dirty="0"/>
              <a:t>()example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348C87A-69C0-47A2-AFD8-19D3C623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1698491" cy="323968"/>
          </a:xfrm>
        </p:spPr>
        <p:txBody>
          <a:bodyPr/>
          <a:lstStyle/>
          <a:p>
            <a:fld id="{1D50BA45-B161-47CE-B21C-2A82229E7C5D}" type="datetime1">
              <a:rPr lang="en-IN" smtClean="0"/>
              <a:pPr/>
              <a:t>20-05-2021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B79FEAB-37C8-4217-9491-70482F47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802" y="6245352"/>
            <a:ext cx="7228012" cy="317432"/>
          </a:xfrm>
        </p:spPr>
        <p:txBody>
          <a:bodyPr/>
          <a:lstStyle/>
          <a:p>
            <a:r>
              <a:rPr lang="en-US" dirty="0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98CAAE2-2F17-4E63-94C0-C4515BA64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78" y="1589733"/>
            <a:ext cx="10803643" cy="419742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/>
              <a:t>#include 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/>
              <a:t>int main()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/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/>
              <a:t>    char a[20]="Program";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/>
              <a:t>    char b[20]={'</a:t>
            </a:r>
            <a:r>
              <a:rPr lang="en-IN" dirty="0" err="1"/>
              <a:t>P','r','o','g','r','a','m</a:t>
            </a:r>
            <a:r>
              <a:rPr lang="en-IN" dirty="0"/>
              <a:t>','\0'};</a:t>
            </a:r>
          </a:p>
          <a:p>
            <a:pPr marL="0" indent="0">
              <a:lnSpc>
                <a:spcPct val="120000"/>
              </a:lnSpc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buNone/>
            </a:pPr>
            <a:r>
              <a:rPr lang="en-IN" dirty="0"/>
              <a:t>    // using the %</a:t>
            </a:r>
            <a:r>
              <a:rPr lang="en-IN" dirty="0" err="1"/>
              <a:t>zu</a:t>
            </a:r>
            <a:r>
              <a:rPr lang="en-IN" dirty="0"/>
              <a:t> format specifier to print </a:t>
            </a:r>
            <a:r>
              <a:rPr lang="en-IN" dirty="0" err="1"/>
              <a:t>size_t</a:t>
            </a:r>
            <a:endParaRPr lang="en-IN" dirty="0"/>
          </a:p>
          <a:p>
            <a:pPr marL="0" indent="0">
              <a:lnSpc>
                <a:spcPct val="120000"/>
              </a:lnSpc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("Length of string a = %</a:t>
            </a:r>
            <a:r>
              <a:rPr lang="en-IN" dirty="0" err="1"/>
              <a:t>zu</a:t>
            </a:r>
            <a:r>
              <a:rPr lang="en-IN" dirty="0"/>
              <a:t> \n",</a:t>
            </a:r>
            <a:r>
              <a:rPr lang="en-IN" dirty="0" err="1"/>
              <a:t>strlen</a:t>
            </a:r>
            <a:r>
              <a:rPr lang="en-IN" dirty="0"/>
              <a:t>(a));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("Length of string b = %</a:t>
            </a:r>
            <a:r>
              <a:rPr lang="en-IN" dirty="0" err="1"/>
              <a:t>zu</a:t>
            </a:r>
            <a:r>
              <a:rPr lang="en-IN" dirty="0"/>
              <a:t> \n",</a:t>
            </a:r>
            <a:r>
              <a:rPr lang="en-IN" dirty="0" err="1"/>
              <a:t>strlen</a:t>
            </a:r>
            <a:r>
              <a:rPr lang="en-IN" dirty="0"/>
              <a:t>(b));</a:t>
            </a:r>
          </a:p>
          <a:p>
            <a:pPr marL="0" indent="0">
              <a:lnSpc>
                <a:spcPct val="120000"/>
              </a:lnSpc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buNone/>
            </a:pPr>
            <a:r>
              <a:rPr lang="en-IN" dirty="0"/>
              <a:t>    return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76986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2">
            <a:extLst>
              <a:ext uri="{FF2B5EF4-FFF2-40B4-BE49-F238E27FC236}">
                <a16:creationId xmlns:a16="http://schemas.microsoft.com/office/drawing/2014/main" xmlns="" id="{5CE8267F-B7AE-4210-BECD-8B08396A61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648529-3E94-4EAE-89E1-7A6EA158DE5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dirty="0"/>
          </a:p>
        </p:txBody>
      </p:sp>
      <p:sp>
        <p:nvSpPr>
          <p:cNvPr id="4099" name="Rectangle 1029">
            <a:extLst>
              <a:ext uri="{FF2B5EF4-FFF2-40B4-BE49-F238E27FC236}">
                <a16:creationId xmlns:a16="http://schemas.microsoft.com/office/drawing/2014/main" xmlns="" id="{D003F294-3E99-4099-8386-CE747F8A8C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00300" y="228601"/>
            <a:ext cx="7886700" cy="1325563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solidFill>
                  <a:schemeClr val="tx1"/>
                </a:solidFill>
                <a:latin typeface="Times New Roman" panose="02020603050405020304" pitchFamily="18" charset="0"/>
              </a:rPr>
              <a:t>Chapter 4 –ARRAY &amp; STRING</a:t>
            </a:r>
          </a:p>
        </p:txBody>
      </p:sp>
      <p:sp>
        <p:nvSpPr>
          <p:cNvPr id="4100" name="Rectangle 1028">
            <a:extLst>
              <a:ext uri="{FF2B5EF4-FFF2-40B4-BE49-F238E27FC236}">
                <a16:creationId xmlns:a16="http://schemas.microsoft.com/office/drawing/2014/main" xmlns="" id="{E9EF508B-78C1-4A0F-A2B0-4354352DD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108" y="1895942"/>
            <a:ext cx="960217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AvantGarde" pitchFamily="34" charset="0"/>
              </a:rPr>
              <a:t>Outline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2000" b="1" dirty="0">
                <a:latin typeface="AvantGarde" pitchFamily="34" charset="0"/>
              </a:rPr>
              <a:t>String handling function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AvantGarde" pitchFamily="34" charset="0"/>
              </a:rPr>
              <a:t/>
            </a:r>
            <a:br>
              <a:rPr lang="en-US" altLang="en-US" sz="1800" b="1" dirty="0">
                <a:solidFill>
                  <a:srgbClr val="FF0000"/>
                </a:solidFill>
                <a:latin typeface="AvantGarde" pitchFamily="34" charset="0"/>
              </a:rPr>
            </a:br>
            <a:endParaRPr lang="en-US" altLang="en-US" sz="1800" b="1" dirty="0">
              <a:solidFill>
                <a:srgbClr val="FF0000"/>
              </a:solidFill>
              <a:latin typeface="AvantGarde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9455817-6837-43DE-926B-3AC74DBD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81602" y="6224532"/>
            <a:ext cx="2753746" cy="323968"/>
          </a:xfrm>
        </p:spPr>
        <p:txBody>
          <a:bodyPr/>
          <a:lstStyle/>
          <a:p>
            <a:fld id="{5CC5AB7B-0A50-44FB-A494-C71558631C55}" type="datetime1">
              <a:rPr lang="en-IN" smtClean="0"/>
              <a:pPr/>
              <a:t>20-05-2021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1F04D29-7492-401D-B68D-C4CB1597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 *Proprietary material of SILVER OAK UNIVERSITY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xmlns="" id="{AC3733CD-27ED-42F5-A65A-88125D1C65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704F3E-AF62-44F0-9476-45E4078DF6E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dirty="0"/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xmlns="" id="{B9023AA9-0931-44B8-A2E1-C056D1A88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000" y="94360"/>
            <a:ext cx="9000000" cy="1080000"/>
          </a:xfr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altLang="en-US" dirty="0"/>
              <a:t>Introduction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348C87A-69C0-47A2-AFD8-19D3C623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1698491" cy="323968"/>
          </a:xfrm>
        </p:spPr>
        <p:txBody>
          <a:bodyPr/>
          <a:lstStyle/>
          <a:p>
            <a:fld id="{1D50BA45-B161-47CE-B21C-2A82229E7C5D}" type="datetime1">
              <a:rPr lang="en-IN" smtClean="0"/>
              <a:pPr/>
              <a:t>20-05-2021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B79FEAB-37C8-4217-9491-70482F47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785" y="6245352"/>
            <a:ext cx="7228012" cy="317432"/>
          </a:xfrm>
        </p:spPr>
        <p:txBody>
          <a:bodyPr/>
          <a:lstStyle/>
          <a:p>
            <a:r>
              <a:rPr lang="en-US" dirty="0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22964F3D-F732-4BDB-BD1A-78A9874EA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432194"/>
            <a:ext cx="10373986" cy="4660134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This Functions operates on strings.</a:t>
            </a:r>
          </a:p>
          <a:p>
            <a:pPr fontAlgn="base"/>
            <a:r>
              <a:rPr lang="en-US" dirty="0"/>
              <a:t>They are used to handle the strings.</a:t>
            </a:r>
          </a:p>
          <a:p>
            <a:pPr fontAlgn="base"/>
            <a:r>
              <a:rPr lang="en-US" dirty="0"/>
              <a:t>For using this functions ,We have to specify the header file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b="1" dirty="0" err="1"/>
              <a:t>strlen</a:t>
            </a:r>
            <a:r>
              <a:rPr lang="en-US" b="1" dirty="0"/>
              <a:t>(s) </a:t>
            </a:r>
            <a:r>
              <a:rPr lang="en-US" dirty="0"/>
              <a:t>- Gives the length of the string(number of character in string).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b="1" dirty="0" err="1"/>
              <a:t>strcpy</a:t>
            </a:r>
            <a:r>
              <a:rPr lang="en-US" b="1" dirty="0"/>
              <a:t>(s1,s2) </a:t>
            </a:r>
            <a:r>
              <a:rPr lang="en-US" dirty="0"/>
              <a:t>- Copy s2 string to string s1.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b="1" dirty="0" err="1"/>
              <a:t>strcmp</a:t>
            </a:r>
            <a:r>
              <a:rPr lang="en-US" b="1" dirty="0"/>
              <a:t>(s1,s2)- </a:t>
            </a:r>
            <a:r>
              <a:rPr lang="en-US" dirty="0"/>
              <a:t>Compare both string and return 0 if both the string are equal return positive value if s1 is greater than s2 and return negative value if s1 is less than s2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b="1" dirty="0" err="1"/>
              <a:t>strrev</a:t>
            </a:r>
            <a:r>
              <a:rPr lang="en-US" b="1" dirty="0"/>
              <a:t>(s) </a:t>
            </a:r>
            <a:r>
              <a:rPr lang="en-US" dirty="0"/>
              <a:t>- returns the string in Reverse order.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b="1" dirty="0" err="1"/>
              <a:t>strcat</a:t>
            </a:r>
            <a:r>
              <a:rPr lang="en-US" b="1" dirty="0"/>
              <a:t>(s1,s2) </a:t>
            </a:r>
            <a:r>
              <a:rPr lang="en-US" dirty="0"/>
              <a:t>- </a:t>
            </a:r>
            <a:r>
              <a:rPr lang="en-US" dirty="0" err="1"/>
              <a:t>Concate</a:t>
            </a:r>
            <a:r>
              <a:rPr lang="en-US" dirty="0"/>
              <a:t> the string s2 to s1</a:t>
            </a:r>
          </a:p>
        </p:txBody>
      </p:sp>
    </p:spTree>
    <p:extLst>
      <p:ext uri="{BB962C8B-B14F-4D97-AF65-F5344CB8AC3E}">
        <p14:creationId xmlns:p14="http://schemas.microsoft.com/office/powerpoint/2010/main" xmlns="" val="90084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xmlns="" id="{AC3733CD-27ED-42F5-A65A-88125D1C65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704F3E-AF62-44F0-9476-45E4078DF6E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dirty="0"/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xmlns="" id="{B9023AA9-0931-44B8-A2E1-C056D1A88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000" y="94360"/>
            <a:ext cx="9000000" cy="1080000"/>
          </a:xfr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altLang="en-US" dirty="0"/>
              <a:t>Introduction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348C87A-69C0-47A2-AFD8-19D3C623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1698491" cy="323968"/>
          </a:xfrm>
        </p:spPr>
        <p:txBody>
          <a:bodyPr/>
          <a:lstStyle/>
          <a:p>
            <a:fld id="{1D50BA45-B161-47CE-B21C-2A82229E7C5D}" type="datetime1">
              <a:rPr lang="en-IN" smtClean="0"/>
              <a:pPr/>
              <a:t>20-05-2021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B79FEAB-37C8-4217-9491-70482F47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785" y="6245352"/>
            <a:ext cx="7228012" cy="317432"/>
          </a:xfrm>
        </p:spPr>
        <p:txBody>
          <a:bodyPr/>
          <a:lstStyle/>
          <a:p>
            <a:r>
              <a:rPr lang="en-US" dirty="0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22964F3D-F732-4BDB-BD1A-78A9874EA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432194"/>
            <a:ext cx="10373986" cy="4660134"/>
          </a:xfrm>
        </p:spPr>
        <p:txBody>
          <a:bodyPr>
            <a:normAutofit/>
          </a:bodyPr>
          <a:lstStyle/>
          <a:p>
            <a:pPr fontAlgn="base"/>
            <a:r>
              <a:rPr lang="en-US" b="1" dirty="0" err="1"/>
              <a:t>strncmp</a:t>
            </a:r>
            <a:r>
              <a:rPr lang="en-US" b="1" dirty="0"/>
              <a:t>(s1,s2,n) </a:t>
            </a:r>
            <a:r>
              <a:rPr lang="en-US" dirty="0"/>
              <a:t>- Compare n numbers of character from both the string and return 0 if both the string are equal return positive value if s1 is greater than s2 and return negative value if s1 is less than s2</a:t>
            </a:r>
          </a:p>
          <a:p>
            <a:pPr fontAlgn="base"/>
            <a:r>
              <a:rPr lang="en-US" b="1" dirty="0" err="1"/>
              <a:t>strcmpi</a:t>
            </a:r>
            <a:r>
              <a:rPr lang="en-US" b="1" dirty="0"/>
              <a:t>(s1,s2) </a:t>
            </a:r>
            <a:r>
              <a:rPr lang="en-US" dirty="0"/>
              <a:t>- Compare both string but ignore the cases and return 0 if both the string are equal return positive value if s1 is greater than s2 and return negative value if s1 is less than s2</a:t>
            </a:r>
          </a:p>
          <a:p>
            <a:pPr fontAlgn="base"/>
            <a:r>
              <a:rPr lang="en-US" b="1" dirty="0" err="1"/>
              <a:t>strchr</a:t>
            </a:r>
            <a:r>
              <a:rPr lang="en-US" b="1" dirty="0"/>
              <a:t>(s1,c) </a:t>
            </a:r>
            <a:r>
              <a:rPr lang="en-US" dirty="0"/>
              <a:t>- Returns a pointer to the first </a:t>
            </a:r>
            <a:r>
              <a:rPr lang="en-US" dirty="0" err="1"/>
              <a:t>occurence</a:t>
            </a:r>
            <a:r>
              <a:rPr lang="en-US" dirty="0"/>
              <a:t> of the character c in string s1.</a:t>
            </a:r>
          </a:p>
          <a:p>
            <a:pPr fontAlgn="base"/>
            <a:r>
              <a:rPr lang="en-US" b="1" dirty="0" err="1"/>
              <a:t>strrchr</a:t>
            </a:r>
            <a:r>
              <a:rPr lang="en-US" b="1" dirty="0"/>
              <a:t>(s1,c) </a:t>
            </a:r>
            <a:r>
              <a:rPr lang="en-US" dirty="0"/>
              <a:t>-Returns a pointer to the Last </a:t>
            </a:r>
            <a:r>
              <a:rPr lang="en-US" dirty="0" err="1"/>
              <a:t>occurence</a:t>
            </a:r>
            <a:r>
              <a:rPr lang="en-US" dirty="0"/>
              <a:t> of the character c in string s1.</a:t>
            </a:r>
          </a:p>
          <a:p>
            <a:pPr fontAlgn="base"/>
            <a:r>
              <a:rPr lang="en-US" b="1" dirty="0" err="1"/>
              <a:t>strstr</a:t>
            </a:r>
            <a:r>
              <a:rPr lang="en-US" b="1" dirty="0"/>
              <a:t>(s1,s2) </a:t>
            </a:r>
            <a:r>
              <a:rPr lang="en-US" dirty="0"/>
              <a:t>- Returns a pointer to the first </a:t>
            </a:r>
            <a:r>
              <a:rPr lang="en-US" dirty="0" err="1"/>
              <a:t>occurence</a:t>
            </a:r>
            <a:r>
              <a:rPr lang="en-US" dirty="0"/>
              <a:t> of the string s2 in string s1.</a:t>
            </a:r>
          </a:p>
          <a:p>
            <a:pPr fontAlgn="base"/>
            <a:r>
              <a:rPr lang="en-US" b="1" dirty="0" err="1"/>
              <a:t>strupr</a:t>
            </a:r>
            <a:r>
              <a:rPr lang="en-US" b="1" dirty="0"/>
              <a:t>(s1) </a:t>
            </a:r>
            <a:r>
              <a:rPr lang="en-US" dirty="0"/>
              <a:t>- Converts all the characters of string s1 with uppercase characters.</a:t>
            </a:r>
          </a:p>
          <a:p>
            <a:pPr fontAlgn="base"/>
            <a:r>
              <a:rPr lang="en-US" b="1" dirty="0" err="1"/>
              <a:t>strlwr</a:t>
            </a:r>
            <a:r>
              <a:rPr lang="en-US" b="1" dirty="0"/>
              <a:t>(s1) - </a:t>
            </a:r>
            <a:r>
              <a:rPr lang="en-US" dirty="0"/>
              <a:t>Converts all the characters of string s1 with lowercase characters.</a:t>
            </a:r>
            <a:endParaRPr lang="en-IN" dirty="0"/>
          </a:p>
          <a:p>
            <a:pPr marL="0" indent="0" algn="l" fontAlgn="base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37879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xmlns="" id="{AC3733CD-27ED-42F5-A65A-88125D1C65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704F3E-AF62-44F0-9476-45E4078DF6E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dirty="0"/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xmlns="" id="{B9023AA9-0931-44B8-A2E1-C056D1A88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000" y="94360"/>
            <a:ext cx="9000000" cy="1080000"/>
          </a:xfr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altLang="en-US" dirty="0"/>
              <a:t>STRCAT()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348C87A-69C0-47A2-AFD8-19D3C623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1698491" cy="323968"/>
          </a:xfrm>
        </p:spPr>
        <p:txBody>
          <a:bodyPr/>
          <a:lstStyle/>
          <a:p>
            <a:fld id="{1D50BA45-B161-47CE-B21C-2A82229E7C5D}" type="datetime1">
              <a:rPr lang="en-IN" smtClean="0"/>
              <a:pPr/>
              <a:t>20-05-2021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B79FEAB-37C8-4217-9491-70482F47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785" y="6245352"/>
            <a:ext cx="7228012" cy="317432"/>
          </a:xfrm>
        </p:spPr>
        <p:txBody>
          <a:bodyPr/>
          <a:lstStyle/>
          <a:p>
            <a:r>
              <a:rPr lang="en-US" dirty="0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08B83B15-9657-42BE-99DB-86BFCD5FF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11008"/>
            <a:ext cx="10858728" cy="4429020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strcat</a:t>
            </a:r>
            <a:r>
              <a:rPr lang="en-IN" dirty="0"/>
              <a:t> function joins the strings together. It takes  the following form:</a:t>
            </a:r>
          </a:p>
          <a:p>
            <a:pPr marL="0" indent="0">
              <a:buNone/>
            </a:pPr>
            <a:r>
              <a:rPr lang="en-IN" b="1" dirty="0"/>
              <a:t>   </a:t>
            </a:r>
            <a:r>
              <a:rPr lang="en-IN" b="1" dirty="0" err="1"/>
              <a:t>strcat</a:t>
            </a:r>
            <a:r>
              <a:rPr lang="en-IN" b="1" dirty="0"/>
              <a:t>(string1, string2)</a:t>
            </a:r>
          </a:p>
          <a:p>
            <a:r>
              <a:rPr lang="en-IN" b="1" dirty="0"/>
              <a:t>String1</a:t>
            </a:r>
            <a:r>
              <a:rPr lang="en-IN" dirty="0"/>
              <a:t> and </a:t>
            </a:r>
            <a:r>
              <a:rPr lang="en-IN" b="1" dirty="0"/>
              <a:t>string2</a:t>
            </a:r>
            <a:r>
              <a:rPr lang="en-IN" dirty="0"/>
              <a:t> are character array, when the function get executed, string 2 is appended to string1.</a:t>
            </a:r>
          </a:p>
          <a:p>
            <a:pPr marL="0" indent="0">
              <a:buNone/>
            </a:pPr>
            <a:r>
              <a:rPr lang="en-IN" dirty="0"/>
              <a:t>It does so by removing the null character at the end of string1 and placing string2 from there.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A15C7D04-C3C3-4129-A2B8-F2DB90168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32193" y="3294043"/>
            <a:ext cx="8174515" cy="212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1744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xmlns="" id="{AC3733CD-27ED-42F5-A65A-88125D1C65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704F3E-AF62-44F0-9476-45E4078DF6E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dirty="0"/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xmlns="" id="{B9023AA9-0931-44B8-A2E1-C056D1A88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000" y="94360"/>
            <a:ext cx="9000000" cy="1080000"/>
          </a:xfr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altLang="en-US" dirty="0"/>
              <a:t>STRCAT() program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348C87A-69C0-47A2-AFD8-19D3C623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1698491" cy="323968"/>
          </a:xfrm>
        </p:spPr>
        <p:txBody>
          <a:bodyPr/>
          <a:lstStyle/>
          <a:p>
            <a:fld id="{1D50BA45-B161-47CE-B21C-2A82229E7C5D}" type="datetime1">
              <a:rPr lang="en-IN" smtClean="0"/>
              <a:pPr/>
              <a:t>20-05-2021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B79FEAB-37C8-4217-9491-70482F47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802" y="6245352"/>
            <a:ext cx="7228012" cy="317432"/>
          </a:xfrm>
        </p:spPr>
        <p:txBody>
          <a:bodyPr/>
          <a:lstStyle/>
          <a:p>
            <a:r>
              <a:rPr lang="en-US" dirty="0"/>
              <a:t>DEPARTMENT OF COMPUTER ENGINEERING, *Proprietary material of SILVER OAK UNIVERSITY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F7756200-C2B0-4007-BBB4-FCA1F01E1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6808" t="35812" r="42897" b="27623"/>
          <a:stretch/>
        </p:blipFill>
        <p:spPr>
          <a:xfrm>
            <a:off x="1266940" y="1704786"/>
            <a:ext cx="8453060" cy="4010140"/>
          </a:xfrm>
        </p:spPr>
      </p:pic>
    </p:spTree>
    <p:extLst>
      <p:ext uri="{BB962C8B-B14F-4D97-AF65-F5344CB8AC3E}">
        <p14:creationId xmlns:p14="http://schemas.microsoft.com/office/powerpoint/2010/main" xmlns="" val="409662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xmlns="" id="{AC3733CD-27ED-42F5-A65A-88125D1C65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704F3E-AF62-44F0-9476-45E4078DF6E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dirty="0"/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xmlns="" id="{B9023AA9-0931-44B8-A2E1-C056D1A88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000" y="94360"/>
            <a:ext cx="9000000" cy="1080000"/>
          </a:xfr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altLang="en-US" dirty="0"/>
              <a:t>STRCMP()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348C87A-69C0-47A2-AFD8-19D3C623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1698491" cy="323968"/>
          </a:xfrm>
        </p:spPr>
        <p:txBody>
          <a:bodyPr/>
          <a:lstStyle/>
          <a:p>
            <a:fld id="{1D50BA45-B161-47CE-B21C-2A82229E7C5D}" type="datetime1">
              <a:rPr lang="en-IN" smtClean="0"/>
              <a:pPr/>
              <a:t>20-05-2021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B79FEAB-37C8-4217-9491-70482F47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802" y="6245352"/>
            <a:ext cx="7228012" cy="317432"/>
          </a:xfrm>
        </p:spPr>
        <p:txBody>
          <a:bodyPr/>
          <a:lstStyle/>
          <a:p>
            <a:r>
              <a:rPr lang="en-US" dirty="0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98CAAE2-2F17-4E63-94C0-C4515BA64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1498294"/>
            <a:ext cx="10803643" cy="4241733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b="1" dirty="0" err="1"/>
              <a:t>strcmp</a:t>
            </a:r>
            <a:r>
              <a:rPr lang="en-IN" dirty="0"/>
              <a:t> function compares two strings identified by the arguments and has a value 0 if they are equal.</a:t>
            </a:r>
          </a:p>
          <a:p>
            <a:r>
              <a:rPr lang="en-IN" dirty="0"/>
              <a:t>if they are not, it has the numeric difference between the first nonmatching characters in the strings. It takes the form:</a:t>
            </a:r>
          </a:p>
          <a:p>
            <a:pPr marL="0" indent="0">
              <a:buNone/>
            </a:pPr>
            <a:r>
              <a:rPr lang="en-IN" b="1" dirty="0" err="1"/>
              <a:t>strcmp</a:t>
            </a:r>
            <a:r>
              <a:rPr lang="en-IN" b="1" dirty="0"/>
              <a:t>(string1, string2);</a:t>
            </a:r>
          </a:p>
          <a:p>
            <a:pPr marL="0" indent="0">
              <a:buNone/>
            </a:pPr>
            <a:r>
              <a:rPr lang="en-IN" b="1" dirty="0"/>
              <a:t>string1 and string2 </a:t>
            </a:r>
            <a:r>
              <a:rPr lang="en-IN" dirty="0"/>
              <a:t>may be string variables or string constant.</a:t>
            </a:r>
          </a:p>
          <a:p>
            <a:pPr marL="0" indent="0">
              <a:buNone/>
            </a:pPr>
            <a:r>
              <a:rPr lang="en-IN" dirty="0"/>
              <a:t>Example are:</a:t>
            </a:r>
          </a:p>
          <a:p>
            <a:pPr marL="0" indent="0">
              <a:buNone/>
            </a:pPr>
            <a:r>
              <a:rPr lang="en-IN" b="1" dirty="0" err="1"/>
              <a:t>strcmp</a:t>
            </a:r>
            <a:r>
              <a:rPr lang="en-IN" b="1" dirty="0"/>
              <a:t>(name1, name2);</a:t>
            </a:r>
          </a:p>
          <a:p>
            <a:pPr marL="0" indent="0">
              <a:buNone/>
            </a:pPr>
            <a:r>
              <a:rPr lang="en-IN" b="1" dirty="0" err="1"/>
              <a:t>strcmp</a:t>
            </a:r>
            <a:r>
              <a:rPr lang="en-IN" b="1" dirty="0"/>
              <a:t>(name1, “john”);</a:t>
            </a:r>
          </a:p>
          <a:p>
            <a:pPr marL="0" indent="0">
              <a:buNone/>
            </a:pPr>
            <a:r>
              <a:rPr lang="en-IN" b="1" dirty="0" err="1"/>
              <a:t>strcmp</a:t>
            </a:r>
            <a:r>
              <a:rPr lang="en-IN" b="1" dirty="0"/>
              <a:t>(“ram”, “sham”);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4157336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xmlns="" id="{AC3733CD-27ED-42F5-A65A-88125D1C65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704F3E-AF62-44F0-9476-45E4078DF6E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dirty="0"/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xmlns="" id="{B9023AA9-0931-44B8-A2E1-C056D1A88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000" y="94360"/>
            <a:ext cx="9000000" cy="1080000"/>
          </a:xfr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altLang="en-US" dirty="0"/>
              <a:t>STRCMP() example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348C87A-69C0-47A2-AFD8-19D3C623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1698491" cy="323968"/>
          </a:xfrm>
        </p:spPr>
        <p:txBody>
          <a:bodyPr/>
          <a:lstStyle/>
          <a:p>
            <a:fld id="{1D50BA45-B161-47CE-B21C-2A82229E7C5D}" type="datetime1">
              <a:rPr lang="en-IN" smtClean="0"/>
              <a:pPr/>
              <a:t>20-05-2021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B79FEAB-37C8-4217-9491-70482F47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802" y="6245352"/>
            <a:ext cx="7228012" cy="317432"/>
          </a:xfrm>
        </p:spPr>
        <p:txBody>
          <a:bodyPr/>
          <a:lstStyle/>
          <a:p>
            <a:r>
              <a:rPr lang="en-US" dirty="0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98CAAE2-2F17-4E63-94C0-C4515BA64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498294"/>
            <a:ext cx="4490978" cy="424173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317BA6D-95F3-43E8-AD6E-91788775A529}"/>
              </a:ext>
            </a:extLst>
          </p:cNvPr>
          <p:cNvSpPr txBox="1"/>
          <p:nvPr/>
        </p:nvSpPr>
        <p:spPr>
          <a:xfrm>
            <a:off x="720000" y="1498294"/>
            <a:ext cx="467826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#include&lt;stdio.h&gt;</a:t>
            </a:r>
          </a:p>
          <a:p>
            <a:r>
              <a:rPr lang="en-IN" dirty="0"/>
              <a:t>#include&lt;string.h&gt;</a:t>
            </a:r>
          </a:p>
          <a:p>
            <a:endParaRPr lang="en-IN" dirty="0"/>
          </a:p>
          <a:p>
            <a:r>
              <a:rPr lang="en-IN" dirty="0"/>
              <a:t>void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char s1[15] = "Hello World";</a:t>
            </a:r>
          </a:p>
          <a:p>
            <a:r>
              <a:rPr lang="en-IN" dirty="0"/>
              <a:t>   char s2[15] = "Hello world";</a:t>
            </a:r>
          </a:p>
          <a:p>
            <a:endParaRPr lang="en-IN" dirty="0"/>
          </a:p>
          <a:p>
            <a:r>
              <a:rPr lang="en-IN" dirty="0"/>
              <a:t>   int </a:t>
            </a:r>
            <a:r>
              <a:rPr lang="en-IN" dirty="0" err="1"/>
              <a:t>cmp,cmpi,cmpn</a:t>
            </a:r>
            <a:r>
              <a:rPr lang="en-IN" dirty="0"/>
              <a:t>;</a:t>
            </a:r>
          </a:p>
          <a:p>
            <a:r>
              <a:rPr lang="en-IN" dirty="0"/>
              <a:t>  //</a:t>
            </a:r>
          </a:p>
          <a:p>
            <a:r>
              <a:rPr lang="en-IN" dirty="0"/>
              <a:t>  </a:t>
            </a:r>
            <a:r>
              <a:rPr lang="en-IN" dirty="0" err="1"/>
              <a:t>cmp</a:t>
            </a:r>
            <a:r>
              <a:rPr lang="en-IN" dirty="0"/>
              <a:t> = </a:t>
            </a:r>
            <a:r>
              <a:rPr lang="en-IN" dirty="0" err="1"/>
              <a:t>strcmp</a:t>
            </a:r>
            <a:r>
              <a:rPr lang="en-IN" dirty="0"/>
              <a:t>(s1,s2);</a:t>
            </a:r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4226495-E687-40A9-B46D-E51E08C0BEDE}"/>
              </a:ext>
            </a:extLst>
          </p:cNvPr>
          <p:cNvSpPr txBox="1"/>
          <p:nvPr/>
        </p:nvSpPr>
        <p:spPr>
          <a:xfrm>
            <a:off x="6094164" y="1582340"/>
            <a:ext cx="609783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//this function will compare 5 character</a:t>
            </a:r>
          </a:p>
          <a:p>
            <a:r>
              <a:rPr lang="en-IN" dirty="0"/>
              <a:t>  //and return the result.</a:t>
            </a:r>
          </a:p>
          <a:p>
            <a:r>
              <a:rPr lang="en-IN" dirty="0"/>
              <a:t>  </a:t>
            </a:r>
            <a:r>
              <a:rPr lang="en-IN" dirty="0" err="1"/>
              <a:t>cmpn</a:t>
            </a:r>
            <a:r>
              <a:rPr lang="en-IN" dirty="0"/>
              <a:t> = </a:t>
            </a:r>
            <a:r>
              <a:rPr lang="en-IN" dirty="0" err="1"/>
              <a:t>strncmp</a:t>
            </a:r>
            <a:r>
              <a:rPr lang="en-IN" dirty="0"/>
              <a:t>(s1,s2,5);</a:t>
            </a:r>
          </a:p>
          <a:p>
            <a:endParaRPr lang="en-IN" dirty="0"/>
          </a:p>
          <a:p>
            <a:r>
              <a:rPr lang="en-IN" dirty="0"/>
              <a:t>  //ignores the case and return result</a:t>
            </a:r>
          </a:p>
          <a:p>
            <a:r>
              <a:rPr lang="en-IN" dirty="0"/>
              <a:t>  </a:t>
            </a:r>
            <a:r>
              <a:rPr lang="en-IN" dirty="0" err="1"/>
              <a:t>cmpi</a:t>
            </a:r>
            <a:r>
              <a:rPr lang="en-IN" dirty="0"/>
              <a:t> = </a:t>
            </a:r>
            <a:r>
              <a:rPr lang="en-IN" dirty="0" err="1"/>
              <a:t>strcmpi</a:t>
            </a:r>
            <a:r>
              <a:rPr lang="en-IN" dirty="0"/>
              <a:t>(s1,s2);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nUsing</a:t>
            </a:r>
            <a:r>
              <a:rPr lang="en-IN" dirty="0"/>
              <a:t> </a:t>
            </a:r>
            <a:r>
              <a:rPr lang="en-IN" dirty="0" err="1"/>
              <a:t>strcmp</a:t>
            </a:r>
            <a:r>
              <a:rPr lang="en-IN" dirty="0"/>
              <a:t>() result is %d",</a:t>
            </a:r>
            <a:r>
              <a:rPr lang="en-IN" dirty="0" err="1"/>
              <a:t>cmp</a:t>
            </a:r>
            <a:r>
              <a:rPr lang="en-IN" dirty="0"/>
              <a:t>);</a:t>
            </a:r>
          </a:p>
          <a:p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nUsing</a:t>
            </a:r>
            <a:r>
              <a:rPr lang="en-IN" dirty="0"/>
              <a:t> </a:t>
            </a:r>
            <a:r>
              <a:rPr lang="en-IN" dirty="0" err="1"/>
              <a:t>strncmp</a:t>
            </a:r>
            <a:r>
              <a:rPr lang="en-IN" dirty="0"/>
              <a:t>() result is %d",</a:t>
            </a:r>
            <a:r>
              <a:rPr lang="en-IN" dirty="0" err="1"/>
              <a:t>cmpn</a:t>
            </a:r>
            <a:r>
              <a:rPr lang="en-IN" dirty="0"/>
              <a:t>);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nUsing</a:t>
            </a:r>
            <a:r>
              <a:rPr lang="en-IN" dirty="0"/>
              <a:t> </a:t>
            </a:r>
            <a:r>
              <a:rPr lang="en-IN" dirty="0" err="1"/>
              <a:t>strcmpi</a:t>
            </a:r>
            <a:r>
              <a:rPr lang="en-IN" dirty="0"/>
              <a:t>() result is %d",</a:t>
            </a:r>
            <a:r>
              <a:rPr lang="en-IN" dirty="0" err="1"/>
              <a:t>cmpi</a:t>
            </a:r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F2E9AEF-D483-474A-898F-967D243417E2}"/>
              </a:ext>
            </a:extLst>
          </p:cNvPr>
          <p:cNvSpPr txBox="1"/>
          <p:nvPr/>
        </p:nvSpPr>
        <p:spPr>
          <a:xfrm>
            <a:off x="3323948" y="5151103"/>
            <a:ext cx="6097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5E5E5E"/>
                </a:solidFill>
                <a:effectLst/>
                <a:latin typeface="verdana" panose="020B0604030504040204" pitchFamily="34" charset="0"/>
              </a:rPr>
              <a:t>Output:</a:t>
            </a:r>
          </a:p>
          <a:p>
            <a:r>
              <a:rPr lang="en-US" b="0" i="0" dirty="0">
                <a:solidFill>
                  <a:srgbClr val="5E5E5E"/>
                </a:solidFill>
                <a:effectLst/>
                <a:latin typeface="verdana" panose="020B0604030504040204" pitchFamily="34" charset="0"/>
              </a:rPr>
              <a:t>Using </a:t>
            </a:r>
            <a:r>
              <a:rPr lang="en-US" b="0" i="0" dirty="0" err="1">
                <a:solidFill>
                  <a:srgbClr val="5E5E5E"/>
                </a:solidFill>
                <a:effectLst/>
                <a:latin typeface="verdana" panose="020B0604030504040204" pitchFamily="34" charset="0"/>
              </a:rPr>
              <a:t>strcmp</a:t>
            </a:r>
            <a:r>
              <a:rPr lang="en-US" b="0" i="0" dirty="0">
                <a:solidFill>
                  <a:srgbClr val="5E5E5E"/>
                </a:solidFill>
                <a:effectLst/>
                <a:latin typeface="verdana" panose="020B0604030504040204" pitchFamily="34" charset="0"/>
              </a:rPr>
              <a:t>() result is </a:t>
            </a:r>
            <a:r>
              <a:rPr lang="en-US" b="1" i="0" u="none" strike="noStrike" dirty="0">
                <a:solidFill>
                  <a:srgbClr val="5E5E5E"/>
                </a:solidFill>
                <a:effectLst/>
                <a:latin typeface="verdana" panose="020B0604030504040204" pitchFamily="34" charset="0"/>
              </a:rPr>
              <a:t>-1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5E5E5E"/>
                </a:solidFill>
                <a:effectLst/>
                <a:latin typeface="verdana" panose="020B0604030504040204" pitchFamily="34" charset="0"/>
              </a:rPr>
              <a:t>Using </a:t>
            </a:r>
            <a:r>
              <a:rPr lang="en-US" b="0" i="0" dirty="0" err="1">
                <a:solidFill>
                  <a:srgbClr val="5E5E5E"/>
                </a:solidFill>
                <a:effectLst/>
                <a:latin typeface="verdana" panose="020B0604030504040204" pitchFamily="34" charset="0"/>
              </a:rPr>
              <a:t>strncmp</a:t>
            </a:r>
            <a:r>
              <a:rPr lang="en-US" b="0" i="0" dirty="0">
                <a:solidFill>
                  <a:srgbClr val="5E5E5E"/>
                </a:solidFill>
                <a:effectLst/>
                <a:latin typeface="verdana" panose="020B0604030504040204" pitchFamily="34" charset="0"/>
              </a:rPr>
              <a:t>() result is </a:t>
            </a:r>
            <a:r>
              <a:rPr lang="en-US" b="1" i="0" u="none" strike="noStrike" dirty="0">
                <a:solidFill>
                  <a:srgbClr val="5E5E5E"/>
                </a:solidFill>
                <a:effectLst/>
                <a:latin typeface="verdana" panose="020B0604030504040204" pitchFamily="34" charset="0"/>
              </a:rPr>
              <a:t>0</a:t>
            </a:r>
            <a:r>
              <a:rPr lang="en-US" b="0" i="0" dirty="0">
                <a:solidFill>
                  <a:srgbClr val="5E5E5E"/>
                </a:solidFill>
                <a:effectLst/>
                <a:latin typeface="verdana" panose="020B0604030504040204" pitchFamily="34" charset="0"/>
              </a:rPr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5E5E5E"/>
                </a:solidFill>
                <a:effectLst/>
                <a:latin typeface="verdana" panose="020B0604030504040204" pitchFamily="34" charset="0"/>
              </a:rPr>
              <a:t>Using </a:t>
            </a:r>
            <a:r>
              <a:rPr lang="en-US" b="0" i="0" dirty="0" err="1">
                <a:solidFill>
                  <a:srgbClr val="5E5E5E"/>
                </a:solidFill>
                <a:effectLst/>
                <a:latin typeface="verdana" panose="020B0604030504040204" pitchFamily="34" charset="0"/>
              </a:rPr>
              <a:t>strcmpi</a:t>
            </a:r>
            <a:r>
              <a:rPr lang="en-US" b="0" i="0" dirty="0">
                <a:solidFill>
                  <a:srgbClr val="5E5E5E"/>
                </a:solidFill>
                <a:effectLst/>
                <a:latin typeface="verdana" panose="020B0604030504040204" pitchFamily="34" charset="0"/>
              </a:rPr>
              <a:t>() result is </a:t>
            </a:r>
            <a:r>
              <a:rPr lang="en-US" b="1" i="0" u="none" strike="noStrike" dirty="0">
                <a:solidFill>
                  <a:srgbClr val="5E5E5E"/>
                </a:solidFill>
                <a:effectLst/>
                <a:latin typeface="verdana" panose="020B0604030504040204" pitchFamily="34" charset="0"/>
              </a:rPr>
              <a:t>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13171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xmlns="" id="{AC3733CD-27ED-42F5-A65A-88125D1C65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704F3E-AF62-44F0-9476-45E4078DF6E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dirty="0"/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xmlns="" id="{B9023AA9-0931-44B8-A2E1-C056D1A88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000" y="94360"/>
            <a:ext cx="9000000" cy="1080000"/>
          </a:xfr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altLang="en-US" dirty="0" err="1"/>
              <a:t>STRCpy</a:t>
            </a:r>
            <a:r>
              <a:rPr lang="en-US" altLang="en-US" dirty="0"/>
              <a:t>()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348C87A-69C0-47A2-AFD8-19D3C623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1698491" cy="323968"/>
          </a:xfrm>
        </p:spPr>
        <p:txBody>
          <a:bodyPr/>
          <a:lstStyle/>
          <a:p>
            <a:fld id="{1D50BA45-B161-47CE-B21C-2A82229E7C5D}" type="datetime1">
              <a:rPr lang="en-IN" smtClean="0"/>
              <a:pPr/>
              <a:t>20-05-2021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B79FEAB-37C8-4217-9491-70482F47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802" y="6245352"/>
            <a:ext cx="7228012" cy="317432"/>
          </a:xfrm>
        </p:spPr>
        <p:txBody>
          <a:bodyPr/>
          <a:lstStyle/>
          <a:p>
            <a:r>
              <a:rPr lang="en-US" dirty="0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98CAAE2-2F17-4E63-94C0-C4515BA64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1498294"/>
            <a:ext cx="10803643" cy="4241733"/>
          </a:xfrm>
        </p:spPr>
        <p:txBody>
          <a:bodyPr>
            <a:normAutofit/>
          </a:bodyPr>
          <a:lstStyle/>
          <a:p>
            <a:r>
              <a:rPr lang="en-IN" dirty="0"/>
              <a:t>The </a:t>
            </a:r>
            <a:r>
              <a:rPr lang="en-IN" dirty="0" err="1"/>
              <a:t>strcpy</a:t>
            </a:r>
            <a:r>
              <a:rPr lang="en-IN" dirty="0"/>
              <a:t> function works almost like a string assignment operator. It takes the form:</a:t>
            </a:r>
          </a:p>
          <a:p>
            <a:pPr marL="0" indent="0">
              <a:buNone/>
            </a:pPr>
            <a:r>
              <a:rPr lang="en-IN" b="1" dirty="0"/>
              <a:t>    </a:t>
            </a:r>
            <a:r>
              <a:rPr lang="en-IN" b="1" dirty="0" err="1"/>
              <a:t>strcpy</a:t>
            </a:r>
            <a:r>
              <a:rPr lang="en-IN" b="1" dirty="0"/>
              <a:t>(string1, string2);</a:t>
            </a:r>
          </a:p>
          <a:p>
            <a:r>
              <a:rPr lang="en-IN" dirty="0"/>
              <a:t>It assign the content of string2 to string1. string2 may be a character array variable or a string constant. For example, the statement</a:t>
            </a:r>
          </a:p>
          <a:p>
            <a:pPr marL="0" indent="0">
              <a:buNone/>
            </a:pPr>
            <a:r>
              <a:rPr lang="en-IN" b="1" dirty="0"/>
              <a:t>    </a:t>
            </a:r>
            <a:r>
              <a:rPr lang="en-IN" b="1" dirty="0" err="1"/>
              <a:t>strcpy</a:t>
            </a:r>
            <a:r>
              <a:rPr lang="en-IN" b="1" dirty="0"/>
              <a:t>(city, “DELHI”);</a:t>
            </a:r>
          </a:p>
          <a:p>
            <a:r>
              <a:rPr lang="en-IN" dirty="0"/>
              <a:t>Will assign the string ”DELHI” the string variable city.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Similary</a:t>
            </a:r>
            <a:r>
              <a:rPr lang="en-IN" dirty="0"/>
              <a:t>, the statement </a:t>
            </a:r>
            <a:r>
              <a:rPr lang="en-IN" b="1" dirty="0" err="1"/>
              <a:t>strcpy</a:t>
            </a:r>
            <a:r>
              <a:rPr lang="en-IN" b="1" dirty="0"/>
              <a:t>(city1, city2);</a:t>
            </a:r>
          </a:p>
          <a:p>
            <a:r>
              <a:rPr lang="en-IN" dirty="0"/>
              <a:t>Will assign the content string variable city2 to the string variable city1.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7589481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bookman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4490</TotalTime>
  <Words>994</Words>
  <Application>Microsoft Office PowerPoint</Application>
  <PresentationFormat>Custom</PresentationFormat>
  <Paragraphs>155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Parcel</vt:lpstr>
      <vt:lpstr>PPS STRINGS </vt:lpstr>
      <vt:lpstr>Chapter 4 –ARRAY &amp; STRING</vt:lpstr>
      <vt:lpstr>Introduction</vt:lpstr>
      <vt:lpstr>Introduction</vt:lpstr>
      <vt:lpstr>STRCAT()</vt:lpstr>
      <vt:lpstr>STRCAT() program</vt:lpstr>
      <vt:lpstr>STRCMP()</vt:lpstr>
      <vt:lpstr>STRCMP() example</vt:lpstr>
      <vt:lpstr>STRCpy()</vt:lpstr>
      <vt:lpstr>STRCpy() example</vt:lpstr>
      <vt:lpstr>STRlen()</vt:lpstr>
      <vt:lpstr>STRlen()example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 NAME</dc:title>
  <dc:creator>Utsav Yagnik</dc:creator>
  <cp:lastModifiedBy>hemal</cp:lastModifiedBy>
  <cp:revision>144</cp:revision>
  <dcterms:created xsi:type="dcterms:W3CDTF">2020-09-07T10:12:37Z</dcterms:created>
  <dcterms:modified xsi:type="dcterms:W3CDTF">2021-05-20T06:20:57Z</dcterms:modified>
</cp:coreProperties>
</file>