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76" r:id="rId6"/>
    <p:sldId id="260" r:id="rId7"/>
    <p:sldId id="261" r:id="rId8"/>
    <p:sldId id="262" r:id="rId9"/>
    <p:sldId id="271" r:id="rId10"/>
    <p:sldId id="263" r:id="rId11"/>
    <p:sldId id="264" r:id="rId12"/>
    <p:sldId id="265" r:id="rId13"/>
    <p:sldId id="277"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94660"/>
  </p:normalViewPr>
  <p:slideViewPr>
    <p:cSldViewPr snapToGrid="0">
      <p:cViewPr varScale="1">
        <p:scale>
          <a:sx n="84" d="100"/>
          <a:sy n="84" d="100"/>
        </p:scale>
        <p:origin x="42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F6CBE-E5B3-40CF-95CE-887DFE4B685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586CB8A-A564-4A85-9C6B-0794FF5B5951}">
      <dgm:prSet/>
      <dgm:spPr/>
      <dgm:t>
        <a:bodyPr/>
        <a:lstStyle/>
        <a:p>
          <a:r>
            <a:rPr lang="en-US" dirty="0">
              <a:latin typeface="Times New Roman" panose="02020603050405020304" pitchFamily="18" charset="0"/>
              <a:cs typeface="Times New Roman" panose="02020603050405020304" pitchFamily="18" charset="0"/>
            </a:rPr>
            <a:t>Monitoring water quality is vital for optimizing conditions for successful aquaculture, especially when it comes to the cultivation of spirulina. </a:t>
          </a:r>
        </a:p>
      </dgm:t>
    </dgm:pt>
    <dgm:pt modelId="{4547A844-4934-48ED-AF02-80C4E0533D79}" type="parTrans" cxnId="{C8311588-3830-4D81-9E78-CD754B3DC5E0}">
      <dgm:prSet/>
      <dgm:spPr/>
      <dgm:t>
        <a:bodyPr/>
        <a:lstStyle/>
        <a:p>
          <a:endParaRPr lang="en-US"/>
        </a:p>
      </dgm:t>
    </dgm:pt>
    <dgm:pt modelId="{792F9ACC-58AF-42EC-984E-A514B679B703}" type="sibTrans" cxnId="{C8311588-3830-4D81-9E78-CD754B3DC5E0}">
      <dgm:prSet/>
      <dgm:spPr/>
      <dgm:t>
        <a:bodyPr/>
        <a:lstStyle/>
        <a:p>
          <a:endParaRPr lang="en-US"/>
        </a:p>
      </dgm:t>
    </dgm:pt>
    <dgm:pt modelId="{A3A20A47-5AEA-4A49-8025-AA2DF656FE76}">
      <dgm:prSet/>
      <dgm:spPr/>
      <dgm:t>
        <a:bodyPr/>
        <a:lstStyle/>
        <a:p>
          <a:r>
            <a:rPr lang="en-US" dirty="0">
              <a:latin typeface="Times New Roman" panose="02020603050405020304" pitchFamily="18" charset="0"/>
              <a:cs typeface="Times New Roman" panose="02020603050405020304" pitchFamily="18" charset="0"/>
            </a:rPr>
            <a:t>The primary objective is to create a prediction algorithm that uses past data on water quality to predict temperature changes and provide the ideal conditions for spirulina development. </a:t>
          </a:r>
        </a:p>
      </dgm:t>
    </dgm:pt>
    <dgm:pt modelId="{4964BBCF-0152-43FB-878E-78B1ABEC2BC8}" type="parTrans" cxnId="{07C66346-28DE-4397-9090-E1182FD8667C}">
      <dgm:prSet/>
      <dgm:spPr/>
      <dgm:t>
        <a:bodyPr/>
        <a:lstStyle/>
        <a:p>
          <a:endParaRPr lang="en-US"/>
        </a:p>
      </dgm:t>
    </dgm:pt>
    <dgm:pt modelId="{50A1158A-CD9B-4B15-9AB8-2ACA53579385}" type="sibTrans" cxnId="{07C66346-28DE-4397-9090-E1182FD8667C}">
      <dgm:prSet/>
      <dgm:spPr/>
      <dgm:t>
        <a:bodyPr/>
        <a:lstStyle/>
        <a:p>
          <a:endParaRPr lang="en-US"/>
        </a:p>
      </dgm:t>
    </dgm:pt>
    <dgm:pt modelId="{42C8E9D3-0B5F-4974-83F5-DB64B6FC4FB6}">
      <dgm:prSet/>
      <dgm:spPr/>
      <dgm:t>
        <a:bodyPr/>
        <a:lstStyle/>
        <a:p>
          <a:r>
            <a:rPr lang="en-US" dirty="0">
              <a:latin typeface="Times New Roman" panose="02020603050405020304" pitchFamily="18" charset="0"/>
              <a:cs typeface="Times New Roman" panose="02020603050405020304" pitchFamily="18" charset="0"/>
            </a:rPr>
            <a:t>By improving its real time monitoring and quality assurance procedures, Viridia Biotech can guarantee ideal pond conditions to produce spirulina.</a:t>
          </a:r>
        </a:p>
      </dgm:t>
    </dgm:pt>
    <dgm:pt modelId="{F08B21DC-75B7-4EDB-B587-BD54411C7B7F}" type="parTrans" cxnId="{A29284FB-906C-44F9-97E9-51A21739B6AC}">
      <dgm:prSet/>
      <dgm:spPr/>
      <dgm:t>
        <a:bodyPr/>
        <a:lstStyle/>
        <a:p>
          <a:endParaRPr lang="en-US"/>
        </a:p>
      </dgm:t>
    </dgm:pt>
    <dgm:pt modelId="{A9A2584F-F192-43B2-9DF4-6588464F1C06}" type="sibTrans" cxnId="{A29284FB-906C-44F9-97E9-51A21739B6AC}">
      <dgm:prSet/>
      <dgm:spPr/>
      <dgm:t>
        <a:bodyPr/>
        <a:lstStyle/>
        <a:p>
          <a:endParaRPr lang="en-US"/>
        </a:p>
      </dgm:t>
    </dgm:pt>
    <dgm:pt modelId="{9E92BDED-8A08-4169-8711-41A3562E7390}">
      <dgm:prSet/>
      <dgm:spPr/>
      <dgm:t>
        <a:bodyPr/>
        <a:lstStyle/>
        <a:p>
          <a:r>
            <a:rPr lang="en-US" dirty="0">
              <a:latin typeface="Times New Roman" panose="02020603050405020304" pitchFamily="18" charset="0"/>
              <a:cs typeface="Times New Roman" panose="02020603050405020304" pitchFamily="18" charset="0"/>
            </a:rPr>
            <a:t>To further improve sustainability and prediction accuracy in spirulina farming, future improvements might include experimenting with sophisticated machine learning algorithms and adding more environmental variables. </a:t>
          </a:r>
        </a:p>
      </dgm:t>
    </dgm:pt>
    <dgm:pt modelId="{277D3140-CA29-4731-B2CA-060399AE80D3}" type="parTrans" cxnId="{840DE6AF-E8A0-4558-996B-CED268FC8DF0}">
      <dgm:prSet/>
      <dgm:spPr/>
      <dgm:t>
        <a:bodyPr/>
        <a:lstStyle/>
        <a:p>
          <a:endParaRPr lang="en-US"/>
        </a:p>
      </dgm:t>
    </dgm:pt>
    <dgm:pt modelId="{11ADE8B4-817F-49F3-BCB9-6B0F76D76C40}" type="sibTrans" cxnId="{840DE6AF-E8A0-4558-996B-CED268FC8DF0}">
      <dgm:prSet/>
      <dgm:spPr/>
      <dgm:t>
        <a:bodyPr/>
        <a:lstStyle/>
        <a:p>
          <a:endParaRPr lang="en-US"/>
        </a:p>
      </dgm:t>
    </dgm:pt>
    <dgm:pt modelId="{5487A917-B197-4695-BC7E-91FD93838768}" type="pres">
      <dgm:prSet presAssocID="{D99F6CBE-E5B3-40CF-95CE-887DFE4B6857}" presName="vert0" presStyleCnt="0">
        <dgm:presLayoutVars>
          <dgm:dir/>
          <dgm:animOne val="branch"/>
          <dgm:animLvl val="lvl"/>
        </dgm:presLayoutVars>
      </dgm:prSet>
      <dgm:spPr/>
    </dgm:pt>
    <dgm:pt modelId="{373D07DF-BFF5-4259-BA07-F37E0A94B840}" type="pres">
      <dgm:prSet presAssocID="{C586CB8A-A564-4A85-9C6B-0794FF5B5951}" presName="thickLine" presStyleLbl="alignNode1" presStyleIdx="0" presStyleCnt="4"/>
      <dgm:spPr/>
    </dgm:pt>
    <dgm:pt modelId="{FC224A7B-DAFF-41A6-8F2D-02BC73D04578}" type="pres">
      <dgm:prSet presAssocID="{C586CB8A-A564-4A85-9C6B-0794FF5B5951}" presName="horz1" presStyleCnt="0"/>
      <dgm:spPr/>
    </dgm:pt>
    <dgm:pt modelId="{F32D7411-79E2-4083-ABE2-27364EAC5756}" type="pres">
      <dgm:prSet presAssocID="{C586CB8A-A564-4A85-9C6B-0794FF5B5951}" presName="tx1" presStyleLbl="revTx" presStyleIdx="0" presStyleCnt="4"/>
      <dgm:spPr/>
    </dgm:pt>
    <dgm:pt modelId="{1EC9818B-CBAD-4C6B-B7F4-3BBF85AC0732}" type="pres">
      <dgm:prSet presAssocID="{C586CB8A-A564-4A85-9C6B-0794FF5B5951}" presName="vert1" presStyleCnt="0"/>
      <dgm:spPr/>
    </dgm:pt>
    <dgm:pt modelId="{8457EEC5-E068-409D-A5E9-57D744D1B458}" type="pres">
      <dgm:prSet presAssocID="{A3A20A47-5AEA-4A49-8025-AA2DF656FE76}" presName="thickLine" presStyleLbl="alignNode1" presStyleIdx="1" presStyleCnt="4"/>
      <dgm:spPr/>
    </dgm:pt>
    <dgm:pt modelId="{7A20C691-D877-48FC-B874-FD4F8CF1EE76}" type="pres">
      <dgm:prSet presAssocID="{A3A20A47-5AEA-4A49-8025-AA2DF656FE76}" presName="horz1" presStyleCnt="0"/>
      <dgm:spPr/>
    </dgm:pt>
    <dgm:pt modelId="{FF96DE7E-FCF0-4C26-A5EE-8F84DE8A9F48}" type="pres">
      <dgm:prSet presAssocID="{A3A20A47-5AEA-4A49-8025-AA2DF656FE76}" presName="tx1" presStyleLbl="revTx" presStyleIdx="1" presStyleCnt="4"/>
      <dgm:spPr/>
    </dgm:pt>
    <dgm:pt modelId="{699B1BC9-17B7-4133-99BE-CB789DD9F88C}" type="pres">
      <dgm:prSet presAssocID="{A3A20A47-5AEA-4A49-8025-AA2DF656FE76}" presName="vert1" presStyleCnt="0"/>
      <dgm:spPr/>
    </dgm:pt>
    <dgm:pt modelId="{8674BD8D-8911-4B39-9C4A-006F098A61D7}" type="pres">
      <dgm:prSet presAssocID="{42C8E9D3-0B5F-4974-83F5-DB64B6FC4FB6}" presName="thickLine" presStyleLbl="alignNode1" presStyleIdx="2" presStyleCnt="4"/>
      <dgm:spPr/>
    </dgm:pt>
    <dgm:pt modelId="{789B0E99-9A96-4171-A0A6-AFE02D5B8B73}" type="pres">
      <dgm:prSet presAssocID="{42C8E9D3-0B5F-4974-83F5-DB64B6FC4FB6}" presName="horz1" presStyleCnt="0"/>
      <dgm:spPr/>
    </dgm:pt>
    <dgm:pt modelId="{0645D3EE-4793-40AB-813D-3657A6A30D16}" type="pres">
      <dgm:prSet presAssocID="{42C8E9D3-0B5F-4974-83F5-DB64B6FC4FB6}" presName="tx1" presStyleLbl="revTx" presStyleIdx="2" presStyleCnt="4"/>
      <dgm:spPr/>
    </dgm:pt>
    <dgm:pt modelId="{24C1D79B-8221-4035-83C8-56F2C97E2185}" type="pres">
      <dgm:prSet presAssocID="{42C8E9D3-0B5F-4974-83F5-DB64B6FC4FB6}" presName="vert1" presStyleCnt="0"/>
      <dgm:spPr/>
    </dgm:pt>
    <dgm:pt modelId="{2559ED31-3267-4A3F-AFEC-5BDC2C354477}" type="pres">
      <dgm:prSet presAssocID="{9E92BDED-8A08-4169-8711-41A3562E7390}" presName="thickLine" presStyleLbl="alignNode1" presStyleIdx="3" presStyleCnt="4"/>
      <dgm:spPr/>
    </dgm:pt>
    <dgm:pt modelId="{BDA8243C-5A1A-4611-8F0C-629C1503EDCB}" type="pres">
      <dgm:prSet presAssocID="{9E92BDED-8A08-4169-8711-41A3562E7390}" presName="horz1" presStyleCnt="0"/>
      <dgm:spPr/>
    </dgm:pt>
    <dgm:pt modelId="{50A50B49-E04D-4A14-A2CE-908A277E746B}" type="pres">
      <dgm:prSet presAssocID="{9E92BDED-8A08-4169-8711-41A3562E7390}" presName="tx1" presStyleLbl="revTx" presStyleIdx="3" presStyleCnt="4"/>
      <dgm:spPr/>
    </dgm:pt>
    <dgm:pt modelId="{4B12F2F6-B339-4920-B061-94E1231CE75E}" type="pres">
      <dgm:prSet presAssocID="{9E92BDED-8A08-4169-8711-41A3562E7390}" presName="vert1" presStyleCnt="0"/>
      <dgm:spPr/>
    </dgm:pt>
  </dgm:ptLst>
  <dgm:cxnLst>
    <dgm:cxn modelId="{B1450E29-C6B9-40C4-92BF-3DC2D4A83D9D}" type="presOf" srcId="{A3A20A47-5AEA-4A49-8025-AA2DF656FE76}" destId="{FF96DE7E-FCF0-4C26-A5EE-8F84DE8A9F48}" srcOrd="0" destOrd="0" presId="urn:microsoft.com/office/officeart/2008/layout/LinedList"/>
    <dgm:cxn modelId="{07C66346-28DE-4397-9090-E1182FD8667C}" srcId="{D99F6CBE-E5B3-40CF-95CE-887DFE4B6857}" destId="{A3A20A47-5AEA-4A49-8025-AA2DF656FE76}" srcOrd="1" destOrd="0" parTransId="{4964BBCF-0152-43FB-878E-78B1ABEC2BC8}" sibTransId="{50A1158A-CD9B-4B15-9AB8-2ACA53579385}"/>
    <dgm:cxn modelId="{E346A36A-C2D3-4080-9F9C-2522A939808E}" type="presOf" srcId="{D99F6CBE-E5B3-40CF-95CE-887DFE4B6857}" destId="{5487A917-B197-4695-BC7E-91FD93838768}" srcOrd="0" destOrd="0" presId="urn:microsoft.com/office/officeart/2008/layout/LinedList"/>
    <dgm:cxn modelId="{D34CB978-3782-4C28-AA9F-D5F0AF93CB4B}" type="presOf" srcId="{C586CB8A-A564-4A85-9C6B-0794FF5B5951}" destId="{F32D7411-79E2-4083-ABE2-27364EAC5756}" srcOrd="0" destOrd="0" presId="urn:microsoft.com/office/officeart/2008/layout/LinedList"/>
    <dgm:cxn modelId="{C8311588-3830-4D81-9E78-CD754B3DC5E0}" srcId="{D99F6CBE-E5B3-40CF-95CE-887DFE4B6857}" destId="{C586CB8A-A564-4A85-9C6B-0794FF5B5951}" srcOrd="0" destOrd="0" parTransId="{4547A844-4934-48ED-AF02-80C4E0533D79}" sibTransId="{792F9ACC-58AF-42EC-984E-A514B679B703}"/>
    <dgm:cxn modelId="{E73B6896-8AEC-4147-B265-1A70376A2ABF}" type="presOf" srcId="{42C8E9D3-0B5F-4974-83F5-DB64B6FC4FB6}" destId="{0645D3EE-4793-40AB-813D-3657A6A30D16}" srcOrd="0" destOrd="0" presId="urn:microsoft.com/office/officeart/2008/layout/LinedList"/>
    <dgm:cxn modelId="{840DE6AF-E8A0-4558-996B-CED268FC8DF0}" srcId="{D99F6CBE-E5B3-40CF-95CE-887DFE4B6857}" destId="{9E92BDED-8A08-4169-8711-41A3562E7390}" srcOrd="3" destOrd="0" parTransId="{277D3140-CA29-4731-B2CA-060399AE80D3}" sibTransId="{11ADE8B4-817F-49F3-BCB9-6B0F76D76C40}"/>
    <dgm:cxn modelId="{0A38C6EA-ACCC-451D-A5B4-82EA85346A97}" type="presOf" srcId="{9E92BDED-8A08-4169-8711-41A3562E7390}" destId="{50A50B49-E04D-4A14-A2CE-908A277E746B}" srcOrd="0" destOrd="0" presId="urn:microsoft.com/office/officeart/2008/layout/LinedList"/>
    <dgm:cxn modelId="{A29284FB-906C-44F9-97E9-51A21739B6AC}" srcId="{D99F6CBE-E5B3-40CF-95CE-887DFE4B6857}" destId="{42C8E9D3-0B5F-4974-83F5-DB64B6FC4FB6}" srcOrd="2" destOrd="0" parTransId="{F08B21DC-75B7-4EDB-B587-BD54411C7B7F}" sibTransId="{A9A2584F-F192-43B2-9DF4-6588464F1C06}"/>
    <dgm:cxn modelId="{AF419B12-ECF8-4AB7-A268-F5590577E375}" type="presParOf" srcId="{5487A917-B197-4695-BC7E-91FD93838768}" destId="{373D07DF-BFF5-4259-BA07-F37E0A94B840}" srcOrd="0" destOrd="0" presId="urn:microsoft.com/office/officeart/2008/layout/LinedList"/>
    <dgm:cxn modelId="{CA40E949-0B96-4551-BD4E-245573DF6435}" type="presParOf" srcId="{5487A917-B197-4695-BC7E-91FD93838768}" destId="{FC224A7B-DAFF-41A6-8F2D-02BC73D04578}" srcOrd="1" destOrd="0" presId="urn:microsoft.com/office/officeart/2008/layout/LinedList"/>
    <dgm:cxn modelId="{15F581EB-D1F4-4560-B163-17D7517AA32C}" type="presParOf" srcId="{FC224A7B-DAFF-41A6-8F2D-02BC73D04578}" destId="{F32D7411-79E2-4083-ABE2-27364EAC5756}" srcOrd="0" destOrd="0" presId="urn:microsoft.com/office/officeart/2008/layout/LinedList"/>
    <dgm:cxn modelId="{928FC4E1-36F8-44A4-BE30-399B481A757F}" type="presParOf" srcId="{FC224A7B-DAFF-41A6-8F2D-02BC73D04578}" destId="{1EC9818B-CBAD-4C6B-B7F4-3BBF85AC0732}" srcOrd="1" destOrd="0" presId="urn:microsoft.com/office/officeart/2008/layout/LinedList"/>
    <dgm:cxn modelId="{F7670F58-0A3D-4407-BF79-72FA448E2675}" type="presParOf" srcId="{5487A917-B197-4695-BC7E-91FD93838768}" destId="{8457EEC5-E068-409D-A5E9-57D744D1B458}" srcOrd="2" destOrd="0" presId="urn:microsoft.com/office/officeart/2008/layout/LinedList"/>
    <dgm:cxn modelId="{799F227F-579D-4B4F-9317-F80F4AAB265D}" type="presParOf" srcId="{5487A917-B197-4695-BC7E-91FD93838768}" destId="{7A20C691-D877-48FC-B874-FD4F8CF1EE76}" srcOrd="3" destOrd="0" presId="urn:microsoft.com/office/officeart/2008/layout/LinedList"/>
    <dgm:cxn modelId="{CF319BC6-5819-4DD5-A93B-2FCE1869136F}" type="presParOf" srcId="{7A20C691-D877-48FC-B874-FD4F8CF1EE76}" destId="{FF96DE7E-FCF0-4C26-A5EE-8F84DE8A9F48}" srcOrd="0" destOrd="0" presId="urn:microsoft.com/office/officeart/2008/layout/LinedList"/>
    <dgm:cxn modelId="{3DD29112-BAA6-46C9-91B4-4D0E90F70B88}" type="presParOf" srcId="{7A20C691-D877-48FC-B874-FD4F8CF1EE76}" destId="{699B1BC9-17B7-4133-99BE-CB789DD9F88C}" srcOrd="1" destOrd="0" presId="urn:microsoft.com/office/officeart/2008/layout/LinedList"/>
    <dgm:cxn modelId="{5D81DA59-EA3B-4D62-88BC-E4F7EB5453B8}" type="presParOf" srcId="{5487A917-B197-4695-BC7E-91FD93838768}" destId="{8674BD8D-8911-4B39-9C4A-006F098A61D7}" srcOrd="4" destOrd="0" presId="urn:microsoft.com/office/officeart/2008/layout/LinedList"/>
    <dgm:cxn modelId="{33B2A1E8-5775-4F3A-BDA1-992CA403A2BF}" type="presParOf" srcId="{5487A917-B197-4695-BC7E-91FD93838768}" destId="{789B0E99-9A96-4171-A0A6-AFE02D5B8B73}" srcOrd="5" destOrd="0" presId="urn:microsoft.com/office/officeart/2008/layout/LinedList"/>
    <dgm:cxn modelId="{8BB6AE45-5C00-4F42-92FB-7A626E60E634}" type="presParOf" srcId="{789B0E99-9A96-4171-A0A6-AFE02D5B8B73}" destId="{0645D3EE-4793-40AB-813D-3657A6A30D16}" srcOrd="0" destOrd="0" presId="urn:microsoft.com/office/officeart/2008/layout/LinedList"/>
    <dgm:cxn modelId="{5E1BE04B-AFE3-44B5-A725-A8C3550B5021}" type="presParOf" srcId="{789B0E99-9A96-4171-A0A6-AFE02D5B8B73}" destId="{24C1D79B-8221-4035-83C8-56F2C97E2185}" srcOrd="1" destOrd="0" presId="urn:microsoft.com/office/officeart/2008/layout/LinedList"/>
    <dgm:cxn modelId="{C4A20310-2576-4630-86CB-DE0BE006F078}" type="presParOf" srcId="{5487A917-B197-4695-BC7E-91FD93838768}" destId="{2559ED31-3267-4A3F-AFEC-5BDC2C354477}" srcOrd="6" destOrd="0" presId="urn:microsoft.com/office/officeart/2008/layout/LinedList"/>
    <dgm:cxn modelId="{3C32ADFC-517A-42BB-812B-82797BD1B60D}" type="presParOf" srcId="{5487A917-B197-4695-BC7E-91FD93838768}" destId="{BDA8243C-5A1A-4611-8F0C-629C1503EDCB}" srcOrd="7" destOrd="0" presId="urn:microsoft.com/office/officeart/2008/layout/LinedList"/>
    <dgm:cxn modelId="{B50BDE9E-8A27-4EC9-9D2B-DF4E15C4DC5F}" type="presParOf" srcId="{BDA8243C-5A1A-4611-8F0C-629C1503EDCB}" destId="{50A50B49-E04D-4A14-A2CE-908A277E746B}" srcOrd="0" destOrd="0" presId="urn:microsoft.com/office/officeart/2008/layout/LinedList"/>
    <dgm:cxn modelId="{01ED55BD-C2AA-4866-8E7F-BB6CE23AB867}" type="presParOf" srcId="{BDA8243C-5A1A-4611-8F0C-629C1503EDCB}" destId="{4B12F2F6-B339-4920-B061-94E1231CE75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12845-B17C-4582-AF76-3C647CBDDB7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6720070-CED5-447D-B101-C94F8AFCDBE5}">
      <dgm:prSet/>
      <dgm:spPr/>
      <dgm:t>
        <a:bodyPr/>
        <a:lstStyle/>
        <a:p>
          <a:pPr>
            <a:lnSpc>
              <a:spcPct val="100000"/>
            </a:lnSpc>
          </a:pPr>
          <a:r>
            <a:rPr lang="en-US" dirty="0">
              <a:latin typeface="Times New Roman" panose="02020603050405020304" pitchFamily="18" charset="0"/>
              <a:cs typeface="Times New Roman" panose="02020603050405020304" pitchFamily="18" charset="0"/>
            </a:rPr>
            <a:t>At Viridia Biotech, we specialize in cultivating premium organic Spirulina to meet the growing demands of the nutraceutical, food, and feed industries.  Established in 2022 and backed by over 12 years of industry expertise, we have quickly earned a reputation for delivering products that combine superior quality, sustainability, and innovation. </a:t>
          </a:r>
        </a:p>
      </dgm:t>
    </dgm:pt>
    <dgm:pt modelId="{B36205B0-52A8-4EBB-AEAC-98C47BA680CF}" type="parTrans" cxnId="{2C01CC60-841B-4FEE-A123-C12F2B929535}">
      <dgm:prSet/>
      <dgm:spPr/>
      <dgm:t>
        <a:bodyPr/>
        <a:lstStyle/>
        <a:p>
          <a:endParaRPr lang="en-US"/>
        </a:p>
      </dgm:t>
    </dgm:pt>
    <dgm:pt modelId="{5212459D-EFF5-4B59-9529-C30734DEEF38}" type="sibTrans" cxnId="{2C01CC60-841B-4FEE-A123-C12F2B929535}">
      <dgm:prSet/>
      <dgm:spPr/>
      <dgm:t>
        <a:bodyPr/>
        <a:lstStyle/>
        <a:p>
          <a:endParaRPr lang="en-US"/>
        </a:p>
      </dgm:t>
    </dgm:pt>
    <dgm:pt modelId="{C4D50241-535E-4535-8F9B-51F790CDA86F}">
      <dgm:prSet/>
      <dgm:spPr/>
      <dgm:t>
        <a:bodyPr/>
        <a:lstStyle/>
        <a:p>
          <a:pPr>
            <a:lnSpc>
              <a:spcPct val="100000"/>
            </a:lnSpc>
          </a:pPr>
          <a:r>
            <a:rPr lang="en-US" dirty="0">
              <a:latin typeface="Times New Roman" panose="02020603050405020304" pitchFamily="18" charset="0"/>
              <a:cs typeface="Times New Roman" panose="02020603050405020304" pitchFamily="18" charset="0"/>
            </a:rPr>
            <a:t>Our fully automated production process ensures minimal handling, preserving the purity and freshness of our Spirulina. </a:t>
          </a:r>
        </a:p>
      </dgm:t>
    </dgm:pt>
    <dgm:pt modelId="{103BD8A2-9AD0-43BF-B333-7571B327B8CA}" type="parTrans" cxnId="{5F72E276-483A-43D5-BC37-A20A4E002425}">
      <dgm:prSet/>
      <dgm:spPr/>
      <dgm:t>
        <a:bodyPr/>
        <a:lstStyle/>
        <a:p>
          <a:endParaRPr lang="en-US"/>
        </a:p>
      </dgm:t>
    </dgm:pt>
    <dgm:pt modelId="{3927D8A8-0552-413A-BF14-C5F11C2D7BC2}" type="sibTrans" cxnId="{5F72E276-483A-43D5-BC37-A20A4E002425}">
      <dgm:prSet/>
      <dgm:spPr/>
      <dgm:t>
        <a:bodyPr/>
        <a:lstStyle/>
        <a:p>
          <a:endParaRPr lang="en-US"/>
        </a:p>
      </dgm:t>
    </dgm:pt>
    <dgm:pt modelId="{D988E6F0-D3A7-48B4-86C7-09C1AD6F249C}">
      <dgm:prSet/>
      <dgm:spPr/>
      <dgm:t>
        <a:bodyPr/>
        <a:lstStyle/>
        <a:p>
          <a:pPr>
            <a:lnSpc>
              <a:spcPct val="100000"/>
            </a:lnSpc>
          </a:pPr>
          <a:r>
            <a:rPr lang="en-US" dirty="0">
              <a:latin typeface="Times New Roman" panose="02020603050405020304" pitchFamily="18" charset="0"/>
              <a:cs typeface="Times New Roman" panose="02020603050405020304" pitchFamily="18" charset="0"/>
            </a:rPr>
            <a:t>MISSION To become a leading global supplier of Spirulina by offering unmatched quality, innovation, and sustainability while fostering trust and long-term partnerships. </a:t>
          </a:r>
        </a:p>
      </dgm:t>
    </dgm:pt>
    <dgm:pt modelId="{7B2B63C1-6662-4CF2-AEE4-C170308365EA}" type="parTrans" cxnId="{2060CF1E-13BD-413C-96BF-AF346B84E06B}">
      <dgm:prSet/>
      <dgm:spPr/>
      <dgm:t>
        <a:bodyPr/>
        <a:lstStyle/>
        <a:p>
          <a:endParaRPr lang="en-US"/>
        </a:p>
      </dgm:t>
    </dgm:pt>
    <dgm:pt modelId="{98CF1F56-3D0B-4C80-8FB1-F0721E3CB243}" type="sibTrans" cxnId="{2060CF1E-13BD-413C-96BF-AF346B84E06B}">
      <dgm:prSet/>
      <dgm:spPr/>
      <dgm:t>
        <a:bodyPr/>
        <a:lstStyle/>
        <a:p>
          <a:endParaRPr lang="en-US"/>
        </a:p>
      </dgm:t>
    </dgm:pt>
    <dgm:pt modelId="{84473D27-6602-4D91-8021-A271198365AB}">
      <dgm:prSet/>
      <dgm:spPr/>
      <dgm:t>
        <a:bodyPr/>
        <a:lstStyle/>
        <a:p>
          <a:pPr>
            <a:lnSpc>
              <a:spcPct val="100000"/>
            </a:lnSpc>
          </a:pPr>
          <a:r>
            <a:rPr lang="en-US" dirty="0">
              <a:latin typeface="Times New Roman" panose="02020603050405020304" pitchFamily="18" charset="0"/>
              <a:cs typeface="Times New Roman" panose="02020603050405020304" pitchFamily="18" charset="0"/>
            </a:rPr>
            <a:t>VISION To harness the power of Spirulina to enhance health and wellness worldwide while minimizing our environmental impact. </a:t>
          </a:r>
        </a:p>
      </dgm:t>
    </dgm:pt>
    <dgm:pt modelId="{7FA88C26-11DC-4576-A6A5-E9FFA64C629E}" type="parTrans" cxnId="{BCEBACA2-4D65-4196-BF0E-49C3447557E4}">
      <dgm:prSet/>
      <dgm:spPr/>
      <dgm:t>
        <a:bodyPr/>
        <a:lstStyle/>
        <a:p>
          <a:endParaRPr lang="en-US"/>
        </a:p>
      </dgm:t>
    </dgm:pt>
    <dgm:pt modelId="{D946FE47-ADFE-4C84-A9E2-F90AC3C36615}" type="sibTrans" cxnId="{BCEBACA2-4D65-4196-BF0E-49C3447557E4}">
      <dgm:prSet/>
      <dgm:spPr/>
      <dgm:t>
        <a:bodyPr/>
        <a:lstStyle/>
        <a:p>
          <a:endParaRPr lang="en-US"/>
        </a:p>
      </dgm:t>
    </dgm:pt>
    <dgm:pt modelId="{6FBECC9A-AF58-438A-A2D7-3452DF183F4E}">
      <dgm:prSet/>
      <dgm:spPr/>
      <dgm:t>
        <a:bodyPr/>
        <a:lstStyle/>
        <a:p>
          <a:pPr>
            <a:lnSpc>
              <a:spcPct val="100000"/>
            </a:lnSpc>
          </a:pPr>
          <a:r>
            <a:rPr lang="en-US" dirty="0">
              <a:latin typeface="Times New Roman" panose="02020603050405020304" pitchFamily="18" charset="0"/>
              <a:cs typeface="Times New Roman" panose="02020603050405020304" pitchFamily="18" charset="0"/>
            </a:rPr>
            <a:t>VALUES We strive to produce the most premium Spirulina on the market, adhering to strict quality assurance practices. A research-driven approach ensures we are always finding new ways to improve our products and processes.</a:t>
          </a:r>
        </a:p>
      </dgm:t>
    </dgm:pt>
    <dgm:pt modelId="{8CF17F76-860A-4129-A4A4-950EA8A134BE}" type="parTrans" cxnId="{7B30F911-ADD9-4BBA-A4B9-C005B8193DBC}">
      <dgm:prSet/>
      <dgm:spPr/>
      <dgm:t>
        <a:bodyPr/>
        <a:lstStyle/>
        <a:p>
          <a:endParaRPr lang="en-US"/>
        </a:p>
      </dgm:t>
    </dgm:pt>
    <dgm:pt modelId="{450B4594-A78D-4444-B682-E5C016E798BD}" type="sibTrans" cxnId="{7B30F911-ADD9-4BBA-A4B9-C005B8193DBC}">
      <dgm:prSet/>
      <dgm:spPr/>
      <dgm:t>
        <a:bodyPr/>
        <a:lstStyle/>
        <a:p>
          <a:endParaRPr lang="en-US"/>
        </a:p>
      </dgm:t>
    </dgm:pt>
    <dgm:pt modelId="{80806BFC-52A0-4F8B-8FA8-2D71FA73A101}" type="pres">
      <dgm:prSet presAssocID="{C1E12845-B17C-4582-AF76-3C647CBDDB71}" presName="root" presStyleCnt="0">
        <dgm:presLayoutVars>
          <dgm:dir/>
          <dgm:resizeHandles val="exact"/>
        </dgm:presLayoutVars>
      </dgm:prSet>
      <dgm:spPr/>
    </dgm:pt>
    <dgm:pt modelId="{8C5D1E60-AD63-4D47-B455-3A74D229B640}" type="pres">
      <dgm:prSet presAssocID="{66720070-CED5-447D-B101-C94F8AFCDBE5}" presName="compNode" presStyleCnt="0"/>
      <dgm:spPr/>
    </dgm:pt>
    <dgm:pt modelId="{A4BF0643-EDD8-4837-8FF0-8CF24FFCF22F}" type="pres">
      <dgm:prSet presAssocID="{66720070-CED5-447D-B101-C94F8AFCDBE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ientist"/>
        </a:ext>
      </dgm:extLst>
    </dgm:pt>
    <dgm:pt modelId="{918C4F67-498E-431E-BB70-93F5D3C0FDF4}" type="pres">
      <dgm:prSet presAssocID="{66720070-CED5-447D-B101-C94F8AFCDBE5}" presName="spaceRect" presStyleCnt="0"/>
      <dgm:spPr/>
    </dgm:pt>
    <dgm:pt modelId="{7EAB3EE4-2D1E-4ADB-AA80-3423144A9215}" type="pres">
      <dgm:prSet presAssocID="{66720070-CED5-447D-B101-C94F8AFCDBE5}" presName="textRect" presStyleLbl="revTx" presStyleIdx="0" presStyleCnt="5">
        <dgm:presLayoutVars>
          <dgm:chMax val="1"/>
          <dgm:chPref val="1"/>
        </dgm:presLayoutVars>
      </dgm:prSet>
      <dgm:spPr/>
    </dgm:pt>
    <dgm:pt modelId="{016D8F8B-EA45-4D82-BC54-3F03C1286D8E}" type="pres">
      <dgm:prSet presAssocID="{5212459D-EFF5-4B59-9529-C30734DEEF38}" presName="sibTrans" presStyleCnt="0"/>
      <dgm:spPr/>
    </dgm:pt>
    <dgm:pt modelId="{A5A3350D-28BE-4AC3-8A2D-D57B41F29D77}" type="pres">
      <dgm:prSet presAssocID="{C4D50241-535E-4535-8F9B-51F790CDA86F}" presName="compNode" presStyleCnt="0"/>
      <dgm:spPr/>
    </dgm:pt>
    <dgm:pt modelId="{FC190771-1DE6-4FC3-BF23-68E5101B7910}" type="pres">
      <dgm:prSet presAssocID="{C4D50241-535E-4535-8F9B-51F790CDA86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33B9D1E5-34AE-4E2C-8A1D-4E89B89FBCCD}" type="pres">
      <dgm:prSet presAssocID="{C4D50241-535E-4535-8F9B-51F790CDA86F}" presName="spaceRect" presStyleCnt="0"/>
      <dgm:spPr/>
    </dgm:pt>
    <dgm:pt modelId="{3D40351C-4158-4FA0-8497-FCEE9E28656F}" type="pres">
      <dgm:prSet presAssocID="{C4D50241-535E-4535-8F9B-51F790CDA86F}" presName="textRect" presStyleLbl="revTx" presStyleIdx="1" presStyleCnt="5">
        <dgm:presLayoutVars>
          <dgm:chMax val="1"/>
          <dgm:chPref val="1"/>
        </dgm:presLayoutVars>
      </dgm:prSet>
      <dgm:spPr/>
    </dgm:pt>
    <dgm:pt modelId="{F206CFF2-BEC8-4CD6-B027-07E60C64D3EA}" type="pres">
      <dgm:prSet presAssocID="{3927D8A8-0552-413A-BF14-C5F11C2D7BC2}" presName="sibTrans" presStyleCnt="0"/>
      <dgm:spPr/>
    </dgm:pt>
    <dgm:pt modelId="{2DB05040-23EC-4B40-9CB2-DAA1ABE8A46D}" type="pres">
      <dgm:prSet presAssocID="{D988E6F0-D3A7-48B4-86C7-09C1AD6F249C}" presName="compNode" presStyleCnt="0"/>
      <dgm:spPr/>
    </dgm:pt>
    <dgm:pt modelId="{475F49C9-8D5F-4E11-B1DB-0869AF365E1B}" type="pres">
      <dgm:prSet presAssocID="{D988E6F0-D3A7-48B4-86C7-09C1AD6F249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E08B136F-7070-490F-92D6-57775B7729BE}" type="pres">
      <dgm:prSet presAssocID="{D988E6F0-D3A7-48B4-86C7-09C1AD6F249C}" presName="spaceRect" presStyleCnt="0"/>
      <dgm:spPr/>
    </dgm:pt>
    <dgm:pt modelId="{3DA5ECAE-70D8-41DA-A0E8-5FE7ED0D73D4}" type="pres">
      <dgm:prSet presAssocID="{D988E6F0-D3A7-48B4-86C7-09C1AD6F249C}" presName="textRect" presStyleLbl="revTx" presStyleIdx="2" presStyleCnt="5">
        <dgm:presLayoutVars>
          <dgm:chMax val="1"/>
          <dgm:chPref val="1"/>
        </dgm:presLayoutVars>
      </dgm:prSet>
      <dgm:spPr/>
    </dgm:pt>
    <dgm:pt modelId="{218580EF-7E93-4911-86D0-824544A0B591}" type="pres">
      <dgm:prSet presAssocID="{98CF1F56-3D0B-4C80-8FB1-F0721E3CB243}" presName="sibTrans" presStyleCnt="0"/>
      <dgm:spPr/>
    </dgm:pt>
    <dgm:pt modelId="{AAA3754D-5AC8-4722-91D5-2FED628F4400}" type="pres">
      <dgm:prSet presAssocID="{84473D27-6602-4D91-8021-A271198365AB}" presName="compNode" presStyleCnt="0"/>
      <dgm:spPr/>
    </dgm:pt>
    <dgm:pt modelId="{E6666CE9-E62C-4DC4-914E-2CCA83D238C2}" type="pres">
      <dgm:prSet presAssocID="{84473D27-6602-4D91-8021-A271198365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ye"/>
        </a:ext>
      </dgm:extLst>
    </dgm:pt>
    <dgm:pt modelId="{C86223DF-0B9E-4F3F-B37D-0FCCEF00220E}" type="pres">
      <dgm:prSet presAssocID="{84473D27-6602-4D91-8021-A271198365AB}" presName="spaceRect" presStyleCnt="0"/>
      <dgm:spPr/>
    </dgm:pt>
    <dgm:pt modelId="{DF978306-5DA5-4D53-A577-C54FEE1FDC4D}" type="pres">
      <dgm:prSet presAssocID="{84473D27-6602-4D91-8021-A271198365AB}" presName="textRect" presStyleLbl="revTx" presStyleIdx="3" presStyleCnt="5">
        <dgm:presLayoutVars>
          <dgm:chMax val="1"/>
          <dgm:chPref val="1"/>
        </dgm:presLayoutVars>
      </dgm:prSet>
      <dgm:spPr/>
    </dgm:pt>
    <dgm:pt modelId="{1EA46AC9-086F-42DA-9F33-DF12A4C6091A}" type="pres">
      <dgm:prSet presAssocID="{D946FE47-ADFE-4C84-A9E2-F90AC3C36615}" presName="sibTrans" presStyleCnt="0"/>
      <dgm:spPr/>
    </dgm:pt>
    <dgm:pt modelId="{1D252FFD-5C7F-4308-BEC9-72444E598C80}" type="pres">
      <dgm:prSet presAssocID="{6FBECC9A-AF58-438A-A2D7-3452DF183F4E}" presName="compNode" presStyleCnt="0"/>
      <dgm:spPr/>
    </dgm:pt>
    <dgm:pt modelId="{029DF41A-434D-43A3-A3E3-F64D0C671F38}" type="pres">
      <dgm:prSet presAssocID="{6FBECC9A-AF58-438A-A2D7-3452DF183F4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ibbon"/>
        </a:ext>
      </dgm:extLst>
    </dgm:pt>
    <dgm:pt modelId="{D1D1D05C-6D47-41AA-99BB-4E91D19E5031}" type="pres">
      <dgm:prSet presAssocID="{6FBECC9A-AF58-438A-A2D7-3452DF183F4E}" presName="spaceRect" presStyleCnt="0"/>
      <dgm:spPr/>
    </dgm:pt>
    <dgm:pt modelId="{A43812FC-6504-42FD-905A-274171D4D74C}" type="pres">
      <dgm:prSet presAssocID="{6FBECC9A-AF58-438A-A2D7-3452DF183F4E}" presName="textRect" presStyleLbl="revTx" presStyleIdx="4" presStyleCnt="5">
        <dgm:presLayoutVars>
          <dgm:chMax val="1"/>
          <dgm:chPref val="1"/>
        </dgm:presLayoutVars>
      </dgm:prSet>
      <dgm:spPr/>
    </dgm:pt>
  </dgm:ptLst>
  <dgm:cxnLst>
    <dgm:cxn modelId="{7B30F911-ADD9-4BBA-A4B9-C005B8193DBC}" srcId="{C1E12845-B17C-4582-AF76-3C647CBDDB71}" destId="{6FBECC9A-AF58-438A-A2D7-3452DF183F4E}" srcOrd="4" destOrd="0" parTransId="{8CF17F76-860A-4129-A4A4-950EA8A134BE}" sibTransId="{450B4594-A78D-4444-B682-E5C016E798BD}"/>
    <dgm:cxn modelId="{2060CF1E-13BD-413C-96BF-AF346B84E06B}" srcId="{C1E12845-B17C-4582-AF76-3C647CBDDB71}" destId="{D988E6F0-D3A7-48B4-86C7-09C1AD6F249C}" srcOrd="2" destOrd="0" parTransId="{7B2B63C1-6662-4CF2-AEE4-C170308365EA}" sibTransId="{98CF1F56-3D0B-4C80-8FB1-F0721E3CB243}"/>
    <dgm:cxn modelId="{2C01CC60-841B-4FEE-A123-C12F2B929535}" srcId="{C1E12845-B17C-4582-AF76-3C647CBDDB71}" destId="{66720070-CED5-447D-B101-C94F8AFCDBE5}" srcOrd="0" destOrd="0" parTransId="{B36205B0-52A8-4EBB-AEAC-98C47BA680CF}" sibTransId="{5212459D-EFF5-4B59-9529-C30734DEEF38}"/>
    <dgm:cxn modelId="{8D22B264-1197-424F-9E5F-E4C0AEB76A25}" type="presOf" srcId="{66720070-CED5-447D-B101-C94F8AFCDBE5}" destId="{7EAB3EE4-2D1E-4ADB-AA80-3423144A9215}" srcOrd="0" destOrd="0" presId="urn:microsoft.com/office/officeart/2018/2/layout/IconLabelList"/>
    <dgm:cxn modelId="{90639574-6D3B-418F-8712-8B480E90DB73}" type="presOf" srcId="{C4D50241-535E-4535-8F9B-51F790CDA86F}" destId="{3D40351C-4158-4FA0-8497-FCEE9E28656F}" srcOrd="0" destOrd="0" presId="urn:microsoft.com/office/officeart/2018/2/layout/IconLabelList"/>
    <dgm:cxn modelId="{5F72E276-483A-43D5-BC37-A20A4E002425}" srcId="{C1E12845-B17C-4582-AF76-3C647CBDDB71}" destId="{C4D50241-535E-4535-8F9B-51F790CDA86F}" srcOrd="1" destOrd="0" parTransId="{103BD8A2-9AD0-43BF-B333-7571B327B8CA}" sibTransId="{3927D8A8-0552-413A-BF14-C5F11C2D7BC2}"/>
    <dgm:cxn modelId="{760D3A78-5075-4A2B-8576-EFB421945374}" type="presOf" srcId="{84473D27-6602-4D91-8021-A271198365AB}" destId="{DF978306-5DA5-4D53-A577-C54FEE1FDC4D}" srcOrd="0" destOrd="0" presId="urn:microsoft.com/office/officeart/2018/2/layout/IconLabelList"/>
    <dgm:cxn modelId="{31AC457B-B3D6-4A68-A0F8-B9C93E50742D}" type="presOf" srcId="{D988E6F0-D3A7-48B4-86C7-09C1AD6F249C}" destId="{3DA5ECAE-70D8-41DA-A0E8-5FE7ED0D73D4}" srcOrd="0" destOrd="0" presId="urn:microsoft.com/office/officeart/2018/2/layout/IconLabelList"/>
    <dgm:cxn modelId="{BCEBACA2-4D65-4196-BF0E-49C3447557E4}" srcId="{C1E12845-B17C-4582-AF76-3C647CBDDB71}" destId="{84473D27-6602-4D91-8021-A271198365AB}" srcOrd="3" destOrd="0" parTransId="{7FA88C26-11DC-4576-A6A5-E9FFA64C629E}" sibTransId="{D946FE47-ADFE-4C84-A9E2-F90AC3C36615}"/>
    <dgm:cxn modelId="{6FBF46D0-2775-47CF-932F-6FA8C624B00D}" type="presOf" srcId="{C1E12845-B17C-4582-AF76-3C647CBDDB71}" destId="{80806BFC-52A0-4F8B-8FA8-2D71FA73A101}" srcOrd="0" destOrd="0" presId="urn:microsoft.com/office/officeart/2018/2/layout/IconLabelList"/>
    <dgm:cxn modelId="{EBD103D2-9C6E-4AD2-ABBE-2C5DFD72F596}" type="presOf" srcId="{6FBECC9A-AF58-438A-A2D7-3452DF183F4E}" destId="{A43812FC-6504-42FD-905A-274171D4D74C}" srcOrd="0" destOrd="0" presId="urn:microsoft.com/office/officeart/2018/2/layout/IconLabelList"/>
    <dgm:cxn modelId="{95D35892-8B21-4A67-9946-FF87D0DF09BE}" type="presParOf" srcId="{80806BFC-52A0-4F8B-8FA8-2D71FA73A101}" destId="{8C5D1E60-AD63-4D47-B455-3A74D229B640}" srcOrd="0" destOrd="0" presId="urn:microsoft.com/office/officeart/2018/2/layout/IconLabelList"/>
    <dgm:cxn modelId="{66CFBC8E-0F6B-434B-ADE1-6EBA3AA76ABB}" type="presParOf" srcId="{8C5D1E60-AD63-4D47-B455-3A74D229B640}" destId="{A4BF0643-EDD8-4837-8FF0-8CF24FFCF22F}" srcOrd="0" destOrd="0" presId="urn:microsoft.com/office/officeart/2018/2/layout/IconLabelList"/>
    <dgm:cxn modelId="{1B8CAADD-3919-4A1B-B840-D45A2FF49C56}" type="presParOf" srcId="{8C5D1E60-AD63-4D47-B455-3A74D229B640}" destId="{918C4F67-498E-431E-BB70-93F5D3C0FDF4}" srcOrd="1" destOrd="0" presId="urn:microsoft.com/office/officeart/2018/2/layout/IconLabelList"/>
    <dgm:cxn modelId="{3E4597E0-4A60-4614-A4FA-6FEA8B955E6D}" type="presParOf" srcId="{8C5D1E60-AD63-4D47-B455-3A74D229B640}" destId="{7EAB3EE4-2D1E-4ADB-AA80-3423144A9215}" srcOrd="2" destOrd="0" presId="urn:microsoft.com/office/officeart/2018/2/layout/IconLabelList"/>
    <dgm:cxn modelId="{EF118CB1-534B-479B-8DE6-56DEDAB15F01}" type="presParOf" srcId="{80806BFC-52A0-4F8B-8FA8-2D71FA73A101}" destId="{016D8F8B-EA45-4D82-BC54-3F03C1286D8E}" srcOrd="1" destOrd="0" presId="urn:microsoft.com/office/officeart/2018/2/layout/IconLabelList"/>
    <dgm:cxn modelId="{F7484B14-0CF6-4C75-9136-41329B36F3B6}" type="presParOf" srcId="{80806BFC-52A0-4F8B-8FA8-2D71FA73A101}" destId="{A5A3350D-28BE-4AC3-8A2D-D57B41F29D77}" srcOrd="2" destOrd="0" presId="urn:microsoft.com/office/officeart/2018/2/layout/IconLabelList"/>
    <dgm:cxn modelId="{264BF05F-43E1-4832-A163-3EA0EE7A34B8}" type="presParOf" srcId="{A5A3350D-28BE-4AC3-8A2D-D57B41F29D77}" destId="{FC190771-1DE6-4FC3-BF23-68E5101B7910}" srcOrd="0" destOrd="0" presId="urn:microsoft.com/office/officeart/2018/2/layout/IconLabelList"/>
    <dgm:cxn modelId="{D9E55D34-BDA0-4BC6-9AF1-39559A1279EE}" type="presParOf" srcId="{A5A3350D-28BE-4AC3-8A2D-D57B41F29D77}" destId="{33B9D1E5-34AE-4E2C-8A1D-4E89B89FBCCD}" srcOrd="1" destOrd="0" presId="urn:microsoft.com/office/officeart/2018/2/layout/IconLabelList"/>
    <dgm:cxn modelId="{B9860A1C-A9D9-43AD-BA06-FCF38CFC5EB2}" type="presParOf" srcId="{A5A3350D-28BE-4AC3-8A2D-D57B41F29D77}" destId="{3D40351C-4158-4FA0-8497-FCEE9E28656F}" srcOrd="2" destOrd="0" presId="urn:microsoft.com/office/officeart/2018/2/layout/IconLabelList"/>
    <dgm:cxn modelId="{63075513-3FEF-45CC-A1E4-625830616B5D}" type="presParOf" srcId="{80806BFC-52A0-4F8B-8FA8-2D71FA73A101}" destId="{F206CFF2-BEC8-4CD6-B027-07E60C64D3EA}" srcOrd="3" destOrd="0" presId="urn:microsoft.com/office/officeart/2018/2/layout/IconLabelList"/>
    <dgm:cxn modelId="{D3E2EEB1-6B21-4AAF-933B-31063A3A4A79}" type="presParOf" srcId="{80806BFC-52A0-4F8B-8FA8-2D71FA73A101}" destId="{2DB05040-23EC-4B40-9CB2-DAA1ABE8A46D}" srcOrd="4" destOrd="0" presId="urn:microsoft.com/office/officeart/2018/2/layout/IconLabelList"/>
    <dgm:cxn modelId="{6B6A0AC4-64C1-4A67-8F15-BAFF47F7D2C1}" type="presParOf" srcId="{2DB05040-23EC-4B40-9CB2-DAA1ABE8A46D}" destId="{475F49C9-8D5F-4E11-B1DB-0869AF365E1B}" srcOrd="0" destOrd="0" presId="urn:microsoft.com/office/officeart/2018/2/layout/IconLabelList"/>
    <dgm:cxn modelId="{5B861C29-DF84-4984-99F1-0F77B2899F73}" type="presParOf" srcId="{2DB05040-23EC-4B40-9CB2-DAA1ABE8A46D}" destId="{E08B136F-7070-490F-92D6-57775B7729BE}" srcOrd="1" destOrd="0" presId="urn:microsoft.com/office/officeart/2018/2/layout/IconLabelList"/>
    <dgm:cxn modelId="{410C0C2C-DA15-496B-AAD6-3A8B5C6709D6}" type="presParOf" srcId="{2DB05040-23EC-4B40-9CB2-DAA1ABE8A46D}" destId="{3DA5ECAE-70D8-41DA-A0E8-5FE7ED0D73D4}" srcOrd="2" destOrd="0" presId="urn:microsoft.com/office/officeart/2018/2/layout/IconLabelList"/>
    <dgm:cxn modelId="{B30800CA-5B4E-472E-8393-78273E7DC46C}" type="presParOf" srcId="{80806BFC-52A0-4F8B-8FA8-2D71FA73A101}" destId="{218580EF-7E93-4911-86D0-824544A0B591}" srcOrd="5" destOrd="0" presId="urn:microsoft.com/office/officeart/2018/2/layout/IconLabelList"/>
    <dgm:cxn modelId="{E3C2AEBB-DD15-4DFB-B2AF-843AF9FF0137}" type="presParOf" srcId="{80806BFC-52A0-4F8B-8FA8-2D71FA73A101}" destId="{AAA3754D-5AC8-4722-91D5-2FED628F4400}" srcOrd="6" destOrd="0" presId="urn:microsoft.com/office/officeart/2018/2/layout/IconLabelList"/>
    <dgm:cxn modelId="{87B014A4-0F43-4C25-A501-86EA73488299}" type="presParOf" srcId="{AAA3754D-5AC8-4722-91D5-2FED628F4400}" destId="{E6666CE9-E62C-4DC4-914E-2CCA83D238C2}" srcOrd="0" destOrd="0" presId="urn:microsoft.com/office/officeart/2018/2/layout/IconLabelList"/>
    <dgm:cxn modelId="{A20DC658-6213-4F6E-B3DA-6C68DE65A36F}" type="presParOf" srcId="{AAA3754D-5AC8-4722-91D5-2FED628F4400}" destId="{C86223DF-0B9E-4F3F-B37D-0FCCEF00220E}" srcOrd="1" destOrd="0" presId="urn:microsoft.com/office/officeart/2018/2/layout/IconLabelList"/>
    <dgm:cxn modelId="{AF5831A8-32B1-4D96-AF8B-B4F59920B82A}" type="presParOf" srcId="{AAA3754D-5AC8-4722-91D5-2FED628F4400}" destId="{DF978306-5DA5-4D53-A577-C54FEE1FDC4D}" srcOrd="2" destOrd="0" presId="urn:microsoft.com/office/officeart/2018/2/layout/IconLabelList"/>
    <dgm:cxn modelId="{9E172BE7-FB08-4746-AE40-828FA380CDE6}" type="presParOf" srcId="{80806BFC-52A0-4F8B-8FA8-2D71FA73A101}" destId="{1EA46AC9-086F-42DA-9F33-DF12A4C6091A}" srcOrd="7" destOrd="0" presId="urn:microsoft.com/office/officeart/2018/2/layout/IconLabelList"/>
    <dgm:cxn modelId="{DF3DDF09-176A-44E6-B307-8DE65EEA5CB7}" type="presParOf" srcId="{80806BFC-52A0-4F8B-8FA8-2D71FA73A101}" destId="{1D252FFD-5C7F-4308-BEC9-72444E598C80}" srcOrd="8" destOrd="0" presId="urn:microsoft.com/office/officeart/2018/2/layout/IconLabelList"/>
    <dgm:cxn modelId="{BA64797B-0299-4534-AEDA-4EE79CAEA699}" type="presParOf" srcId="{1D252FFD-5C7F-4308-BEC9-72444E598C80}" destId="{029DF41A-434D-43A3-A3E3-F64D0C671F38}" srcOrd="0" destOrd="0" presId="urn:microsoft.com/office/officeart/2018/2/layout/IconLabelList"/>
    <dgm:cxn modelId="{2A586015-6A45-41BF-8764-BC4307E181A5}" type="presParOf" srcId="{1D252FFD-5C7F-4308-BEC9-72444E598C80}" destId="{D1D1D05C-6D47-41AA-99BB-4E91D19E5031}" srcOrd="1" destOrd="0" presId="urn:microsoft.com/office/officeart/2018/2/layout/IconLabelList"/>
    <dgm:cxn modelId="{9ACB82A5-9483-4CB4-A868-51398BD89E96}" type="presParOf" srcId="{1D252FFD-5C7F-4308-BEC9-72444E598C80}" destId="{A43812FC-6504-42FD-905A-274171D4D74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215E60-3C11-4FB6-82CB-1B5744683CA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EED47D6-0EB6-4B06-9100-1E5E0E11F0A3}">
      <dgm:prSet/>
      <dgm:spPr/>
      <dgm:t>
        <a:bodyPr/>
        <a:lstStyle/>
        <a:p>
          <a:r>
            <a:rPr lang="en-US" dirty="0">
              <a:latin typeface="Times New Roman" panose="02020603050405020304" pitchFamily="18" charset="0"/>
              <a:cs typeface="Times New Roman" panose="02020603050405020304" pitchFamily="18" charset="0"/>
            </a:rPr>
            <a:t>The dataset comprises variables including oxygen dissolved (Net OD), pond depth, pH, salinity, and ambient illumination.</a:t>
          </a:r>
        </a:p>
      </dgm:t>
    </dgm:pt>
    <dgm:pt modelId="{6D8ACC90-B7D3-44B5-BBA0-C7664493BC3D}" type="parTrans" cxnId="{7E6FD6D8-2E94-4611-A653-99189F4C9644}">
      <dgm:prSet/>
      <dgm:spPr/>
      <dgm:t>
        <a:bodyPr/>
        <a:lstStyle/>
        <a:p>
          <a:endParaRPr lang="en-US"/>
        </a:p>
      </dgm:t>
    </dgm:pt>
    <dgm:pt modelId="{3E3795B2-CF7D-4FB6-941D-FB84DD5DF34E}" type="sibTrans" cxnId="{7E6FD6D8-2E94-4611-A653-99189F4C9644}">
      <dgm:prSet/>
      <dgm:spPr/>
      <dgm:t>
        <a:bodyPr/>
        <a:lstStyle/>
        <a:p>
          <a:endParaRPr lang="en-US"/>
        </a:p>
      </dgm:t>
    </dgm:pt>
    <dgm:pt modelId="{35766DDC-E746-4E89-88EB-C3DBD3E50D22}">
      <dgm:prSet/>
      <dgm:spPr/>
      <dgm:t>
        <a:bodyPr/>
        <a:lstStyle/>
        <a:p>
          <a:r>
            <a:rPr lang="en-US" dirty="0">
              <a:latin typeface="Times New Roman" panose="02020603050405020304" pitchFamily="18" charset="0"/>
              <a:cs typeface="Times New Roman" panose="02020603050405020304" pitchFamily="18" charset="0"/>
            </a:rPr>
            <a:t>Key water quality parameters that are necessary for the best possible growth of Spirulina are regularly monitored by high-precision sensors placed across various pond locations.</a:t>
          </a:r>
        </a:p>
      </dgm:t>
    </dgm:pt>
    <dgm:pt modelId="{C931B50A-0096-4DA2-B3DE-9702784572B6}" type="parTrans" cxnId="{DF869C51-EA28-45CE-B7CB-51F2C7A89344}">
      <dgm:prSet/>
      <dgm:spPr/>
      <dgm:t>
        <a:bodyPr/>
        <a:lstStyle/>
        <a:p>
          <a:endParaRPr lang="en-US"/>
        </a:p>
      </dgm:t>
    </dgm:pt>
    <dgm:pt modelId="{CF931E47-3F68-4E86-8536-701AB7ACBF60}" type="sibTrans" cxnId="{DF869C51-EA28-45CE-B7CB-51F2C7A89344}">
      <dgm:prSet/>
      <dgm:spPr/>
      <dgm:t>
        <a:bodyPr/>
        <a:lstStyle/>
        <a:p>
          <a:endParaRPr lang="en-US"/>
        </a:p>
      </dgm:t>
    </dgm:pt>
    <dgm:pt modelId="{F7F0F2A0-347E-4408-8B7F-55275A7F18D7}">
      <dgm:prSet/>
      <dgm:spPr/>
      <dgm:t>
        <a:bodyPr/>
        <a:lstStyle/>
        <a:p>
          <a:r>
            <a:rPr lang="en-US" dirty="0">
              <a:latin typeface="Times New Roman" panose="02020603050405020304" pitchFamily="18" charset="0"/>
              <a:cs typeface="Times New Roman" panose="02020603050405020304" pitchFamily="18" charset="0"/>
            </a:rPr>
            <a:t>Sensors in the monitoring system continually record data at predetermined intervals (e.g., every 15 minutes) and wirelessly send it to a centralized cloud-based storage system using an Internet of Things framework.</a:t>
          </a:r>
        </a:p>
      </dgm:t>
    </dgm:pt>
    <dgm:pt modelId="{67AB4E13-EAC7-40C6-9140-D1823CF41244}" type="parTrans" cxnId="{BB98DD66-2D43-4356-A210-03DA2321A7FC}">
      <dgm:prSet/>
      <dgm:spPr/>
      <dgm:t>
        <a:bodyPr/>
        <a:lstStyle/>
        <a:p>
          <a:endParaRPr lang="en-US"/>
        </a:p>
      </dgm:t>
    </dgm:pt>
    <dgm:pt modelId="{462C746F-7543-4152-A4E8-FE0CF7299E86}" type="sibTrans" cxnId="{BB98DD66-2D43-4356-A210-03DA2321A7FC}">
      <dgm:prSet/>
      <dgm:spPr/>
      <dgm:t>
        <a:bodyPr/>
        <a:lstStyle/>
        <a:p>
          <a:endParaRPr lang="en-US"/>
        </a:p>
      </dgm:t>
    </dgm:pt>
    <dgm:pt modelId="{B3A5FF33-F6D2-4E6A-8A68-DAE7C6140026}">
      <dgm:prSet/>
      <dgm:spPr/>
      <dgm:t>
        <a:bodyPr/>
        <a:lstStyle/>
        <a:p>
          <a:r>
            <a:rPr lang="en-US" dirty="0">
              <a:latin typeface="Times New Roman" panose="02020603050405020304" pitchFamily="18" charset="0"/>
              <a:cs typeface="Times New Roman" panose="02020603050405020304" pitchFamily="18" charset="0"/>
            </a:rPr>
            <a:t>The raw data is preprocessed to ensure consistency, reliability, and analytical accuracy before analysis begins; column names are uniformly standardized by removing special characters.</a:t>
          </a:r>
        </a:p>
      </dgm:t>
    </dgm:pt>
    <dgm:pt modelId="{67F859CC-6D54-4ACD-A5C4-87F61B37D984}" type="parTrans" cxnId="{CE2FBB16-D8F9-4CDD-8C55-0CE2FB2897EF}">
      <dgm:prSet/>
      <dgm:spPr/>
      <dgm:t>
        <a:bodyPr/>
        <a:lstStyle/>
        <a:p>
          <a:endParaRPr lang="en-US"/>
        </a:p>
      </dgm:t>
    </dgm:pt>
    <dgm:pt modelId="{1CA3977E-BCCA-4C88-A7B2-27FD801B9C33}" type="sibTrans" cxnId="{CE2FBB16-D8F9-4CDD-8C55-0CE2FB2897EF}">
      <dgm:prSet/>
      <dgm:spPr/>
      <dgm:t>
        <a:bodyPr/>
        <a:lstStyle/>
        <a:p>
          <a:endParaRPr lang="en-US"/>
        </a:p>
      </dgm:t>
    </dgm:pt>
    <dgm:pt modelId="{3607EECF-29AF-4B65-8DCD-7A2521DA71B5}" type="pres">
      <dgm:prSet presAssocID="{C1215E60-3C11-4FB6-82CB-1B5744683CAE}" presName="vert0" presStyleCnt="0">
        <dgm:presLayoutVars>
          <dgm:dir/>
          <dgm:animOne val="branch"/>
          <dgm:animLvl val="lvl"/>
        </dgm:presLayoutVars>
      </dgm:prSet>
      <dgm:spPr/>
    </dgm:pt>
    <dgm:pt modelId="{48F98B7F-78D4-4853-B874-C3566BE60275}" type="pres">
      <dgm:prSet presAssocID="{8EED47D6-0EB6-4B06-9100-1E5E0E11F0A3}" presName="thickLine" presStyleLbl="alignNode1" presStyleIdx="0" presStyleCnt="4"/>
      <dgm:spPr/>
    </dgm:pt>
    <dgm:pt modelId="{60A7AB31-DE03-4C56-A43B-67D6D7A4EC57}" type="pres">
      <dgm:prSet presAssocID="{8EED47D6-0EB6-4B06-9100-1E5E0E11F0A3}" presName="horz1" presStyleCnt="0"/>
      <dgm:spPr/>
    </dgm:pt>
    <dgm:pt modelId="{45632B15-5AF1-4C8B-889C-82D0384339CB}" type="pres">
      <dgm:prSet presAssocID="{8EED47D6-0EB6-4B06-9100-1E5E0E11F0A3}" presName="tx1" presStyleLbl="revTx" presStyleIdx="0" presStyleCnt="4"/>
      <dgm:spPr/>
    </dgm:pt>
    <dgm:pt modelId="{873B0AA1-753B-4A3D-B465-0BAC2C63360C}" type="pres">
      <dgm:prSet presAssocID="{8EED47D6-0EB6-4B06-9100-1E5E0E11F0A3}" presName="vert1" presStyleCnt="0"/>
      <dgm:spPr/>
    </dgm:pt>
    <dgm:pt modelId="{39C49FFC-39B4-4016-B15C-2804E68D6D21}" type="pres">
      <dgm:prSet presAssocID="{35766DDC-E746-4E89-88EB-C3DBD3E50D22}" presName="thickLine" presStyleLbl="alignNode1" presStyleIdx="1" presStyleCnt="4"/>
      <dgm:spPr/>
    </dgm:pt>
    <dgm:pt modelId="{61CD970B-4A9C-4B9B-853E-11A8602BB5FB}" type="pres">
      <dgm:prSet presAssocID="{35766DDC-E746-4E89-88EB-C3DBD3E50D22}" presName="horz1" presStyleCnt="0"/>
      <dgm:spPr/>
    </dgm:pt>
    <dgm:pt modelId="{2D15230A-7848-44F6-BE98-35F893D8D28A}" type="pres">
      <dgm:prSet presAssocID="{35766DDC-E746-4E89-88EB-C3DBD3E50D22}" presName="tx1" presStyleLbl="revTx" presStyleIdx="1" presStyleCnt="4"/>
      <dgm:spPr/>
    </dgm:pt>
    <dgm:pt modelId="{36E1E1FB-997B-46EE-913E-12502186E40D}" type="pres">
      <dgm:prSet presAssocID="{35766DDC-E746-4E89-88EB-C3DBD3E50D22}" presName="vert1" presStyleCnt="0"/>
      <dgm:spPr/>
    </dgm:pt>
    <dgm:pt modelId="{E68F7AF8-65E7-478B-A23A-F81A8768103B}" type="pres">
      <dgm:prSet presAssocID="{F7F0F2A0-347E-4408-8B7F-55275A7F18D7}" presName="thickLine" presStyleLbl="alignNode1" presStyleIdx="2" presStyleCnt="4"/>
      <dgm:spPr/>
    </dgm:pt>
    <dgm:pt modelId="{E8482EEC-00C4-4981-9645-0A49931FEF07}" type="pres">
      <dgm:prSet presAssocID="{F7F0F2A0-347E-4408-8B7F-55275A7F18D7}" presName="horz1" presStyleCnt="0"/>
      <dgm:spPr/>
    </dgm:pt>
    <dgm:pt modelId="{D789683A-09C4-4E11-BBEF-0C26AD0B37BF}" type="pres">
      <dgm:prSet presAssocID="{F7F0F2A0-347E-4408-8B7F-55275A7F18D7}" presName="tx1" presStyleLbl="revTx" presStyleIdx="2" presStyleCnt="4"/>
      <dgm:spPr/>
    </dgm:pt>
    <dgm:pt modelId="{92A503C6-8083-4C62-894C-B44DDEC6AA17}" type="pres">
      <dgm:prSet presAssocID="{F7F0F2A0-347E-4408-8B7F-55275A7F18D7}" presName="vert1" presStyleCnt="0"/>
      <dgm:spPr/>
    </dgm:pt>
    <dgm:pt modelId="{91097ACE-AFA4-4A5E-AF20-21279122086D}" type="pres">
      <dgm:prSet presAssocID="{B3A5FF33-F6D2-4E6A-8A68-DAE7C6140026}" presName="thickLine" presStyleLbl="alignNode1" presStyleIdx="3" presStyleCnt="4"/>
      <dgm:spPr/>
    </dgm:pt>
    <dgm:pt modelId="{30EE8E06-EB9F-4328-B2E6-4782ABEB75F4}" type="pres">
      <dgm:prSet presAssocID="{B3A5FF33-F6D2-4E6A-8A68-DAE7C6140026}" presName="horz1" presStyleCnt="0"/>
      <dgm:spPr/>
    </dgm:pt>
    <dgm:pt modelId="{C7501E30-EB8B-4F23-A6F1-C6A67BB10C8B}" type="pres">
      <dgm:prSet presAssocID="{B3A5FF33-F6D2-4E6A-8A68-DAE7C6140026}" presName="tx1" presStyleLbl="revTx" presStyleIdx="3" presStyleCnt="4"/>
      <dgm:spPr/>
    </dgm:pt>
    <dgm:pt modelId="{7C813B49-A09F-4D1D-BF71-4D04C28427BA}" type="pres">
      <dgm:prSet presAssocID="{B3A5FF33-F6D2-4E6A-8A68-DAE7C6140026}" presName="vert1" presStyleCnt="0"/>
      <dgm:spPr/>
    </dgm:pt>
  </dgm:ptLst>
  <dgm:cxnLst>
    <dgm:cxn modelId="{CE2FBB16-D8F9-4CDD-8C55-0CE2FB2897EF}" srcId="{C1215E60-3C11-4FB6-82CB-1B5744683CAE}" destId="{B3A5FF33-F6D2-4E6A-8A68-DAE7C6140026}" srcOrd="3" destOrd="0" parTransId="{67F859CC-6D54-4ACD-A5C4-87F61B37D984}" sibTransId="{1CA3977E-BCCA-4C88-A7B2-27FD801B9C33}"/>
    <dgm:cxn modelId="{984FDE37-6044-472A-B917-FD7AF761DAC5}" type="presOf" srcId="{C1215E60-3C11-4FB6-82CB-1B5744683CAE}" destId="{3607EECF-29AF-4B65-8DCD-7A2521DA71B5}" srcOrd="0" destOrd="0" presId="urn:microsoft.com/office/officeart/2008/layout/LinedList"/>
    <dgm:cxn modelId="{4B60565C-8554-40D9-9E11-4104662E9A97}" type="presOf" srcId="{35766DDC-E746-4E89-88EB-C3DBD3E50D22}" destId="{2D15230A-7848-44F6-BE98-35F893D8D28A}" srcOrd="0" destOrd="0" presId="urn:microsoft.com/office/officeart/2008/layout/LinedList"/>
    <dgm:cxn modelId="{BB98DD66-2D43-4356-A210-03DA2321A7FC}" srcId="{C1215E60-3C11-4FB6-82CB-1B5744683CAE}" destId="{F7F0F2A0-347E-4408-8B7F-55275A7F18D7}" srcOrd="2" destOrd="0" parTransId="{67AB4E13-EAC7-40C6-9140-D1823CF41244}" sibTransId="{462C746F-7543-4152-A4E8-FE0CF7299E86}"/>
    <dgm:cxn modelId="{FFAC706B-A8FA-4BD4-B2B4-834AA0C3AE4F}" type="presOf" srcId="{F7F0F2A0-347E-4408-8B7F-55275A7F18D7}" destId="{D789683A-09C4-4E11-BBEF-0C26AD0B37BF}" srcOrd="0" destOrd="0" presId="urn:microsoft.com/office/officeart/2008/layout/LinedList"/>
    <dgm:cxn modelId="{DF869C51-EA28-45CE-B7CB-51F2C7A89344}" srcId="{C1215E60-3C11-4FB6-82CB-1B5744683CAE}" destId="{35766DDC-E746-4E89-88EB-C3DBD3E50D22}" srcOrd="1" destOrd="0" parTransId="{C931B50A-0096-4DA2-B3DE-9702784572B6}" sibTransId="{CF931E47-3F68-4E86-8536-701AB7ACBF60}"/>
    <dgm:cxn modelId="{C71566AB-20E8-407C-9A15-560487373590}" type="presOf" srcId="{B3A5FF33-F6D2-4E6A-8A68-DAE7C6140026}" destId="{C7501E30-EB8B-4F23-A6F1-C6A67BB10C8B}" srcOrd="0" destOrd="0" presId="urn:microsoft.com/office/officeart/2008/layout/LinedList"/>
    <dgm:cxn modelId="{7E6FD6D8-2E94-4611-A653-99189F4C9644}" srcId="{C1215E60-3C11-4FB6-82CB-1B5744683CAE}" destId="{8EED47D6-0EB6-4B06-9100-1E5E0E11F0A3}" srcOrd="0" destOrd="0" parTransId="{6D8ACC90-B7D3-44B5-BBA0-C7664493BC3D}" sibTransId="{3E3795B2-CF7D-4FB6-941D-FB84DD5DF34E}"/>
    <dgm:cxn modelId="{B43EE4FC-0D74-474A-A6A1-71B2DCBAF1A5}" type="presOf" srcId="{8EED47D6-0EB6-4B06-9100-1E5E0E11F0A3}" destId="{45632B15-5AF1-4C8B-889C-82D0384339CB}" srcOrd="0" destOrd="0" presId="urn:microsoft.com/office/officeart/2008/layout/LinedList"/>
    <dgm:cxn modelId="{AF98C3AC-6A15-40A9-9B74-A17C17E5252A}" type="presParOf" srcId="{3607EECF-29AF-4B65-8DCD-7A2521DA71B5}" destId="{48F98B7F-78D4-4853-B874-C3566BE60275}" srcOrd="0" destOrd="0" presId="urn:microsoft.com/office/officeart/2008/layout/LinedList"/>
    <dgm:cxn modelId="{8800B7D6-AC52-4DB8-848C-00F9035C9C7C}" type="presParOf" srcId="{3607EECF-29AF-4B65-8DCD-7A2521DA71B5}" destId="{60A7AB31-DE03-4C56-A43B-67D6D7A4EC57}" srcOrd="1" destOrd="0" presId="urn:microsoft.com/office/officeart/2008/layout/LinedList"/>
    <dgm:cxn modelId="{0557FBE2-AD51-4F21-A306-5DE4A1D0C1D1}" type="presParOf" srcId="{60A7AB31-DE03-4C56-A43B-67D6D7A4EC57}" destId="{45632B15-5AF1-4C8B-889C-82D0384339CB}" srcOrd="0" destOrd="0" presId="urn:microsoft.com/office/officeart/2008/layout/LinedList"/>
    <dgm:cxn modelId="{6D583403-40F3-4924-9390-F63D18915B2C}" type="presParOf" srcId="{60A7AB31-DE03-4C56-A43B-67D6D7A4EC57}" destId="{873B0AA1-753B-4A3D-B465-0BAC2C63360C}" srcOrd="1" destOrd="0" presId="urn:microsoft.com/office/officeart/2008/layout/LinedList"/>
    <dgm:cxn modelId="{9D3D2222-3B06-4FCE-AE5E-249036B9FF4E}" type="presParOf" srcId="{3607EECF-29AF-4B65-8DCD-7A2521DA71B5}" destId="{39C49FFC-39B4-4016-B15C-2804E68D6D21}" srcOrd="2" destOrd="0" presId="urn:microsoft.com/office/officeart/2008/layout/LinedList"/>
    <dgm:cxn modelId="{14F9D1EB-EB2A-4E6D-94FA-B2F51350A237}" type="presParOf" srcId="{3607EECF-29AF-4B65-8DCD-7A2521DA71B5}" destId="{61CD970B-4A9C-4B9B-853E-11A8602BB5FB}" srcOrd="3" destOrd="0" presId="urn:microsoft.com/office/officeart/2008/layout/LinedList"/>
    <dgm:cxn modelId="{C4EF53FE-EAF4-4514-9E0E-E59B21C59BD0}" type="presParOf" srcId="{61CD970B-4A9C-4B9B-853E-11A8602BB5FB}" destId="{2D15230A-7848-44F6-BE98-35F893D8D28A}" srcOrd="0" destOrd="0" presId="urn:microsoft.com/office/officeart/2008/layout/LinedList"/>
    <dgm:cxn modelId="{B4819715-D0D3-42CA-949A-54B43E4B6797}" type="presParOf" srcId="{61CD970B-4A9C-4B9B-853E-11A8602BB5FB}" destId="{36E1E1FB-997B-46EE-913E-12502186E40D}" srcOrd="1" destOrd="0" presId="urn:microsoft.com/office/officeart/2008/layout/LinedList"/>
    <dgm:cxn modelId="{DD2BED52-8CBC-430E-B392-64F61EB15D4F}" type="presParOf" srcId="{3607EECF-29AF-4B65-8DCD-7A2521DA71B5}" destId="{E68F7AF8-65E7-478B-A23A-F81A8768103B}" srcOrd="4" destOrd="0" presId="urn:microsoft.com/office/officeart/2008/layout/LinedList"/>
    <dgm:cxn modelId="{65451AF6-00CD-4349-9212-6E37F772D53C}" type="presParOf" srcId="{3607EECF-29AF-4B65-8DCD-7A2521DA71B5}" destId="{E8482EEC-00C4-4981-9645-0A49931FEF07}" srcOrd="5" destOrd="0" presId="urn:microsoft.com/office/officeart/2008/layout/LinedList"/>
    <dgm:cxn modelId="{6A4D5D82-FB9E-4DD2-8A1E-BC743AEB1C74}" type="presParOf" srcId="{E8482EEC-00C4-4981-9645-0A49931FEF07}" destId="{D789683A-09C4-4E11-BBEF-0C26AD0B37BF}" srcOrd="0" destOrd="0" presId="urn:microsoft.com/office/officeart/2008/layout/LinedList"/>
    <dgm:cxn modelId="{D7F77380-E4CC-43F3-87F9-0AF777F23A6C}" type="presParOf" srcId="{E8482EEC-00C4-4981-9645-0A49931FEF07}" destId="{92A503C6-8083-4C62-894C-B44DDEC6AA17}" srcOrd="1" destOrd="0" presId="urn:microsoft.com/office/officeart/2008/layout/LinedList"/>
    <dgm:cxn modelId="{A431389E-70EE-4B7A-AA34-84ED3A0B59A8}" type="presParOf" srcId="{3607EECF-29AF-4B65-8DCD-7A2521DA71B5}" destId="{91097ACE-AFA4-4A5E-AF20-21279122086D}" srcOrd="6" destOrd="0" presId="urn:microsoft.com/office/officeart/2008/layout/LinedList"/>
    <dgm:cxn modelId="{A950A1C7-7F20-4BCD-90AA-2829CD57D290}" type="presParOf" srcId="{3607EECF-29AF-4B65-8DCD-7A2521DA71B5}" destId="{30EE8E06-EB9F-4328-B2E6-4782ABEB75F4}" srcOrd="7" destOrd="0" presId="urn:microsoft.com/office/officeart/2008/layout/LinedList"/>
    <dgm:cxn modelId="{4FFE67C5-5882-4852-87CB-9BF3AA9220C9}" type="presParOf" srcId="{30EE8E06-EB9F-4328-B2E6-4782ABEB75F4}" destId="{C7501E30-EB8B-4F23-A6F1-C6A67BB10C8B}" srcOrd="0" destOrd="0" presId="urn:microsoft.com/office/officeart/2008/layout/LinedList"/>
    <dgm:cxn modelId="{52846604-5E30-43ED-87C7-F23C43D938F5}" type="presParOf" srcId="{30EE8E06-EB9F-4328-B2E6-4782ABEB75F4}" destId="{7C813B49-A09F-4D1D-BF71-4D04C28427B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057C97-5A9B-4FF7-990F-301964FDD34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1F207B-FE27-4399-9C6F-8C1A85F42641}">
      <dgm:prSet/>
      <dgm:spPr/>
      <dgm:t>
        <a:bodyPr/>
        <a:lstStyle/>
        <a:p>
          <a:r>
            <a:rPr lang="en-US"/>
            <a:t>Enhancements can be made to the current pond water quality prediction model in the areas of data preprocessing, modelling, and deployment.</a:t>
          </a:r>
        </a:p>
      </dgm:t>
    </dgm:pt>
    <dgm:pt modelId="{4ADF08CE-2E60-4726-A889-95C0604B67FC}" type="parTrans" cxnId="{F8EE2050-EC0E-48DB-9D52-6BAA15517EBA}">
      <dgm:prSet/>
      <dgm:spPr/>
      <dgm:t>
        <a:bodyPr/>
        <a:lstStyle/>
        <a:p>
          <a:endParaRPr lang="en-US"/>
        </a:p>
      </dgm:t>
    </dgm:pt>
    <dgm:pt modelId="{65A6E470-90E1-4FE4-A2A6-C43FAECC8FB0}" type="sibTrans" cxnId="{F8EE2050-EC0E-48DB-9D52-6BAA15517EBA}">
      <dgm:prSet/>
      <dgm:spPr/>
      <dgm:t>
        <a:bodyPr/>
        <a:lstStyle/>
        <a:p>
          <a:endParaRPr lang="en-US"/>
        </a:p>
      </dgm:t>
    </dgm:pt>
    <dgm:pt modelId="{A60F3C1A-96F6-4F6A-B6F7-09023985BB18}">
      <dgm:prSet/>
      <dgm:spPr/>
      <dgm:t>
        <a:bodyPr/>
        <a:lstStyle/>
        <a:p>
          <a:r>
            <a:rPr lang="en-US"/>
            <a:t>Various other graph visualization packages can also be added for the further understanding of the data. The packages are Plotly, Streamlit etc.</a:t>
          </a:r>
        </a:p>
      </dgm:t>
    </dgm:pt>
    <dgm:pt modelId="{AE05BB6F-CF49-48C6-BA0D-94AF3F041F3A}" type="parTrans" cxnId="{DF9B2BB8-004F-4AC3-9DD5-35C2E1CC06D3}">
      <dgm:prSet/>
      <dgm:spPr/>
      <dgm:t>
        <a:bodyPr/>
        <a:lstStyle/>
        <a:p>
          <a:endParaRPr lang="en-US"/>
        </a:p>
      </dgm:t>
    </dgm:pt>
    <dgm:pt modelId="{2C9D6A98-1452-49B6-BCA5-C9DE5FBF8551}" type="sibTrans" cxnId="{DF9B2BB8-004F-4AC3-9DD5-35C2E1CC06D3}">
      <dgm:prSet/>
      <dgm:spPr/>
      <dgm:t>
        <a:bodyPr/>
        <a:lstStyle/>
        <a:p>
          <a:endParaRPr lang="en-US"/>
        </a:p>
      </dgm:t>
    </dgm:pt>
    <dgm:pt modelId="{63A07B44-8219-4A39-BCFB-F240B6D33B75}">
      <dgm:prSet/>
      <dgm:spPr/>
      <dgm:t>
        <a:bodyPr/>
        <a:lstStyle/>
        <a:p>
          <a:r>
            <a:rPr lang="en-US"/>
            <a:t>to successfully implement the concept, real-time user interaction can be facilitated by a web application that uses Flask, Fast API, or Streamlit. Automation through IoT-based sensors can also provide continuous monitoring, with data stored in cloud-based Firebase or NoSQL databases like MongoDB for real-time access.</a:t>
          </a:r>
        </a:p>
      </dgm:t>
    </dgm:pt>
    <dgm:pt modelId="{1EA78179-2EE0-47D9-9AD7-7F2C14174D6E}" type="parTrans" cxnId="{D7F40C58-727E-4DDB-8930-EA7F9FC5E949}">
      <dgm:prSet/>
      <dgm:spPr/>
      <dgm:t>
        <a:bodyPr/>
        <a:lstStyle/>
        <a:p>
          <a:endParaRPr lang="en-US"/>
        </a:p>
      </dgm:t>
    </dgm:pt>
    <dgm:pt modelId="{2D15F17D-FF61-42C5-A632-D852A77ED37F}" type="sibTrans" cxnId="{D7F40C58-727E-4DDB-8930-EA7F9FC5E949}">
      <dgm:prSet/>
      <dgm:spPr/>
      <dgm:t>
        <a:bodyPr/>
        <a:lstStyle/>
        <a:p>
          <a:endParaRPr lang="en-US"/>
        </a:p>
      </dgm:t>
    </dgm:pt>
    <dgm:pt modelId="{256FF3F3-150A-4E56-B5ED-33B67450F565}" type="pres">
      <dgm:prSet presAssocID="{D6057C97-5A9B-4FF7-990F-301964FDD346}" presName="root" presStyleCnt="0">
        <dgm:presLayoutVars>
          <dgm:dir/>
          <dgm:resizeHandles val="exact"/>
        </dgm:presLayoutVars>
      </dgm:prSet>
      <dgm:spPr/>
    </dgm:pt>
    <dgm:pt modelId="{EE46AA34-BC2C-497F-8CCC-FA3C8BFB0186}" type="pres">
      <dgm:prSet presAssocID="{911F207B-FE27-4399-9C6F-8C1A85F42641}" presName="compNode" presStyleCnt="0"/>
      <dgm:spPr/>
    </dgm:pt>
    <dgm:pt modelId="{96225557-036D-4D09-BB99-00DB9EB6CD72}" type="pres">
      <dgm:prSet presAssocID="{911F207B-FE27-4399-9C6F-8C1A85F42641}" presName="bgRect" presStyleLbl="bgShp" presStyleIdx="0" presStyleCnt="3"/>
      <dgm:spPr/>
    </dgm:pt>
    <dgm:pt modelId="{C63DA495-FEE5-45BD-9E2C-0DD069941538}" type="pres">
      <dgm:prSet presAssocID="{911F207B-FE27-4399-9C6F-8C1A85F426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am"/>
        </a:ext>
      </dgm:extLst>
    </dgm:pt>
    <dgm:pt modelId="{29720BCE-3423-4FAC-80B8-66A518CC29D0}" type="pres">
      <dgm:prSet presAssocID="{911F207B-FE27-4399-9C6F-8C1A85F42641}" presName="spaceRect" presStyleCnt="0"/>
      <dgm:spPr/>
    </dgm:pt>
    <dgm:pt modelId="{6C88FD42-F695-4197-A6A1-DEA2E6423E05}" type="pres">
      <dgm:prSet presAssocID="{911F207B-FE27-4399-9C6F-8C1A85F42641}" presName="parTx" presStyleLbl="revTx" presStyleIdx="0" presStyleCnt="3">
        <dgm:presLayoutVars>
          <dgm:chMax val="0"/>
          <dgm:chPref val="0"/>
        </dgm:presLayoutVars>
      </dgm:prSet>
      <dgm:spPr/>
    </dgm:pt>
    <dgm:pt modelId="{72427FE2-D500-4699-87EB-5EB14637FC3B}" type="pres">
      <dgm:prSet presAssocID="{65A6E470-90E1-4FE4-A2A6-C43FAECC8FB0}" presName="sibTrans" presStyleCnt="0"/>
      <dgm:spPr/>
    </dgm:pt>
    <dgm:pt modelId="{15B2C210-8709-4F7A-8451-6D531D3AC0A9}" type="pres">
      <dgm:prSet presAssocID="{A60F3C1A-96F6-4F6A-B6F7-09023985BB18}" presName="compNode" presStyleCnt="0"/>
      <dgm:spPr/>
    </dgm:pt>
    <dgm:pt modelId="{05CE3057-FC75-450F-B7EB-2F176187A609}" type="pres">
      <dgm:prSet presAssocID="{A60F3C1A-96F6-4F6A-B6F7-09023985BB18}" presName="bgRect" presStyleLbl="bgShp" presStyleIdx="1" presStyleCnt="3"/>
      <dgm:spPr/>
    </dgm:pt>
    <dgm:pt modelId="{DFDFF402-D5D6-498B-A7E8-78E2650DDAF9}" type="pres">
      <dgm:prSet presAssocID="{A60F3C1A-96F6-4F6A-B6F7-09023985BB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526A98E-6DF8-4EA9-A442-DAC9194198D3}" type="pres">
      <dgm:prSet presAssocID="{A60F3C1A-96F6-4F6A-B6F7-09023985BB18}" presName="spaceRect" presStyleCnt="0"/>
      <dgm:spPr/>
    </dgm:pt>
    <dgm:pt modelId="{A3B64450-6718-4B22-87F2-4B44D9861DE5}" type="pres">
      <dgm:prSet presAssocID="{A60F3C1A-96F6-4F6A-B6F7-09023985BB18}" presName="parTx" presStyleLbl="revTx" presStyleIdx="1" presStyleCnt="3">
        <dgm:presLayoutVars>
          <dgm:chMax val="0"/>
          <dgm:chPref val="0"/>
        </dgm:presLayoutVars>
      </dgm:prSet>
      <dgm:spPr/>
    </dgm:pt>
    <dgm:pt modelId="{91040B4B-7FA0-4FDF-B77A-51C4F8E137E3}" type="pres">
      <dgm:prSet presAssocID="{2C9D6A98-1452-49B6-BCA5-C9DE5FBF8551}" presName="sibTrans" presStyleCnt="0"/>
      <dgm:spPr/>
    </dgm:pt>
    <dgm:pt modelId="{DA3E894E-1A28-4951-943E-022063CB13B2}" type="pres">
      <dgm:prSet presAssocID="{63A07B44-8219-4A39-BCFB-F240B6D33B75}" presName="compNode" presStyleCnt="0"/>
      <dgm:spPr/>
    </dgm:pt>
    <dgm:pt modelId="{7B9A906E-84D3-4410-A5BB-468A1E7B3969}" type="pres">
      <dgm:prSet presAssocID="{63A07B44-8219-4A39-BCFB-F240B6D33B75}" presName="bgRect" presStyleLbl="bgShp" presStyleIdx="2" presStyleCnt="3"/>
      <dgm:spPr/>
    </dgm:pt>
    <dgm:pt modelId="{BA302D2F-C449-44FB-93D5-D23BA52EC3CD}" type="pres">
      <dgm:prSet presAssocID="{63A07B44-8219-4A39-BCFB-F240B6D33B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C03C2851-9050-4AED-A03C-C8F169E38886}" type="pres">
      <dgm:prSet presAssocID="{63A07B44-8219-4A39-BCFB-F240B6D33B75}" presName="spaceRect" presStyleCnt="0"/>
      <dgm:spPr/>
    </dgm:pt>
    <dgm:pt modelId="{AD3D14D1-2420-4EE4-A51E-3B187B1814AD}" type="pres">
      <dgm:prSet presAssocID="{63A07B44-8219-4A39-BCFB-F240B6D33B75}" presName="parTx" presStyleLbl="revTx" presStyleIdx="2" presStyleCnt="3">
        <dgm:presLayoutVars>
          <dgm:chMax val="0"/>
          <dgm:chPref val="0"/>
        </dgm:presLayoutVars>
      </dgm:prSet>
      <dgm:spPr/>
    </dgm:pt>
  </dgm:ptLst>
  <dgm:cxnLst>
    <dgm:cxn modelId="{81D70F3D-E90F-4A3D-9FD5-5EB0C2482818}" type="presOf" srcId="{911F207B-FE27-4399-9C6F-8C1A85F42641}" destId="{6C88FD42-F695-4197-A6A1-DEA2E6423E05}" srcOrd="0" destOrd="0" presId="urn:microsoft.com/office/officeart/2018/2/layout/IconVerticalSolidList"/>
    <dgm:cxn modelId="{D5D18243-E975-4D8B-8194-D4A744C62B31}" type="presOf" srcId="{D6057C97-5A9B-4FF7-990F-301964FDD346}" destId="{256FF3F3-150A-4E56-B5ED-33B67450F565}" srcOrd="0" destOrd="0" presId="urn:microsoft.com/office/officeart/2018/2/layout/IconVerticalSolidList"/>
    <dgm:cxn modelId="{F8EE2050-EC0E-48DB-9D52-6BAA15517EBA}" srcId="{D6057C97-5A9B-4FF7-990F-301964FDD346}" destId="{911F207B-FE27-4399-9C6F-8C1A85F42641}" srcOrd="0" destOrd="0" parTransId="{4ADF08CE-2E60-4726-A889-95C0604B67FC}" sibTransId="{65A6E470-90E1-4FE4-A2A6-C43FAECC8FB0}"/>
    <dgm:cxn modelId="{6718F274-D6E1-4F33-8329-F181CF925246}" type="presOf" srcId="{A60F3C1A-96F6-4F6A-B6F7-09023985BB18}" destId="{A3B64450-6718-4B22-87F2-4B44D9861DE5}" srcOrd="0" destOrd="0" presId="urn:microsoft.com/office/officeart/2018/2/layout/IconVerticalSolidList"/>
    <dgm:cxn modelId="{D7F40C58-727E-4DDB-8930-EA7F9FC5E949}" srcId="{D6057C97-5A9B-4FF7-990F-301964FDD346}" destId="{63A07B44-8219-4A39-BCFB-F240B6D33B75}" srcOrd="2" destOrd="0" parTransId="{1EA78179-2EE0-47D9-9AD7-7F2C14174D6E}" sibTransId="{2D15F17D-FF61-42C5-A632-D852A77ED37F}"/>
    <dgm:cxn modelId="{947A5386-25E2-4A0C-A586-71540188BDCF}" type="presOf" srcId="{63A07B44-8219-4A39-BCFB-F240B6D33B75}" destId="{AD3D14D1-2420-4EE4-A51E-3B187B1814AD}" srcOrd="0" destOrd="0" presId="urn:microsoft.com/office/officeart/2018/2/layout/IconVerticalSolidList"/>
    <dgm:cxn modelId="{DF9B2BB8-004F-4AC3-9DD5-35C2E1CC06D3}" srcId="{D6057C97-5A9B-4FF7-990F-301964FDD346}" destId="{A60F3C1A-96F6-4F6A-B6F7-09023985BB18}" srcOrd="1" destOrd="0" parTransId="{AE05BB6F-CF49-48C6-BA0D-94AF3F041F3A}" sibTransId="{2C9D6A98-1452-49B6-BCA5-C9DE5FBF8551}"/>
    <dgm:cxn modelId="{240E2FC1-A076-4BA7-9585-7C400EA7BFD6}" type="presParOf" srcId="{256FF3F3-150A-4E56-B5ED-33B67450F565}" destId="{EE46AA34-BC2C-497F-8CCC-FA3C8BFB0186}" srcOrd="0" destOrd="0" presId="urn:microsoft.com/office/officeart/2018/2/layout/IconVerticalSolidList"/>
    <dgm:cxn modelId="{C5DAC8F7-382C-4046-AE88-101D4964BD13}" type="presParOf" srcId="{EE46AA34-BC2C-497F-8CCC-FA3C8BFB0186}" destId="{96225557-036D-4D09-BB99-00DB9EB6CD72}" srcOrd="0" destOrd="0" presId="urn:microsoft.com/office/officeart/2018/2/layout/IconVerticalSolidList"/>
    <dgm:cxn modelId="{4849081E-1E9D-4A13-A8E6-1CFAFBCEEBD5}" type="presParOf" srcId="{EE46AA34-BC2C-497F-8CCC-FA3C8BFB0186}" destId="{C63DA495-FEE5-45BD-9E2C-0DD069941538}" srcOrd="1" destOrd="0" presId="urn:microsoft.com/office/officeart/2018/2/layout/IconVerticalSolidList"/>
    <dgm:cxn modelId="{FB927997-A9C1-4CEC-8F2D-3514A7B6688B}" type="presParOf" srcId="{EE46AA34-BC2C-497F-8CCC-FA3C8BFB0186}" destId="{29720BCE-3423-4FAC-80B8-66A518CC29D0}" srcOrd="2" destOrd="0" presId="urn:microsoft.com/office/officeart/2018/2/layout/IconVerticalSolidList"/>
    <dgm:cxn modelId="{CAB5CC7C-A2F0-49EC-BD2C-02E387CC0B2D}" type="presParOf" srcId="{EE46AA34-BC2C-497F-8CCC-FA3C8BFB0186}" destId="{6C88FD42-F695-4197-A6A1-DEA2E6423E05}" srcOrd="3" destOrd="0" presId="urn:microsoft.com/office/officeart/2018/2/layout/IconVerticalSolidList"/>
    <dgm:cxn modelId="{EF565BEE-C12A-49E2-AE98-8FEC048D522D}" type="presParOf" srcId="{256FF3F3-150A-4E56-B5ED-33B67450F565}" destId="{72427FE2-D500-4699-87EB-5EB14637FC3B}" srcOrd="1" destOrd="0" presId="urn:microsoft.com/office/officeart/2018/2/layout/IconVerticalSolidList"/>
    <dgm:cxn modelId="{6C910861-229A-4D48-97D6-CA49D4D50612}" type="presParOf" srcId="{256FF3F3-150A-4E56-B5ED-33B67450F565}" destId="{15B2C210-8709-4F7A-8451-6D531D3AC0A9}" srcOrd="2" destOrd="0" presId="urn:microsoft.com/office/officeart/2018/2/layout/IconVerticalSolidList"/>
    <dgm:cxn modelId="{50087EE7-74D5-42DA-B783-DBC467B9B9A1}" type="presParOf" srcId="{15B2C210-8709-4F7A-8451-6D531D3AC0A9}" destId="{05CE3057-FC75-450F-B7EB-2F176187A609}" srcOrd="0" destOrd="0" presId="urn:microsoft.com/office/officeart/2018/2/layout/IconVerticalSolidList"/>
    <dgm:cxn modelId="{57764A6D-560B-47D6-8F0B-E32458890FE1}" type="presParOf" srcId="{15B2C210-8709-4F7A-8451-6D531D3AC0A9}" destId="{DFDFF402-D5D6-498B-A7E8-78E2650DDAF9}" srcOrd="1" destOrd="0" presId="urn:microsoft.com/office/officeart/2018/2/layout/IconVerticalSolidList"/>
    <dgm:cxn modelId="{00753105-8DB4-4757-9B98-9F8C87433626}" type="presParOf" srcId="{15B2C210-8709-4F7A-8451-6D531D3AC0A9}" destId="{2526A98E-6DF8-4EA9-A442-DAC9194198D3}" srcOrd="2" destOrd="0" presId="urn:microsoft.com/office/officeart/2018/2/layout/IconVerticalSolidList"/>
    <dgm:cxn modelId="{A78C5E40-ADB6-496A-A209-5E7AE6170DC0}" type="presParOf" srcId="{15B2C210-8709-4F7A-8451-6D531D3AC0A9}" destId="{A3B64450-6718-4B22-87F2-4B44D9861DE5}" srcOrd="3" destOrd="0" presId="urn:microsoft.com/office/officeart/2018/2/layout/IconVerticalSolidList"/>
    <dgm:cxn modelId="{352D976B-79CE-482E-ADBD-CB50CA52E999}" type="presParOf" srcId="{256FF3F3-150A-4E56-B5ED-33B67450F565}" destId="{91040B4B-7FA0-4FDF-B77A-51C4F8E137E3}" srcOrd="3" destOrd="0" presId="urn:microsoft.com/office/officeart/2018/2/layout/IconVerticalSolidList"/>
    <dgm:cxn modelId="{AECE0ABC-81B2-4353-B2EF-0373A3C83E95}" type="presParOf" srcId="{256FF3F3-150A-4E56-B5ED-33B67450F565}" destId="{DA3E894E-1A28-4951-943E-022063CB13B2}" srcOrd="4" destOrd="0" presId="urn:microsoft.com/office/officeart/2018/2/layout/IconVerticalSolidList"/>
    <dgm:cxn modelId="{73230B8C-5C0A-4CC8-98C1-09FFB1EC4F6C}" type="presParOf" srcId="{DA3E894E-1A28-4951-943E-022063CB13B2}" destId="{7B9A906E-84D3-4410-A5BB-468A1E7B3969}" srcOrd="0" destOrd="0" presId="urn:microsoft.com/office/officeart/2018/2/layout/IconVerticalSolidList"/>
    <dgm:cxn modelId="{3FE4918A-62EE-48C8-8094-0FDD7395E15E}" type="presParOf" srcId="{DA3E894E-1A28-4951-943E-022063CB13B2}" destId="{BA302D2F-C449-44FB-93D5-D23BA52EC3CD}" srcOrd="1" destOrd="0" presId="urn:microsoft.com/office/officeart/2018/2/layout/IconVerticalSolidList"/>
    <dgm:cxn modelId="{85E2C167-ADAA-49EC-A0F4-3819D6DB6925}" type="presParOf" srcId="{DA3E894E-1A28-4951-943E-022063CB13B2}" destId="{C03C2851-9050-4AED-A03C-C8F169E38886}" srcOrd="2" destOrd="0" presId="urn:microsoft.com/office/officeart/2018/2/layout/IconVerticalSolidList"/>
    <dgm:cxn modelId="{40BEB03A-0754-4D63-8977-1910A23921A5}" type="presParOf" srcId="{DA3E894E-1A28-4951-943E-022063CB13B2}" destId="{AD3D14D1-2420-4EE4-A51E-3B187B1814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E0CFB3-4BBD-40AA-A545-B3D47F1F131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2CBB017-9A9C-4129-91EF-C17BA6750E9B}">
      <dgm:prSet/>
      <dgm:spPr/>
      <dgm:t>
        <a:bodyPr/>
        <a:lstStyle/>
        <a:p>
          <a:r>
            <a:rPr lang="en-US" dirty="0">
              <a:latin typeface="Times New Roman" panose="02020603050405020304" pitchFamily="18" charset="0"/>
              <a:cs typeface="Times New Roman" panose="02020603050405020304" pitchFamily="18" charset="0"/>
            </a:rPr>
            <a:t>This study effectively illustrated the use of machine learning techniques for pond water quality analysis and temperature prediction.</a:t>
          </a:r>
        </a:p>
      </dgm:t>
    </dgm:pt>
    <dgm:pt modelId="{82DA1112-2EB0-420C-B862-C14505035642}" type="parTrans" cxnId="{DC67602B-79BD-4270-8710-536DD9CDA523}">
      <dgm:prSet/>
      <dgm:spPr/>
      <dgm:t>
        <a:bodyPr/>
        <a:lstStyle/>
        <a:p>
          <a:endParaRPr lang="en-US">
            <a:latin typeface="Times New Roman" panose="02020603050405020304" pitchFamily="18" charset="0"/>
            <a:cs typeface="Times New Roman" panose="02020603050405020304" pitchFamily="18" charset="0"/>
          </a:endParaRPr>
        </a:p>
      </dgm:t>
    </dgm:pt>
    <dgm:pt modelId="{6385B708-52A0-4ED8-B772-5267AEFC6A3D}" type="sibTrans" cxnId="{DC67602B-79BD-4270-8710-536DD9CDA523}">
      <dgm:prSet/>
      <dgm:spPr/>
      <dgm:t>
        <a:bodyPr/>
        <a:lstStyle/>
        <a:p>
          <a:endParaRPr lang="en-US">
            <a:latin typeface="Times New Roman" panose="02020603050405020304" pitchFamily="18" charset="0"/>
            <a:cs typeface="Times New Roman" panose="02020603050405020304" pitchFamily="18" charset="0"/>
          </a:endParaRPr>
        </a:p>
      </dgm:t>
    </dgm:pt>
    <dgm:pt modelId="{23BD6533-D472-4F22-B208-6388B94C1466}">
      <dgm:prSet/>
      <dgm:spPr/>
      <dgm:t>
        <a:bodyPr/>
        <a:lstStyle/>
        <a:p>
          <a:r>
            <a:rPr lang="en-US">
              <a:latin typeface="Times New Roman" panose="02020603050405020304" pitchFamily="18" charset="0"/>
              <a:cs typeface="Times New Roman" panose="02020603050405020304" pitchFamily="18" charset="0"/>
            </a:rPr>
            <a:t>These results are particularly important for Viridia Biotech since they will improve real-time monitoring, maintain high-quality spirulina production, and optimise pond conditions.</a:t>
          </a:r>
        </a:p>
      </dgm:t>
    </dgm:pt>
    <dgm:pt modelId="{3D557B51-06C8-44B1-A16E-DD6D7301422C}" type="parTrans" cxnId="{C4410069-B05B-4CFA-987B-95C4394A77F9}">
      <dgm:prSet/>
      <dgm:spPr/>
      <dgm:t>
        <a:bodyPr/>
        <a:lstStyle/>
        <a:p>
          <a:endParaRPr lang="en-US">
            <a:latin typeface="Times New Roman" panose="02020603050405020304" pitchFamily="18" charset="0"/>
            <a:cs typeface="Times New Roman" panose="02020603050405020304" pitchFamily="18" charset="0"/>
          </a:endParaRPr>
        </a:p>
      </dgm:t>
    </dgm:pt>
    <dgm:pt modelId="{B2FCA06C-2F69-4254-BC72-F2B367260B08}" type="sibTrans" cxnId="{C4410069-B05B-4CFA-987B-95C4394A77F9}">
      <dgm:prSet/>
      <dgm:spPr/>
      <dgm:t>
        <a:bodyPr/>
        <a:lstStyle/>
        <a:p>
          <a:endParaRPr lang="en-US">
            <a:latin typeface="Times New Roman" panose="02020603050405020304" pitchFamily="18" charset="0"/>
            <a:cs typeface="Times New Roman" panose="02020603050405020304" pitchFamily="18" charset="0"/>
          </a:endParaRPr>
        </a:p>
      </dgm:t>
    </dgm:pt>
    <dgm:pt modelId="{D4C68D12-25BD-449C-A5E1-19002C37AC50}">
      <dgm:prSet/>
      <dgm:spPr/>
      <dgm:t>
        <a:bodyPr/>
        <a:lstStyle/>
        <a:p>
          <a:r>
            <a:rPr lang="en-US">
              <a:latin typeface="Times New Roman" panose="02020603050405020304" pitchFamily="18" charset="0"/>
              <a:cs typeface="Times New Roman" panose="02020603050405020304" pitchFamily="18" charset="0"/>
            </a:rPr>
            <a:t>The model's performance was good, as evidenced by its low Mean Absolute Error (MAE) and respectably high R2 score, which suggested that it was good at capturing changes in water temperature.</a:t>
          </a:r>
        </a:p>
      </dgm:t>
    </dgm:pt>
    <dgm:pt modelId="{C4B96076-DB46-413E-B706-1BD9BC9FBA76}" type="parTrans" cxnId="{5A94BA65-732A-4120-8508-1A756DBDB90C}">
      <dgm:prSet/>
      <dgm:spPr/>
      <dgm:t>
        <a:bodyPr/>
        <a:lstStyle/>
        <a:p>
          <a:endParaRPr lang="en-US">
            <a:latin typeface="Times New Roman" panose="02020603050405020304" pitchFamily="18" charset="0"/>
            <a:cs typeface="Times New Roman" panose="02020603050405020304" pitchFamily="18" charset="0"/>
          </a:endParaRPr>
        </a:p>
      </dgm:t>
    </dgm:pt>
    <dgm:pt modelId="{51CEA5C5-1865-4624-9467-43A93158E6C8}" type="sibTrans" cxnId="{5A94BA65-732A-4120-8508-1A756DBDB90C}">
      <dgm:prSet/>
      <dgm:spPr/>
      <dgm:t>
        <a:bodyPr/>
        <a:lstStyle/>
        <a:p>
          <a:endParaRPr lang="en-US">
            <a:latin typeface="Times New Roman" panose="02020603050405020304" pitchFamily="18" charset="0"/>
            <a:cs typeface="Times New Roman" panose="02020603050405020304" pitchFamily="18" charset="0"/>
          </a:endParaRPr>
        </a:p>
      </dgm:t>
    </dgm:pt>
    <dgm:pt modelId="{DEDE85CE-7B54-49E6-A922-9245CE82FD7E}" type="pres">
      <dgm:prSet presAssocID="{60E0CFB3-4BBD-40AA-A545-B3D47F1F1316}" presName="vert0" presStyleCnt="0">
        <dgm:presLayoutVars>
          <dgm:dir/>
          <dgm:animOne val="branch"/>
          <dgm:animLvl val="lvl"/>
        </dgm:presLayoutVars>
      </dgm:prSet>
      <dgm:spPr/>
    </dgm:pt>
    <dgm:pt modelId="{0C5B9EA8-F482-409A-8036-7DB0D99F9C93}" type="pres">
      <dgm:prSet presAssocID="{C2CBB017-9A9C-4129-91EF-C17BA6750E9B}" presName="thickLine" presStyleLbl="alignNode1" presStyleIdx="0" presStyleCnt="3"/>
      <dgm:spPr/>
    </dgm:pt>
    <dgm:pt modelId="{6E26AB8D-C901-4E18-B222-0B72CA6BDFA7}" type="pres">
      <dgm:prSet presAssocID="{C2CBB017-9A9C-4129-91EF-C17BA6750E9B}" presName="horz1" presStyleCnt="0"/>
      <dgm:spPr/>
    </dgm:pt>
    <dgm:pt modelId="{8A750B39-47FA-42E9-A1C1-26DC16D5F80E}" type="pres">
      <dgm:prSet presAssocID="{C2CBB017-9A9C-4129-91EF-C17BA6750E9B}" presName="tx1" presStyleLbl="revTx" presStyleIdx="0" presStyleCnt="3"/>
      <dgm:spPr/>
    </dgm:pt>
    <dgm:pt modelId="{E418800F-186B-4741-9D40-494D66BFFA01}" type="pres">
      <dgm:prSet presAssocID="{C2CBB017-9A9C-4129-91EF-C17BA6750E9B}" presName="vert1" presStyleCnt="0"/>
      <dgm:spPr/>
    </dgm:pt>
    <dgm:pt modelId="{B230F0B5-E74C-4D35-A9F1-3BE9690EACDF}" type="pres">
      <dgm:prSet presAssocID="{23BD6533-D472-4F22-B208-6388B94C1466}" presName="thickLine" presStyleLbl="alignNode1" presStyleIdx="1" presStyleCnt="3"/>
      <dgm:spPr/>
    </dgm:pt>
    <dgm:pt modelId="{F49B53C7-0FD8-4B75-BABF-44C760D00CB0}" type="pres">
      <dgm:prSet presAssocID="{23BD6533-D472-4F22-B208-6388B94C1466}" presName="horz1" presStyleCnt="0"/>
      <dgm:spPr/>
    </dgm:pt>
    <dgm:pt modelId="{62BE47CE-1423-45B6-B4AD-A568DD8502E2}" type="pres">
      <dgm:prSet presAssocID="{23BD6533-D472-4F22-B208-6388B94C1466}" presName="tx1" presStyleLbl="revTx" presStyleIdx="1" presStyleCnt="3"/>
      <dgm:spPr/>
    </dgm:pt>
    <dgm:pt modelId="{4151D6C2-6C19-4287-B0EB-EA7C26C57680}" type="pres">
      <dgm:prSet presAssocID="{23BD6533-D472-4F22-B208-6388B94C1466}" presName="vert1" presStyleCnt="0"/>
      <dgm:spPr/>
    </dgm:pt>
    <dgm:pt modelId="{CFC7E848-8881-47F6-A4B9-D7F258673754}" type="pres">
      <dgm:prSet presAssocID="{D4C68D12-25BD-449C-A5E1-19002C37AC50}" presName="thickLine" presStyleLbl="alignNode1" presStyleIdx="2" presStyleCnt="3"/>
      <dgm:spPr/>
    </dgm:pt>
    <dgm:pt modelId="{7E0FE154-7099-4C10-A77A-1BCB730E78BA}" type="pres">
      <dgm:prSet presAssocID="{D4C68D12-25BD-449C-A5E1-19002C37AC50}" presName="horz1" presStyleCnt="0"/>
      <dgm:spPr/>
    </dgm:pt>
    <dgm:pt modelId="{0518BB25-6A76-40FC-92DD-6321F10A1608}" type="pres">
      <dgm:prSet presAssocID="{D4C68D12-25BD-449C-A5E1-19002C37AC50}" presName="tx1" presStyleLbl="revTx" presStyleIdx="2" presStyleCnt="3"/>
      <dgm:spPr/>
    </dgm:pt>
    <dgm:pt modelId="{26422655-85EB-40A2-A730-062B0A5D62D4}" type="pres">
      <dgm:prSet presAssocID="{D4C68D12-25BD-449C-A5E1-19002C37AC50}" presName="vert1" presStyleCnt="0"/>
      <dgm:spPr/>
    </dgm:pt>
  </dgm:ptLst>
  <dgm:cxnLst>
    <dgm:cxn modelId="{DC67602B-79BD-4270-8710-536DD9CDA523}" srcId="{60E0CFB3-4BBD-40AA-A545-B3D47F1F1316}" destId="{C2CBB017-9A9C-4129-91EF-C17BA6750E9B}" srcOrd="0" destOrd="0" parTransId="{82DA1112-2EB0-420C-B862-C14505035642}" sibTransId="{6385B708-52A0-4ED8-B772-5267AEFC6A3D}"/>
    <dgm:cxn modelId="{D085C139-B00F-446F-AB21-5F1DCEC11818}" type="presOf" srcId="{C2CBB017-9A9C-4129-91EF-C17BA6750E9B}" destId="{8A750B39-47FA-42E9-A1C1-26DC16D5F80E}" srcOrd="0" destOrd="0" presId="urn:microsoft.com/office/officeart/2008/layout/LinedList"/>
    <dgm:cxn modelId="{5A94BA65-732A-4120-8508-1A756DBDB90C}" srcId="{60E0CFB3-4BBD-40AA-A545-B3D47F1F1316}" destId="{D4C68D12-25BD-449C-A5E1-19002C37AC50}" srcOrd="2" destOrd="0" parTransId="{C4B96076-DB46-413E-B706-1BD9BC9FBA76}" sibTransId="{51CEA5C5-1865-4624-9467-43A93158E6C8}"/>
    <dgm:cxn modelId="{C4410069-B05B-4CFA-987B-95C4394A77F9}" srcId="{60E0CFB3-4BBD-40AA-A545-B3D47F1F1316}" destId="{23BD6533-D472-4F22-B208-6388B94C1466}" srcOrd="1" destOrd="0" parTransId="{3D557B51-06C8-44B1-A16E-DD6D7301422C}" sibTransId="{B2FCA06C-2F69-4254-BC72-F2B367260B08}"/>
    <dgm:cxn modelId="{A554068A-80A4-47AB-BB8C-2EA544B82413}" type="presOf" srcId="{23BD6533-D472-4F22-B208-6388B94C1466}" destId="{62BE47CE-1423-45B6-B4AD-A568DD8502E2}" srcOrd="0" destOrd="0" presId="urn:microsoft.com/office/officeart/2008/layout/LinedList"/>
    <dgm:cxn modelId="{E18046A9-D811-4896-81E3-FEBD3941424F}" type="presOf" srcId="{60E0CFB3-4BBD-40AA-A545-B3D47F1F1316}" destId="{DEDE85CE-7B54-49E6-A922-9245CE82FD7E}" srcOrd="0" destOrd="0" presId="urn:microsoft.com/office/officeart/2008/layout/LinedList"/>
    <dgm:cxn modelId="{2F16DDEF-AB80-456C-BE5F-E4CC8A844108}" type="presOf" srcId="{D4C68D12-25BD-449C-A5E1-19002C37AC50}" destId="{0518BB25-6A76-40FC-92DD-6321F10A1608}" srcOrd="0" destOrd="0" presId="urn:microsoft.com/office/officeart/2008/layout/LinedList"/>
    <dgm:cxn modelId="{683A72CB-21BA-4EE7-8ACB-0641DF59E97D}" type="presParOf" srcId="{DEDE85CE-7B54-49E6-A922-9245CE82FD7E}" destId="{0C5B9EA8-F482-409A-8036-7DB0D99F9C93}" srcOrd="0" destOrd="0" presId="urn:microsoft.com/office/officeart/2008/layout/LinedList"/>
    <dgm:cxn modelId="{B0618E16-0CF7-451D-8232-DCF804C4C9B5}" type="presParOf" srcId="{DEDE85CE-7B54-49E6-A922-9245CE82FD7E}" destId="{6E26AB8D-C901-4E18-B222-0B72CA6BDFA7}" srcOrd="1" destOrd="0" presId="urn:microsoft.com/office/officeart/2008/layout/LinedList"/>
    <dgm:cxn modelId="{298D0245-8921-473E-BEA2-8F02ED457E9D}" type="presParOf" srcId="{6E26AB8D-C901-4E18-B222-0B72CA6BDFA7}" destId="{8A750B39-47FA-42E9-A1C1-26DC16D5F80E}" srcOrd="0" destOrd="0" presId="urn:microsoft.com/office/officeart/2008/layout/LinedList"/>
    <dgm:cxn modelId="{C53690F6-A28D-40BB-855F-0F0B8D349B9A}" type="presParOf" srcId="{6E26AB8D-C901-4E18-B222-0B72CA6BDFA7}" destId="{E418800F-186B-4741-9D40-494D66BFFA01}" srcOrd="1" destOrd="0" presId="urn:microsoft.com/office/officeart/2008/layout/LinedList"/>
    <dgm:cxn modelId="{789696A8-A722-4018-A54A-8CC0D251086A}" type="presParOf" srcId="{DEDE85CE-7B54-49E6-A922-9245CE82FD7E}" destId="{B230F0B5-E74C-4D35-A9F1-3BE9690EACDF}" srcOrd="2" destOrd="0" presId="urn:microsoft.com/office/officeart/2008/layout/LinedList"/>
    <dgm:cxn modelId="{ACAC4C01-63CC-4282-83C4-714BD8969FA6}" type="presParOf" srcId="{DEDE85CE-7B54-49E6-A922-9245CE82FD7E}" destId="{F49B53C7-0FD8-4B75-BABF-44C760D00CB0}" srcOrd="3" destOrd="0" presId="urn:microsoft.com/office/officeart/2008/layout/LinedList"/>
    <dgm:cxn modelId="{C2410298-69DA-4728-BA7E-C51AA3C818CA}" type="presParOf" srcId="{F49B53C7-0FD8-4B75-BABF-44C760D00CB0}" destId="{62BE47CE-1423-45B6-B4AD-A568DD8502E2}" srcOrd="0" destOrd="0" presId="urn:microsoft.com/office/officeart/2008/layout/LinedList"/>
    <dgm:cxn modelId="{2FF6DD09-B701-46A0-B679-642114FE9F82}" type="presParOf" srcId="{F49B53C7-0FD8-4B75-BABF-44C760D00CB0}" destId="{4151D6C2-6C19-4287-B0EB-EA7C26C57680}" srcOrd="1" destOrd="0" presId="urn:microsoft.com/office/officeart/2008/layout/LinedList"/>
    <dgm:cxn modelId="{1ECDEFEA-5B3D-4CEB-ADD4-A26ABF0E23B6}" type="presParOf" srcId="{DEDE85CE-7B54-49E6-A922-9245CE82FD7E}" destId="{CFC7E848-8881-47F6-A4B9-D7F258673754}" srcOrd="4" destOrd="0" presId="urn:microsoft.com/office/officeart/2008/layout/LinedList"/>
    <dgm:cxn modelId="{C54A3FEF-5BF9-4D7D-861D-DA3F89F6492E}" type="presParOf" srcId="{DEDE85CE-7B54-49E6-A922-9245CE82FD7E}" destId="{7E0FE154-7099-4C10-A77A-1BCB730E78BA}" srcOrd="5" destOrd="0" presId="urn:microsoft.com/office/officeart/2008/layout/LinedList"/>
    <dgm:cxn modelId="{9EB15170-2463-4513-9CA3-66B41C79421D}" type="presParOf" srcId="{7E0FE154-7099-4C10-A77A-1BCB730E78BA}" destId="{0518BB25-6A76-40FC-92DD-6321F10A1608}" srcOrd="0" destOrd="0" presId="urn:microsoft.com/office/officeart/2008/layout/LinedList"/>
    <dgm:cxn modelId="{1E61A7E1-DBE5-4E6A-8FC0-B0CA7D67C4CA}" type="presParOf" srcId="{7E0FE154-7099-4C10-A77A-1BCB730E78BA}" destId="{26422655-85EB-40A2-A730-062B0A5D62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D07DF-BFF5-4259-BA07-F37E0A94B840}">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2D7411-79E2-4083-ABE2-27364EAC5756}">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Monitoring water quality is vital for optimizing conditions for successful aquaculture, especially when it comes to the cultivation of spirulina. </a:t>
          </a:r>
        </a:p>
      </dsp:txBody>
      <dsp:txXfrm>
        <a:off x="0" y="0"/>
        <a:ext cx="6492875" cy="1276350"/>
      </dsp:txXfrm>
    </dsp:sp>
    <dsp:sp modelId="{8457EEC5-E068-409D-A5E9-57D744D1B458}">
      <dsp:nvSpPr>
        <dsp:cNvPr id="0" name=""/>
        <dsp:cNvSpPr/>
      </dsp:nvSpPr>
      <dsp:spPr>
        <a:xfrm>
          <a:off x="0" y="1276350"/>
          <a:ext cx="6492875" cy="0"/>
        </a:xfrm>
        <a:prstGeom prst="line">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96DE7E-FCF0-4C26-A5EE-8F84DE8A9F48}">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primary objective is to create a prediction algorithm that uses past data on water quality to predict temperature changes and provide the ideal conditions for spirulina development. </a:t>
          </a:r>
        </a:p>
      </dsp:txBody>
      <dsp:txXfrm>
        <a:off x="0" y="1276350"/>
        <a:ext cx="6492875" cy="1276350"/>
      </dsp:txXfrm>
    </dsp:sp>
    <dsp:sp modelId="{8674BD8D-8911-4B39-9C4A-006F098A61D7}">
      <dsp:nvSpPr>
        <dsp:cNvPr id="0" name=""/>
        <dsp:cNvSpPr/>
      </dsp:nvSpPr>
      <dsp:spPr>
        <a:xfrm>
          <a:off x="0" y="2552700"/>
          <a:ext cx="6492875" cy="0"/>
        </a:xfrm>
        <a:prstGeom prst="line">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5D3EE-4793-40AB-813D-3657A6A30D16}">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By improving its real time monitoring and quality assurance procedures, Viridia Biotech can guarantee ideal pond conditions to produce spirulina.</a:t>
          </a:r>
        </a:p>
      </dsp:txBody>
      <dsp:txXfrm>
        <a:off x="0" y="2552700"/>
        <a:ext cx="6492875" cy="1276350"/>
      </dsp:txXfrm>
    </dsp:sp>
    <dsp:sp modelId="{2559ED31-3267-4A3F-AFEC-5BDC2C354477}">
      <dsp:nvSpPr>
        <dsp:cNvPr id="0" name=""/>
        <dsp:cNvSpPr/>
      </dsp:nvSpPr>
      <dsp:spPr>
        <a:xfrm>
          <a:off x="0" y="3829050"/>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A50B49-E04D-4A14-A2CE-908A277E746B}">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To further improve sustainability and prediction accuracy in spirulina farming, future improvements might include experimenting with sophisticated machine learning algorithms and adding more environmental variables. </a:t>
          </a:r>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F0643-EDD8-4837-8FF0-8CF24FFCF22F}">
      <dsp:nvSpPr>
        <dsp:cNvPr id="0" name=""/>
        <dsp:cNvSpPr/>
      </dsp:nvSpPr>
      <dsp:spPr>
        <a:xfrm>
          <a:off x="487515" y="597894"/>
          <a:ext cx="790224" cy="790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AB3EE4-2D1E-4ADB-AA80-3423144A9215}">
      <dsp:nvSpPr>
        <dsp:cNvPr id="0" name=""/>
        <dsp:cNvSpPr/>
      </dsp:nvSpPr>
      <dsp:spPr>
        <a:xfrm>
          <a:off x="4600" y="1860795"/>
          <a:ext cx="1756054" cy="188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At Viridia Biotech, we specialize in cultivating premium organic Spirulina to meet the growing demands of the nutraceutical, food, and feed industries.  Established in 2022 and backed by over 12 years of industry expertise, we have quickly earned a reputation for delivering products that combine superior quality, sustainability, and innovation. </a:t>
          </a:r>
        </a:p>
      </dsp:txBody>
      <dsp:txXfrm>
        <a:off x="4600" y="1860795"/>
        <a:ext cx="1756054" cy="1887758"/>
      </dsp:txXfrm>
    </dsp:sp>
    <dsp:sp modelId="{FC190771-1DE6-4FC3-BF23-68E5101B7910}">
      <dsp:nvSpPr>
        <dsp:cNvPr id="0" name=""/>
        <dsp:cNvSpPr/>
      </dsp:nvSpPr>
      <dsp:spPr>
        <a:xfrm>
          <a:off x="2550879" y="597894"/>
          <a:ext cx="790224" cy="7902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40351C-4158-4FA0-8497-FCEE9E28656F}">
      <dsp:nvSpPr>
        <dsp:cNvPr id="0" name=""/>
        <dsp:cNvSpPr/>
      </dsp:nvSpPr>
      <dsp:spPr>
        <a:xfrm>
          <a:off x="2067964" y="1860795"/>
          <a:ext cx="1756054" cy="188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Our fully automated production process ensures minimal handling, preserving the purity and freshness of our Spirulina. </a:t>
          </a:r>
        </a:p>
      </dsp:txBody>
      <dsp:txXfrm>
        <a:off x="2067964" y="1860795"/>
        <a:ext cx="1756054" cy="1887758"/>
      </dsp:txXfrm>
    </dsp:sp>
    <dsp:sp modelId="{475F49C9-8D5F-4E11-B1DB-0869AF365E1B}">
      <dsp:nvSpPr>
        <dsp:cNvPr id="0" name=""/>
        <dsp:cNvSpPr/>
      </dsp:nvSpPr>
      <dsp:spPr>
        <a:xfrm>
          <a:off x="4614244" y="597894"/>
          <a:ext cx="790224" cy="790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5ECAE-70D8-41DA-A0E8-5FE7ED0D73D4}">
      <dsp:nvSpPr>
        <dsp:cNvPr id="0" name=""/>
        <dsp:cNvSpPr/>
      </dsp:nvSpPr>
      <dsp:spPr>
        <a:xfrm>
          <a:off x="4131329" y="1860795"/>
          <a:ext cx="1756054" cy="188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MISSION To become a leading global supplier of Spirulina by offering unmatched quality, innovation, and sustainability while fostering trust and long-term partnerships. </a:t>
          </a:r>
        </a:p>
      </dsp:txBody>
      <dsp:txXfrm>
        <a:off x="4131329" y="1860795"/>
        <a:ext cx="1756054" cy="1887758"/>
      </dsp:txXfrm>
    </dsp:sp>
    <dsp:sp modelId="{E6666CE9-E62C-4DC4-914E-2CCA83D238C2}">
      <dsp:nvSpPr>
        <dsp:cNvPr id="0" name=""/>
        <dsp:cNvSpPr/>
      </dsp:nvSpPr>
      <dsp:spPr>
        <a:xfrm>
          <a:off x="6677608" y="597894"/>
          <a:ext cx="790224" cy="790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78306-5DA5-4D53-A577-C54FEE1FDC4D}">
      <dsp:nvSpPr>
        <dsp:cNvPr id="0" name=""/>
        <dsp:cNvSpPr/>
      </dsp:nvSpPr>
      <dsp:spPr>
        <a:xfrm>
          <a:off x="6194693" y="1860795"/>
          <a:ext cx="1756054" cy="188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VISION To harness the power of Spirulina to enhance health and wellness worldwide while minimizing our environmental impact. </a:t>
          </a:r>
        </a:p>
      </dsp:txBody>
      <dsp:txXfrm>
        <a:off x="6194693" y="1860795"/>
        <a:ext cx="1756054" cy="1887758"/>
      </dsp:txXfrm>
    </dsp:sp>
    <dsp:sp modelId="{029DF41A-434D-43A3-A3E3-F64D0C671F38}">
      <dsp:nvSpPr>
        <dsp:cNvPr id="0" name=""/>
        <dsp:cNvSpPr/>
      </dsp:nvSpPr>
      <dsp:spPr>
        <a:xfrm>
          <a:off x="8740972" y="597894"/>
          <a:ext cx="790224" cy="7902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3812FC-6504-42FD-905A-274171D4D74C}">
      <dsp:nvSpPr>
        <dsp:cNvPr id="0" name=""/>
        <dsp:cNvSpPr/>
      </dsp:nvSpPr>
      <dsp:spPr>
        <a:xfrm>
          <a:off x="8258057" y="1860795"/>
          <a:ext cx="1756054" cy="188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VALUES We strive to produce the most premium Spirulina on the market, adhering to strict quality assurance practices. A research-driven approach ensures we are always finding new ways to improve our products and processes.</a:t>
          </a:r>
        </a:p>
      </dsp:txBody>
      <dsp:txXfrm>
        <a:off x="8258057" y="1860795"/>
        <a:ext cx="1756054" cy="1887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98B7F-78D4-4853-B874-C3566BE60275}">
      <dsp:nvSpPr>
        <dsp:cNvPr id="0" name=""/>
        <dsp:cNvSpPr/>
      </dsp:nvSpPr>
      <dsp:spPr>
        <a:xfrm>
          <a:off x="0" y="0"/>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32B15-5AF1-4C8B-889C-82D0384339C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dataset comprises variables including oxygen dissolved (Net OD), pond depth, pH, salinity, and ambient illumination.</a:t>
          </a:r>
        </a:p>
      </dsp:txBody>
      <dsp:txXfrm>
        <a:off x="0" y="0"/>
        <a:ext cx="6492875" cy="1276350"/>
      </dsp:txXfrm>
    </dsp:sp>
    <dsp:sp modelId="{39C49FFC-39B4-4016-B15C-2804E68D6D21}">
      <dsp:nvSpPr>
        <dsp:cNvPr id="0" name=""/>
        <dsp:cNvSpPr/>
      </dsp:nvSpPr>
      <dsp:spPr>
        <a:xfrm>
          <a:off x="0" y="1276350"/>
          <a:ext cx="6492875" cy="0"/>
        </a:xfrm>
        <a:prstGeom prst="line">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5230A-7848-44F6-BE98-35F893D8D28A}">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Key water quality parameters that are necessary for the best possible growth of Spirulina are regularly monitored by high-precision sensors placed across various pond locations.</a:t>
          </a:r>
        </a:p>
      </dsp:txBody>
      <dsp:txXfrm>
        <a:off x="0" y="1276350"/>
        <a:ext cx="6492875" cy="1276350"/>
      </dsp:txXfrm>
    </dsp:sp>
    <dsp:sp modelId="{E68F7AF8-65E7-478B-A23A-F81A8768103B}">
      <dsp:nvSpPr>
        <dsp:cNvPr id="0" name=""/>
        <dsp:cNvSpPr/>
      </dsp:nvSpPr>
      <dsp:spPr>
        <a:xfrm>
          <a:off x="0" y="2552700"/>
          <a:ext cx="6492875" cy="0"/>
        </a:xfrm>
        <a:prstGeom prst="line">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89683A-09C4-4E11-BBEF-0C26AD0B37BF}">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Sensors in the monitoring system continually record data at predetermined intervals (e.g., every 15 minutes) and wirelessly send it to a centralized cloud-based storage system using an Internet of Things framework.</a:t>
          </a:r>
        </a:p>
      </dsp:txBody>
      <dsp:txXfrm>
        <a:off x="0" y="2552700"/>
        <a:ext cx="6492875" cy="1276350"/>
      </dsp:txXfrm>
    </dsp:sp>
    <dsp:sp modelId="{91097ACE-AFA4-4A5E-AF20-21279122086D}">
      <dsp:nvSpPr>
        <dsp:cNvPr id="0" name=""/>
        <dsp:cNvSpPr/>
      </dsp:nvSpPr>
      <dsp:spPr>
        <a:xfrm>
          <a:off x="0" y="3829050"/>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501E30-EB8B-4F23-A6F1-C6A67BB10C8B}">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raw data is preprocessed to ensure consistency, reliability, and analytical accuracy before analysis begins; column names are uniformly standardized by removing special characters.</a:t>
          </a:r>
        </a:p>
      </dsp:txBody>
      <dsp:txXfrm>
        <a:off x="0" y="3829050"/>
        <a:ext cx="6492875" cy="1276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25557-036D-4D09-BB99-00DB9EB6CD72}">
      <dsp:nvSpPr>
        <dsp:cNvPr id="0" name=""/>
        <dsp:cNvSpPr/>
      </dsp:nvSpPr>
      <dsp:spPr>
        <a:xfrm>
          <a:off x="0" y="639"/>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3DA495-FEE5-45BD-9E2C-0DD069941538}">
      <dsp:nvSpPr>
        <dsp:cNvPr id="0" name=""/>
        <dsp:cNvSpPr/>
      </dsp:nvSpPr>
      <dsp:spPr>
        <a:xfrm>
          <a:off x="452758" y="337402"/>
          <a:ext cx="823197" cy="823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88FD42-F695-4197-A6A1-DEA2E6423E05}">
      <dsp:nvSpPr>
        <dsp:cNvPr id="0" name=""/>
        <dsp:cNvSpPr/>
      </dsp:nvSpPr>
      <dsp:spPr>
        <a:xfrm>
          <a:off x="1728714" y="639"/>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622300">
            <a:lnSpc>
              <a:spcPct val="90000"/>
            </a:lnSpc>
            <a:spcBef>
              <a:spcPct val="0"/>
            </a:spcBef>
            <a:spcAft>
              <a:spcPct val="35000"/>
            </a:spcAft>
            <a:buNone/>
          </a:pPr>
          <a:r>
            <a:rPr lang="en-US" sz="1400" kern="1200"/>
            <a:t>Enhancements can be made to the current pond water quality prediction model in the areas of data preprocessing, modelling, and deployment.</a:t>
          </a:r>
        </a:p>
      </dsp:txBody>
      <dsp:txXfrm>
        <a:off x="1728714" y="639"/>
        <a:ext cx="5020806" cy="1496722"/>
      </dsp:txXfrm>
    </dsp:sp>
    <dsp:sp modelId="{05CE3057-FC75-450F-B7EB-2F176187A609}">
      <dsp:nvSpPr>
        <dsp:cNvPr id="0" name=""/>
        <dsp:cNvSpPr/>
      </dsp:nvSpPr>
      <dsp:spPr>
        <a:xfrm>
          <a:off x="0" y="1871542"/>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DFF402-D5D6-498B-A7E8-78E2650DDAF9}">
      <dsp:nvSpPr>
        <dsp:cNvPr id="0" name=""/>
        <dsp:cNvSpPr/>
      </dsp:nvSpPr>
      <dsp:spPr>
        <a:xfrm>
          <a:off x="452758" y="2208305"/>
          <a:ext cx="823197" cy="823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B64450-6718-4B22-87F2-4B44D9861DE5}">
      <dsp:nvSpPr>
        <dsp:cNvPr id="0" name=""/>
        <dsp:cNvSpPr/>
      </dsp:nvSpPr>
      <dsp:spPr>
        <a:xfrm>
          <a:off x="1728714" y="1871542"/>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622300">
            <a:lnSpc>
              <a:spcPct val="90000"/>
            </a:lnSpc>
            <a:spcBef>
              <a:spcPct val="0"/>
            </a:spcBef>
            <a:spcAft>
              <a:spcPct val="35000"/>
            </a:spcAft>
            <a:buNone/>
          </a:pPr>
          <a:r>
            <a:rPr lang="en-US" sz="1400" kern="1200"/>
            <a:t>Various other graph visualization packages can also be added for the further understanding of the data. The packages are Plotly, Streamlit etc.</a:t>
          </a:r>
        </a:p>
      </dsp:txBody>
      <dsp:txXfrm>
        <a:off x="1728714" y="1871542"/>
        <a:ext cx="5020806" cy="1496722"/>
      </dsp:txXfrm>
    </dsp:sp>
    <dsp:sp modelId="{7B9A906E-84D3-4410-A5BB-468A1E7B3969}">
      <dsp:nvSpPr>
        <dsp:cNvPr id="0" name=""/>
        <dsp:cNvSpPr/>
      </dsp:nvSpPr>
      <dsp:spPr>
        <a:xfrm>
          <a:off x="0" y="3742445"/>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02D2F-C449-44FB-93D5-D23BA52EC3CD}">
      <dsp:nvSpPr>
        <dsp:cNvPr id="0" name=""/>
        <dsp:cNvSpPr/>
      </dsp:nvSpPr>
      <dsp:spPr>
        <a:xfrm>
          <a:off x="452758" y="4079208"/>
          <a:ext cx="823197" cy="823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3D14D1-2420-4EE4-A51E-3B187B1814AD}">
      <dsp:nvSpPr>
        <dsp:cNvPr id="0" name=""/>
        <dsp:cNvSpPr/>
      </dsp:nvSpPr>
      <dsp:spPr>
        <a:xfrm>
          <a:off x="1728714" y="3742445"/>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622300">
            <a:lnSpc>
              <a:spcPct val="90000"/>
            </a:lnSpc>
            <a:spcBef>
              <a:spcPct val="0"/>
            </a:spcBef>
            <a:spcAft>
              <a:spcPct val="35000"/>
            </a:spcAft>
            <a:buNone/>
          </a:pPr>
          <a:r>
            <a:rPr lang="en-US" sz="1400" kern="1200"/>
            <a:t>to successfully implement the concept, real-time user interaction can be facilitated by a web application that uses Flask, Fast API, or Streamlit. Automation through IoT-based sensors can also provide continuous monitoring, with data stored in cloud-based Firebase or NoSQL databases like MongoDB for real-time access.</a:t>
          </a:r>
        </a:p>
      </dsp:txBody>
      <dsp:txXfrm>
        <a:off x="1728714" y="3742445"/>
        <a:ext cx="5020806" cy="14967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B9EA8-F482-409A-8036-7DB0D99F9C93}">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750B39-47FA-42E9-A1C1-26DC16D5F80E}">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This study effectively illustrated the use of machine learning techniques for pond water quality analysis and temperature prediction.</a:t>
          </a:r>
        </a:p>
      </dsp:txBody>
      <dsp:txXfrm>
        <a:off x="0" y="2492"/>
        <a:ext cx="6492875" cy="1700138"/>
      </dsp:txXfrm>
    </dsp:sp>
    <dsp:sp modelId="{B230F0B5-E74C-4D35-A9F1-3BE9690EACDF}">
      <dsp:nvSpPr>
        <dsp:cNvPr id="0" name=""/>
        <dsp:cNvSpPr/>
      </dsp:nvSpPr>
      <dsp:spPr>
        <a:xfrm>
          <a:off x="0" y="1702630"/>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E47CE-1423-45B6-B4AD-A568DD8502E2}">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These results are particularly important for Viridia Biotech since they will improve real-time monitoring, maintain high-quality spirulina production, and optimise pond conditions.</a:t>
          </a:r>
        </a:p>
      </dsp:txBody>
      <dsp:txXfrm>
        <a:off x="0" y="1702630"/>
        <a:ext cx="6492875" cy="1700138"/>
      </dsp:txXfrm>
    </dsp:sp>
    <dsp:sp modelId="{CFC7E848-8881-47F6-A4B9-D7F258673754}">
      <dsp:nvSpPr>
        <dsp:cNvPr id="0" name=""/>
        <dsp:cNvSpPr/>
      </dsp:nvSpPr>
      <dsp:spPr>
        <a:xfrm>
          <a:off x="0" y="3402769"/>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18BB25-6A76-40FC-92DD-6321F10A1608}">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The model's performance was good, as evidenced by its low Mean Absolute Error (MAE) and respectably high R2 score, which suggested that it was good at capturing changes in water temperature.</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169291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CC2AC-B218-467F-ADFB-3BFDB5032A61}"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308579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3728513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52472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2559322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1936449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4207241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19913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80630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392103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6CC2AC-B218-467F-ADFB-3BFDB5032A61}"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67983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6CC2AC-B218-467F-ADFB-3BFDB5032A61}"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27330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6CC2AC-B218-467F-ADFB-3BFDB5032A61}" type="datetimeFigureOut">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410689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CC2AC-B218-467F-ADFB-3BFDB5032A61}" type="datetimeFigureOut">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427552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CC2AC-B218-467F-ADFB-3BFDB5032A61}" type="datetimeFigureOut">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339177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CC2AC-B218-467F-ADFB-3BFDB5032A61}"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42753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6CC2AC-B218-467F-ADFB-3BFDB5032A61}"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9F576-29F0-48EC-BCC4-EC8A1E5C465E}" type="slidenum">
              <a:rPr lang="en-IN" smtClean="0"/>
              <a:t>‹#›</a:t>
            </a:fld>
            <a:endParaRPr lang="en-IN"/>
          </a:p>
        </p:txBody>
      </p:sp>
    </p:spTree>
    <p:extLst>
      <p:ext uri="{BB962C8B-B14F-4D97-AF65-F5344CB8AC3E}">
        <p14:creationId xmlns:p14="http://schemas.microsoft.com/office/powerpoint/2010/main" val="86689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6CC2AC-B218-467F-ADFB-3BFDB5032A61}" type="datetimeFigureOut">
              <a:rPr lang="en-IN" smtClean="0"/>
              <a:t>07-04-2025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79F576-29F0-48EC-BCC4-EC8A1E5C465E}" type="slidenum">
              <a:rPr lang="en-IN" smtClean="0"/>
              <a:t>‹#›</a:t>
            </a:fld>
            <a:endParaRPr lang="en-IN"/>
          </a:p>
        </p:txBody>
      </p:sp>
    </p:spTree>
    <p:extLst>
      <p:ext uri="{BB962C8B-B14F-4D97-AF65-F5344CB8AC3E}">
        <p14:creationId xmlns:p14="http://schemas.microsoft.com/office/powerpoint/2010/main" val="2087387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txBody>
            <a:bodyPr/>
            <a:lstStyle/>
            <a:p>
              <a:endParaRPr lang="en-US"/>
            </a:p>
          </p:txBody>
        </p:sp>
        <p:sp>
          <p:nvSpPr>
            <p:cNvPr id="20"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txBody>
            <a:bodyPr/>
            <a:lstStyle/>
            <a:p>
              <a:endParaRPr lang="en-US"/>
            </a:p>
          </p:txBody>
        </p:sp>
        <p:sp>
          <p:nvSpPr>
            <p:cNvPr id="21"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2"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txBody>
            <a:bodyPr/>
            <a:lstStyle/>
            <a:p>
              <a:endParaRPr lang="en-US"/>
            </a:p>
          </p:txBody>
        </p:sp>
        <p:sp>
          <p:nvSpPr>
            <p:cNvPr id="23"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txBody>
            <a:bodyPr/>
            <a:lstStyle/>
            <a:p>
              <a:endParaRPr lang="en-US"/>
            </a:p>
          </p:txBody>
        </p:sp>
        <p:sp>
          <p:nvSpPr>
            <p:cNvPr id="24"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720F833-20FB-BB50-45DB-069E94A7B0F6}"/>
              </a:ext>
            </a:extLst>
          </p:cNvPr>
          <p:cNvSpPr>
            <a:spLocks noGrp="1"/>
          </p:cNvSpPr>
          <p:nvPr>
            <p:ph type="ctrTitle"/>
          </p:nvPr>
        </p:nvSpPr>
        <p:spPr>
          <a:xfrm>
            <a:off x="1484311" y="685800"/>
            <a:ext cx="10018713" cy="1752599"/>
          </a:xfrm>
        </p:spPr>
        <p:txBody>
          <a:bodyPr vert="horz" lIns="91440" tIns="45720" rIns="91440" bIns="45720" rtlCol="0" anchor="ctr">
            <a:normAutofit/>
          </a:bodyPr>
          <a:lstStyle/>
          <a:p>
            <a:pPr algn="ctr"/>
            <a:r>
              <a:rPr lang="en-US" sz="4000" dirty="0">
                <a:latin typeface="Times New Roman" panose="02020603050405020304" pitchFamily="18" charset="0"/>
                <a:cs typeface="Times New Roman" panose="02020603050405020304" pitchFamily="18" charset="0"/>
              </a:rPr>
              <a:t>Predicting Water Temperature in Ponds Using Machine Learning Random Forest Approach</a:t>
            </a:r>
          </a:p>
        </p:txBody>
      </p:sp>
      <p:sp>
        <p:nvSpPr>
          <p:cNvPr id="3" name="Subtitle 2">
            <a:extLst>
              <a:ext uri="{FF2B5EF4-FFF2-40B4-BE49-F238E27FC236}">
                <a16:creationId xmlns:a16="http://schemas.microsoft.com/office/drawing/2014/main" id="{0766847E-6C6B-E757-2B09-08A87F9CBBFB}"/>
              </a:ext>
            </a:extLst>
          </p:cNvPr>
          <p:cNvSpPr>
            <a:spLocks noGrp="1"/>
          </p:cNvSpPr>
          <p:nvPr>
            <p:ph type="subTitle" idx="1"/>
          </p:nvPr>
        </p:nvSpPr>
        <p:spPr>
          <a:xfrm>
            <a:off x="1484310" y="2666999"/>
            <a:ext cx="10018713" cy="3124201"/>
          </a:xfrm>
        </p:spPr>
        <p:txBody>
          <a:bodyPr vert="horz" lIns="91440" tIns="45720" rIns="91440" bIns="45720" rtlCol="0" anchor="ctr">
            <a:normAutofit/>
          </a:bodyPr>
          <a:lstStyle/>
          <a:p>
            <a:pPr algn="l">
              <a:buFont typeface="Arial"/>
              <a:buChar char="•"/>
            </a:pPr>
            <a:r>
              <a:rPr lang="en-US" dirty="0">
                <a:latin typeface="Times New Roman" panose="02020603050405020304" pitchFamily="18" charset="0"/>
                <a:cs typeface="Times New Roman" panose="02020603050405020304" pitchFamily="18" charset="0"/>
              </a:rPr>
              <a:t>NAME: PRANESH M</a:t>
            </a:r>
          </a:p>
          <a:p>
            <a:pPr algn="l">
              <a:buFont typeface="Arial"/>
              <a:buChar char="•"/>
            </a:pPr>
            <a:r>
              <a:rPr lang="en-US" dirty="0">
                <a:latin typeface="Times New Roman" panose="02020603050405020304" pitchFamily="18" charset="0"/>
                <a:cs typeface="Times New Roman" panose="02020603050405020304" pitchFamily="18" charset="0"/>
              </a:rPr>
              <a:t>ROLL NO: 23MCA033</a:t>
            </a:r>
          </a:p>
          <a:p>
            <a:pPr algn="l">
              <a:buFont typeface="Arial"/>
              <a:buChar char="•"/>
            </a:pPr>
            <a:r>
              <a:rPr lang="en-US" dirty="0">
                <a:latin typeface="Times New Roman" panose="02020603050405020304" pitchFamily="18" charset="0"/>
                <a:cs typeface="Times New Roman" panose="02020603050405020304" pitchFamily="18" charset="0"/>
              </a:rPr>
              <a:t>PROGRAM: MCA</a:t>
            </a:r>
          </a:p>
          <a:p>
            <a:pPr algn="l">
              <a:buFont typeface="Arial"/>
              <a:buChar char="•"/>
            </a:pPr>
            <a:r>
              <a:rPr lang="en-US" dirty="0">
                <a:latin typeface="Times New Roman" panose="02020603050405020304" pitchFamily="18" charset="0"/>
                <a:cs typeface="Times New Roman" panose="02020603050405020304" pitchFamily="18" charset="0"/>
              </a:rPr>
              <a:t>GUIDE NAME: </a:t>
            </a:r>
            <a:r>
              <a:rPr lang="en-US" dirty="0" err="1">
                <a:latin typeface="Times New Roman" panose="02020603050405020304" pitchFamily="18" charset="0"/>
                <a:cs typeface="Times New Roman" panose="02020603050405020304" pitchFamily="18" charset="0"/>
              </a:rPr>
              <a:t>Dr.S.Nithyanandh</a:t>
            </a:r>
            <a:r>
              <a:rPr lang="en-US" dirty="0">
                <a:latin typeface="Times New Roman" panose="02020603050405020304" pitchFamily="18" charset="0"/>
                <a:cs typeface="Times New Roman" panose="02020603050405020304" pitchFamily="18" charset="0"/>
              </a:rPr>
              <a:t> Selvam</a:t>
            </a:r>
          </a:p>
        </p:txBody>
      </p:sp>
    </p:spTree>
    <p:extLst>
      <p:ext uri="{BB962C8B-B14F-4D97-AF65-F5344CB8AC3E}">
        <p14:creationId xmlns:p14="http://schemas.microsoft.com/office/powerpoint/2010/main" val="26753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B7EA96AD-4487-15FB-A0FB-0F973520AEC2}"/>
              </a:ext>
            </a:extLst>
          </p:cNvPr>
          <p:cNvSpPr>
            <a:spLocks noGrp="1"/>
          </p:cNvSpPr>
          <p:nvPr>
            <p:ph type="title"/>
          </p:nvPr>
        </p:nvSpPr>
        <p:spPr>
          <a:xfrm>
            <a:off x="1836013" y="1072609"/>
            <a:ext cx="3041557" cy="4522647"/>
          </a:xfrm>
          <a:effectLst/>
        </p:spPr>
        <p:txBody>
          <a:bodyPr anchor="ctr">
            <a:normAutofit/>
          </a:bodyPr>
          <a:lstStyle/>
          <a:p>
            <a:pPr algn="l"/>
            <a:r>
              <a:rPr lang="en-GB" sz="3200" dirty="0">
                <a:solidFill>
                  <a:schemeClr val="tx2"/>
                </a:solidFill>
                <a:latin typeface="Times New Roman" panose="02020603050405020304" pitchFamily="18" charset="0"/>
                <a:cs typeface="Times New Roman" panose="02020603050405020304" pitchFamily="18" charset="0"/>
              </a:rPr>
              <a:t>EXPLORATORY DATA ANALYSIS</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7FA995-AC4D-BC87-DF53-E4B996F4C8B8}"/>
              </a:ext>
            </a:extLst>
          </p:cNvPr>
          <p:cNvSpPr>
            <a:spLocks noGrp="1"/>
          </p:cNvSpPr>
          <p:nvPr>
            <p:ph idx="1"/>
          </p:nvPr>
        </p:nvSpPr>
        <p:spPr>
          <a:xfrm>
            <a:off x="5149032" y="1072609"/>
            <a:ext cx="6383207" cy="4522647"/>
          </a:xfrm>
        </p:spPr>
        <p:txBody>
          <a:bodyPr anchor="ctr">
            <a:normAutofit/>
          </a:bodyPr>
          <a:lstStyle/>
          <a:p>
            <a:r>
              <a:rPr lang="en-US" sz="2000" dirty="0">
                <a:latin typeface="Times New Roman" panose="02020603050405020304" pitchFamily="18" charset="0"/>
                <a:cs typeface="Times New Roman" panose="02020603050405020304" pitchFamily="18" charset="0"/>
              </a:rPr>
              <a:t>The essential first step in analyzing and summarizing datasets to comprehend their features, trends, and potential problems is called exploratory data analysis (EDA).</a:t>
            </a:r>
          </a:p>
          <a:p>
            <a:r>
              <a:rPr lang="en-US" sz="2000" dirty="0">
                <a:latin typeface="Times New Roman" panose="02020603050405020304" pitchFamily="18" charset="0"/>
                <a:cs typeface="Times New Roman" panose="02020603050405020304" pitchFamily="18" charset="0"/>
              </a:rPr>
              <a:t>It uses a combination of graphical and non-graphical techniques, including univariate, bivariate, and multivariate analysis, as well as data visualization and descriptive statistics, to accomplish goals like comprehending data structure, spotting trends, identifying outliers, evaluating data quality, and directing additional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81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C564009-13AC-97FD-B8D5-AB1F95EB8017}"/>
              </a:ext>
            </a:extLst>
          </p:cNvPr>
          <p:cNvSpPr>
            <a:spLocks noGrp="1"/>
          </p:cNvSpPr>
          <p:nvPr>
            <p:ph type="title"/>
          </p:nvPr>
        </p:nvSpPr>
        <p:spPr>
          <a:xfrm>
            <a:off x="683609" y="764372"/>
            <a:ext cx="3173688" cy="5216013"/>
          </a:xfrm>
        </p:spPr>
        <p:txBody>
          <a:bodyPr>
            <a:normAutofit/>
          </a:bodyPr>
          <a:lstStyle/>
          <a:p>
            <a:pPr algn="l"/>
            <a:r>
              <a:rPr lang="en-GB" dirty="0">
                <a:latin typeface="Times New Roman" panose="02020603050405020304" pitchFamily="18" charset="0"/>
                <a:cs typeface="Times New Roman" panose="02020603050405020304" pitchFamily="18" charset="0"/>
              </a:rPr>
              <a:t>Correlation Analysis</a:t>
            </a:r>
            <a:endParaRPr lang="en-IN"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40D16-FA91-6008-BBA2-EEDC99411E0C}"/>
              </a:ext>
            </a:extLst>
          </p:cNvPr>
          <p:cNvSpPr>
            <a:spLocks noGrp="1"/>
          </p:cNvSpPr>
          <p:nvPr>
            <p:ph idx="1"/>
          </p:nvPr>
        </p:nvSpPr>
        <p:spPr>
          <a:xfrm>
            <a:off x="4370138" y="764372"/>
            <a:ext cx="7086600" cy="5216013"/>
          </a:xfrm>
        </p:spPr>
        <p:txBody>
          <a:bodyPr anchor="ctr">
            <a:normAutofit/>
          </a:bodyPr>
          <a:lstStyle/>
          <a:p>
            <a:r>
              <a:rPr lang="en-US" sz="2000" dirty="0">
                <a:latin typeface="Times New Roman" panose="02020603050405020304" pitchFamily="18" charset="0"/>
                <a:cs typeface="Times New Roman" panose="02020603050405020304" pitchFamily="18" charset="0"/>
              </a:rPr>
              <a:t>Correlation analysis is used to quantify and illustrate the linear correlations between pairs of variables in a dataset, especially when a correlation matrix is created and displayed as a heatmap. </a:t>
            </a:r>
          </a:p>
          <a:p>
            <a:r>
              <a:rPr lang="en-US" sz="2000" dirty="0">
                <a:latin typeface="Times New Roman" panose="02020603050405020304" pitchFamily="18" charset="0"/>
                <a:cs typeface="Times New Roman" panose="02020603050405020304" pitchFamily="18" charset="0"/>
              </a:rPr>
              <a:t>The heatmap offers a visually intuitive depiction, with color intensity reflecting the extent of association, while the correlation matrix shows correlation coefficients, which range from -1 to +1, showing the strength and direction of these relationships. </a:t>
            </a:r>
          </a:p>
          <a:p>
            <a:r>
              <a:rPr lang="en-US" sz="2000" dirty="0">
                <a:latin typeface="Times New Roman" panose="02020603050405020304" pitchFamily="18" charset="0"/>
                <a:cs typeface="Times New Roman" panose="02020603050405020304" pitchFamily="18" charset="0"/>
              </a:rPr>
              <a:t> In the heatmap, significant correlations are indicated by bright color changes. These correlations imply strong linear dependencies between features, which can be important for comprehending how variables interact and guiding further modelling or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71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34" name="Freeform: Shape 33">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12352BF-B26B-E7DF-F395-5B632896EB36}"/>
              </a:ext>
            </a:extLst>
          </p:cNvPr>
          <p:cNvSpPr>
            <a:spLocks noGrp="1"/>
          </p:cNvSpPr>
          <p:nvPr>
            <p:ph type="title"/>
          </p:nvPr>
        </p:nvSpPr>
        <p:spPr>
          <a:xfrm>
            <a:off x="1836013" y="1072609"/>
            <a:ext cx="3041557" cy="4522647"/>
          </a:xfrm>
          <a:effectLst/>
        </p:spPr>
        <p:txBody>
          <a:bodyPr anchor="ctr">
            <a:normAutofit/>
          </a:bodyPr>
          <a:lstStyle/>
          <a:p>
            <a:pPr algn="l"/>
            <a:r>
              <a:rPr lang="en-US" sz="3200" dirty="0">
                <a:solidFill>
                  <a:schemeClr val="tx2"/>
                </a:solidFill>
                <a:latin typeface="Times New Roman" panose="02020603050405020304" pitchFamily="18" charset="0"/>
                <a:cs typeface="Times New Roman" panose="02020603050405020304" pitchFamily="18" charset="0"/>
              </a:rPr>
              <a:t>Time-Series Analysis</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C271ED-DDF6-5F8B-8E32-8FEBDDB3256F}"/>
              </a:ext>
            </a:extLst>
          </p:cNvPr>
          <p:cNvSpPr>
            <a:spLocks noGrp="1"/>
          </p:cNvSpPr>
          <p:nvPr>
            <p:ph idx="1"/>
          </p:nvPr>
        </p:nvSpPr>
        <p:spPr>
          <a:xfrm>
            <a:off x="5149032" y="1072609"/>
            <a:ext cx="6383207" cy="4522647"/>
          </a:xfrm>
        </p:spPr>
        <p:txBody>
          <a:bodyPr anchor="ctr">
            <a:normAutofit/>
          </a:bodyPr>
          <a:lstStyle/>
          <a:p>
            <a:pPr>
              <a:lnSpc>
                <a:spcPct val="90000"/>
              </a:lnSpc>
            </a:pPr>
            <a:r>
              <a:rPr lang="en-US" sz="1900" dirty="0">
                <a:latin typeface="Times New Roman" panose="02020603050405020304" pitchFamily="18" charset="0"/>
                <a:cs typeface="Times New Roman" panose="02020603050405020304" pitchFamily="18" charset="0"/>
              </a:rPr>
              <a:t>In order to observe and analyze trends of water temperature, pH, salinity, and net OD over time, time-series analysis was performed. This resulted in plots that show fluctuations and patterns that are essential for comprehending how seasonal and environmental variations affect the cultivation of spirulina. </a:t>
            </a:r>
          </a:p>
          <a:p>
            <a:pPr>
              <a:lnSpc>
                <a:spcPct val="90000"/>
              </a:lnSpc>
            </a:pPr>
            <a:r>
              <a:rPr lang="en-US" sz="1900" dirty="0">
                <a:latin typeface="Times New Roman" panose="02020603050405020304" pitchFamily="18" charset="0"/>
                <a:cs typeface="Times New Roman" panose="02020603050405020304" pitchFamily="18" charset="0"/>
              </a:rPr>
              <a:t> Through the capture of the temporal history of variables and their interactions, this study seeks to discern temporal patterns, such as seasonality, cyclic variations, long-term trends, and possible outliers. </a:t>
            </a:r>
          </a:p>
          <a:p>
            <a:pPr>
              <a:lnSpc>
                <a:spcPct val="90000"/>
              </a:lnSpc>
            </a:pPr>
            <a:r>
              <a:rPr lang="en-US" sz="1900" dirty="0">
                <a:latin typeface="Times New Roman" panose="02020603050405020304" pitchFamily="18" charset="0"/>
                <a:cs typeface="Times New Roman" panose="02020603050405020304" pitchFamily="18" charset="0"/>
              </a:rPr>
              <a:t> Additionally, it evaluates autocorrelation and stationarity, which eventually helps with forecasting to ensure initiative-taking reactions to sustain Spirulina development and yield by predicting future environmental changes and optimizing crop management.</a:t>
            </a:r>
            <a:r>
              <a:rPr lang="en-GB" sz="1900" dirty="0">
                <a:latin typeface="Times New Roman" panose="02020603050405020304" pitchFamily="18" charset="0"/>
                <a:cs typeface="Times New Roman" panose="02020603050405020304" pitchFamily="18" charset="0"/>
              </a:rPr>
              <a:t>.</a:t>
            </a:r>
          </a:p>
          <a:p>
            <a:pPr>
              <a:lnSpc>
                <a:spcPct val="90000"/>
              </a:lnSpc>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18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750CF379-2471-16B1-02B1-4DAE69E2560F}"/>
              </a:ext>
            </a:extLst>
          </p:cNvPr>
          <p:cNvSpPr>
            <a:spLocks noGrp="1"/>
          </p:cNvSpPr>
          <p:nvPr>
            <p:ph type="title"/>
          </p:nvPr>
        </p:nvSpPr>
        <p:spPr>
          <a:xfrm>
            <a:off x="683609" y="764372"/>
            <a:ext cx="3173688" cy="5216013"/>
          </a:xfrm>
        </p:spPr>
        <p:txBody>
          <a:bodyPr>
            <a:normAutofit/>
          </a:bodyPr>
          <a:lstStyle/>
          <a:p>
            <a:pPr algn="l"/>
            <a:r>
              <a:rPr lang="en-US" sz="3700" dirty="0">
                <a:latin typeface="Times New Roman" panose="02020603050405020304" pitchFamily="18" charset="0"/>
                <a:cs typeface="Times New Roman" panose="02020603050405020304" pitchFamily="18" charset="0"/>
              </a:rPr>
              <a:t>Methodologies</a:t>
            </a:r>
          </a:p>
        </p:txBody>
      </p:sp>
      <p:cxnSp>
        <p:nvCxnSpPr>
          <p:cNvPr id="25" name="Straight Connector 24">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DED531-A8ED-1E9C-2BC6-3BFB94502033}"/>
              </a:ext>
            </a:extLst>
          </p:cNvPr>
          <p:cNvSpPr>
            <a:spLocks noGrp="1"/>
          </p:cNvSpPr>
          <p:nvPr>
            <p:ph idx="1"/>
          </p:nvPr>
        </p:nvSpPr>
        <p:spPr>
          <a:xfrm>
            <a:off x="4370138" y="764372"/>
            <a:ext cx="7086600" cy="5216013"/>
          </a:xfrm>
        </p:spPr>
        <p:txBody>
          <a:bodyPr anchor="ctr">
            <a:normAutofit/>
          </a:bodyPr>
          <a:lstStyle/>
          <a:p>
            <a:r>
              <a:rPr lang="en-US" sz="2000" dirty="0">
                <a:latin typeface="Times New Roman" panose="02020603050405020304" pitchFamily="18" charset="0"/>
                <a:cs typeface="Times New Roman" panose="02020603050405020304" pitchFamily="18" charset="0"/>
              </a:rPr>
              <a:t>Random forest regression is a potent machine-learning technique that combines several decision trees into an ensemble model, allowing for precise predictions and the study of complicated datasets.</a:t>
            </a:r>
          </a:p>
          <a:p>
            <a:r>
              <a:rPr lang="en-US" sz="2000" dirty="0">
                <a:latin typeface="Times New Roman" panose="02020603050405020304" pitchFamily="18" charset="0"/>
                <a:cs typeface="Times New Roman" panose="02020603050405020304" pitchFamily="18" charset="0"/>
              </a:rPr>
              <a:t>This technique reduces overfitting by employing independent decision trees, which improves generalization, and it gives high accuracy by classifying data points based on several attributes.</a:t>
            </a:r>
          </a:p>
          <a:p>
            <a:r>
              <a:rPr lang="en-US" sz="2000" dirty="0">
                <a:latin typeface="Times New Roman" panose="02020603050405020304" pitchFamily="18" charset="0"/>
                <a:cs typeface="Times New Roman" panose="02020603050405020304" pitchFamily="18" charset="0"/>
              </a:rPr>
              <a:t>The algorithm is highly robust, immune to the dimensionality curse, and supports parallelization, allowing for fast processing of large datasets.</a:t>
            </a:r>
          </a:p>
        </p:txBody>
      </p:sp>
      <p:pic>
        <p:nvPicPr>
          <p:cNvPr id="5" name="Picture 4">
            <a:extLst>
              <a:ext uri="{FF2B5EF4-FFF2-40B4-BE49-F238E27FC236}">
                <a16:creationId xmlns:a16="http://schemas.microsoft.com/office/drawing/2014/main" id="{46849CAA-988F-0393-F894-E5749F489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69" y="418595"/>
            <a:ext cx="3269198" cy="2184755"/>
          </a:xfrm>
          <a:prstGeom prst="rect">
            <a:avLst/>
          </a:prstGeom>
        </p:spPr>
      </p:pic>
    </p:spTree>
    <p:extLst>
      <p:ext uri="{BB962C8B-B14F-4D97-AF65-F5344CB8AC3E}">
        <p14:creationId xmlns:p14="http://schemas.microsoft.com/office/powerpoint/2010/main" val="390070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EE3709-D091-72CC-6C34-DD5F865ACAAA}"/>
              </a:ext>
            </a:extLst>
          </p:cNvPr>
          <p:cNvSpPr>
            <a:spLocks noGrp="1"/>
          </p:cNvSpPr>
          <p:nvPr>
            <p:ph type="title"/>
          </p:nvPr>
        </p:nvSpPr>
        <p:spPr>
          <a:xfrm>
            <a:off x="9171392" y="1074392"/>
            <a:ext cx="2443433" cy="4377961"/>
          </a:xfrm>
        </p:spPr>
        <p:txBody>
          <a:bodyPr>
            <a:normAutofit/>
          </a:bodyPr>
          <a:lstStyle/>
          <a:p>
            <a:r>
              <a:rPr lang="en-US" sz="2800">
                <a:solidFill>
                  <a:srgbClr val="000000"/>
                </a:solidFill>
              </a:rPr>
              <a:t>Future Enhancement</a:t>
            </a:r>
          </a:p>
        </p:txBody>
      </p:sp>
      <p:sp useBgFill="1">
        <p:nvSpPr>
          <p:cNvPr id="22" name="Freeform: Shape 21">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3" name="Group 22">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24"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6"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7"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30" name="Content Placeholder 2">
            <a:extLst>
              <a:ext uri="{FF2B5EF4-FFF2-40B4-BE49-F238E27FC236}">
                <a16:creationId xmlns:a16="http://schemas.microsoft.com/office/drawing/2014/main" id="{62943BFF-6A98-433C-1EB7-F9BEEEEF7D36}"/>
              </a:ext>
            </a:extLst>
          </p:cNvPr>
          <p:cNvGraphicFramePr>
            <a:graphicFrameLocks noGrp="1"/>
          </p:cNvGraphicFramePr>
          <p:nvPr>
            <p:ph idx="1"/>
            <p:extLst>
              <p:ext uri="{D42A27DB-BD31-4B8C-83A1-F6EECF244321}">
                <p14:modId xmlns:p14="http://schemas.microsoft.com/office/powerpoint/2010/main" val="3409078288"/>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07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48DE501-A910-051D-22DA-5734FD1792E9}"/>
              </a:ext>
            </a:extLst>
          </p:cNvPr>
          <p:cNvSpPr>
            <a:spLocks noGrp="1"/>
          </p:cNvSpPr>
          <p:nvPr>
            <p:ph type="title"/>
          </p:nvPr>
        </p:nvSpPr>
        <p:spPr>
          <a:xfrm>
            <a:off x="535021" y="685800"/>
            <a:ext cx="2639962" cy="5105400"/>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Conclusion</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5" name="Content Placeholder 2">
            <a:extLst>
              <a:ext uri="{FF2B5EF4-FFF2-40B4-BE49-F238E27FC236}">
                <a16:creationId xmlns:a16="http://schemas.microsoft.com/office/drawing/2014/main" id="{B9A236E3-C804-B375-43BD-CA3D222367DE}"/>
              </a:ext>
            </a:extLst>
          </p:cNvPr>
          <p:cNvGraphicFramePr>
            <a:graphicFrameLocks noGrp="1"/>
          </p:cNvGraphicFramePr>
          <p:nvPr>
            <p:ph idx="1"/>
            <p:extLst>
              <p:ext uri="{D42A27DB-BD31-4B8C-83A1-F6EECF244321}">
                <p14:modId xmlns:p14="http://schemas.microsoft.com/office/powerpoint/2010/main" val="366451460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911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1303-8C8B-EF5E-92D1-329F27780101}"/>
              </a:ext>
            </a:extLst>
          </p:cNvPr>
          <p:cNvSpPr>
            <a:spLocks noGrp="1"/>
          </p:cNvSpPr>
          <p:nvPr>
            <p:ph type="title"/>
          </p:nvPr>
        </p:nvSpPr>
        <p:spPr>
          <a:xfrm>
            <a:off x="520872" y="2403051"/>
            <a:ext cx="2812386" cy="1752599"/>
          </a:xfrm>
        </p:spPr>
        <p:txBody>
          <a:bodyPr vert="horz" lIns="91440" tIns="45720" rIns="91440" bIns="45720" rtlCol="0">
            <a:normAutofit/>
          </a:bodyPr>
          <a:lstStyle/>
          <a:p>
            <a:r>
              <a:rPr lang="en-US" sz="3200" dirty="0"/>
              <a:t>RESULTS</a:t>
            </a:r>
          </a:p>
        </p:txBody>
      </p:sp>
      <p:pic>
        <p:nvPicPr>
          <p:cNvPr id="16" name="Picture 15" descr="A graph of a graph&#10;&#10;AI-generated content may be incorrect.">
            <a:extLst>
              <a:ext uri="{FF2B5EF4-FFF2-40B4-BE49-F238E27FC236}">
                <a16:creationId xmlns:a16="http://schemas.microsoft.com/office/drawing/2014/main" id="{4A3313DE-EF72-2FA2-390F-DCC539969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378" y="675430"/>
            <a:ext cx="4097570" cy="2592450"/>
          </a:xfrm>
          <a:prstGeom prst="roundRect">
            <a:avLst>
              <a:gd name="adj" fmla="val 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21" name="Picture 20" descr="A graph of water temperature&#10;&#10;AI-generated content may be incorrect.">
            <a:extLst>
              <a:ext uri="{FF2B5EF4-FFF2-40B4-BE49-F238E27FC236}">
                <a16:creationId xmlns:a16="http://schemas.microsoft.com/office/drawing/2014/main" id="{D549E80A-A6FA-952F-EA62-F7CEE5CB1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6898" y="683500"/>
            <a:ext cx="4154230" cy="25924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3" name="Content Placeholder 12" descr="A screenshot of a computer&#10;&#10;AI-generated content may be incorrect.">
            <a:extLst>
              <a:ext uri="{FF2B5EF4-FFF2-40B4-BE49-F238E27FC236}">
                <a16:creationId xmlns:a16="http://schemas.microsoft.com/office/drawing/2014/main" id="{A0B3952F-D0FC-8653-BC95-48AF58538F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0378" y="3590120"/>
            <a:ext cx="4097570" cy="252922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9" name="Picture 18" descr="A graph of different colored bars&#10;&#10;AI-generated content may be incorrect.">
            <a:extLst>
              <a:ext uri="{FF2B5EF4-FFF2-40B4-BE49-F238E27FC236}">
                <a16:creationId xmlns:a16="http://schemas.microsoft.com/office/drawing/2014/main" id="{ADBA5224-34B5-C7A5-8169-94ED2FFA0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6898" y="3590120"/>
            <a:ext cx="4154230" cy="252922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08968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1FCC03A1-CC7B-BFAC-0F6C-51A5264D9378}"/>
              </a:ext>
            </a:extLst>
          </p:cNvPr>
          <p:cNvSpPr>
            <a:spLocks noGrp="1"/>
          </p:cNvSpPr>
          <p:nvPr>
            <p:ph type="title"/>
          </p:nvPr>
        </p:nvSpPr>
        <p:spPr>
          <a:xfrm>
            <a:off x="683609" y="764372"/>
            <a:ext cx="3173688" cy="5216013"/>
          </a:xfrm>
        </p:spPr>
        <p:txBody>
          <a:bodyPr>
            <a:normAutofit/>
          </a:bodyPr>
          <a:lstStyle/>
          <a:p>
            <a:pPr algn="l"/>
            <a:r>
              <a:rPr lang="en-GB" dirty="0">
                <a:latin typeface="Times New Roman" panose="02020603050405020304" pitchFamily="18" charset="0"/>
                <a:cs typeface="Times New Roman" panose="02020603050405020304" pitchFamily="18" charset="0"/>
              </a:rPr>
              <a:t>OVERVIEW</a:t>
            </a:r>
            <a:endParaRPr lang="en-IN"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B3A63D5A-15BA-81ED-0380-FCA5CD46C48D}"/>
              </a:ext>
            </a:extLst>
          </p:cNvPr>
          <p:cNvSpPr>
            <a:spLocks noGrp="1" noChangeArrowheads="1"/>
          </p:cNvSpPr>
          <p:nvPr>
            <p:ph idx="1"/>
          </p:nvPr>
        </p:nvSpPr>
        <p:spPr bwMode="auto">
          <a:xfrm>
            <a:off x="4370138" y="764372"/>
            <a:ext cx="7086600" cy="52160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buClrTx/>
              <a:buSzTx/>
              <a:buFontTx/>
              <a:buChar char="•"/>
              <a:tabLst/>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Abstract</a:t>
            </a:r>
          </a:p>
          <a:p>
            <a:pPr marL="0" marR="0" lvl="0" indent="0" defTabSz="914400" rtl="0" eaLnBrk="0" fontAlgn="base" latinLnBrk="0" hangingPunct="0">
              <a:spcBef>
                <a:spcPct val="0"/>
              </a:spcBef>
              <a:buClrTx/>
              <a:buSzTx/>
              <a:buFontTx/>
              <a:buChar char="•"/>
              <a:tabLst/>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Project Introduction</a:t>
            </a:r>
          </a:p>
          <a:p>
            <a:pPr marL="0" marR="0" lvl="0" indent="0" defTabSz="914400" rtl="0" eaLnBrk="0" fontAlgn="base" latinLnBrk="0" hangingPunct="0">
              <a:spcBef>
                <a:spcPct val="0"/>
              </a:spcBef>
              <a:buClrTx/>
              <a:buSzTx/>
              <a:buFontTx/>
              <a:buChar char="•"/>
              <a:tabLst/>
            </a:pPr>
            <a:r>
              <a:rPr lang="en-US" altLang="en-US" sz="2000" dirty="0">
                <a:latin typeface="Times New Roman" panose="02020603050405020304" pitchFamily="18" charset="0"/>
                <a:cs typeface="Times New Roman" panose="02020603050405020304" pitchFamily="18" charset="0"/>
              </a:rPr>
              <a:t>Company Profile</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buClrTx/>
              <a:buSzTx/>
              <a:buFontTx/>
              <a:buChar char="•"/>
              <a:tabLst/>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System Specification</a:t>
            </a:r>
          </a:p>
          <a:p>
            <a:pPr marL="0" marR="0" lvl="0" indent="0" defTabSz="914400" rtl="0" eaLnBrk="0" fontAlgn="base" latinLnBrk="0" hangingPunct="0">
              <a:spcBef>
                <a:spcPct val="0"/>
              </a:spcBef>
              <a:buClrTx/>
              <a:buSzTx/>
              <a:buFontTx/>
              <a:buChar char="•"/>
              <a:tabLst/>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Data Collection Method</a:t>
            </a:r>
          </a:p>
          <a:p>
            <a:pPr marL="0" marR="0" lvl="0" indent="0" defTabSz="914400" rtl="0" eaLnBrk="0" fontAlgn="base" latinLnBrk="0" hangingPunct="0">
              <a:spcBef>
                <a:spcPct val="0"/>
              </a:spcBef>
              <a:buClrTx/>
              <a:buSzTx/>
              <a:buFontTx/>
              <a:buChar char="•"/>
              <a:tabLst/>
            </a:pPr>
            <a:r>
              <a:rPr lang="en-US" altLang="en-US" sz="2000" dirty="0">
                <a:latin typeface="Times New Roman" panose="02020603050405020304" pitchFamily="18" charset="0"/>
                <a:cs typeface="Times New Roman" panose="02020603050405020304" pitchFamily="18" charset="0"/>
              </a:rPr>
              <a:t>System Architecture</a:t>
            </a:r>
          </a:p>
          <a:p>
            <a:pPr marL="0" marR="0" lvl="0" indent="0" defTabSz="914400" rtl="0" eaLnBrk="0" fontAlgn="base" latinLnBrk="0" hangingPunct="0">
              <a:spcBef>
                <a:spcPct val="0"/>
              </a:spcBef>
              <a:buClrTx/>
              <a:buSzTx/>
              <a:buFontTx/>
              <a:buChar char="•"/>
              <a:tabLst/>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Methodologies</a:t>
            </a:r>
          </a:p>
          <a:p>
            <a:pPr marL="0" marR="0" lvl="0" indent="0" defTabSz="914400" rtl="0" eaLnBrk="0" fontAlgn="base" latinLnBrk="0" hangingPunct="0">
              <a:spcBef>
                <a:spcPct val="0"/>
              </a:spcBef>
              <a:buClrTx/>
              <a:buSzTx/>
              <a:buFontTx/>
              <a:buChar char="•"/>
              <a:tabLst/>
            </a:pPr>
            <a:r>
              <a:rPr lang="en-US" altLang="en-US" sz="2000" dirty="0">
                <a:latin typeface="Times New Roman" panose="02020603050405020304" pitchFamily="18" charset="0"/>
                <a:cs typeface="Times New Roman" panose="02020603050405020304" pitchFamily="18" charset="0"/>
              </a:rPr>
              <a:t>Future Enhancement</a:t>
            </a:r>
          </a:p>
          <a:p>
            <a:pPr marL="0" marR="0" lvl="0" indent="0" defTabSz="914400" rtl="0" eaLnBrk="0" fontAlgn="base" latinLnBrk="0" hangingPunct="0">
              <a:spcBef>
                <a:spcPct val="0"/>
              </a:spcBef>
              <a:buClrTx/>
              <a:buSzTx/>
              <a:buFontTx/>
              <a:buChar char="•"/>
              <a:tabLst/>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138607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0647691-1997-3CAA-88A0-6E817D5BD781}"/>
              </a:ext>
            </a:extLst>
          </p:cNvPr>
          <p:cNvSpPr>
            <a:spLocks noGrp="1"/>
          </p:cNvSpPr>
          <p:nvPr>
            <p:ph type="title"/>
          </p:nvPr>
        </p:nvSpPr>
        <p:spPr>
          <a:xfrm>
            <a:off x="535021" y="685800"/>
            <a:ext cx="2639962" cy="5105400"/>
          </a:xfrm>
        </p:spPr>
        <p:txBody>
          <a:bodyPr>
            <a:normAutofit/>
          </a:bodyPr>
          <a:lstStyle/>
          <a:p>
            <a:r>
              <a:rPr lang="en-GB" sz="3700">
                <a:solidFill>
                  <a:srgbClr val="FFFFFF"/>
                </a:solidFill>
                <a:latin typeface="Times New Roman" panose="02020603050405020304" pitchFamily="18" charset="0"/>
                <a:cs typeface="Times New Roman" panose="02020603050405020304" pitchFamily="18" charset="0"/>
              </a:rPr>
              <a:t>ABSTRACT</a:t>
            </a:r>
            <a:endParaRPr lang="en-IN" sz="3700">
              <a:solidFill>
                <a:srgbClr val="FFFFFF"/>
              </a:solidFill>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5" name="Content Placeholder 2">
            <a:extLst>
              <a:ext uri="{FF2B5EF4-FFF2-40B4-BE49-F238E27FC236}">
                <a16:creationId xmlns:a16="http://schemas.microsoft.com/office/drawing/2014/main" id="{B3A36AE4-9604-B37A-DF3F-F952D080122E}"/>
              </a:ext>
            </a:extLst>
          </p:cNvPr>
          <p:cNvGraphicFramePr>
            <a:graphicFrameLocks noGrp="1"/>
          </p:cNvGraphicFramePr>
          <p:nvPr>
            <p:ph idx="1"/>
            <p:extLst>
              <p:ext uri="{D42A27DB-BD31-4B8C-83A1-F6EECF244321}">
                <p14:modId xmlns:p14="http://schemas.microsoft.com/office/powerpoint/2010/main" val="388921391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829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23" name="Freeform: Shape 22">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26"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7"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8"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9"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0"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1"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8AE7492A-99FC-2B19-CCD5-A0B93482617D}"/>
              </a:ext>
            </a:extLst>
          </p:cNvPr>
          <p:cNvSpPr>
            <a:spLocks noGrp="1"/>
          </p:cNvSpPr>
          <p:nvPr>
            <p:ph type="title"/>
          </p:nvPr>
        </p:nvSpPr>
        <p:spPr>
          <a:xfrm>
            <a:off x="1836013" y="1072609"/>
            <a:ext cx="3041557" cy="4522647"/>
          </a:xfrm>
          <a:effectLst/>
        </p:spPr>
        <p:txBody>
          <a:bodyPr anchor="ctr">
            <a:normAutofit/>
          </a:bodyPr>
          <a:lstStyle/>
          <a:p>
            <a:pPr algn="l"/>
            <a:r>
              <a:rPr kumimoji="0" lang="en-US" altLang="en-US" sz="3200" i="0" u="none" strike="noStrike" cap="none" normalizeH="0" baseline="0">
                <a:ln>
                  <a:noFill/>
                </a:ln>
                <a:solidFill>
                  <a:schemeClr val="tx2"/>
                </a:solidFill>
                <a:effectLst/>
                <a:latin typeface="Times New Roman" panose="02020603050405020304" pitchFamily="18" charset="0"/>
                <a:cs typeface="Times New Roman" panose="02020603050405020304" pitchFamily="18" charset="0"/>
              </a:rPr>
              <a:t>Project Introduction</a:t>
            </a:r>
            <a:endParaRPr lang="en-US" sz="3200">
              <a:solidFill>
                <a:schemeClr val="tx2"/>
              </a:solidFill>
            </a:endParaRPr>
          </a:p>
        </p:txBody>
      </p:sp>
      <p:sp>
        <p:nvSpPr>
          <p:cNvPr id="3" name="Content Placeholder 2">
            <a:extLst>
              <a:ext uri="{FF2B5EF4-FFF2-40B4-BE49-F238E27FC236}">
                <a16:creationId xmlns:a16="http://schemas.microsoft.com/office/drawing/2014/main" id="{FDE5AF84-BBDC-0352-0DF4-D8B27E611A5E}"/>
              </a:ext>
            </a:extLst>
          </p:cNvPr>
          <p:cNvSpPr>
            <a:spLocks noGrp="1"/>
          </p:cNvSpPr>
          <p:nvPr>
            <p:ph idx="1"/>
          </p:nvPr>
        </p:nvSpPr>
        <p:spPr>
          <a:xfrm>
            <a:off x="5149032" y="1072609"/>
            <a:ext cx="6383207" cy="4522647"/>
          </a:xfrm>
        </p:spPr>
        <p:txBody>
          <a:bodyPr anchor="ctr">
            <a:normAutofit/>
          </a:bodyPr>
          <a:lstStyle/>
          <a:p>
            <a:pPr>
              <a:lnSpc>
                <a:spcPct val="90000"/>
              </a:lnSpc>
            </a:pPr>
            <a:r>
              <a:rPr lang="en-US" sz="2000" dirty="0">
                <a:latin typeface="Times New Roman" panose="02020603050405020304" pitchFamily="18" charset="0"/>
                <a:cs typeface="Times New Roman" panose="02020603050405020304" pitchFamily="18" charset="0"/>
              </a:rPr>
              <a:t>The aim of project is to analyze the maintenance of the aquatic ecosystem by checking the water quality and it also helps us in the temperature prediction by using the random forest regression algorithm.</a:t>
            </a:r>
          </a:p>
          <a:p>
            <a:pPr>
              <a:lnSpc>
                <a:spcPct val="90000"/>
              </a:lnSpc>
            </a:pPr>
            <a:r>
              <a:rPr lang="en-US" sz="2000" dirty="0">
                <a:latin typeface="Times New Roman" panose="02020603050405020304" pitchFamily="18" charset="0"/>
                <a:cs typeface="Times New Roman" panose="02020603050405020304" pitchFamily="18" charset="0"/>
              </a:rPr>
              <a:t>The goal of Viridia Biotech is to provide ideal circumstances for the production of spirulina, and this research focuses on pond water quality measurement and temperature forecast.</a:t>
            </a:r>
          </a:p>
          <a:p>
            <a:pPr>
              <a:lnSpc>
                <a:spcPct val="90000"/>
              </a:lnSpc>
            </a:pPr>
            <a:r>
              <a:rPr lang="en-US" sz="2000" dirty="0">
                <a:latin typeface="Times New Roman" panose="02020603050405020304" pitchFamily="18" charset="0"/>
                <a:cs typeface="Times New Roman" panose="02020603050405020304" pitchFamily="18" charset="0"/>
              </a:rPr>
              <a:t>The dataset comprises variables including oxygen dissolved (Net OD), pond depth, pH, salinity, and ambient illumination. By employing a Random Forest Regressor model and doing thorough exploratory data analysis (EDA), the project effectively forecasts trends in water temperature, which contributes to improved automated monitoring and sustainability.</a:t>
            </a:r>
          </a:p>
        </p:txBody>
      </p:sp>
    </p:spTree>
    <p:extLst>
      <p:ext uri="{BB962C8B-B14F-4D97-AF65-F5344CB8AC3E}">
        <p14:creationId xmlns:p14="http://schemas.microsoft.com/office/powerpoint/2010/main" val="135101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7551-0594-C25A-DEA0-60EA8ECEACFF}"/>
              </a:ext>
            </a:extLst>
          </p:cNvPr>
          <p:cNvSpPr>
            <a:spLocks noGrp="1"/>
          </p:cNvSpPr>
          <p:nvPr>
            <p:ph type="title"/>
          </p:nvPr>
        </p:nvSpPr>
        <p:spPr>
          <a:xfrm>
            <a:off x="1484311" y="685801"/>
            <a:ext cx="10018713" cy="914400"/>
          </a:xfrm>
        </p:spPr>
        <p:txBody>
          <a:bodyPr/>
          <a:lstStyle/>
          <a:p>
            <a:r>
              <a:rPr lang="en-US" dirty="0"/>
              <a:t>COMPANY PROFILE</a:t>
            </a:r>
          </a:p>
        </p:txBody>
      </p:sp>
      <p:graphicFrame>
        <p:nvGraphicFramePr>
          <p:cNvPr id="5" name="Content Placeholder 2">
            <a:extLst>
              <a:ext uri="{FF2B5EF4-FFF2-40B4-BE49-F238E27FC236}">
                <a16:creationId xmlns:a16="http://schemas.microsoft.com/office/drawing/2014/main" id="{1DC5DAA8-1F54-1BFA-F7EF-9FCBCD9093C8}"/>
              </a:ext>
            </a:extLst>
          </p:cNvPr>
          <p:cNvGraphicFramePr>
            <a:graphicFrameLocks noGrp="1"/>
          </p:cNvGraphicFramePr>
          <p:nvPr>
            <p:ph idx="1"/>
            <p:extLst>
              <p:ext uri="{D42A27DB-BD31-4B8C-83A1-F6EECF244321}">
                <p14:modId xmlns:p14="http://schemas.microsoft.com/office/powerpoint/2010/main" val="3857194768"/>
              </p:ext>
            </p:extLst>
          </p:nvPr>
        </p:nvGraphicFramePr>
        <p:xfrm>
          <a:off x="1484310" y="1444753"/>
          <a:ext cx="10018713" cy="4346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09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CF1D250B-29DE-EF94-A830-9122C1B5FC77}"/>
              </a:ext>
            </a:extLst>
          </p:cNvPr>
          <p:cNvSpPr>
            <a:spLocks noGrp="1"/>
          </p:cNvSpPr>
          <p:nvPr>
            <p:ph type="title"/>
          </p:nvPr>
        </p:nvSpPr>
        <p:spPr>
          <a:xfrm>
            <a:off x="1836013" y="1072609"/>
            <a:ext cx="3041557" cy="4522647"/>
          </a:xfrm>
          <a:effectLst/>
        </p:spPr>
        <p:txBody>
          <a:bodyPr anchor="ctr">
            <a:normAutofit/>
          </a:bodyPr>
          <a:lstStyle/>
          <a:p>
            <a:pPr algn="l"/>
            <a:r>
              <a:rPr lang="en-GB" sz="3000" dirty="0">
                <a:solidFill>
                  <a:schemeClr val="tx2"/>
                </a:solidFill>
                <a:latin typeface="Times New Roman" panose="02020603050405020304" pitchFamily="18" charset="0"/>
                <a:cs typeface="Times New Roman" panose="02020603050405020304" pitchFamily="18" charset="0"/>
              </a:rPr>
              <a:t>SYSTEM SPECIFICATION</a:t>
            </a:r>
            <a:endParaRPr lang="en-IN" sz="30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4780FA-20D4-AFC0-80EE-6251AA6D4B5E}"/>
              </a:ext>
            </a:extLst>
          </p:cNvPr>
          <p:cNvSpPr>
            <a:spLocks noGrp="1"/>
          </p:cNvSpPr>
          <p:nvPr>
            <p:ph idx="1"/>
          </p:nvPr>
        </p:nvSpPr>
        <p:spPr>
          <a:xfrm>
            <a:off x="5149032" y="1072609"/>
            <a:ext cx="6383207" cy="4522647"/>
          </a:xfrm>
        </p:spPr>
        <p:txBody>
          <a:bodyPr anchor="ctr">
            <a:normAutofit/>
          </a:bodyPr>
          <a:lstStyle/>
          <a:p>
            <a:pPr>
              <a:lnSpc>
                <a:spcPct val="90000"/>
              </a:lnSpc>
            </a:pPr>
            <a:r>
              <a:rPr lang="en-US" sz="1700" dirty="0">
                <a:latin typeface="Times New Roman" panose="02020603050405020304" pitchFamily="18" charset="0"/>
                <a:cs typeface="Times New Roman" panose="02020603050405020304" pitchFamily="18" charset="0"/>
              </a:rPr>
              <a:t>HARDWARE SPECIFICATION :</a:t>
            </a:r>
          </a:p>
          <a:p>
            <a:pPr marL="0" indent="0">
              <a:lnSpc>
                <a:spcPct val="90000"/>
              </a:lnSpc>
              <a:buNone/>
            </a:pPr>
            <a:r>
              <a:rPr lang="en-US" sz="1700" dirty="0">
                <a:latin typeface="Times New Roman" panose="02020603050405020304" pitchFamily="18" charset="0"/>
                <a:cs typeface="Times New Roman" panose="02020603050405020304" pitchFamily="18" charset="0"/>
              </a:rPr>
              <a:t>          Development Environment </a:t>
            </a:r>
          </a:p>
          <a:p>
            <a:pPr marL="0" indent="0">
              <a:lnSpc>
                <a:spcPct val="90000"/>
              </a:lnSpc>
              <a:buNone/>
            </a:pPr>
            <a:r>
              <a:rPr lang="en-US" sz="1700" dirty="0">
                <a:latin typeface="Times New Roman" panose="02020603050405020304" pitchFamily="18" charset="0"/>
                <a:cs typeface="Times New Roman" panose="02020603050405020304" pitchFamily="18" charset="0"/>
              </a:rPr>
              <a:t>          Processor (CPU)     : 11th Gen Intel® Core™ </a:t>
            </a:r>
          </a:p>
          <a:p>
            <a:pPr marL="0" indent="0">
              <a:lnSpc>
                <a:spcPct val="90000"/>
              </a:lnSpc>
              <a:buNone/>
            </a:pPr>
            <a:r>
              <a:rPr lang="en-US" sz="1700" dirty="0">
                <a:latin typeface="Times New Roman" panose="02020603050405020304" pitchFamily="18" charset="0"/>
                <a:cs typeface="Times New Roman" panose="02020603050405020304" pitchFamily="18" charset="0"/>
              </a:rPr>
              <a:t>          RAM                            : 8 GB</a:t>
            </a:r>
          </a:p>
          <a:p>
            <a:pPr marL="0" indent="0">
              <a:lnSpc>
                <a:spcPct val="90000"/>
              </a:lnSpc>
              <a:buNone/>
            </a:pPr>
            <a:r>
              <a:rPr lang="en-US" sz="1700" dirty="0">
                <a:latin typeface="Times New Roman" panose="02020603050405020304" pitchFamily="18" charset="0"/>
                <a:cs typeface="Times New Roman" panose="02020603050405020304" pitchFamily="18" charset="0"/>
              </a:rPr>
              <a:t>          Storage                      : 512 GB(SSD) </a:t>
            </a:r>
          </a:p>
          <a:p>
            <a:pPr marL="0" indent="0">
              <a:lnSpc>
                <a:spcPct val="90000"/>
              </a:lnSpc>
              <a:buNone/>
            </a:pPr>
            <a:r>
              <a:rPr lang="en-US" sz="1700" dirty="0">
                <a:latin typeface="Times New Roman" panose="02020603050405020304" pitchFamily="18" charset="0"/>
                <a:cs typeface="Times New Roman" panose="02020603050405020304" pitchFamily="18" charset="0"/>
              </a:rPr>
              <a:t>          Speed                         : 2.40GHz</a:t>
            </a:r>
          </a:p>
          <a:p>
            <a:pPr>
              <a:lnSpc>
                <a:spcPct val="9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SOFTWARE SPECIFICATION </a:t>
            </a:r>
          </a:p>
          <a:p>
            <a:pPr marL="0" indent="0">
              <a:lnSpc>
                <a:spcPct val="90000"/>
              </a:lnSpc>
              <a:buNone/>
            </a:pPr>
            <a:r>
              <a:rPr lang="en-US" sz="1700" dirty="0">
                <a:latin typeface="Times New Roman" panose="02020603050405020304" pitchFamily="18" charset="0"/>
                <a:cs typeface="Times New Roman" panose="02020603050405020304" pitchFamily="18" charset="0"/>
              </a:rPr>
              <a:t>          Operating System    : Windows 11 Home Single Language </a:t>
            </a:r>
          </a:p>
          <a:p>
            <a:pPr marL="0" indent="0">
              <a:lnSpc>
                <a:spcPct val="90000"/>
              </a:lnSpc>
              <a:buNone/>
            </a:pPr>
            <a:r>
              <a:rPr lang="en-US" sz="1700" dirty="0">
                <a:latin typeface="Times New Roman" panose="02020603050405020304" pitchFamily="18" charset="0"/>
                <a:cs typeface="Times New Roman" panose="02020603050405020304" pitchFamily="18" charset="0"/>
              </a:rPr>
              <a:t>          Language                     : Python 3.12.1 </a:t>
            </a:r>
          </a:p>
          <a:p>
            <a:pPr marL="0" indent="0">
              <a:lnSpc>
                <a:spcPct val="90000"/>
              </a:lnSpc>
              <a:buNone/>
            </a:pPr>
            <a:r>
              <a:rPr lang="en-US" sz="1700" dirty="0">
                <a:latin typeface="Times New Roman" panose="02020603050405020304" pitchFamily="18" charset="0"/>
                <a:cs typeface="Times New Roman" panose="02020603050405020304" pitchFamily="18" charset="0"/>
              </a:rPr>
              <a:t>          Develop platform     : Visual Studio Code </a:t>
            </a:r>
          </a:p>
          <a:p>
            <a:pPr marL="0" indent="0">
              <a:lnSpc>
                <a:spcPct val="90000"/>
              </a:lnSpc>
              <a:buNone/>
            </a:pPr>
            <a:r>
              <a:rPr lang="en-US" sz="1700" dirty="0">
                <a:latin typeface="Times New Roman" panose="02020603050405020304" pitchFamily="18" charset="0"/>
                <a:cs typeface="Times New Roman" panose="02020603050405020304" pitchFamily="18" charset="0"/>
              </a:rPr>
              <a:t>          Packages                      : Pandas, Seaborn, Matplotlib &amp; Scikit-learn </a:t>
            </a:r>
          </a:p>
        </p:txBody>
      </p:sp>
    </p:spTree>
    <p:extLst>
      <p:ext uri="{BB962C8B-B14F-4D97-AF65-F5344CB8AC3E}">
        <p14:creationId xmlns:p14="http://schemas.microsoft.com/office/powerpoint/2010/main" val="329287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C303252-C7D7-31D8-9994-DD80CC828DE5}"/>
              </a:ext>
            </a:extLst>
          </p:cNvPr>
          <p:cNvSpPr>
            <a:spLocks noGrp="1"/>
          </p:cNvSpPr>
          <p:nvPr>
            <p:ph type="title"/>
          </p:nvPr>
        </p:nvSpPr>
        <p:spPr>
          <a:xfrm>
            <a:off x="535021" y="685800"/>
            <a:ext cx="2639962" cy="5105400"/>
          </a:xfrm>
        </p:spPr>
        <p:txBody>
          <a:bodyPr>
            <a:normAutofit/>
          </a:bodyPr>
          <a:lstStyle/>
          <a:p>
            <a:r>
              <a:rPr lang="en-GB" sz="3100" dirty="0">
                <a:solidFill>
                  <a:srgbClr val="FFFFFF"/>
                </a:solidFill>
                <a:latin typeface="Times New Roman" panose="02020603050405020304" pitchFamily="18" charset="0"/>
                <a:cs typeface="Times New Roman" panose="02020603050405020304" pitchFamily="18" charset="0"/>
              </a:rPr>
              <a:t>DATA COLLECTION METHODS</a:t>
            </a:r>
            <a:endParaRPr lang="en-IN" sz="3100" dirty="0">
              <a:solidFill>
                <a:srgbClr val="FFFFFF"/>
              </a:solidFill>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5" name="Content Placeholder 2">
            <a:extLst>
              <a:ext uri="{FF2B5EF4-FFF2-40B4-BE49-F238E27FC236}">
                <a16:creationId xmlns:a16="http://schemas.microsoft.com/office/drawing/2014/main" id="{9EF273E6-C845-C382-D8A0-B2F68A6F3189}"/>
              </a:ext>
            </a:extLst>
          </p:cNvPr>
          <p:cNvGraphicFramePr>
            <a:graphicFrameLocks noGrp="1"/>
          </p:cNvGraphicFramePr>
          <p:nvPr>
            <p:ph idx="1"/>
            <p:extLst>
              <p:ext uri="{D42A27DB-BD31-4B8C-83A1-F6EECF244321}">
                <p14:modId xmlns:p14="http://schemas.microsoft.com/office/powerpoint/2010/main" val="383171424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49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1129-B1F3-B60D-73F3-AA43E581806F}"/>
              </a:ext>
            </a:extLst>
          </p:cNvPr>
          <p:cNvSpPr>
            <a:spLocks noGrp="1"/>
          </p:cNvSpPr>
          <p:nvPr>
            <p:ph type="title"/>
          </p:nvPr>
        </p:nvSpPr>
        <p:spPr>
          <a:xfrm>
            <a:off x="1484311" y="1081548"/>
            <a:ext cx="3333495" cy="1504335"/>
          </a:xfrm>
        </p:spPr>
        <p:txBody>
          <a:bodyPr>
            <a:normAutofit/>
          </a:bodyPr>
          <a:lstStyle/>
          <a:p>
            <a:r>
              <a:rPr lang="en-GB"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281B65-86E0-0B16-3E58-9E38CB9D3C4E}"/>
              </a:ext>
            </a:extLst>
          </p:cNvPr>
          <p:cNvSpPr>
            <a:spLocks noGrp="1"/>
          </p:cNvSpPr>
          <p:nvPr>
            <p:ph idx="1"/>
          </p:nvPr>
        </p:nvSpPr>
        <p:spPr>
          <a:xfrm>
            <a:off x="1484311" y="2666999"/>
            <a:ext cx="3333496" cy="3124201"/>
          </a:xfrm>
        </p:spPr>
        <p:txBody>
          <a:bodyPr anchor="t">
            <a:normAutofit/>
          </a:bodyPr>
          <a:lstStyle/>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DATA FLOW DIAGRAM:</a:t>
            </a:r>
          </a:p>
          <a:p>
            <a:pPr marL="0" indent="0">
              <a:buNone/>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DFD, or Data Flow Diagram, serves as a graphical representation of the flow of data within a system or process.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descr="A diagram of a model&#10;&#10;AI-generated content may be incorrect.">
            <a:extLst>
              <a:ext uri="{FF2B5EF4-FFF2-40B4-BE49-F238E27FC236}">
                <a16:creationId xmlns:a16="http://schemas.microsoft.com/office/drawing/2014/main" id="{C4E34365-6BE2-7444-FE49-11E16BB39B6B}"/>
              </a:ext>
            </a:extLst>
          </p:cNvPr>
          <p:cNvPicPr>
            <a:picLocks noChangeAspect="1"/>
          </p:cNvPicPr>
          <p:nvPr/>
        </p:nvPicPr>
        <p:blipFill>
          <a:blip r:embed="rId3"/>
          <a:stretch>
            <a:fillRect/>
          </a:stretch>
        </p:blipFill>
        <p:spPr>
          <a:xfrm>
            <a:off x="5262033" y="1129394"/>
            <a:ext cx="6240990" cy="416586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07958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27500CA-FA61-49B6-AC7B-2CE50433D9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 name="Freeform 6">
              <a:extLst>
                <a:ext uri="{FF2B5EF4-FFF2-40B4-BE49-F238E27FC236}">
                  <a16:creationId xmlns:a16="http://schemas.microsoft.com/office/drawing/2014/main" id="{9BB2C0D0-9D80-4309-B3A1-320A61FC6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 name="Freeform 7">
              <a:extLst>
                <a:ext uri="{FF2B5EF4-FFF2-40B4-BE49-F238E27FC236}">
                  <a16:creationId xmlns:a16="http://schemas.microsoft.com/office/drawing/2014/main" id="{BD302E04-6272-4489-AC6C-BD90F6BE4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7" name="Freeform 8">
              <a:extLst>
                <a:ext uri="{FF2B5EF4-FFF2-40B4-BE49-F238E27FC236}">
                  <a16:creationId xmlns:a16="http://schemas.microsoft.com/office/drawing/2014/main" id="{654ECFC5-08C7-4BEA-8913-423DF4B20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22B548B5-28F3-4F2F-BDDA-A16D0D276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EB0B6947-A2CA-4DF4-B955-DAFECEC2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D4F51AD8-AD43-4ABE-85E8-4F769F8C2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Content Placeholder 2">
            <a:extLst>
              <a:ext uri="{FF2B5EF4-FFF2-40B4-BE49-F238E27FC236}">
                <a16:creationId xmlns:a16="http://schemas.microsoft.com/office/drawing/2014/main" id="{E87DF827-FCEB-6D54-8B5F-005C0D24A597}"/>
              </a:ext>
            </a:extLst>
          </p:cNvPr>
          <p:cNvSpPr>
            <a:spLocks noGrp="1"/>
          </p:cNvSpPr>
          <p:nvPr>
            <p:ph idx="1"/>
          </p:nvPr>
        </p:nvSpPr>
        <p:spPr>
          <a:xfrm>
            <a:off x="1484310" y="2666999"/>
            <a:ext cx="5781730" cy="3124201"/>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SYSTEM FLOW DIAGRAM:</a:t>
            </a:r>
          </a:p>
          <a:p>
            <a:pPr marL="0" indent="0">
              <a:buNone/>
            </a:pPr>
            <a:r>
              <a:rPr lang="en-US" dirty="0">
                <a:latin typeface="Times New Roman" panose="02020603050405020304" pitchFamily="18" charset="0"/>
                <a:cs typeface="Times New Roman" panose="02020603050405020304" pitchFamily="18" charset="0"/>
              </a:rPr>
              <a:t> An effective tool for process visualization is a System Flow Diagram (SFD), particularly in data-driven initiatives like pond water temperature prediction. It simplifies and clarifies complicated workflows by dividing them into organized steps.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16" name="Rounded Rectangle 16">
            <a:extLst>
              <a:ext uri="{FF2B5EF4-FFF2-40B4-BE49-F238E27FC236}">
                <a16:creationId xmlns:a16="http://schemas.microsoft.com/office/drawing/2014/main" id="{6958E693-06E1-4835-9E33-076E6D8ED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000766D-B6B8-3568-CE24-5C98388C1AB1}"/>
              </a:ext>
            </a:extLst>
          </p:cNvPr>
          <p:cNvPicPr>
            <a:picLocks noChangeAspect="1"/>
          </p:cNvPicPr>
          <p:nvPr/>
        </p:nvPicPr>
        <p:blipFill>
          <a:blip r:embed="rId3"/>
          <a:srcRect t="2677" r="-5" b="10998"/>
          <a:stretch/>
        </p:blipFill>
        <p:spPr>
          <a:xfrm>
            <a:off x="7951593" y="1011765"/>
            <a:ext cx="3226968" cy="4546708"/>
          </a:xfrm>
          <a:prstGeom prst="rect">
            <a:avLst/>
          </a:prstGeom>
        </p:spPr>
      </p:pic>
    </p:spTree>
    <p:extLst>
      <p:ext uri="{BB962C8B-B14F-4D97-AF65-F5344CB8AC3E}">
        <p14:creationId xmlns:p14="http://schemas.microsoft.com/office/powerpoint/2010/main" val="1049560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76</TotalTime>
  <Words>1276</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Corbel</vt:lpstr>
      <vt:lpstr>Times New Roman</vt:lpstr>
      <vt:lpstr>Parallax</vt:lpstr>
      <vt:lpstr>Predicting Water Temperature in Ponds Using Machine Learning Random Forest Approach</vt:lpstr>
      <vt:lpstr>OVERVIEW</vt:lpstr>
      <vt:lpstr>ABSTRACT</vt:lpstr>
      <vt:lpstr>Project Introduction</vt:lpstr>
      <vt:lpstr>COMPANY PROFILE</vt:lpstr>
      <vt:lpstr>SYSTEM SPECIFICATION</vt:lpstr>
      <vt:lpstr>DATA COLLECTION METHODS</vt:lpstr>
      <vt:lpstr>SYSTEM ARCHITECTURE</vt:lpstr>
      <vt:lpstr>PowerPoint Presentation</vt:lpstr>
      <vt:lpstr>EXPLORATORY DATA ANALYSIS</vt:lpstr>
      <vt:lpstr>Correlation Analysis</vt:lpstr>
      <vt:lpstr>Time-Series Analysis</vt:lpstr>
      <vt:lpstr>Methodologies</vt:lpstr>
      <vt:lpstr>Future Enhancement</vt:lpstr>
      <vt:lpstr>Conclusion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 Saravanan M</dc:creator>
  <cp:lastModifiedBy>PRANESH MURUGESAN</cp:lastModifiedBy>
  <cp:revision>4</cp:revision>
  <dcterms:created xsi:type="dcterms:W3CDTF">2025-03-03T01:58:46Z</dcterms:created>
  <dcterms:modified xsi:type="dcterms:W3CDTF">2025-04-07T04:27:35Z</dcterms:modified>
</cp:coreProperties>
</file>