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3" r:id="rId3"/>
    <p:sldId id="333" r:id="rId4"/>
    <p:sldId id="337" r:id="rId5"/>
    <p:sldId id="262" r:id="rId6"/>
    <p:sldId id="338" r:id="rId7"/>
    <p:sldId id="339" r:id="rId8"/>
    <p:sldId id="340" r:id="rId9"/>
    <p:sldId id="341" r:id="rId10"/>
    <p:sldId id="342" r:id="rId11"/>
    <p:sldId id="343" r:id="rId12"/>
    <p:sldId id="344" r:id="rId13"/>
    <p:sldId id="345" r:id="rId14"/>
    <p:sldId id="346" r:id="rId15"/>
    <p:sldId id="347" r:id="rId16"/>
    <p:sldId id="352" r:id="rId17"/>
    <p:sldId id="348" r:id="rId18"/>
    <p:sldId id="349" r:id="rId19"/>
    <p:sldId id="350" r:id="rId20"/>
    <p:sldId id="351" r:id="rId21"/>
    <p:sldId id="335"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75D978-792A-49A1-A58D-BC7DAF0F65FC}">
          <p14:sldIdLst>
            <p14:sldId id="256"/>
            <p14:sldId id="313"/>
            <p14:sldId id="333"/>
            <p14:sldId id="337"/>
            <p14:sldId id="262"/>
            <p14:sldId id="338"/>
            <p14:sldId id="339"/>
            <p14:sldId id="340"/>
            <p14:sldId id="341"/>
            <p14:sldId id="342"/>
            <p14:sldId id="343"/>
            <p14:sldId id="344"/>
            <p14:sldId id="345"/>
            <p14:sldId id="346"/>
            <p14:sldId id="347"/>
            <p14:sldId id="352"/>
            <p14:sldId id="348"/>
            <p14:sldId id="349"/>
            <p14:sldId id="350"/>
            <p14:sldId id="351"/>
            <p14:sldId id="335"/>
            <p14:sldId id="29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 RASTOGI" initials="DR" lastIdx="1" clrIdx="0">
    <p:extLst>
      <p:ext uri="{19B8F6BF-5375-455C-9EA6-DF929625EA0E}">
        <p15:presenceInfo xmlns:p15="http://schemas.microsoft.com/office/powerpoint/2012/main" userId="44826cb704ebd9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B008-79E3-4F63-99B8-21BFB77CB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A7797A-C5D2-483F-8F48-8A1F0FDA62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F17131-BF2C-49DB-8846-468E0D3FCE4A}"/>
              </a:ext>
            </a:extLst>
          </p:cNvPr>
          <p:cNvSpPr>
            <a:spLocks noGrp="1"/>
          </p:cNvSpPr>
          <p:nvPr>
            <p:ph type="dt" sz="half" idx="10"/>
          </p:nvPr>
        </p:nvSpPr>
        <p:spPr/>
        <p:txBody>
          <a:bodyPr/>
          <a:lstStyle/>
          <a:p>
            <a:fld id="{3613D8DA-9637-403D-BD71-D483E6D058EF}" type="datetimeFigureOut">
              <a:rPr lang="en-IN" smtClean="0"/>
              <a:t>09-07-2023</a:t>
            </a:fld>
            <a:endParaRPr lang="en-IN"/>
          </a:p>
        </p:txBody>
      </p:sp>
      <p:sp>
        <p:nvSpPr>
          <p:cNvPr id="5" name="Footer Placeholder 4">
            <a:extLst>
              <a:ext uri="{FF2B5EF4-FFF2-40B4-BE49-F238E27FC236}">
                <a16:creationId xmlns:a16="http://schemas.microsoft.com/office/drawing/2014/main" id="{A1179232-9592-45FD-8B98-19D3AFC18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7014E1-EEC8-417B-9EAD-4BFE9CF51603}"/>
              </a:ext>
            </a:extLst>
          </p:cNvPr>
          <p:cNvSpPr>
            <a:spLocks noGrp="1"/>
          </p:cNvSpPr>
          <p:nvPr>
            <p:ph type="sldNum" sz="quarter" idx="12"/>
          </p:nvPr>
        </p:nvSpPr>
        <p:spPr/>
        <p:txBody>
          <a:bodyPr/>
          <a:lstStyle/>
          <a:p>
            <a:fld id="{2C45419D-64A8-4F19-BE8A-8BBECF95DB62}" type="slidenum">
              <a:rPr lang="en-IN" smtClean="0"/>
              <a:t>‹#›</a:t>
            </a:fld>
            <a:endParaRPr lang="en-IN"/>
          </a:p>
        </p:txBody>
      </p:sp>
    </p:spTree>
    <p:extLst>
      <p:ext uri="{BB962C8B-B14F-4D97-AF65-F5344CB8AC3E}">
        <p14:creationId xmlns:p14="http://schemas.microsoft.com/office/powerpoint/2010/main" val="151947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667B-AB8C-4CB8-A547-646F2A5256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67A8D8-7A9D-4EBF-B63B-2D8E94A679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C70B3E-C871-4859-A109-98B746B44919}"/>
              </a:ext>
            </a:extLst>
          </p:cNvPr>
          <p:cNvSpPr>
            <a:spLocks noGrp="1"/>
          </p:cNvSpPr>
          <p:nvPr>
            <p:ph type="dt" sz="half" idx="10"/>
          </p:nvPr>
        </p:nvSpPr>
        <p:spPr/>
        <p:txBody>
          <a:bodyPr/>
          <a:lstStyle/>
          <a:p>
            <a:fld id="{3613D8DA-9637-403D-BD71-D483E6D058EF}" type="datetimeFigureOut">
              <a:rPr lang="en-IN" smtClean="0"/>
              <a:t>09-07-2023</a:t>
            </a:fld>
            <a:endParaRPr lang="en-IN"/>
          </a:p>
        </p:txBody>
      </p:sp>
      <p:sp>
        <p:nvSpPr>
          <p:cNvPr id="5" name="Footer Placeholder 4">
            <a:extLst>
              <a:ext uri="{FF2B5EF4-FFF2-40B4-BE49-F238E27FC236}">
                <a16:creationId xmlns:a16="http://schemas.microsoft.com/office/drawing/2014/main" id="{6E624CED-BEC4-467F-8B90-5239659D85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494300-A516-402A-9FF0-D9CCE3DA898C}"/>
              </a:ext>
            </a:extLst>
          </p:cNvPr>
          <p:cNvSpPr>
            <a:spLocks noGrp="1"/>
          </p:cNvSpPr>
          <p:nvPr>
            <p:ph type="sldNum" sz="quarter" idx="12"/>
          </p:nvPr>
        </p:nvSpPr>
        <p:spPr/>
        <p:txBody>
          <a:bodyPr/>
          <a:lstStyle/>
          <a:p>
            <a:fld id="{2C45419D-64A8-4F19-BE8A-8BBECF95DB62}" type="slidenum">
              <a:rPr lang="en-IN" smtClean="0"/>
              <a:t>‹#›</a:t>
            </a:fld>
            <a:endParaRPr lang="en-IN"/>
          </a:p>
        </p:txBody>
      </p:sp>
    </p:spTree>
    <p:extLst>
      <p:ext uri="{BB962C8B-B14F-4D97-AF65-F5344CB8AC3E}">
        <p14:creationId xmlns:p14="http://schemas.microsoft.com/office/powerpoint/2010/main" val="42802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5017A-C330-43D1-B078-02FAA7116B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B81325-D533-4CB1-9430-A0C43FD2AA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C5907-E351-433A-ACA7-FB7E791DAB70}"/>
              </a:ext>
            </a:extLst>
          </p:cNvPr>
          <p:cNvSpPr>
            <a:spLocks noGrp="1"/>
          </p:cNvSpPr>
          <p:nvPr>
            <p:ph type="dt" sz="half" idx="10"/>
          </p:nvPr>
        </p:nvSpPr>
        <p:spPr/>
        <p:txBody>
          <a:bodyPr/>
          <a:lstStyle/>
          <a:p>
            <a:fld id="{3613D8DA-9637-403D-BD71-D483E6D058EF}" type="datetimeFigureOut">
              <a:rPr lang="en-IN" smtClean="0"/>
              <a:t>09-07-2023</a:t>
            </a:fld>
            <a:endParaRPr lang="en-IN"/>
          </a:p>
        </p:txBody>
      </p:sp>
      <p:sp>
        <p:nvSpPr>
          <p:cNvPr id="5" name="Footer Placeholder 4">
            <a:extLst>
              <a:ext uri="{FF2B5EF4-FFF2-40B4-BE49-F238E27FC236}">
                <a16:creationId xmlns:a16="http://schemas.microsoft.com/office/drawing/2014/main" id="{15C19998-1025-4CC4-A71A-F5C47EF95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6572E8-FD34-4573-9482-D4C6AF31E329}"/>
              </a:ext>
            </a:extLst>
          </p:cNvPr>
          <p:cNvSpPr>
            <a:spLocks noGrp="1"/>
          </p:cNvSpPr>
          <p:nvPr>
            <p:ph type="sldNum" sz="quarter" idx="12"/>
          </p:nvPr>
        </p:nvSpPr>
        <p:spPr/>
        <p:txBody>
          <a:bodyPr/>
          <a:lstStyle/>
          <a:p>
            <a:fld id="{2C45419D-64A8-4F19-BE8A-8BBECF95DB62}" type="slidenum">
              <a:rPr lang="en-IN" smtClean="0"/>
              <a:t>‹#›</a:t>
            </a:fld>
            <a:endParaRPr lang="en-IN"/>
          </a:p>
        </p:txBody>
      </p:sp>
    </p:spTree>
    <p:extLst>
      <p:ext uri="{BB962C8B-B14F-4D97-AF65-F5344CB8AC3E}">
        <p14:creationId xmlns:p14="http://schemas.microsoft.com/office/powerpoint/2010/main" val="353804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5A03-174A-4019-A6C2-0B78825F37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C95AB4-0154-4ED7-8E98-F824BC8205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A110E1-C885-48F0-868E-15B089ED02A3}"/>
              </a:ext>
            </a:extLst>
          </p:cNvPr>
          <p:cNvSpPr>
            <a:spLocks noGrp="1"/>
          </p:cNvSpPr>
          <p:nvPr>
            <p:ph type="dt" sz="half" idx="10"/>
          </p:nvPr>
        </p:nvSpPr>
        <p:spPr/>
        <p:txBody>
          <a:bodyPr/>
          <a:lstStyle/>
          <a:p>
            <a:fld id="{3613D8DA-9637-403D-BD71-D483E6D058EF}" type="datetimeFigureOut">
              <a:rPr lang="en-IN" smtClean="0"/>
              <a:t>09-07-2023</a:t>
            </a:fld>
            <a:endParaRPr lang="en-IN"/>
          </a:p>
        </p:txBody>
      </p:sp>
      <p:sp>
        <p:nvSpPr>
          <p:cNvPr id="5" name="Footer Placeholder 4">
            <a:extLst>
              <a:ext uri="{FF2B5EF4-FFF2-40B4-BE49-F238E27FC236}">
                <a16:creationId xmlns:a16="http://schemas.microsoft.com/office/drawing/2014/main" id="{6BB0C72E-BD1C-456D-94E9-E9A38A6AAF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73F1C-F6D0-49CA-968C-1E607447A732}"/>
              </a:ext>
            </a:extLst>
          </p:cNvPr>
          <p:cNvSpPr>
            <a:spLocks noGrp="1"/>
          </p:cNvSpPr>
          <p:nvPr>
            <p:ph type="sldNum" sz="quarter" idx="12"/>
          </p:nvPr>
        </p:nvSpPr>
        <p:spPr/>
        <p:txBody>
          <a:bodyPr/>
          <a:lstStyle/>
          <a:p>
            <a:fld id="{2C45419D-64A8-4F19-BE8A-8BBECF95DB62}" type="slidenum">
              <a:rPr lang="en-IN" smtClean="0"/>
              <a:t>‹#›</a:t>
            </a:fld>
            <a:endParaRPr lang="en-IN"/>
          </a:p>
        </p:txBody>
      </p:sp>
    </p:spTree>
    <p:extLst>
      <p:ext uri="{BB962C8B-B14F-4D97-AF65-F5344CB8AC3E}">
        <p14:creationId xmlns:p14="http://schemas.microsoft.com/office/powerpoint/2010/main" val="11307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4A3F-4063-4250-9395-87FC04F43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240E00-B62C-4E2C-B498-23E3368D86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DD9E70-98FB-436B-B743-10FB8DED1E57}"/>
              </a:ext>
            </a:extLst>
          </p:cNvPr>
          <p:cNvSpPr>
            <a:spLocks noGrp="1"/>
          </p:cNvSpPr>
          <p:nvPr>
            <p:ph type="dt" sz="half" idx="10"/>
          </p:nvPr>
        </p:nvSpPr>
        <p:spPr/>
        <p:txBody>
          <a:bodyPr/>
          <a:lstStyle/>
          <a:p>
            <a:fld id="{3613D8DA-9637-403D-BD71-D483E6D058EF}" type="datetimeFigureOut">
              <a:rPr lang="en-IN" smtClean="0"/>
              <a:t>09-07-2023</a:t>
            </a:fld>
            <a:endParaRPr lang="en-IN"/>
          </a:p>
        </p:txBody>
      </p:sp>
      <p:sp>
        <p:nvSpPr>
          <p:cNvPr id="5" name="Footer Placeholder 4">
            <a:extLst>
              <a:ext uri="{FF2B5EF4-FFF2-40B4-BE49-F238E27FC236}">
                <a16:creationId xmlns:a16="http://schemas.microsoft.com/office/drawing/2014/main" id="{FFE7BEBA-841B-4175-ABCB-1E6C3A29B2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71EBF-AD58-4357-BE47-5FA07609FC9B}"/>
              </a:ext>
            </a:extLst>
          </p:cNvPr>
          <p:cNvSpPr>
            <a:spLocks noGrp="1"/>
          </p:cNvSpPr>
          <p:nvPr>
            <p:ph type="sldNum" sz="quarter" idx="12"/>
          </p:nvPr>
        </p:nvSpPr>
        <p:spPr/>
        <p:txBody>
          <a:bodyPr/>
          <a:lstStyle/>
          <a:p>
            <a:fld id="{2C45419D-64A8-4F19-BE8A-8BBECF95DB62}" type="slidenum">
              <a:rPr lang="en-IN" smtClean="0"/>
              <a:t>‹#›</a:t>
            </a:fld>
            <a:endParaRPr lang="en-IN"/>
          </a:p>
        </p:txBody>
      </p:sp>
    </p:spTree>
    <p:extLst>
      <p:ext uri="{BB962C8B-B14F-4D97-AF65-F5344CB8AC3E}">
        <p14:creationId xmlns:p14="http://schemas.microsoft.com/office/powerpoint/2010/main" val="3964306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96D0-5E97-4A31-A9CE-F57F6BD787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181DF4-DA86-4A58-8DC2-F259B6BAFD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C09A4C-2BED-43C5-ACC9-D00EEF651D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BCDD6C-7018-49E7-A064-F714C4CC84FA}"/>
              </a:ext>
            </a:extLst>
          </p:cNvPr>
          <p:cNvSpPr>
            <a:spLocks noGrp="1"/>
          </p:cNvSpPr>
          <p:nvPr>
            <p:ph type="dt" sz="half" idx="10"/>
          </p:nvPr>
        </p:nvSpPr>
        <p:spPr/>
        <p:txBody>
          <a:bodyPr/>
          <a:lstStyle/>
          <a:p>
            <a:fld id="{3613D8DA-9637-403D-BD71-D483E6D058EF}" type="datetimeFigureOut">
              <a:rPr lang="en-IN" smtClean="0"/>
              <a:t>09-07-2023</a:t>
            </a:fld>
            <a:endParaRPr lang="en-IN"/>
          </a:p>
        </p:txBody>
      </p:sp>
      <p:sp>
        <p:nvSpPr>
          <p:cNvPr id="6" name="Footer Placeholder 5">
            <a:extLst>
              <a:ext uri="{FF2B5EF4-FFF2-40B4-BE49-F238E27FC236}">
                <a16:creationId xmlns:a16="http://schemas.microsoft.com/office/drawing/2014/main" id="{02CE2022-9822-4758-BFF0-DDF7283214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4987D3-62A1-4480-94F6-8B4F3B95E678}"/>
              </a:ext>
            </a:extLst>
          </p:cNvPr>
          <p:cNvSpPr>
            <a:spLocks noGrp="1"/>
          </p:cNvSpPr>
          <p:nvPr>
            <p:ph type="sldNum" sz="quarter" idx="12"/>
          </p:nvPr>
        </p:nvSpPr>
        <p:spPr/>
        <p:txBody>
          <a:bodyPr/>
          <a:lstStyle/>
          <a:p>
            <a:fld id="{2C45419D-64A8-4F19-BE8A-8BBECF95DB62}" type="slidenum">
              <a:rPr lang="en-IN" smtClean="0"/>
              <a:t>‹#›</a:t>
            </a:fld>
            <a:endParaRPr lang="en-IN"/>
          </a:p>
        </p:txBody>
      </p:sp>
    </p:spTree>
    <p:extLst>
      <p:ext uri="{BB962C8B-B14F-4D97-AF65-F5344CB8AC3E}">
        <p14:creationId xmlns:p14="http://schemas.microsoft.com/office/powerpoint/2010/main" val="24558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18EE-F7EC-47B9-9F03-B8368B3B14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769C2C-26CB-4EEA-9B8E-672C97D5A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EE38C6-960A-445E-A409-5D0E4C57EE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E98AC4-2353-4220-B09D-C8C5CEECE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7AD7A0-361B-46A8-86CB-3413AE1E54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85D6A0-0C90-4CA1-B8C6-B804D57CD0DD}"/>
              </a:ext>
            </a:extLst>
          </p:cNvPr>
          <p:cNvSpPr>
            <a:spLocks noGrp="1"/>
          </p:cNvSpPr>
          <p:nvPr>
            <p:ph type="dt" sz="half" idx="10"/>
          </p:nvPr>
        </p:nvSpPr>
        <p:spPr/>
        <p:txBody>
          <a:bodyPr/>
          <a:lstStyle/>
          <a:p>
            <a:fld id="{3613D8DA-9637-403D-BD71-D483E6D058EF}" type="datetimeFigureOut">
              <a:rPr lang="en-IN" smtClean="0"/>
              <a:t>09-07-2023</a:t>
            </a:fld>
            <a:endParaRPr lang="en-IN"/>
          </a:p>
        </p:txBody>
      </p:sp>
      <p:sp>
        <p:nvSpPr>
          <p:cNvPr id="8" name="Footer Placeholder 7">
            <a:extLst>
              <a:ext uri="{FF2B5EF4-FFF2-40B4-BE49-F238E27FC236}">
                <a16:creationId xmlns:a16="http://schemas.microsoft.com/office/drawing/2014/main" id="{08C9985E-ED6C-4A01-B71B-FE20F8423F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B99C27-73DE-4797-9AC3-7F1F53479005}"/>
              </a:ext>
            </a:extLst>
          </p:cNvPr>
          <p:cNvSpPr>
            <a:spLocks noGrp="1"/>
          </p:cNvSpPr>
          <p:nvPr>
            <p:ph type="sldNum" sz="quarter" idx="12"/>
          </p:nvPr>
        </p:nvSpPr>
        <p:spPr/>
        <p:txBody>
          <a:bodyPr/>
          <a:lstStyle/>
          <a:p>
            <a:fld id="{2C45419D-64A8-4F19-BE8A-8BBECF95DB62}" type="slidenum">
              <a:rPr lang="en-IN" smtClean="0"/>
              <a:t>‹#›</a:t>
            </a:fld>
            <a:endParaRPr lang="en-IN"/>
          </a:p>
        </p:txBody>
      </p:sp>
    </p:spTree>
    <p:extLst>
      <p:ext uri="{BB962C8B-B14F-4D97-AF65-F5344CB8AC3E}">
        <p14:creationId xmlns:p14="http://schemas.microsoft.com/office/powerpoint/2010/main" val="135826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6D5A-19F8-4FEF-9706-5AE7EF2392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74F45F-6A8A-4DEF-8B5B-9A8E1DBB6C35}"/>
              </a:ext>
            </a:extLst>
          </p:cNvPr>
          <p:cNvSpPr>
            <a:spLocks noGrp="1"/>
          </p:cNvSpPr>
          <p:nvPr>
            <p:ph type="dt" sz="half" idx="10"/>
          </p:nvPr>
        </p:nvSpPr>
        <p:spPr/>
        <p:txBody>
          <a:bodyPr/>
          <a:lstStyle/>
          <a:p>
            <a:fld id="{3613D8DA-9637-403D-BD71-D483E6D058EF}" type="datetimeFigureOut">
              <a:rPr lang="en-IN" smtClean="0"/>
              <a:t>09-07-2023</a:t>
            </a:fld>
            <a:endParaRPr lang="en-IN"/>
          </a:p>
        </p:txBody>
      </p:sp>
      <p:sp>
        <p:nvSpPr>
          <p:cNvPr id="4" name="Footer Placeholder 3">
            <a:extLst>
              <a:ext uri="{FF2B5EF4-FFF2-40B4-BE49-F238E27FC236}">
                <a16:creationId xmlns:a16="http://schemas.microsoft.com/office/drawing/2014/main" id="{77F74A88-F333-4370-B016-0F1FAC83F8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CF5FFF-7024-4E3A-BC69-CCD2347144EF}"/>
              </a:ext>
            </a:extLst>
          </p:cNvPr>
          <p:cNvSpPr>
            <a:spLocks noGrp="1"/>
          </p:cNvSpPr>
          <p:nvPr>
            <p:ph type="sldNum" sz="quarter" idx="12"/>
          </p:nvPr>
        </p:nvSpPr>
        <p:spPr/>
        <p:txBody>
          <a:bodyPr/>
          <a:lstStyle/>
          <a:p>
            <a:fld id="{2C45419D-64A8-4F19-BE8A-8BBECF95DB62}" type="slidenum">
              <a:rPr lang="en-IN" smtClean="0"/>
              <a:t>‹#›</a:t>
            </a:fld>
            <a:endParaRPr lang="en-IN"/>
          </a:p>
        </p:txBody>
      </p:sp>
    </p:spTree>
    <p:extLst>
      <p:ext uri="{BB962C8B-B14F-4D97-AF65-F5344CB8AC3E}">
        <p14:creationId xmlns:p14="http://schemas.microsoft.com/office/powerpoint/2010/main" val="361702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929E0-2A02-4921-ADDC-384D68A52D42}"/>
              </a:ext>
            </a:extLst>
          </p:cNvPr>
          <p:cNvSpPr>
            <a:spLocks noGrp="1"/>
          </p:cNvSpPr>
          <p:nvPr>
            <p:ph type="dt" sz="half" idx="10"/>
          </p:nvPr>
        </p:nvSpPr>
        <p:spPr/>
        <p:txBody>
          <a:bodyPr/>
          <a:lstStyle/>
          <a:p>
            <a:fld id="{3613D8DA-9637-403D-BD71-D483E6D058EF}" type="datetimeFigureOut">
              <a:rPr lang="en-IN" smtClean="0"/>
              <a:t>09-07-2023</a:t>
            </a:fld>
            <a:endParaRPr lang="en-IN"/>
          </a:p>
        </p:txBody>
      </p:sp>
      <p:sp>
        <p:nvSpPr>
          <p:cNvPr id="3" name="Footer Placeholder 2">
            <a:extLst>
              <a:ext uri="{FF2B5EF4-FFF2-40B4-BE49-F238E27FC236}">
                <a16:creationId xmlns:a16="http://schemas.microsoft.com/office/drawing/2014/main" id="{11CE528F-69FF-4FBA-9DA2-1FED5F2174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48F9E5-3CCF-4EB9-8F5A-DC619BE5F661}"/>
              </a:ext>
            </a:extLst>
          </p:cNvPr>
          <p:cNvSpPr>
            <a:spLocks noGrp="1"/>
          </p:cNvSpPr>
          <p:nvPr>
            <p:ph type="sldNum" sz="quarter" idx="12"/>
          </p:nvPr>
        </p:nvSpPr>
        <p:spPr/>
        <p:txBody>
          <a:bodyPr/>
          <a:lstStyle/>
          <a:p>
            <a:fld id="{2C45419D-64A8-4F19-BE8A-8BBECF95DB62}" type="slidenum">
              <a:rPr lang="en-IN" smtClean="0"/>
              <a:t>‹#›</a:t>
            </a:fld>
            <a:endParaRPr lang="en-IN"/>
          </a:p>
        </p:txBody>
      </p:sp>
    </p:spTree>
    <p:extLst>
      <p:ext uri="{BB962C8B-B14F-4D97-AF65-F5344CB8AC3E}">
        <p14:creationId xmlns:p14="http://schemas.microsoft.com/office/powerpoint/2010/main" val="79429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DAEE-8A49-4210-B447-9D2947150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A51BE9-370C-451D-BC3F-DBF1932C0E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499312-5CB3-4FE1-B872-F3695C101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15F189-1728-44BC-A20C-07260ED990C0}"/>
              </a:ext>
            </a:extLst>
          </p:cNvPr>
          <p:cNvSpPr>
            <a:spLocks noGrp="1"/>
          </p:cNvSpPr>
          <p:nvPr>
            <p:ph type="dt" sz="half" idx="10"/>
          </p:nvPr>
        </p:nvSpPr>
        <p:spPr/>
        <p:txBody>
          <a:bodyPr/>
          <a:lstStyle/>
          <a:p>
            <a:fld id="{3613D8DA-9637-403D-BD71-D483E6D058EF}" type="datetimeFigureOut">
              <a:rPr lang="en-IN" smtClean="0"/>
              <a:t>09-07-2023</a:t>
            </a:fld>
            <a:endParaRPr lang="en-IN"/>
          </a:p>
        </p:txBody>
      </p:sp>
      <p:sp>
        <p:nvSpPr>
          <p:cNvPr id="6" name="Footer Placeholder 5">
            <a:extLst>
              <a:ext uri="{FF2B5EF4-FFF2-40B4-BE49-F238E27FC236}">
                <a16:creationId xmlns:a16="http://schemas.microsoft.com/office/drawing/2014/main" id="{9D6B1D24-270B-41F5-8371-AB1C21E4C7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F3B31F-4C7D-475A-945C-D5D63461538F}"/>
              </a:ext>
            </a:extLst>
          </p:cNvPr>
          <p:cNvSpPr>
            <a:spLocks noGrp="1"/>
          </p:cNvSpPr>
          <p:nvPr>
            <p:ph type="sldNum" sz="quarter" idx="12"/>
          </p:nvPr>
        </p:nvSpPr>
        <p:spPr/>
        <p:txBody>
          <a:bodyPr/>
          <a:lstStyle/>
          <a:p>
            <a:fld id="{2C45419D-64A8-4F19-BE8A-8BBECF95DB62}" type="slidenum">
              <a:rPr lang="en-IN" smtClean="0"/>
              <a:t>‹#›</a:t>
            </a:fld>
            <a:endParaRPr lang="en-IN"/>
          </a:p>
        </p:txBody>
      </p:sp>
    </p:spTree>
    <p:extLst>
      <p:ext uri="{BB962C8B-B14F-4D97-AF65-F5344CB8AC3E}">
        <p14:creationId xmlns:p14="http://schemas.microsoft.com/office/powerpoint/2010/main" val="277462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A113-ECE6-4ED2-934B-CA8419C35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DE8954-834F-4DEA-8853-335DBC460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B8DA92-1C01-4DC5-8199-15A05FBE2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0A3C28-C632-4B3B-A0B4-3DC50696EEBA}"/>
              </a:ext>
            </a:extLst>
          </p:cNvPr>
          <p:cNvSpPr>
            <a:spLocks noGrp="1"/>
          </p:cNvSpPr>
          <p:nvPr>
            <p:ph type="dt" sz="half" idx="10"/>
          </p:nvPr>
        </p:nvSpPr>
        <p:spPr/>
        <p:txBody>
          <a:bodyPr/>
          <a:lstStyle/>
          <a:p>
            <a:fld id="{3613D8DA-9637-403D-BD71-D483E6D058EF}" type="datetimeFigureOut">
              <a:rPr lang="en-IN" smtClean="0"/>
              <a:t>09-07-2023</a:t>
            </a:fld>
            <a:endParaRPr lang="en-IN"/>
          </a:p>
        </p:txBody>
      </p:sp>
      <p:sp>
        <p:nvSpPr>
          <p:cNvPr id="6" name="Footer Placeholder 5">
            <a:extLst>
              <a:ext uri="{FF2B5EF4-FFF2-40B4-BE49-F238E27FC236}">
                <a16:creationId xmlns:a16="http://schemas.microsoft.com/office/drawing/2014/main" id="{5CEA8F28-EDD2-4C64-AF54-074D4111D4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1E405F-BF2C-4EA9-8883-C5EC3035EFD8}"/>
              </a:ext>
            </a:extLst>
          </p:cNvPr>
          <p:cNvSpPr>
            <a:spLocks noGrp="1"/>
          </p:cNvSpPr>
          <p:nvPr>
            <p:ph type="sldNum" sz="quarter" idx="12"/>
          </p:nvPr>
        </p:nvSpPr>
        <p:spPr/>
        <p:txBody>
          <a:bodyPr/>
          <a:lstStyle/>
          <a:p>
            <a:fld id="{2C45419D-64A8-4F19-BE8A-8BBECF95DB62}" type="slidenum">
              <a:rPr lang="en-IN" smtClean="0"/>
              <a:t>‹#›</a:t>
            </a:fld>
            <a:endParaRPr lang="en-IN"/>
          </a:p>
        </p:txBody>
      </p:sp>
    </p:spTree>
    <p:extLst>
      <p:ext uri="{BB962C8B-B14F-4D97-AF65-F5344CB8AC3E}">
        <p14:creationId xmlns:p14="http://schemas.microsoft.com/office/powerpoint/2010/main" val="266868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9AF18A-518A-4A54-A155-A576364877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4DE5F7-0AC6-4EBE-B4F2-160A4DD72A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680864-DCE5-446A-B515-04B08A744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3D8DA-9637-403D-BD71-D483E6D058EF}" type="datetimeFigureOut">
              <a:rPr lang="en-IN" smtClean="0"/>
              <a:t>09-07-2023</a:t>
            </a:fld>
            <a:endParaRPr lang="en-IN"/>
          </a:p>
        </p:txBody>
      </p:sp>
      <p:sp>
        <p:nvSpPr>
          <p:cNvPr id="5" name="Footer Placeholder 4">
            <a:extLst>
              <a:ext uri="{FF2B5EF4-FFF2-40B4-BE49-F238E27FC236}">
                <a16:creationId xmlns:a16="http://schemas.microsoft.com/office/drawing/2014/main" id="{8FBE0E2C-7372-4CA4-9FFC-0FBAE9C8A9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842877-E053-4B7B-A6B3-069BD52D0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5419D-64A8-4F19-BE8A-8BBECF95DB62}" type="slidenum">
              <a:rPr lang="en-IN" smtClean="0"/>
              <a:t>‹#›</a:t>
            </a:fld>
            <a:endParaRPr lang="en-IN"/>
          </a:p>
        </p:txBody>
      </p:sp>
    </p:spTree>
    <p:extLst>
      <p:ext uri="{BB962C8B-B14F-4D97-AF65-F5344CB8AC3E}">
        <p14:creationId xmlns:p14="http://schemas.microsoft.com/office/powerpoint/2010/main" val="2941904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353" y="2232111"/>
            <a:ext cx="10779294" cy="2393778"/>
          </a:xfrm>
          <a:noFill/>
        </p:spPr>
        <p:txBody>
          <a:bodyPr>
            <a:noAutofit/>
          </a:bodyPr>
          <a:lstStyle/>
          <a:p>
            <a:pPr>
              <a:lnSpc>
                <a:spcPct val="150000"/>
              </a:lnSpc>
            </a:pPr>
            <a:r>
              <a:rPr lang="en-US" sz="5400" spc="-45" dirty="0">
                <a:solidFill>
                  <a:srgbClr val="006FC0"/>
                </a:solidFill>
                <a:latin typeface="+mn-lt"/>
              </a:rPr>
              <a:t>NYC </a:t>
            </a:r>
            <a:r>
              <a:rPr lang="en-US" sz="5400" spc="-68" dirty="0">
                <a:solidFill>
                  <a:srgbClr val="006FC0"/>
                </a:solidFill>
                <a:latin typeface="+mn-lt"/>
              </a:rPr>
              <a:t>TAXI </a:t>
            </a:r>
            <a:r>
              <a:rPr lang="en-US" sz="5400" spc="-4" dirty="0">
                <a:solidFill>
                  <a:srgbClr val="006FC0"/>
                </a:solidFill>
                <a:latin typeface="+mn-lt"/>
              </a:rPr>
              <a:t>TRIP TIME</a:t>
            </a:r>
            <a:r>
              <a:rPr lang="en-US" sz="5400" spc="71" dirty="0">
                <a:solidFill>
                  <a:srgbClr val="006FC0"/>
                </a:solidFill>
                <a:latin typeface="+mn-lt"/>
              </a:rPr>
              <a:t> </a:t>
            </a:r>
            <a:r>
              <a:rPr lang="en-US" sz="5400" dirty="0">
                <a:solidFill>
                  <a:srgbClr val="006FC0"/>
                </a:solidFill>
                <a:latin typeface="+mn-lt"/>
              </a:rPr>
              <a:t>PREDICTION</a:t>
            </a:r>
            <a:r>
              <a:rPr lang="en-US" sz="5400" spc="600" dirty="0">
                <a:latin typeface="+mn-lt"/>
                <a:cs typeface="Segoe UI Light" panose="020B0502040204020203" pitchFamily="34" charset="0"/>
              </a:rPr>
              <a:t> – Dev Rastogi</a:t>
            </a:r>
            <a:endParaRPr lang="en-IN" sz="5400" b="1" spc="600" dirty="0">
              <a:latin typeface="+mn-lt"/>
              <a:cs typeface="Segoe UI Light" panose="020B0502040204020203" pitchFamily="34" charset="0"/>
            </a:endParaRPr>
          </a:p>
        </p:txBody>
      </p:sp>
      <p:pic>
        <p:nvPicPr>
          <p:cNvPr id="4" name="Picture 3">
            <a:extLst>
              <a:ext uri="{FF2B5EF4-FFF2-40B4-BE49-F238E27FC236}">
                <a16:creationId xmlns:a16="http://schemas.microsoft.com/office/drawing/2014/main" id="{BDE1F499-D682-47FE-84F5-A0720BB2BFF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0639"/>
          <a:stretch/>
        </p:blipFill>
        <p:spPr>
          <a:xfrm>
            <a:off x="9808784" y="104933"/>
            <a:ext cx="2233314" cy="719528"/>
          </a:xfrm>
          <a:prstGeom prst="rect">
            <a:avLst/>
          </a:prstGeom>
        </p:spPr>
      </p:pic>
    </p:spTree>
    <p:extLst>
      <p:ext uri="{BB962C8B-B14F-4D97-AF65-F5344CB8AC3E}">
        <p14:creationId xmlns:p14="http://schemas.microsoft.com/office/powerpoint/2010/main" val="39558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C743-8DF2-40F9-A871-9FFDA7B76D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DC2000-5206-4D79-BEC6-929418F61904}"/>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C74BF442-768B-4FCF-9119-926A330E6D09}"/>
              </a:ext>
            </a:extLst>
          </p:cNvPr>
          <p:cNvPicPr>
            <a:picLocks noChangeAspect="1"/>
          </p:cNvPicPr>
          <p:nvPr/>
        </p:nvPicPr>
        <p:blipFill>
          <a:blip r:embed="rId2"/>
          <a:stretch>
            <a:fillRect/>
          </a:stretch>
        </p:blipFill>
        <p:spPr>
          <a:xfrm>
            <a:off x="134911" y="0"/>
            <a:ext cx="11797259" cy="6858000"/>
          </a:xfrm>
          <a:prstGeom prst="rect">
            <a:avLst/>
          </a:prstGeom>
        </p:spPr>
      </p:pic>
    </p:spTree>
    <p:extLst>
      <p:ext uri="{BB962C8B-B14F-4D97-AF65-F5344CB8AC3E}">
        <p14:creationId xmlns:p14="http://schemas.microsoft.com/office/powerpoint/2010/main" val="2155225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C5F1-7895-487C-9797-A80FEED6EED9}"/>
              </a:ext>
            </a:extLst>
          </p:cNvPr>
          <p:cNvSpPr>
            <a:spLocks noGrp="1"/>
          </p:cNvSpPr>
          <p:nvPr>
            <p:ph type="title"/>
          </p:nvPr>
        </p:nvSpPr>
        <p:spPr/>
        <p:txBody>
          <a:bodyPr/>
          <a:lstStyle/>
          <a:p>
            <a:endParaRPr lang="en-IN" dirty="0"/>
          </a:p>
        </p:txBody>
      </p:sp>
      <p:pic>
        <p:nvPicPr>
          <p:cNvPr id="2050" name="Picture 2">
            <a:extLst>
              <a:ext uri="{FF2B5EF4-FFF2-40B4-BE49-F238E27FC236}">
                <a16:creationId xmlns:a16="http://schemas.microsoft.com/office/drawing/2014/main" id="{D0633B97-A32F-4D31-B704-E1FFA9C93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95" y="1207861"/>
            <a:ext cx="4657725" cy="4733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4C42F573-655E-4D59-83D6-DB697C2AF0F5}"/>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7BD9438A-9F5B-4A7D-8943-2487C5064B41}"/>
              </a:ext>
            </a:extLst>
          </p:cNvPr>
          <p:cNvPicPr>
            <a:picLocks noChangeAspect="1"/>
          </p:cNvPicPr>
          <p:nvPr/>
        </p:nvPicPr>
        <p:blipFill>
          <a:blip r:embed="rId3"/>
          <a:stretch>
            <a:fillRect/>
          </a:stretch>
        </p:blipFill>
        <p:spPr>
          <a:xfrm>
            <a:off x="6355039" y="365125"/>
            <a:ext cx="4572396" cy="3185436"/>
          </a:xfrm>
          <a:prstGeom prst="rect">
            <a:avLst/>
          </a:prstGeom>
        </p:spPr>
      </p:pic>
      <p:pic>
        <p:nvPicPr>
          <p:cNvPr id="8" name="Picture 7">
            <a:extLst>
              <a:ext uri="{FF2B5EF4-FFF2-40B4-BE49-F238E27FC236}">
                <a16:creationId xmlns:a16="http://schemas.microsoft.com/office/drawing/2014/main" id="{99D72A27-D833-4CA9-8FE2-29AB49AD60B7}"/>
              </a:ext>
            </a:extLst>
          </p:cNvPr>
          <p:cNvPicPr>
            <a:picLocks noChangeAspect="1"/>
          </p:cNvPicPr>
          <p:nvPr/>
        </p:nvPicPr>
        <p:blipFill>
          <a:blip r:embed="rId4"/>
          <a:stretch>
            <a:fillRect/>
          </a:stretch>
        </p:blipFill>
        <p:spPr>
          <a:xfrm>
            <a:off x="6496293" y="3685498"/>
            <a:ext cx="4465707" cy="3109229"/>
          </a:xfrm>
          <a:prstGeom prst="rect">
            <a:avLst/>
          </a:prstGeom>
        </p:spPr>
      </p:pic>
    </p:spTree>
    <p:extLst>
      <p:ext uri="{BB962C8B-B14F-4D97-AF65-F5344CB8AC3E}">
        <p14:creationId xmlns:p14="http://schemas.microsoft.com/office/powerpoint/2010/main" val="235179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9FF1-DBB4-4372-B63A-A2F1D84E9860}"/>
              </a:ext>
            </a:extLst>
          </p:cNvPr>
          <p:cNvSpPr>
            <a:spLocks noGrp="1"/>
          </p:cNvSpPr>
          <p:nvPr>
            <p:ph type="title"/>
          </p:nvPr>
        </p:nvSpPr>
        <p:spPr/>
        <p:txBody>
          <a:bodyPr>
            <a:normAutofit/>
          </a:bodyPr>
          <a:lstStyle/>
          <a:p>
            <a:r>
              <a:rPr lang="en-US" sz="4000" b="1" dirty="0">
                <a:latin typeface="+mn-lt"/>
              </a:rPr>
              <a:t>Trip counts in a particular month</a:t>
            </a:r>
            <a:endParaRPr lang="en-IN" sz="4000" b="1" dirty="0">
              <a:latin typeface="+mn-lt"/>
            </a:endParaRPr>
          </a:p>
        </p:txBody>
      </p:sp>
      <p:sp>
        <p:nvSpPr>
          <p:cNvPr id="3" name="Content Placeholder 2">
            <a:extLst>
              <a:ext uri="{FF2B5EF4-FFF2-40B4-BE49-F238E27FC236}">
                <a16:creationId xmlns:a16="http://schemas.microsoft.com/office/drawing/2014/main" id="{AAB32DCE-F4CD-4F96-A6EE-9CED486A74B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4FEBB9A-A4EC-49FC-9B52-D2118264B033}"/>
              </a:ext>
            </a:extLst>
          </p:cNvPr>
          <p:cNvPicPr>
            <a:picLocks noChangeAspect="1"/>
          </p:cNvPicPr>
          <p:nvPr/>
        </p:nvPicPr>
        <p:blipFill>
          <a:blip r:embed="rId2"/>
          <a:stretch>
            <a:fillRect/>
          </a:stretch>
        </p:blipFill>
        <p:spPr>
          <a:xfrm>
            <a:off x="0" y="1949281"/>
            <a:ext cx="12192000" cy="3845557"/>
          </a:xfrm>
          <a:prstGeom prst="rect">
            <a:avLst/>
          </a:prstGeom>
        </p:spPr>
      </p:pic>
    </p:spTree>
    <p:extLst>
      <p:ext uri="{BB962C8B-B14F-4D97-AF65-F5344CB8AC3E}">
        <p14:creationId xmlns:p14="http://schemas.microsoft.com/office/powerpoint/2010/main" val="116455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9830-2B5D-4D86-883C-9D9184C96C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EBB564-6CB2-49EF-9642-468666EFC487}"/>
              </a:ext>
            </a:extLst>
          </p:cNvPr>
          <p:cNvSpPr>
            <a:spLocks noGrp="1"/>
          </p:cNvSpPr>
          <p:nvPr>
            <p:ph idx="1"/>
          </p:nvPr>
        </p:nvSpPr>
        <p:spPr/>
        <p:txBody>
          <a:bodyPr/>
          <a:lstStyle/>
          <a:p>
            <a:endParaRPr lang="en-IN" dirty="0"/>
          </a:p>
        </p:txBody>
      </p:sp>
      <p:pic>
        <p:nvPicPr>
          <p:cNvPr id="3074" name="Picture 2">
            <a:extLst>
              <a:ext uri="{FF2B5EF4-FFF2-40B4-BE49-F238E27FC236}">
                <a16:creationId xmlns:a16="http://schemas.microsoft.com/office/drawing/2014/main" id="{3866A86C-7739-4D0B-B97A-85D91A212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939" y="0"/>
            <a:ext cx="90551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77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F66C-4B63-4CB0-87EE-B72F0EBEA7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B9A400-3DA5-47CC-ADB1-C2083FCDFE18}"/>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8E2C4D38-341A-4B92-A954-F1EEEAD14C0A}"/>
              </a:ext>
            </a:extLst>
          </p:cNvPr>
          <p:cNvPicPr>
            <a:picLocks noChangeAspect="1"/>
          </p:cNvPicPr>
          <p:nvPr/>
        </p:nvPicPr>
        <p:blipFill>
          <a:blip r:embed="rId2"/>
          <a:stretch>
            <a:fillRect/>
          </a:stretch>
        </p:blipFill>
        <p:spPr>
          <a:xfrm>
            <a:off x="1123519" y="959484"/>
            <a:ext cx="9944962" cy="3581710"/>
          </a:xfrm>
          <a:prstGeom prst="rect">
            <a:avLst/>
          </a:prstGeom>
        </p:spPr>
      </p:pic>
      <p:sp>
        <p:nvSpPr>
          <p:cNvPr id="6" name="Rectangle 5">
            <a:extLst>
              <a:ext uri="{FF2B5EF4-FFF2-40B4-BE49-F238E27FC236}">
                <a16:creationId xmlns:a16="http://schemas.microsoft.com/office/drawing/2014/main" id="{D34AAB42-41D1-4E4D-B55D-331E5D233C76}"/>
              </a:ext>
            </a:extLst>
          </p:cNvPr>
          <p:cNvSpPr/>
          <p:nvPr/>
        </p:nvSpPr>
        <p:spPr>
          <a:xfrm>
            <a:off x="6429707" y="4536096"/>
            <a:ext cx="4638774" cy="9331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IN" sz="1600" dirty="0">
              <a:effectLst/>
            </a:endParaRPr>
          </a:p>
          <a:p>
            <a:r>
              <a:rPr lang="en-US" sz="1600" b="1" dirty="0" err="1"/>
              <a:t>Vendor_ID</a:t>
            </a:r>
            <a:r>
              <a:rPr lang="en-US" sz="1600" b="1" dirty="0"/>
              <a:t> stating the provider associated with trip, preferably 2 different taxi companies.</a:t>
            </a:r>
            <a:endParaRPr lang="en-IN" sz="1600" dirty="0">
              <a:effectLst/>
            </a:endParaRPr>
          </a:p>
          <a:p>
            <a:pPr algn="ctr"/>
            <a:endParaRPr lang="en-IN" sz="1600" dirty="0"/>
          </a:p>
        </p:txBody>
      </p:sp>
      <p:sp>
        <p:nvSpPr>
          <p:cNvPr id="7" name="Rectangle 6">
            <a:extLst>
              <a:ext uri="{FF2B5EF4-FFF2-40B4-BE49-F238E27FC236}">
                <a16:creationId xmlns:a16="http://schemas.microsoft.com/office/drawing/2014/main" id="{5B25B56E-FE0E-472B-A057-4203E689A611}"/>
              </a:ext>
            </a:extLst>
          </p:cNvPr>
          <p:cNvSpPr/>
          <p:nvPr/>
        </p:nvSpPr>
        <p:spPr>
          <a:xfrm>
            <a:off x="1508289" y="4676131"/>
            <a:ext cx="4345756" cy="87625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We have almost all the trip records sent to the server.</a:t>
            </a:r>
            <a:endParaRPr lang="en-IN" dirty="0">
              <a:effectLst/>
            </a:endParaRPr>
          </a:p>
        </p:txBody>
      </p:sp>
    </p:spTree>
    <p:extLst>
      <p:ext uri="{BB962C8B-B14F-4D97-AF65-F5344CB8AC3E}">
        <p14:creationId xmlns:p14="http://schemas.microsoft.com/office/powerpoint/2010/main" val="420142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04B7-61AF-470D-8E13-C17F9EE46BCE}"/>
              </a:ext>
            </a:extLst>
          </p:cNvPr>
          <p:cNvSpPr>
            <a:spLocks noGrp="1"/>
          </p:cNvSpPr>
          <p:nvPr>
            <p:ph type="title"/>
          </p:nvPr>
        </p:nvSpPr>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Represents the number of passenger along with the time boarded in and the distance they travelled</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C63971E-B642-45F3-96BB-ABF2E0DC4F4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3A2C78A-24B2-43D1-9C7F-8F0DCC2B9A9F}"/>
              </a:ext>
            </a:extLst>
          </p:cNvPr>
          <p:cNvPicPr>
            <a:picLocks noChangeAspect="1"/>
          </p:cNvPicPr>
          <p:nvPr/>
        </p:nvPicPr>
        <p:blipFill>
          <a:blip r:embed="rId2"/>
          <a:stretch>
            <a:fillRect/>
          </a:stretch>
        </p:blipFill>
        <p:spPr>
          <a:xfrm>
            <a:off x="198946" y="2293891"/>
            <a:ext cx="6210838" cy="4198984"/>
          </a:xfrm>
          <a:prstGeom prst="rect">
            <a:avLst/>
          </a:prstGeom>
        </p:spPr>
      </p:pic>
      <p:pic>
        <p:nvPicPr>
          <p:cNvPr id="5" name="Picture 4">
            <a:extLst>
              <a:ext uri="{FF2B5EF4-FFF2-40B4-BE49-F238E27FC236}">
                <a16:creationId xmlns:a16="http://schemas.microsoft.com/office/drawing/2014/main" id="{3CF8BB1C-AE45-412E-A0C2-208F1B245C2F}"/>
              </a:ext>
            </a:extLst>
          </p:cNvPr>
          <p:cNvPicPr>
            <a:picLocks noChangeAspect="1"/>
          </p:cNvPicPr>
          <p:nvPr/>
        </p:nvPicPr>
        <p:blipFill>
          <a:blip r:embed="rId3"/>
          <a:stretch>
            <a:fillRect/>
          </a:stretch>
        </p:blipFill>
        <p:spPr>
          <a:xfrm>
            <a:off x="6567953" y="2257866"/>
            <a:ext cx="5624047" cy="4077053"/>
          </a:xfrm>
          <a:prstGeom prst="rect">
            <a:avLst/>
          </a:prstGeom>
        </p:spPr>
      </p:pic>
    </p:spTree>
    <p:extLst>
      <p:ext uri="{BB962C8B-B14F-4D97-AF65-F5344CB8AC3E}">
        <p14:creationId xmlns:p14="http://schemas.microsoft.com/office/powerpoint/2010/main" val="2273053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9199-81BE-426A-8429-5E2707E774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F88293-808B-4D68-B887-E4B60A86CDFD}"/>
              </a:ext>
            </a:extLst>
          </p:cNvPr>
          <p:cNvSpPr>
            <a:spLocks noGrp="1"/>
          </p:cNvSpPr>
          <p:nvPr>
            <p:ph idx="1"/>
          </p:nvPr>
        </p:nvSpPr>
        <p:spPr>
          <a:xfrm>
            <a:off x="838200" y="509047"/>
            <a:ext cx="10515600" cy="5667916"/>
          </a:xfrm>
        </p:spPr>
        <p:txBody>
          <a:bodyPr>
            <a:noAutofit/>
          </a:bodyPr>
          <a:lstStyle/>
          <a:p>
            <a:pPr marL="0" indent="0">
              <a:buNone/>
            </a:pPr>
            <a:r>
              <a:rPr lang="en-US" sz="2000" b="1" i="0" dirty="0">
                <a:solidFill>
                  <a:srgbClr val="292929"/>
                </a:solidFill>
                <a:effectLst/>
              </a:rPr>
              <a:t>1) Data Understanding.</a:t>
            </a:r>
          </a:p>
          <a:p>
            <a:pPr marL="0" indent="0">
              <a:buNone/>
            </a:pPr>
            <a:r>
              <a:rPr lang="en-US" sz="2000" b="0" i="0" dirty="0">
                <a:solidFill>
                  <a:srgbClr val="292929"/>
                </a:solidFill>
                <a:effectLst/>
              </a:rPr>
              <a:t>Building a model is one thing but understanding the data that goes into the model is another. Like a correlation matrix, feature importance allows you to understand the relationship between the features and the target variable. It also helps you understand what features are irrelevant for the model.</a:t>
            </a:r>
          </a:p>
          <a:p>
            <a:endParaRPr lang="en-US" sz="2000" b="0" i="0" dirty="0">
              <a:solidFill>
                <a:srgbClr val="292929"/>
              </a:solidFill>
              <a:effectLst/>
            </a:endParaRPr>
          </a:p>
          <a:p>
            <a:pPr marL="0" indent="0">
              <a:buNone/>
            </a:pPr>
            <a:r>
              <a:rPr lang="en-US" sz="2000" b="1" i="0" dirty="0">
                <a:solidFill>
                  <a:srgbClr val="292929"/>
                </a:solidFill>
                <a:effectLst/>
              </a:rPr>
              <a:t>2) Model Improvement.</a:t>
            </a:r>
          </a:p>
          <a:p>
            <a:pPr marL="0" indent="0">
              <a:buNone/>
            </a:pPr>
            <a:r>
              <a:rPr lang="en-US" sz="2000" b="0" i="0" dirty="0">
                <a:solidFill>
                  <a:srgbClr val="292929"/>
                </a:solidFill>
                <a:effectLst/>
              </a:rPr>
              <a:t>When training your model, you can use the scores calculated from feature importance to reduce the dimensionality of the model. The higher scores are usually kept and the lower scores are deleted as they are not important for the model. This not only makes the model simpler but also speeds up the model’s working, ultimately improving the performance of the model.</a:t>
            </a:r>
          </a:p>
          <a:p>
            <a:endParaRPr lang="en-US" sz="2000" b="0" i="0" dirty="0">
              <a:solidFill>
                <a:srgbClr val="292929"/>
              </a:solidFill>
              <a:effectLst/>
            </a:endParaRPr>
          </a:p>
          <a:p>
            <a:pPr marL="0" indent="0">
              <a:buNone/>
            </a:pPr>
            <a:r>
              <a:rPr lang="en-US" sz="2000" b="1" i="0" dirty="0">
                <a:solidFill>
                  <a:srgbClr val="292929"/>
                </a:solidFill>
                <a:effectLst/>
              </a:rPr>
              <a:t>3) Model Interpretability.</a:t>
            </a:r>
          </a:p>
          <a:p>
            <a:pPr marL="0" indent="0">
              <a:buNone/>
            </a:pPr>
            <a:r>
              <a:rPr lang="en-US" sz="2000" b="0" i="0" dirty="0">
                <a:solidFill>
                  <a:srgbClr val="292929"/>
                </a:solidFill>
                <a:effectLst/>
              </a:rPr>
              <a:t>Feature Importance is also useful for interpreting and communicating your model to other stakeholders. By calculating scores for each feature, you can determine which features attribute the most to the predictive power of your model.</a:t>
            </a:r>
          </a:p>
          <a:p>
            <a:endParaRPr lang="en-IN" sz="2000" dirty="0"/>
          </a:p>
        </p:txBody>
      </p:sp>
    </p:spTree>
    <p:extLst>
      <p:ext uri="{BB962C8B-B14F-4D97-AF65-F5344CB8AC3E}">
        <p14:creationId xmlns:p14="http://schemas.microsoft.com/office/powerpoint/2010/main" val="3470905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2664-46EA-42AC-B9E8-74E6A7228D28}"/>
              </a:ext>
            </a:extLst>
          </p:cNvPr>
          <p:cNvSpPr>
            <a:spLocks noGrp="1"/>
          </p:cNvSpPr>
          <p:nvPr>
            <p:ph type="title"/>
          </p:nvPr>
        </p:nvSpPr>
        <p:spPr/>
        <p:txBody>
          <a:bodyPr>
            <a:normAutofit/>
          </a:bodyPr>
          <a:lstStyle/>
          <a:p>
            <a:r>
              <a:rPr lang="en-US" sz="4000" b="1" dirty="0">
                <a:latin typeface="+mn-lt"/>
              </a:rPr>
              <a:t>Train Model</a:t>
            </a:r>
            <a:endParaRPr lang="en-IN" sz="4000" b="1" dirty="0">
              <a:latin typeface="+mn-lt"/>
            </a:endParaRPr>
          </a:p>
        </p:txBody>
      </p:sp>
      <p:pic>
        <p:nvPicPr>
          <p:cNvPr id="4098" name="Picture 2">
            <a:extLst>
              <a:ext uri="{FF2B5EF4-FFF2-40B4-BE49-F238E27FC236}">
                <a16:creationId xmlns:a16="http://schemas.microsoft.com/office/drawing/2014/main" id="{51D9167A-EAC7-40C1-90E6-728D43B70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426" y="1825625"/>
            <a:ext cx="556260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56D7AAB-9852-49AF-A1F6-39D4618140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65260" y="1690688"/>
            <a:ext cx="439297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84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A208-682A-4B85-AC1C-B615B572EA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965B85-110A-4487-B013-4B56C851014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6365729-ACDA-4F49-A7EA-857E1344EEE1}"/>
              </a:ext>
            </a:extLst>
          </p:cNvPr>
          <p:cNvPicPr>
            <a:picLocks noChangeAspect="1"/>
          </p:cNvPicPr>
          <p:nvPr/>
        </p:nvPicPr>
        <p:blipFill>
          <a:blip r:embed="rId2"/>
          <a:stretch>
            <a:fillRect/>
          </a:stretch>
        </p:blipFill>
        <p:spPr>
          <a:xfrm>
            <a:off x="1253070" y="1032302"/>
            <a:ext cx="9685859" cy="4793395"/>
          </a:xfrm>
          <a:prstGeom prst="rect">
            <a:avLst/>
          </a:prstGeom>
        </p:spPr>
      </p:pic>
    </p:spTree>
    <p:extLst>
      <p:ext uri="{BB962C8B-B14F-4D97-AF65-F5344CB8AC3E}">
        <p14:creationId xmlns:p14="http://schemas.microsoft.com/office/powerpoint/2010/main" val="296800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D85D-348C-425A-8DF8-40ED581FAC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58AC95-A59C-4BF5-BAB8-2AD8BDB7364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926C7CB-0F71-4865-BBFD-233AB42F66C3}"/>
              </a:ext>
            </a:extLst>
          </p:cNvPr>
          <p:cNvPicPr>
            <a:picLocks noChangeAspect="1"/>
          </p:cNvPicPr>
          <p:nvPr/>
        </p:nvPicPr>
        <p:blipFill>
          <a:blip r:embed="rId2"/>
          <a:stretch>
            <a:fillRect/>
          </a:stretch>
        </p:blipFill>
        <p:spPr>
          <a:xfrm>
            <a:off x="2605737" y="948475"/>
            <a:ext cx="6980525" cy="4961050"/>
          </a:xfrm>
          <a:prstGeom prst="rect">
            <a:avLst/>
          </a:prstGeom>
        </p:spPr>
      </p:pic>
    </p:spTree>
    <p:extLst>
      <p:ext uri="{BB962C8B-B14F-4D97-AF65-F5344CB8AC3E}">
        <p14:creationId xmlns:p14="http://schemas.microsoft.com/office/powerpoint/2010/main" val="44667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8C91-AAA7-40EF-9D9A-E61A7EDF7333}"/>
              </a:ext>
            </a:extLst>
          </p:cNvPr>
          <p:cNvSpPr>
            <a:spLocks noGrp="1"/>
          </p:cNvSpPr>
          <p:nvPr>
            <p:ph type="title"/>
          </p:nvPr>
        </p:nvSpPr>
        <p:spPr/>
        <p:txBody>
          <a:bodyPr/>
          <a:lstStyle/>
          <a:p>
            <a:r>
              <a:rPr lang="en-US" b="1" dirty="0"/>
              <a:t>Challenge</a:t>
            </a:r>
            <a:endParaRPr lang="en-IN" b="1" dirty="0"/>
          </a:p>
        </p:txBody>
      </p:sp>
      <p:pic>
        <p:nvPicPr>
          <p:cNvPr id="9" name="Picture 8">
            <a:extLst>
              <a:ext uri="{FF2B5EF4-FFF2-40B4-BE49-F238E27FC236}">
                <a16:creationId xmlns:a16="http://schemas.microsoft.com/office/drawing/2014/main" id="{8AA511CD-47DF-4D33-91A9-7B3DBFCD3AB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0639"/>
          <a:stretch/>
        </p:blipFill>
        <p:spPr>
          <a:xfrm>
            <a:off x="9808784" y="104933"/>
            <a:ext cx="2233314" cy="719528"/>
          </a:xfrm>
          <a:prstGeom prst="rect">
            <a:avLst/>
          </a:prstGeom>
        </p:spPr>
      </p:pic>
      <p:sp>
        <p:nvSpPr>
          <p:cNvPr id="5" name="Content Placeholder 4">
            <a:extLst>
              <a:ext uri="{FF2B5EF4-FFF2-40B4-BE49-F238E27FC236}">
                <a16:creationId xmlns:a16="http://schemas.microsoft.com/office/drawing/2014/main" id="{9FA4CA59-070D-478B-95B3-9F2718BCE1F4}"/>
              </a:ext>
            </a:extLst>
          </p:cNvPr>
          <p:cNvSpPr>
            <a:spLocks noGrp="1"/>
          </p:cNvSpPr>
          <p:nvPr>
            <p:ph idx="1"/>
          </p:nvPr>
        </p:nvSpPr>
        <p:spPr/>
        <p:txBody>
          <a:bodyPr/>
          <a:lstStyle/>
          <a:p>
            <a:r>
              <a:rPr lang="en-US" dirty="0"/>
              <a:t>To build a model that predicts the total trip duration of taxi trips in New York City.</a:t>
            </a:r>
          </a:p>
          <a:p>
            <a:r>
              <a:rPr lang="en-US" spc="4" dirty="0">
                <a:latin typeface="Calibri" panose="020F0502020204030204" pitchFamily="34" charset="0"/>
                <a:ea typeface="Calibri" panose="020F0502020204030204" pitchFamily="34" charset="0"/>
                <a:cs typeface="Calibri" panose="020F0502020204030204" pitchFamily="34" charset="0"/>
              </a:rPr>
              <a:t>We </a:t>
            </a:r>
            <a:r>
              <a:rPr lang="en-US" spc="19" dirty="0">
                <a:latin typeface="Calibri" panose="020F0502020204030204" pitchFamily="34" charset="0"/>
                <a:ea typeface="Calibri" panose="020F0502020204030204" pitchFamily="34" charset="0"/>
                <a:cs typeface="Calibri" panose="020F0502020204030204" pitchFamily="34" charset="0"/>
              </a:rPr>
              <a:t>will </a:t>
            </a:r>
            <a:r>
              <a:rPr lang="en-US" spc="11" dirty="0">
                <a:latin typeface="Calibri" panose="020F0502020204030204" pitchFamily="34" charset="0"/>
                <a:ea typeface="Calibri" panose="020F0502020204030204" pitchFamily="34" charset="0"/>
                <a:cs typeface="Calibri" panose="020F0502020204030204" pitchFamily="34" charset="0"/>
              </a:rPr>
              <a:t>be </a:t>
            </a:r>
            <a:r>
              <a:rPr lang="en-US" spc="23" dirty="0">
                <a:latin typeface="Calibri" panose="020F0502020204030204" pitchFamily="34" charset="0"/>
                <a:ea typeface="Calibri" panose="020F0502020204030204" pitchFamily="34" charset="0"/>
                <a:cs typeface="Calibri" panose="020F0502020204030204" pitchFamily="34" charset="0"/>
              </a:rPr>
              <a:t>building </a:t>
            </a:r>
            <a:r>
              <a:rPr lang="en-US" dirty="0">
                <a:latin typeface="Calibri" panose="020F0502020204030204" pitchFamily="34" charset="0"/>
                <a:ea typeface="Calibri" panose="020F0502020204030204" pitchFamily="34" charset="0"/>
                <a:cs typeface="Calibri" panose="020F0502020204030204" pitchFamily="34" charset="0"/>
              </a:rPr>
              <a:t>a </a:t>
            </a:r>
            <a:r>
              <a:rPr lang="en-US" spc="23" dirty="0">
                <a:latin typeface="Calibri" panose="020F0502020204030204" pitchFamily="34" charset="0"/>
                <a:ea typeface="Calibri" panose="020F0502020204030204" pitchFamily="34" charset="0"/>
                <a:cs typeface="Calibri" panose="020F0502020204030204" pitchFamily="34" charset="0"/>
              </a:rPr>
              <a:t>model which will </a:t>
            </a:r>
            <a:r>
              <a:rPr lang="en-US" spc="15" dirty="0">
                <a:latin typeface="Calibri" panose="020F0502020204030204" pitchFamily="34" charset="0"/>
                <a:ea typeface="Calibri" panose="020F0502020204030204" pitchFamily="34" charset="0"/>
                <a:cs typeface="Calibri" panose="020F0502020204030204" pitchFamily="34" charset="0"/>
              </a:rPr>
              <a:t>be </a:t>
            </a:r>
            <a:r>
              <a:rPr lang="en-US" spc="23" dirty="0">
                <a:latin typeface="Calibri" panose="020F0502020204030204" pitchFamily="34" charset="0"/>
                <a:ea typeface="Calibri" panose="020F0502020204030204" pitchFamily="34" charset="0"/>
                <a:cs typeface="Calibri" panose="020F0502020204030204" pitchFamily="34" charset="0"/>
              </a:rPr>
              <a:t>predicting  </a:t>
            </a:r>
            <a:r>
              <a:rPr lang="en-US" spc="4" dirty="0">
                <a:latin typeface="Calibri" panose="020F0502020204030204" pitchFamily="34" charset="0"/>
                <a:ea typeface="Calibri" panose="020F0502020204030204" pitchFamily="34" charset="0"/>
                <a:cs typeface="Calibri" panose="020F0502020204030204" pitchFamily="34" charset="0"/>
              </a:rPr>
              <a:t>the trip </a:t>
            </a:r>
            <a:r>
              <a:rPr lang="en-US" spc="-4" dirty="0">
                <a:latin typeface="Calibri" panose="020F0502020204030204" pitchFamily="34" charset="0"/>
                <a:ea typeface="Calibri" panose="020F0502020204030204" pitchFamily="34" charset="0"/>
                <a:cs typeface="Calibri" panose="020F0502020204030204" pitchFamily="34" charset="0"/>
              </a:rPr>
              <a:t>duration </a:t>
            </a:r>
            <a:r>
              <a:rPr lang="en-US" dirty="0">
                <a:latin typeface="Calibri" panose="020F0502020204030204" pitchFamily="34" charset="0"/>
                <a:ea typeface="Calibri" panose="020F0502020204030204" pitchFamily="34" charset="0"/>
                <a:cs typeface="Calibri" panose="020F0502020204030204" pitchFamily="34" charset="0"/>
              </a:rPr>
              <a:t>of </a:t>
            </a:r>
            <a:r>
              <a:rPr lang="en-US" spc="-4" dirty="0">
                <a:latin typeface="Calibri" panose="020F0502020204030204" pitchFamily="34" charset="0"/>
                <a:ea typeface="Calibri" panose="020F0502020204030204" pitchFamily="34" charset="0"/>
                <a:cs typeface="Calibri" panose="020F0502020204030204" pitchFamily="34" charset="0"/>
              </a:rPr>
              <a:t>taxies </a:t>
            </a:r>
            <a:r>
              <a:rPr lang="en-US" dirty="0">
                <a:latin typeface="Calibri" panose="020F0502020204030204" pitchFamily="34" charset="0"/>
                <a:ea typeface="Calibri" panose="020F0502020204030204" pitchFamily="34" charset="0"/>
                <a:cs typeface="Calibri" panose="020F0502020204030204" pitchFamily="34" charset="0"/>
              </a:rPr>
              <a:t>running in </a:t>
            </a:r>
            <a:r>
              <a:rPr lang="en-US" spc="-15" dirty="0" err="1">
                <a:latin typeface="Calibri" panose="020F0502020204030204" pitchFamily="34" charset="0"/>
                <a:ea typeface="Calibri" panose="020F0502020204030204" pitchFamily="34" charset="0"/>
                <a:cs typeface="Calibri" panose="020F0502020204030204" pitchFamily="34" charset="0"/>
              </a:rPr>
              <a:t>NewYork</a:t>
            </a:r>
            <a:r>
              <a:rPr lang="en-US" spc="-15" dirty="0">
                <a:latin typeface="Calibri" panose="020F0502020204030204" pitchFamily="34" charset="0"/>
                <a:ea typeface="Calibri" panose="020F0502020204030204" pitchFamily="34" charset="0"/>
                <a:cs typeface="Calibri" panose="020F0502020204030204" pitchFamily="34" charset="0"/>
              </a:rPr>
              <a:t>. </a:t>
            </a:r>
            <a:r>
              <a:rPr lang="en-US" spc="4" dirty="0">
                <a:latin typeface="Calibri" panose="020F0502020204030204" pitchFamily="34" charset="0"/>
                <a:ea typeface="Calibri" panose="020F0502020204030204" pitchFamily="34" charset="0"/>
                <a:cs typeface="Calibri" panose="020F0502020204030204" pitchFamily="34" charset="0"/>
              </a:rPr>
              <a:t>This </a:t>
            </a:r>
            <a:r>
              <a:rPr lang="en-US" dirty="0">
                <a:latin typeface="Calibri" panose="020F0502020204030204" pitchFamily="34" charset="0"/>
                <a:ea typeface="Calibri" panose="020F0502020204030204" pitchFamily="34" charset="0"/>
                <a:cs typeface="Calibri" panose="020F0502020204030204" pitchFamily="34" charset="0"/>
              </a:rPr>
              <a:t>prediction  </a:t>
            </a:r>
            <a:r>
              <a:rPr lang="en-US" spc="23" dirty="0">
                <a:latin typeface="Calibri" panose="020F0502020204030204" pitchFamily="34" charset="0"/>
                <a:ea typeface="Calibri" panose="020F0502020204030204" pitchFamily="34" charset="0"/>
                <a:cs typeface="Calibri" panose="020F0502020204030204" pitchFamily="34" charset="0"/>
              </a:rPr>
              <a:t>will help </a:t>
            </a:r>
            <a:r>
              <a:rPr lang="en-US" spc="19" dirty="0">
                <a:latin typeface="Calibri" panose="020F0502020204030204" pitchFamily="34" charset="0"/>
                <a:ea typeface="Calibri" panose="020F0502020204030204" pitchFamily="34" charset="0"/>
                <a:cs typeface="Calibri" panose="020F0502020204030204" pitchFamily="34" charset="0"/>
              </a:rPr>
              <a:t>customers </a:t>
            </a:r>
            <a:r>
              <a:rPr lang="en-US" spc="8" dirty="0">
                <a:latin typeface="Calibri" panose="020F0502020204030204" pitchFamily="34" charset="0"/>
                <a:ea typeface="Calibri" panose="020F0502020204030204" pitchFamily="34" charset="0"/>
                <a:cs typeface="Calibri" panose="020F0502020204030204" pitchFamily="34" charset="0"/>
              </a:rPr>
              <a:t>to </a:t>
            </a:r>
            <a:r>
              <a:rPr lang="en-US" spc="30" dirty="0">
                <a:latin typeface="Calibri" panose="020F0502020204030204" pitchFamily="34" charset="0"/>
                <a:ea typeface="Calibri" panose="020F0502020204030204" pitchFamily="34" charset="0"/>
                <a:cs typeface="Calibri" panose="020F0502020204030204" pitchFamily="34" charset="0"/>
              </a:rPr>
              <a:t>select </a:t>
            </a:r>
            <a:r>
              <a:rPr lang="en-US" spc="23" dirty="0">
                <a:latin typeface="Calibri" panose="020F0502020204030204" pitchFamily="34" charset="0"/>
                <a:ea typeface="Calibri" panose="020F0502020204030204" pitchFamily="34" charset="0"/>
                <a:cs typeface="Calibri" panose="020F0502020204030204" pitchFamily="34" charset="0"/>
              </a:rPr>
              <a:t>the </a:t>
            </a:r>
            <a:r>
              <a:rPr lang="en-US" spc="15" dirty="0">
                <a:latin typeface="Calibri" panose="020F0502020204030204" pitchFamily="34" charset="0"/>
                <a:ea typeface="Calibri" panose="020F0502020204030204" pitchFamily="34" charset="0"/>
                <a:cs typeface="Calibri" panose="020F0502020204030204" pitchFamily="34" charset="0"/>
              </a:rPr>
              <a:t>taxi </a:t>
            </a:r>
            <a:r>
              <a:rPr lang="en-US" spc="26" dirty="0">
                <a:latin typeface="Calibri" panose="020F0502020204030204" pitchFamily="34" charset="0"/>
                <a:ea typeface="Calibri" panose="020F0502020204030204" pitchFamily="34" charset="0"/>
                <a:cs typeface="Calibri" panose="020F0502020204030204" pitchFamily="34" charset="0"/>
              </a:rPr>
              <a:t>based </a:t>
            </a:r>
            <a:r>
              <a:rPr lang="en-US" spc="15" dirty="0">
                <a:latin typeface="Calibri" panose="020F0502020204030204" pitchFamily="34" charset="0"/>
                <a:ea typeface="Calibri" panose="020F0502020204030204" pitchFamily="34" charset="0"/>
                <a:cs typeface="Calibri" panose="020F0502020204030204" pitchFamily="34" charset="0"/>
              </a:rPr>
              <a:t>on </a:t>
            </a:r>
            <a:r>
              <a:rPr lang="en-US" spc="26" dirty="0">
                <a:latin typeface="Calibri" panose="020F0502020204030204" pitchFamily="34" charset="0"/>
                <a:ea typeface="Calibri" panose="020F0502020204030204" pitchFamily="34" charset="0"/>
                <a:cs typeface="Calibri" panose="020F0502020204030204" pitchFamily="34" charset="0"/>
              </a:rPr>
              <a:t>trip </a:t>
            </a:r>
            <a:r>
              <a:rPr lang="en-US" spc="23" dirty="0">
                <a:latin typeface="Calibri" panose="020F0502020204030204" pitchFamily="34" charset="0"/>
                <a:ea typeface="Calibri" panose="020F0502020204030204" pitchFamily="34" charset="0"/>
                <a:cs typeface="Calibri" panose="020F0502020204030204" pitchFamily="34" charset="0"/>
              </a:rPr>
              <a:t>duration  </a:t>
            </a:r>
            <a:r>
              <a:rPr lang="en-US" spc="-4" dirty="0">
                <a:latin typeface="Calibri" panose="020F0502020204030204" pitchFamily="34" charset="0"/>
                <a:ea typeface="Calibri" panose="020F0502020204030204" pitchFamily="34" charset="0"/>
                <a:cs typeface="Calibri" panose="020F0502020204030204" pitchFamily="34" charset="0"/>
              </a:rPr>
              <a:t>and </a:t>
            </a:r>
            <a:r>
              <a:rPr lang="en-US" spc="-8" dirty="0">
                <a:latin typeface="Calibri" panose="020F0502020204030204" pitchFamily="34" charset="0"/>
                <a:ea typeface="Calibri" panose="020F0502020204030204" pitchFamily="34" charset="0"/>
                <a:cs typeface="Calibri" panose="020F0502020204030204" pitchFamily="34" charset="0"/>
              </a:rPr>
              <a:t>driver </a:t>
            </a:r>
            <a:r>
              <a:rPr lang="en-US" spc="-11" dirty="0">
                <a:latin typeface="Calibri" panose="020F0502020204030204" pitchFamily="34" charset="0"/>
                <a:ea typeface="Calibri" panose="020F0502020204030204" pitchFamily="34" charset="0"/>
                <a:cs typeface="Calibri" panose="020F0502020204030204" pitchFamily="34" charset="0"/>
              </a:rPr>
              <a:t>to </a:t>
            </a:r>
            <a:r>
              <a:rPr lang="en-US" spc="-4" dirty="0">
                <a:latin typeface="Calibri" panose="020F0502020204030204" pitchFamily="34" charset="0"/>
                <a:ea typeface="Calibri" panose="020F0502020204030204" pitchFamily="34" charset="0"/>
                <a:cs typeface="Calibri" panose="020F0502020204030204" pitchFamily="34" charset="0"/>
              </a:rPr>
              <a:t>select </a:t>
            </a:r>
            <a:r>
              <a:rPr lang="en-US" spc="-8" dirty="0">
                <a:latin typeface="Calibri" panose="020F0502020204030204" pitchFamily="34" charset="0"/>
                <a:ea typeface="Calibri" panose="020F0502020204030204" pitchFamily="34" charset="0"/>
                <a:cs typeface="Calibri" panose="020F0502020204030204" pitchFamily="34" charset="0"/>
              </a:rPr>
              <a:t>optimum </a:t>
            </a:r>
            <a:r>
              <a:rPr lang="en-US" spc="-15" dirty="0">
                <a:latin typeface="Calibri" panose="020F0502020204030204" pitchFamily="34" charset="0"/>
                <a:ea typeface="Calibri" panose="020F0502020204030204" pitchFamily="34" charset="0"/>
                <a:cs typeface="Calibri" panose="020F0502020204030204" pitchFamily="34" charset="0"/>
              </a:rPr>
              <a:t>route </a:t>
            </a:r>
            <a:r>
              <a:rPr lang="en-US" spc="-11" dirty="0">
                <a:latin typeface="Calibri" panose="020F0502020204030204" pitchFamily="34" charset="0"/>
                <a:ea typeface="Calibri" panose="020F0502020204030204" pitchFamily="34" charset="0"/>
                <a:cs typeface="Calibri" panose="020F0502020204030204" pitchFamily="34" charset="0"/>
              </a:rPr>
              <a:t>to </a:t>
            </a:r>
            <a:r>
              <a:rPr lang="en-US" spc="-4" dirty="0">
                <a:latin typeface="Calibri" panose="020F0502020204030204" pitchFamily="34" charset="0"/>
                <a:ea typeface="Calibri" panose="020F0502020204030204" pitchFamily="34" charset="0"/>
                <a:cs typeface="Calibri" panose="020F0502020204030204" pitchFamily="34" charset="0"/>
              </a:rPr>
              <a:t>their</a:t>
            </a:r>
            <a:r>
              <a:rPr lang="en-US" spc="75" dirty="0">
                <a:latin typeface="Calibri" panose="020F0502020204030204" pitchFamily="34" charset="0"/>
                <a:ea typeface="Calibri" panose="020F0502020204030204" pitchFamily="34" charset="0"/>
                <a:cs typeface="Calibri" panose="020F0502020204030204" pitchFamily="34" charset="0"/>
              </a:rPr>
              <a:t> </a:t>
            </a:r>
            <a:r>
              <a:rPr lang="en-US" spc="-8" dirty="0">
                <a:latin typeface="Calibri" panose="020F0502020204030204" pitchFamily="34" charset="0"/>
                <a:ea typeface="Calibri" panose="020F0502020204030204" pitchFamily="34" charset="0"/>
                <a:cs typeface="Calibri" panose="020F0502020204030204" pitchFamily="34" charset="0"/>
              </a:rPr>
              <a:t>destination.</a:t>
            </a:r>
            <a:endParaRPr lang="en-IN"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009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8B7D-A6B5-4836-B032-9F01343B935D}"/>
              </a:ext>
            </a:extLst>
          </p:cNvPr>
          <p:cNvSpPr>
            <a:spLocks noGrp="1"/>
          </p:cNvSpPr>
          <p:nvPr>
            <p:ph type="title"/>
          </p:nvPr>
        </p:nvSpPr>
        <p:spPr/>
        <p:txBody>
          <a:bodyPr>
            <a:normAutofit/>
          </a:bodyPr>
          <a:lstStyle/>
          <a:p>
            <a:r>
              <a:rPr lang="en-US" sz="4000" dirty="0">
                <a:latin typeface="+mn-lt"/>
              </a:rPr>
              <a:t>Test Model</a:t>
            </a:r>
            <a:endParaRPr lang="en-IN" sz="4000" dirty="0">
              <a:latin typeface="+mn-lt"/>
            </a:endParaRPr>
          </a:p>
        </p:txBody>
      </p:sp>
      <p:pic>
        <p:nvPicPr>
          <p:cNvPr id="7" name="Content Placeholder 6">
            <a:extLst>
              <a:ext uri="{FF2B5EF4-FFF2-40B4-BE49-F238E27FC236}">
                <a16:creationId xmlns:a16="http://schemas.microsoft.com/office/drawing/2014/main" id="{4F3385FD-D36A-4622-8B2E-EF98408BEE35}"/>
              </a:ext>
            </a:extLst>
          </p:cNvPr>
          <p:cNvPicPr>
            <a:picLocks noGrp="1" noChangeAspect="1"/>
          </p:cNvPicPr>
          <p:nvPr>
            <p:ph idx="1"/>
          </p:nvPr>
        </p:nvPicPr>
        <p:blipFill>
          <a:blip r:embed="rId2"/>
          <a:stretch>
            <a:fillRect/>
          </a:stretch>
        </p:blipFill>
        <p:spPr>
          <a:xfrm>
            <a:off x="5897625" y="1866099"/>
            <a:ext cx="5883150" cy="4176122"/>
          </a:xfrm>
          <a:prstGeom prst="rect">
            <a:avLst/>
          </a:prstGeom>
        </p:spPr>
      </p:pic>
      <p:pic>
        <p:nvPicPr>
          <p:cNvPr id="4" name="Picture 3">
            <a:extLst>
              <a:ext uri="{FF2B5EF4-FFF2-40B4-BE49-F238E27FC236}">
                <a16:creationId xmlns:a16="http://schemas.microsoft.com/office/drawing/2014/main" id="{2080A4E3-7B79-4C35-BD45-8FDA11C45A4C}"/>
              </a:ext>
            </a:extLst>
          </p:cNvPr>
          <p:cNvPicPr>
            <a:picLocks noChangeAspect="1"/>
          </p:cNvPicPr>
          <p:nvPr/>
        </p:nvPicPr>
        <p:blipFill rotWithShape="1">
          <a:blip r:embed="rId3"/>
          <a:srcRect b="30197"/>
          <a:stretch/>
        </p:blipFill>
        <p:spPr>
          <a:xfrm>
            <a:off x="838200" y="2183917"/>
            <a:ext cx="5166808" cy="606417"/>
          </a:xfrm>
          <a:prstGeom prst="rect">
            <a:avLst/>
          </a:prstGeom>
        </p:spPr>
      </p:pic>
    </p:spTree>
    <p:extLst>
      <p:ext uri="{BB962C8B-B14F-4D97-AF65-F5344CB8AC3E}">
        <p14:creationId xmlns:p14="http://schemas.microsoft.com/office/powerpoint/2010/main" val="888897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3ds" panose="02000503020000020004" pitchFamily="2" charset="0"/>
              </a:rPr>
              <a:t>Acknowledgements</a:t>
            </a:r>
          </a:p>
        </p:txBody>
      </p:sp>
      <p:pic>
        <p:nvPicPr>
          <p:cNvPr id="4" name="Picture 3">
            <a:extLst>
              <a:ext uri="{FF2B5EF4-FFF2-40B4-BE49-F238E27FC236}">
                <a16:creationId xmlns:a16="http://schemas.microsoft.com/office/drawing/2014/main" id="{DFC1756A-28BE-492D-BBC0-C8014D88A87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0639"/>
          <a:stretch/>
        </p:blipFill>
        <p:spPr>
          <a:xfrm>
            <a:off x="9808784" y="104933"/>
            <a:ext cx="2233314" cy="719528"/>
          </a:xfrm>
          <a:prstGeom prst="rect">
            <a:avLst/>
          </a:prstGeom>
        </p:spPr>
      </p:pic>
      <p:sp>
        <p:nvSpPr>
          <p:cNvPr id="6" name="Content Placeholder 5">
            <a:extLst>
              <a:ext uri="{FF2B5EF4-FFF2-40B4-BE49-F238E27FC236}">
                <a16:creationId xmlns:a16="http://schemas.microsoft.com/office/drawing/2014/main" id="{512AC8D0-174A-4E0F-A49A-23A431FFE1C7}"/>
              </a:ext>
            </a:extLst>
          </p:cNvPr>
          <p:cNvSpPr>
            <a:spLocks noGrp="1"/>
          </p:cNvSpPr>
          <p:nvPr>
            <p:ph idx="1"/>
          </p:nvPr>
        </p:nvSpPr>
        <p:spPr/>
        <p:txBody>
          <a:bodyPr/>
          <a:lstStyle/>
          <a:p>
            <a:r>
              <a:rPr lang="en-US" dirty="0"/>
              <a:t>I want to thank the Taxi and Limousine Commission (TLC) of New York City for granting me access to the dataset of New York taxi journeys. This dataset has been crucial to my research, allowing me to learn important things about the taxi business. I am grateful for the TLC's efforts in compiling and maintaining this extensive information, which has greatly influenced my research's conclusions.</a:t>
            </a:r>
            <a:endParaRPr lang="en-IN" dirty="0"/>
          </a:p>
        </p:txBody>
      </p:sp>
    </p:spTree>
    <p:extLst>
      <p:ext uri="{BB962C8B-B14F-4D97-AF65-F5344CB8AC3E}">
        <p14:creationId xmlns:p14="http://schemas.microsoft.com/office/powerpoint/2010/main" val="2819816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3ds" panose="02000503020000020004" pitchFamily="2" charset="0"/>
              </a:rPr>
              <a:t>References</a:t>
            </a:r>
          </a:p>
        </p:txBody>
      </p:sp>
      <p:pic>
        <p:nvPicPr>
          <p:cNvPr id="4" name="Picture 3">
            <a:extLst>
              <a:ext uri="{FF2B5EF4-FFF2-40B4-BE49-F238E27FC236}">
                <a16:creationId xmlns:a16="http://schemas.microsoft.com/office/drawing/2014/main" id="{DFC1756A-28BE-492D-BBC0-C8014D88A87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0639"/>
          <a:stretch/>
        </p:blipFill>
        <p:spPr>
          <a:xfrm>
            <a:off x="9808784" y="104933"/>
            <a:ext cx="2233314" cy="719528"/>
          </a:xfrm>
          <a:prstGeom prst="rect">
            <a:avLst/>
          </a:prstGeom>
        </p:spPr>
      </p:pic>
      <p:sp>
        <p:nvSpPr>
          <p:cNvPr id="6" name="Content Placeholder 5">
            <a:extLst>
              <a:ext uri="{FF2B5EF4-FFF2-40B4-BE49-F238E27FC236}">
                <a16:creationId xmlns:a16="http://schemas.microsoft.com/office/drawing/2014/main" id="{512AC8D0-174A-4E0F-A49A-23A431FFE1C7}"/>
              </a:ext>
            </a:extLst>
          </p:cNvPr>
          <p:cNvSpPr>
            <a:spLocks noGrp="1"/>
          </p:cNvSpPr>
          <p:nvPr>
            <p:ph idx="1"/>
          </p:nvPr>
        </p:nvSpPr>
        <p:spPr/>
        <p:txBody>
          <a:bodyPr/>
          <a:lstStyle/>
          <a:p>
            <a:r>
              <a:rPr lang="en-US" dirty="0"/>
              <a:t>Data Visualization and </a:t>
            </a:r>
            <a:r>
              <a:rPr lang="en-US" dirty="0" err="1"/>
              <a:t>trining</a:t>
            </a:r>
            <a:r>
              <a:rPr lang="en-US" dirty="0"/>
              <a:t> on - Google </a:t>
            </a:r>
            <a:r>
              <a:rPr lang="en-US" dirty="0" err="1"/>
              <a:t>colab</a:t>
            </a:r>
            <a:endParaRPr lang="en-US" dirty="0"/>
          </a:p>
          <a:p>
            <a:r>
              <a:rPr lang="en-US" dirty="0"/>
              <a:t>Data set from – </a:t>
            </a:r>
            <a:r>
              <a:rPr lang="en-US" dirty="0" err="1"/>
              <a:t>capabl</a:t>
            </a:r>
            <a:endParaRPr lang="en-US" dirty="0"/>
          </a:p>
          <a:p>
            <a:endParaRPr lang="en-IN" dirty="0"/>
          </a:p>
        </p:txBody>
      </p:sp>
    </p:spTree>
    <p:extLst>
      <p:ext uri="{BB962C8B-B14F-4D97-AF65-F5344CB8AC3E}">
        <p14:creationId xmlns:p14="http://schemas.microsoft.com/office/powerpoint/2010/main" val="183110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B72E-5D87-474A-A452-B6CE50A6402C}"/>
              </a:ext>
            </a:extLst>
          </p:cNvPr>
          <p:cNvSpPr>
            <a:spLocks noGrp="1"/>
          </p:cNvSpPr>
          <p:nvPr>
            <p:ph type="title"/>
          </p:nvPr>
        </p:nvSpPr>
        <p:spPr>
          <a:xfrm>
            <a:off x="838200" y="365126"/>
            <a:ext cx="10515600" cy="1163872"/>
          </a:xfrm>
        </p:spPr>
        <p:txBody>
          <a:bodyPr>
            <a:normAutofit/>
          </a:bodyPr>
          <a:lstStyle/>
          <a:p>
            <a:r>
              <a:rPr lang="en-IN" sz="4000" b="1" dirty="0">
                <a:latin typeface="+mn-lt"/>
              </a:rPr>
              <a:t>About Data</a:t>
            </a:r>
          </a:p>
        </p:txBody>
      </p:sp>
      <p:sp>
        <p:nvSpPr>
          <p:cNvPr id="3" name="Content Placeholder 2">
            <a:extLst>
              <a:ext uri="{FF2B5EF4-FFF2-40B4-BE49-F238E27FC236}">
                <a16:creationId xmlns:a16="http://schemas.microsoft.com/office/drawing/2014/main" id="{DF42648A-9082-474E-9F1C-9D03A43718BA}"/>
              </a:ext>
            </a:extLst>
          </p:cNvPr>
          <p:cNvSpPr>
            <a:spLocks noGrp="1"/>
          </p:cNvSpPr>
          <p:nvPr>
            <p:ph idx="1"/>
          </p:nvPr>
        </p:nvSpPr>
        <p:spPr>
          <a:xfrm>
            <a:off x="838200" y="1528998"/>
            <a:ext cx="10515600" cy="4647965"/>
          </a:xfrm>
        </p:spPr>
        <p:txBody>
          <a:bodyPr>
            <a:normAutofit fontScale="85000" lnSpcReduction="20000"/>
          </a:bodyPr>
          <a:lstStyle/>
          <a:p>
            <a:pPr marL="266700" indent="-257175" algn="just">
              <a:spcBef>
                <a:spcPts val="79"/>
              </a:spcBef>
              <a:buFont typeface="Arial"/>
              <a:buChar char="•"/>
              <a:tabLst>
                <a:tab pos="266224" algn="l"/>
                <a:tab pos="266700" algn="l"/>
              </a:tabLst>
            </a:pPr>
            <a:r>
              <a:rPr lang="en-US" sz="2400" spc="-4" dirty="0">
                <a:latin typeface="Carlito"/>
                <a:cs typeface="Carlito"/>
              </a:rPr>
              <a:t>id </a:t>
            </a:r>
            <a:r>
              <a:rPr lang="en-US" sz="2400" dirty="0">
                <a:latin typeface="Carlito"/>
                <a:cs typeface="Carlito"/>
              </a:rPr>
              <a:t>- a </a:t>
            </a:r>
            <a:r>
              <a:rPr lang="en-US" sz="2400" spc="-4" dirty="0">
                <a:latin typeface="Carlito"/>
                <a:cs typeface="Carlito"/>
              </a:rPr>
              <a:t>unique identifier </a:t>
            </a:r>
            <a:r>
              <a:rPr lang="en-US" sz="2400" spc="-15" dirty="0">
                <a:latin typeface="Carlito"/>
                <a:cs typeface="Carlito"/>
              </a:rPr>
              <a:t>for </a:t>
            </a:r>
            <a:r>
              <a:rPr lang="en-US" sz="2400" spc="-4" dirty="0">
                <a:latin typeface="Carlito"/>
                <a:cs typeface="Carlito"/>
              </a:rPr>
              <a:t>each</a:t>
            </a:r>
            <a:r>
              <a:rPr lang="en-US" sz="2400" spc="-23" dirty="0">
                <a:latin typeface="Carlito"/>
                <a:cs typeface="Carlito"/>
              </a:rPr>
              <a:t> </a:t>
            </a:r>
            <a:r>
              <a:rPr lang="en-US" sz="2400" spc="-4" dirty="0">
                <a:latin typeface="Carlito"/>
                <a:cs typeface="Carlito"/>
              </a:rPr>
              <a:t>trip</a:t>
            </a:r>
            <a:endParaRPr lang="en-US" sz="2400" dirty="0">
              <a:latin typeface="Carlito"/>
              <a:cs typeface="Carlito"/>
            </a:endParaRPr>
          </a:p>
          <a:p>
            <a:pPr marL="266700" indent="-257175" algn="just">
              <a:buFont typeface="Arial"/>
              <a:buChar char="•"/>
              <a:tabLst>
                <a:tab pos="266224" algn="l"/>
                <a:tab pos="266700" algn="l"/>
              </a:tabLst>
            </a:pPr>
            <a:r>
              <a:rPr lang="en-US" sz="2400" spc="-4" dirty="0" err="1">
                <a:latin typeface="Carlito"/>
                <a:cs typeface="Carlito"/>
              </a:rPr>
              <a:t>vendor_id</a:t>
            </a:r>
            <a:r>
              <a:rPr lang="en-US" sz="2400" spc="-4" dirty="0">
                <a:latin typeface="Carlito"/>
                <a:cs typeface="Carlito"/>
              </a:rPr>
              <a:t> </a:t>
            </a:r>
            <a:r>
              <a:rPr lang="en-US" sz="2400" dirty="0">
                <a:latin typeface="Carlito"/>
                <a:cs typeface="Carlito"/>
              </a:rPr>
              <a:t>- a </a:t>
            </a:r>
            <a:r>
              <a:rPr lang="en-US" sz="2400" spc="-8" dirty="0">
                <a:latin typeface="Carlito"/>
                <a:cs typeface="Carlito"/>
              </a:rPr>
              <a:t>code indicating </a:t>
            </a:r>
            <a:r>
              <a:rPr lang="en-US" sz="2400" spc="-4" dirty="0">
                <a:latin typeface="Carlito"/>
                <a:cs typeface="Carlito"/>
              </a:rPr>
              <a:t>the </a:t>
            </a:r>
            <a:r>
              <a:rPr lang="en-US" sz="2400" spc="-8" dirty="0">
                <a:latin typeface="Carlito"/>
                <a:cs typeface="Carlito"/>
              </a:rPr>
              <a:t>provider associated </a:t>
            </a:r>
            <a:r>
              <a:rPr lang="en-US" sz="2400" spc="-4" dirty="0">
                <a:latin typeface="Carlito"/>
                <a:cs typeface="Carlito"/>
              </a:rPr>
              <a:t>with the trip</a:t>
            </a:r>
            <a:r>
              <a:rPr lang="en-US" sz="2400" spc="26" dirty="0">
                <a:latin typeface="Carlito"/>
                <a:cs typeface="Carlito"/>
              </a:rPr>
              <a:t> </a:t>
            </a:r>
            <a:r>
              <a:rPr lang="en-US" sz="2400" spc="-15" dirty="0">
                <a:latin typeface="Carlito"/>
                <a:cs typeface="Carlito"/>
              </a:rPr>
              <a:t>record</a:t>
            </a:r>
            <a:endParaRPr lang="en-US" sz="2400" dirty="0">
              <a:latin typeface="Carlito"/>
              <a:cs typeface="Carlito"/>
            </a:endParaRPr>
          </a:p>
          <a:p>
            <a:pPr marL="266700" indent="-257175" algn="just">
              <a:buFont typeface="Arial"/>
              <a:buChar char="•"/>
              <a:tabLst>
                <a:tab pos="266224" algn="l"/>
                <a:tab pos="266700" algn="l"/>
              </a:tabLst>
            </a:pPr>
            <a:r>
              <a:rPr lang="en-US" sz="2400" spc="-8" dirty="0" err="1">
                <a:latin typeface="Carlito"/>
                <a:cs typeface="Carlito"/>
              </a:rPr>
              <a:t>pickup_datetime</a:t>
            </a:r>
            <a:r>
              <a:rPr lang="en-US" sz="2400" spc="-8" dirty="0">
                <a:latin typeface="Carlito"/>
                <a:cs typeface="Carlito"/>
              </a:rPr>
              <a:t> </a:t>
            </a:r>
            <a:r>
              <a:rPr lang="en-US" sz="2400" dirty="0">
                <a:latin typeface="Carlito"/>
                <a:cs typeface="Carlito"/>
              </a:rPr>
              <a:t>- </a:t>
            </a:r>
            <a:r>
              <a:rPr lang="en-US" sz="2400" spc="-11" dirty="0">
                <a:latin typeface="Carlito"/>
                <a:cs typeface="Carlito"/>
              </a:rPr>
              <a:t>date </a:t>
            </a:r>
            <a:r>
              <a:rPr lang="en-US" sz="2400" spc="-4" dirty="0">
                <a:latin typeface="Carlito"/>
                <a:cs typeface="Carlito"/>
              </a:rPr>
              <a:t>and time when the </a:t>
            </a:r>
            <a:r>
              <a:rPr lang="en-US" sz="2400" spc="-8" dirty="0">
                <a:latin typeface="Carlito"/>
                <a:cs typeface="Carlito"/>
              </a:rPr>
              <a:t>meter was </a:t>
            </a:r>
            <a:r>
              <a:rPr lang="en-US" sz="2400" spc="-11" dirty="0">
                <a:latin typeface="Carlito"/>
                <a:cs typeface="Carlito"/>
              </a:rPr>
              <a:t>engaged</a:t>
            </a:r>
            <a:endParaRPr lang="en-US" sz="2400" dirty="0">
              <a:latin typeface="Carlito"/>
              <a:cs typeface="Carlito"/>
            </a:endParaRPr>
          </a:p>
          <a:p>
            <a:pPr marL="266700" indent="-257175" algn="just">
              <a:buFont typeface="Arial"/>
              <a:buChar char="•"/>
              <a:tabLst>
                <a:tab pos="266224" algn="l"/>
                <a:tab pos="266700" algn="l"/>
              </a:tabLst>
            </a:pPr>
            <a:r>
              <a:rPr lang="en-US" sz="2400" spc="-8" dirty="0" err="1">
                <a:latin typeface="Carlito"/>
                <a:cs typeface="Carlito"/>
              </a:rPr>
              <a:t>dropoff_datetime</a:t>
            </a:r>
            <a:r>
              <a:rPr lang="en-US" sz="2400" spc="-8" dirty="0">
                <a:latin typeface="Carlito"/>
                <a:cs typeface="Carlito"/>
              </a:rPr>
              <a:t> </a:t>
            </a:r>
            <a:r>
              <a:rPr lang="en-US" sz="2400" dirty="0">
                <a:latin typeface="Carlito"/>
                <a:cs typeface="Carlito"/>
              </a:rPr>
              <a:t>- </a:t>
            </a:r>
            <a:r>
              <a:rPr lang="en-US" sz="2400" spc="-11" dirty="0">
                <a:latin typeface="Carlito"/>
                <a:cs typeface="Carlito"/>
              </a:rPr>
              <a:t>date </a:t>
            </a:r>
            <a:r>
              <a:rPr lang="en-US" sz="2400" spc="-4" dirty="0">
                <a:latin typeface="Carlito"/>
                <a:cs typeface="Carlito"/>
              </a:rPr>
              <a:t>and time when the </a:t>
            </a:r>
            <a:r>
              <a:rPr lang="en-US" sz="2400" spc="-8" dirty="0">
                <a:latin typeface="Carlito"/>
                <a:cs typeface="Carlito"/>
              </a:rPr>
              <a:t>meter was</a:t>
            </a:r>
            <a:r>
              <a:rPr lang="en-US" sz="2400" spc="-15" dirty="0">
                <a:latin typeface="Carlito"/>
                <a:cs typeface="Carlito"/>
              </a:rPr>
              <a:t> </a:t>
            </a:r>
            <a:r>
              <a:rPr lang="en-US" sz="2400" spc="-8" dirty="0">
                <a:latin typeface="Carlito"/>
                <a:cs typeface="Carlito"/>
              </a:rPr>
              <a:t>disengaged</a:t>
            </a:r>
          </a:p>
          <a:p>
            <a:pPr marL="9525" algn="just">
              <a:tabLst>
                <a:tab pos="266224" algn="l"/>
                <a:tab pos="266700" algn="l"/>
              </a:tabLst>
            </a:pPr>
            <a:endParaRPr lang="en-US" sz="2400" dirty="0">
              <a:latin typeface="Carlito"/>
              <a:cs typeface="Carlito"/>
            </a:endParaRPr>
          </a:p>
          <a:p>
            <a:pPr marL="266700" marR="3810" indent="-257175" algn="just">
              <a:lnSpc>
                <a:spcPts val="1440"/>
              </a:lnSpc>
              <a:spcBef>
                <a:spcPts val="344"/>
              </a:spcBef>
              <a:buFont typeface="Arial"/>
              <a:buChar char="•"/>
              <a:tabLst>
                <a:tab pos="266224" algn="l"/>
                <a:tab pos="266700" algn="l"/>
              </a:tabLst>
            </a:pPr>
            <a:r>
              <a:rPr lang="en-US" sz="2400" spc="-8" dirty="0" err="1">
                <a:latin typeface="Carlito"/>
                <a:cs typeface="Carlito"/>
              </a:rPr>
              <a:t>passenger_count</a:t>
            </a:r>
            <a:r>
              <a:rPr lang="en-US" sz="2400" spc="-8" dirty="0">
                <a:latin typeface="Carlito"/>
                <a:cs typeface="Carlito"/>
              </a:rPr>
              <a:t> </a:t>
            </a:r>
            <a:r>
              <a:rPr lang="en-US" sz="2400" dirty="0">
                <a:latin typeface="Carlito"/>
                <a:cs typeface="Carlito"/>
              </a:rPr>
              <a:t>- </a:t>
            </a:r>
            <a:r>
              <a:rPr lang="en-US" sz="2400" spc="-4" dirty="0">
                <a:latin typeface="Carlito"/>
                <a:cs typeface="Carlito"/>
              </a:rPr>
              <a:t>the number of </a:t>
            </a:r>
            <a:r>
              <a:rPr lang="en-US" sz="2400" spc="-8" dirty="0">
                <a:latin typeface="Carlito"/>
                <a:cs typeface="Carlito"/>
              </a:rPr>
              <a:t>passengers </a:t>
            </a:r>
            <a:r>
              <a:rPr lang="en-US" sz="2400" spc="-4" dirty="0">
                <a:latin typeface="Carlito"/>
                <a:cs typeface="Carlito"/>
              </a:rPr>
              <a:t>in the </a:t>
            </a:r>
            <a:r>
              <a:rPr lang="en-US" sz="2400" spc="-8" dirty="0">
                <a:latin typeface="Carlito"/>
                <a:cs typeface="Carlito"/>
              </a:rPr>
              <a:t>vehicle (driver</a:t>
            </a:r>
          </a:p>
          <a:p>
            <a:pPr marL="266700" marR="3810" indent="-257175" algn="just">
              <a:lnSpc>
                <a:spcPts val="1440"/>
              </a:lnSpc>
              <a:spcBef>
                <a:spcPts val="344"/>
              </a:spcBef>
              <a:buFont typeface="Arial"/>
              <a:buChar char="•"/>
              <a:tabLst>
                <a:tab pos="266224" algn="l"/>
                <a:tab pos="266700" algn="l"/>
              </a:tabLst>
            </a:pPr>
            <a:endParaRPr lang="en-US" sz="2400" spc="-8" dirty="0">
              <a:latin typeface="Carlito"/>
              <a:cs typeface="Carlito"/>
            </a:endParaRPr>
          </a:p>
          <a:p>
            <a:pPr marL="9525" marR="3810" algn="just">
              <a:lnSpc>
                <a:spcPts val="1440"/>
              </a:lnSpc>
              <a:spcBef>
                <a:spcPts val="344"/>
              </a:spcBef>
              <a:tabLst>
                <a:tab pos="266224" algn="l"/>
                <a:tab pos="266700" algn="l"/>
              </a:tabLst>
            </a:pPr>
            <a:r>
              <a:rPr lang="en-US" sz="2400" spc="-8" dirty="0">
                <a:latin typeface="Carlito"/>
                <a:cs typeface="Carlito"/>
              </a:rPr>
              <a:t> </a:t>
            </a:r>
            <a:r>
              <a:rPr lang="en-US" sz="2400" spc="-11" dirty="0">
                <a:latin typeface="Carlito"/>
                <a:cs typeface="Carlito"/>
              </a:rPr>
              <a:t>entered  </a:t>
            </a:r>
            <a:r>
              <a:rPr lang="en-US" sz="2400" spc="-8" dirty="0">
                <a:latin typeface="Carlito"/>
                <a:cs typeface="Carlito"/>
              </a:rPr>
              <a:t>value)</a:t>
            </a:r>
            <a:endParaRPr lang="en-US" sz="2400" dirty="0">
              <a:latin typeface="Carlito"/>
              <a:cs typeface="Carlito"/>
            </a:endParaRPr>
          </a:p>
          <a:p>
            <a:pPr marL="266700" indent="-257175" algn="just">
              <a:spcBef>
                <a:spcPts val="15"/>
              </a:spcBef>
              <a:buFont typeface="Arial"/>
              <a:buChar char="•"/>
              <a:tabLst>
                <a:tab pos="266224" algn="l"/>
                <a:tab pos="266700" algn="l"/>
              </a:tabLst>
            </a:pPr>
            <a:r>
              <a:rPr lang="en-US" sz="2400" spc="-4" dirty="0" err="1">
                <a:latin typeface="Carlito"/>
                <a:cs typeface="Carlito"/>
              </a:rPr>
              <a:t>pickup_longitude</a:t>
            </a:r>
            <a:r>
              <a:rPr lang="en-US" sz="2400" spc="-4" dirty="0">
                <a:latin typeface="Carlito"/>
                <a:cs typeface="Carlito"/>
              </a:rPr>
              <a:t> </a:t>
            </a:r>
            <a:r>
              <a:rPr lang="en-US" sz="2400" dirty="0">
                <a:latin typeface="Carlito"/>
                <a:cs typeface="Carlito"/>
              </a:rPr>
              <a:t>- </a:t>
            </a:r>
            <a:r>
              <a:rPr lang="en-US" sz="2400" spc="-4" dirty="0">
                <a:latin typeface="Carlito"/>
                <a:cs typeface="Carlito"/>
              </a:rPr>
              <a:t>the longitude </a:t>
            </a:r>
            <a:r>
              <a:rPr lang="en-US" sz="2400" spc="-8" dirty="0">
                <a:latin typeface="Carlito"/>
                <a:cs typeface="Carlito"/>
              </a:rPr>
              <a:t>where </a:t>
            </a:r>
            <a:r>
              <a:rPr lang="en-US" sz="2400" spc="-4" dirty="0">
                <a:latin typeface="Carlito"/>
                <a:cs typeface="Carlito"/>
              </a:rPr>
              <a:t>the </a:t>
            </a:r>
            <a:r>
              <a:rPr lang="en-US" sz="2400" spc="-8" dirty="0">
                <a:latin typeface="Carlito"/>
                <a:cs typeface="Carlito"/>
              </a:rPr>
              <a:t>meter was</a:t>
            </a:r>
            <a:r>
              <a:rPr lang="en-US" sz="2400" spc="-11" dirty="0">
                <a:latin typeface="Carlito"/>
                <a:cs typeface="Carlito"/>
              </a:rPr>
              <a:t> engaged</a:t>
            </a:r>
            <a:endParaRPr lang="en-US" sz="2400" dirty="0">
              <a:latin typeface="Carlito"/>
              <a:cs typeface="Carlito"/>
            </a:endParaRPr>
          </a:p>
          <a:p>
            <a:pPr marL="266700" indent="-257175" algn="just">
              <a:buFont typeface="Arial"/>
              <a:buChar char="•"/>
              <a:tabLst>
                <a:tab pos="266224" algn="l"/>
                <a:tab pos="266700" algn="l"/>
              </a:tabLst>
            </a:pPr>
            <a:r>
              <a:rPr lang="en-US" sz="2400" spc="-8" dirty="0" err="1">
                <a:latin typeface="Carlito"/>
                <a:cs typeface="Carlito"/>
              </a:rPr>
              <a:t>pickup_latitude</a:t>
            </a:r>
            <a:r>
              <a:rPr lang="en-US" sz="2400" spc="-8" dirty="0">
                <a:latin typeface="Carlito"/>
                <a:cs typeface="Carlito"/>
              </a:rPr>
              <a:t> </a:t>
            </a:r>
            <a:r>
              <a:rPr lang="en-US" sz="2400" dirty="0">
                <a:latin typeface="Carlito"/>
                <a:cs typeface="Carlito"/>
              </a:rPr>
              <a:t>- </a:t>
            </a:r>
            <a:r>
              <a:rPr lang="en-US" sz="2400" spc="-4" dirty="0">
                <a:latin typeface="Carlito"/>
                <a:cs typeface="Carlito"/>
              </a:rPr>
              <a:t>the latitude </a:t>
            </a:r>
            <a:r>
              <a:rPr lang="en-US" sz="2400" spc="-8" dirty="0">
                <a:latin typeface="Carlito"/>
                <a:cs typeface="Carlito"/>
              </a:rPr>
              <a:t>where </a:t>
            </a:r>
            <a:r>
              <a:rPr lang="en-US" sz="2400" spc="-4" dirty="0">
                <a:latin typeface="Carlito"/>
                <a:cs typeface="Carlito"/>
              </a:rPr>
              <a:t>the </a:t>
            </a:r>
            <a:r>
              <a:rPr lang="en-US" sz="2400" spc="-8" dirty="0">
                <a:latin typeface="Carlito"/>
                <a:cs typeface="Carlito"/>
              </a:rPr>
              <a:t>meter was</a:t>
            </a:r>
            <a:r>
              <a:rPr lang="en-US" sz="2400" spc="-4" dirty="0">
                <a:latin typeface="Carlito"/>
                <a:cs typeface="Carlito"/>
              </a:rPr>
              <a:t> </a:t>
            </a:r>
            <a:r>
              <a:rPr lang="en-US" sz="2400" spc="-11" dirty="0">
                <a:latin typeface="Carlito"/>
                <a:cs typeface="Carlito"/>
              </a:rPr>
              <a:t>engaged</a:t>
            </a:r>
            <a:endParaRPr lang="en-US" sz="2400" dirty="0">
              <a:latin typeface="Carlito"/>
              <a:cs typeface="Carlito"/>
            </a:endParaRPr>
          </a:p>
          <a:p>
            <a:pPr marL="266700" indent="-257175" algn="just">
              <a:buFont typeface="Arial"/>
              <a:buChar char="•"/>
              <a:tabLst>
                <a:tab pos="266224" algn="l"/>
                <a:tab pos="266700" algn="l"/>
              </a:tabLst>
            </a:pPr>
            <a:r>
              <a:rPr lang="en-US" sz="2400" spc="-8" dirty="0" err="1">
                <a:latin typeface="Carlito"/>
                <a:cs typeface="Carlito"/>
              </a:rPr>
              <a:t>dropoff_longitude</a:t>
            </a:r>
            <a:r>
              <a:rPr lang="en-US" sz="2400" spc="-8" dirty="0">
                <a:latin typeface="Carlito"/>
                <a:cs typeface="Carlito"/>
              </a:rPr>
              <a:t> </a:t>
            </a:r>
            <a:r>
              <a:rPr lang="en-US" sz="2400" dirty="0">
                <a:latin typeface="Carlito"/>
                <a:cs typeface="Carlito"/>
              </a:rPr>
              <a:t>- </a:t>
            </a:r>
            <a:r>
              <a:rPr lang="en-US" sz="2400" spc="-4" dirty="0">
                <a:latin typeface="Carlito"/>
                <a:cs typeface="Carlito"/>
              </a:rPr>
              <a:t>the longitude </a:t>
            </a:r>
            <a:r>
              <a:rPr lang="en-US" sz="2400" spc="-8" dirty="0">
                <a:latin typeface="Carlito"/>
                <a:cs typeface="Carlito"/>
              </a:rPr>
              <a:t>where </a:t>
            </a:r>
            <a:r>
              <a:rPr lang="en-US" sz="2400" spc="-4" dirty="0">
                <a:latin typeface="Carlito"/>
                <a:cs typeface="Carlito"/>
              </a:rPr>
              <a:t>the </a:t>
            </a:r>
            <a:r>
              <a:rPr lang="en-US" sz="2400" spc="-8" dirty="0">
                <a:latin typeface="Carlito"/>
                <a:cs typeface="Carlito"/>
              </a:rPr>
              <a:t>meter was</a:t>
            </a:r>
            <a:r>
              <a:rPr lang="en-US" sz="2400" spc="8" dirty="0">
                <a:latin typeface="Carlito"/>
                <a:cs typeface="Carlito"/>
              </a:rPr>
              <a:t> </a:t>
            </a:r>
            <a:r>
              <a:rPr lang="en-US" sz="2400" spc="-8" dirty="0">
                <a:latin typeface="Carlito"/>
                <a:cs typeface="Carlito"/>
              </a:rPr>
              <a:t>disengaged</a:t>
            </a:r>
            <a:endParaRPr lang="en-US" sz="2400" dirty="0">
              <a:latin typeface="Carlito"/>
              <a:cs typeface="Carlito"/>
            </a:endParaRPr>
          </a:p>
          <a:p>
            <a:pPr marL="266700" indent="-257175" algn="just">
              <a:buFont typeface="Arial"/>
              <a:buChar char="•"/>
              <a:tabLst>
                <a:tab pos="266224" algn="l"/>
                <a:tab pos="266700" algn="l"/>
              </a:tabLst>
            </a:pPr>
            <a:r>
              <a:rPr lang="en-US" sz="2400" spc="-8" dirty="0" err="1">
                <a:latin typeface="Carlito"/>
                <a:cs typeface="Carlito"/>
              </a:rPr>
              <a:t>dropoff_latitude</a:t>
            </a:r>
            <a:r>
              <a:rPr lang="en-US" sz="2400" spc="-8" dirty="0">
                <a:latin typeface="Carlito"/>
                <a:cs typeface="Carlito"/>
              </a:rPr>
              <a:t> </a:t>
            </a:r>
            <a:r>
              <a:rPr lang="en-US" sz="2400" dirty="0">
                <a:latin typeface="Carlito"/>
                <a:cs typeface="Carlito"/>
              </a:rPr>
              <a:t>- </a:t>
            </a:r>
            <a:r>
              <a:rPr lang="en-US" sz="2400" spc="-4" dirty="0">
                <a:latin typeface="Carlito"/>
                <a:cs typeface="Carlito"/>
              </a:rPr>
              <a:t>the latitude </a:t>
            </a:r>
            <a:r>
              <a:rPr lang="en-US" sz="2400" spc="-8" dirty="0">
                <a:latin typeface="Carlito"/>
                <a:cs typeface="Carlito"/>
              </a:rPr>
              <a:t>where </a:t>
            </a:r>
            <a:r>
              <a:rPr lang="en-US" sz="2400" spc="-4" dirty="0">
                <a:latin typeface="Carlito"/>
                <a:cs typeface="Carlito"/>
              </a:rPr>
              <a:t>the </a:t>
            </a:r>
            <a:r>
              <a:rPr lang="en-US" sz="2400" spc="-8" dirty="0">
                <a:latin typeface="Carlito"/>
                <a:cs typeface="Carlito"/>
              </a:rPr>
              <a:t>meter was disengaged</a:t>
            </a:r>
            <a:endParaRPr lang="en-US" sz="2400" dirty="0">
              <a:latin typeface="Carlito"/>
              <a:cs typeface="Carlito"/>
            </a:endParaRPr>
          </a:p>
          <a:p>
            <a:pPr marL="266700" marR="122873" indent="-257175" algn="just">
              <a:lnSpc>
                <a:spcPct val="80000"/>
              </a:lnSpc>
              <a:spcBef>
                <a:spcPts val="360"/>
              </a:spcBef>
              <a:buFont typeface="Arial"/>
              <a:buChar char="•"/>
              <a:tabLst>
                <a:tab pos="266224" algn="l"/>
                <a:tab pos="266700" algn="l"/>
              </a:tabLst>
            </a:pPr>
            <a:r>
              <a:rPr lang="en-US" sz="2400" spc="-8" dirty="0" err="1">
                <a:latin typeface="Carlito"/>
                <a:cs typeface="Carlito"/>
              </a:rPr>
              <a:t>store_and_fwd_flag</a:t>
            </a:r>
            <a:r>
              <a:rPr lang="en-US" sz="2400" spc="-8" dirty="0">
                <a:latin typeface="Carlito"/>
                <a:cs typeface="Carlito"/>
              </a:rPr>
              <a:t> </a:t>
            </a:r>
            <a:r>
              <a:rPr lang="en-US" sz="2400" dirty="0">
                <a:latin typeface="Carlito"/>
                <a:cs typeface="Carlito"/>
              </a:rPr>
              <a:t>- </a:t>
            </a:r>
            <a:r>
              <a:rPr lang="en-US" sz="2400" spc="-4" dirty="0">
                <a:latin typeface="Carlito"/>
                <a:cs typeface="Carlito"/>
              </a:rPr>
              <a:t>This flag </a:t>
            </a:r>
            <a:r>
              <a:rPr lang="en-US" sz="2400" spc="-8" dirty="0">
                <a:latin typeface="Carlito"/>
                <a:cs typeface="Carlito"/>
              </a:rPr>
              <a:t>indicates </a:t>
            </a:r>
            <a:r>
              <a:rPr lang="en-US" sz="2400" spc="-4" dirty="0">
                <a:latin typeface="Carlito"/>
                <a:cs typeface="Carlito"/>
              </a:rPr>
              <a:t>whether the trip </a:t>
            </a:r>
            <a:r>
              <a:rPr lang="en-US" sz="2400" spc="-15" dirty="0">
                <a:latin typeface="Carlito"/>
                <a:cs typeface="Carlito"/>
              </a:rPr>
              <a:t>record </a:t>
            </a:r>
            <a:r>
              <a:rPr lang="en-US" sz="2400" spc="-8" dirty="0">
                <a:latin typeface="Carlito"/>
                <a:cs typeface="Carlito"/>
              </a:rPr>
              <a:t>was </a:t>
            </a:r>
            <a:r>
              <a:rPr lang="en-US" sz="2400" spc="-4" dirty="0">
                <a:latin typeface="Carlito"/>
                <a:cs typeface="Carlito"/>
              </a:rPr>
              <a:t>held  in </a:t>
            </a:r>
            <a:r>
              <a:rPr lang="en-US" sz="2400" spc="-8" dirty="0">
                <a:latin typeface="Carlito"/>
                <a:cs typeface="Carlito"/>
              </a:rPr>
              <a:t>vehicle </a:t>
            </a:r>
            <a:r>
              <a:rPr lang="en-US" sz="2400" spc="-4" dirty="0">
                <a:latin typeface="Carlito"/>
                <a:cs typeface="Carlito"/>
              </a:rPr>
              <a:t>memory </a:t>
            </a:r>
            <a:r>
              <a:rPr lang="en-US" sz="2400" spc="-15" dirty="0">
                <a:latin typeface="Carlito"/>
                <a:cs typeface="Carlito"/>
              </a:rPr>
              <a:t>before </a:t>
            </a:r>
            <a:r>
              <a:rPr lang="en-US" sz="2400" spc="-4" dirty="0">
                <a:latin typeface="Carlito"/>
                <a:cs typeface="Carlito"/>
              </a:rPr>
              <a:t>sending </a:t>
            </a:r>
            <a:r>
              <a:rPr lang="en-US" sz="2400" spc="-11" dirty="0">
                <a:latin typeface="Carlito"/>
                <a:cs typeface="Carlito"/>
              </a:rPr>
              <a:t>to </a:t>
            </a:r>
            <a:r>
              <a:rPr lang="en-US" sz="2400" spc="-4" dirty="0">
                <a:latin typeface="Carlito"/>
                <a:cs typeface="Carlito"/>
              </a:rPr>
              <a:t>the </a:t>
            </a:r>
            <a:r>
              <a:rPr lang="en-US" sz="2400" spc="-8" dirty="0">
                <a:latin typeface="Carlito"/>
                <a:cs typeface="Carlito"/>
              </a:rPr>
              <a:t>vendor </a:t>
            </a:r>
            <a:r>
              <a:rPr lang="en-US" sz="2400" spc="-4" dirty="0">
                <a:latin typeface="Carlito"/>
                <a:cs typeface="Carlito"/>
              </a:rPr>
              <a:t>because the </a:t>
            </a:r>
            <a:r>
              <a:rPr lang="en-US" sz="2400" spc="-8" dirty="0">
                <a:latin typeface="Carlito"/>
                <a:cs typeface="Carlito"/>
              </a:rPr>
              <a:t>vehicle </a:t>
            </a:r>
            <a:r>
              <a:rPr lang="en-US" sz="2400" spc="-4" dirty="0">
                <a:latin typeface="Carlito"/>
                <a:cs typeface="Carlito"/>
              </a:rPr>
              <a:t>did  not </a:t>
            </a:r>
            <a:r>
              <a:rPr lang="en-US" sz="2400" spc="-15" dirty="0">
                <a:latin typeface="Carlito"/>
                <a:cs typeface="Carlito"/>
              </a:rPr>
              <a:t>have </a:t>
            </a:r>
            <a:r>
              <a:rPr lang="en-US" sz="2400" dirty="0">
                <a:latin typeface="Carlito"/>
                <a:cs typeface="Carlito"/>
              </a:rPr>
              <a:t>a </a:t>
            </a:r>
            <a:r>
              <a:rPr lang="en-US" sz="2400" spc="-4" dirty="0">
                <a:latin typeface="Carlito"/>
                <a:cs typeface="Carlito"/>
              </a:rPr>
              <a:t>connection </a:t>
            </a:r>
            <a:r>
              <a:rPr lang="en-US" sz="2400" spc="-11" dirty="0">
                <a:latin typeface="Carlito"/>
                <a:cs typeface="Carlito"/>
              </a:rPr>
              <a:t>to </a:t>
            </a:r>
            <a:r>
              <a:rPr lang="en-US" sz="2400" spc="-4" dirty="0">
                <a:latin typeface="Carlito"/>
                <a:cs typeface="Carlito"/>
              </a:rPr>
              <a:t>the server </a:t>
            </a:r>
            <a:r>
              <a:rPr lang="en-US" sz="2400" dirty="0">
                <a:latin typeface="Carlito"/>
                <a:cs typeface="Carlito"/>
              </a:rPr>
              <a:t>- </a:t>
            </a:r>
            <a:r>
              <a:rPr lang="en-US" sz="2400" spc="-11" dirty="0">
                <a:latin typeface="Carlito"/>
                <a:cs typeface="Carlito"/>
              </a:rPr>
              <a:t>Y=store </a:t>
            </a:r>
            <a:r>
              <a:rPr lang="en-US" sz="2400" spc="-4" dirty="0">
                <a:latin typeface="Carlito"/>
                <a:cs typeface="Carlito"/>
              </a:rPr>
              <a:t>and </a:t>
            </a:r>
            <a:r>
              <a:rPr lang="en-US" sz="2400" spc="-11" dirty="0">
                <a:latin typeface="Carlito"/>
                <a:cs typeface="Carlito"/>
              </a:rPr>
              <a:t>forward; </a:t>
            </a:r>
            <a:r>
              <a:rPr lang="en-US" sz="2400" spc="-4" dirty="0">
                <a:latin typeface="Carlito"/>
                <a:cs typeface="Carlito"/>
              </a:rPr>
              <a:t>N=not </a:t>
            </a:r>
            <a:r>
              <a:rPr lang="en-US" sz="2400" dirty="0">
                <a:latin typeface="Carlito"/>
                <a:cs typeface="Carlito"/>
              </a:rPr>
              <a:t>a </a:t>
            </a:r>
            <a:r>
              <a:rPr lang="en-US" sz="2400" spc="-15" dirty="0">
                <a:latin typeface="Carlito"/>
                <a:cs typeface="Carlito"/>
              </a:rPr>
              <a:t>store  </a:t>
            </a:r>
            <a:r>
              <a:rPr lang="en-US" sz="2400" spc="-4" dirty="0">
                <a:latin typeface="Carlito"/>
                <a:cs typeface="Carlito"/>
              </a:rPr>
              <a:t>and </a:t>
            </a:r>
            <a:r>
              <a:rPr lang="en-US" sz="2400" spc="-11" dirty="0">
                <a:latin typeface="Carlito"/>
                <a:cs typeface="Carlito"/>
              </a:rPr>
              <a:t>forward</a:t>
            </a:r>
            <a:r>
              <a:rPr lang="en-US" sz="2400" spc="-15" dirty="0">
                <a:latin typeface="Carlito"/>
                <a:cs typeface="Carlito"/>
              </a:rPr>
              <a:t> </a:t>
            </a:r>
            <a:r>
              <a:rPr lang="en-US" sz="2400" spc="-4" dirty="0">
                <a:latin typeface="Carlito"/>
                <a:cs typeface="Carlito"/>
              </a:rPr>
              <a:t>trip</a:t>
            </a:r>
            <a:endParaRPr lang="en-US" sz="2400" dirty="0">
              <a:latin typeface="Carlito"/>
              <a:cs typeface="Carlito"/>
            </a:endParaRPr>
          </a:p>
          <a:p>
            <a:pPr marL="266700" indent="-257175" algn="just">
              <a:buFont typeface="Arial"/>
              <a:buChar char="•"/>
              <a:tabLst>
                <a:tab pos="266224" algn="l"/>
                <a:tab pos="266700" algn="l"/>
              </a:tabLst>
            </a:pPr>
            <a:r>
              <a:rPr lang="en-US" sz="2400" spc="-8" dirty="0" err="1">
                <a:latin typeface="Carlito"/>
                <a:cs typeface="Carlito"/>
              </a:rPr>
              <a:t>trip_duration</a:t>
            </a:r>
            <a:r>
              <a:rPr lang="en-US" sz="2400" spc="-8" dirty="0">
                <a:latin typeface="Carlito"/>
                <a:cs typeface="Carlito"/>
              </a:rPr>
              <a:t> </a:t>
            </a:r>
            <a:r>
              <a:rPr lang="en-US" sz="2400" dirty="0">
                <a:latin typeface="Carlito"/>
                <a:cs typeface="Carlito"/>
              </a:rPr>
              <a:t>- </a:t>
            </a:r>
            <a:r>
              <a:rPr lang="en-US" sz="2400" spc="-11" dirty="0">
                <a:latin typeface="Carlito"/>
                <a:cs typeface="Carlito"/>
              </a:rPr>
              <a:t>duration </a:t>
            </a:r>
            <a:r>
              <a:rPr lang="en-US" sz="2400" spc="-4" dirty="0">
                <a:latin typeface="Carlito"/>
                <a:cs typeface="Carlito"/>
              </a:rPr>
              <a:t>of the trip in</a:t>
            </a:r>
            <a:r>
              <a:rPr lang="en-US" sz="2400" spc="-15" dirty="0">
                <a:latin typeface="Carlito"/>
                <a:cs typeface="Carlito"/>
              </a:rPr>
              <a:t> </a:t>
            </a:r>
            <a:r>
              <a:rPr lang="en-US" sz="2400" spc="-4" dirty="0">
                <a:latin typeface="Carlito"/>
                <a:cs typeface="Carlito"/>
              </a:rPr>
              <a:t>seconds</a:t>
            </a:r>
            <a:endParaRPr lang="en-US" sz="2400" dirty="0">
              <a:latin typeface="Carlito"/>
              <a:cs typeface="Carlito"/>
            </a:endParaRPr>
          </a:p>
          <a:p>
            <a:endParaRPr lang="en-IN" sz="2400" dirty="0"/>
          </a:p>
        </p:txBody>
      </p:sp>
    </p:spTree>
    <p:extLst>
      <p:ext uri="{BB962C8B-B14F-4D97-AF65-F5344CB8AC3E}">
        <p14:creationId xmlns:p14="http://schemas.microsoft.com/office/powerpoint/2010/main" val="301517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ED82-55D2-4334-AAAA-88F7066E94D1}"/>
              </a:ext>
            </a:extLst>
          </p:cNvPr>
          <p:cNvSpPr>
            <a:spLocks noGrp="1"/>
          </p:cNvSpPr>
          <p:nvPr>
            <p:ph type="title"/>
          </p:nvPr>
        </p:nvSpPr>
        <p:spPr/>
        <p:txBody>
          <a:bodyPr>
            <a:normAutofit/>
          </a:bodyPr>
          <a:lstStyle/>
          <a:p>
            <a:r>
              <a:rPr lang="en-IN" sz="4000" dirty="0">
                <a:latin typeface="Calibri" panose="020F0502020204030204" pitchFamily="34" charset="0"/>
                <a:ea typeface="Calibri" panose="020F0502020204030204" pitchFamily="34" charset="0"/>
                <a:cs typeface="Calibri" panose="020F0502020204030204" pitchFamily="34" charset="0"/>
              </a:rPr>
              <a:t>Data Pre-Processing</a:t>
            </a:r>
          </a:p>
        </p:txBody>
      </p:sp>
      <p:sp>
        <p:nvSpPr>
          <p:cNvPr id="5" name="Content Placeholder 4">
            <a:extLst>
              <a:ext uri="{FF2B5EF4-FFF2-40B4-BE49-F238E27FC236}">
                <a16:creationId xmlns:a16="http://schemas.microsoft.com/office/drawing/2014/main" id="{CA08D1EC-AB38-4218-804F-24CB6826C4AB}"/>
              </a:ext>
            </a:extLst>
          </p:cNvPr>
          <p:cNvSpPr>
            <a:spLocks noGrp="1"/>
          </p:cNvSpPr>
          <p:nvPr>
            <p:ph idx="1"/>
          </p:nvPr>
        </p:nvSpPr>
        <p:spPr>
          <a:xfrm>
            <a:off x="838200" y="1423447"/>
            <a:ext cx="10515600" cy="4753516"/>
          </a:xfrm>
        </p:spPr>
        <p:txBody>
          <a:bodyPr>
            <a:normAutofit fontScale="85000" lnSpcReduction="20000"/>
          </a:bodyPr>
          <a:lstStyle/>
          <a:p>
            <a:pPr marL="266700" marR="420529" indent="-257175" algn="just">
              <a:spcBef>
                <a:spcPts val="79"/>
              </a:spcBef>
              <a:buFont typeface="Arial"/>
              <a:buChar char="•"/>
              <a:tabLst>
                <a:tab pos="266224" algn="l"/>
                <a:tab pos="266700" algn="l"/>
              </a:tabLst>
            </a:pPr>
            <a:r>
              <a:rPr lang="en-IN" spc="-4" dirty="0">
                <a:latin typeface="Carlito"/>
                <a:cs typeface="Carlito"/>
              </a:rPr>
              <a:t>The </a:t>
            </a:r>
            <a:r>
              <a:rPr lang="en-IN" spc="-11" dirty="0">
                <a:latin typeface="Carlito"/>
                <a:cs typeface="Carlito"/>
              </a:rPr>
              <a:t>dataset contains </a:t>
            </a:r>
            <a:r>
              <a:rPr lang="en-IN" spc="-4" dirty="0">
                <a:latin typeface="Carlito"/>
                <a:cs typeface="Carlito"/>
              </a:rPr>
              <a:t>1458644 </a:t>
            </a:r>
            <a:r>
              <a:rPr lang="en-IN" spc="-23" dirty="0">
                <a:latin typeface="Carlito"/>
                <a:cs typeface="Carlito"/>
              </a:rPr>
              <a:t>rows </a:t>
            </a:r>
            <a:r>
              <a:rPr lang="en-IN" spc="-4" dirty="0">
                <a:latin typeface="Carlito"/>
                <a:cs typeface="Carlito"/>
              </a:rPr>
              <a:t>and </a:t>
            </a:r>
            <a:r>
              <a:rPr lang="en-IN" dirty="0">
                <a:latin typeface="Carlito"/>
                <a:cs typeface="Carlito"/>
              </a:rPr>
              <a:t>11  </a:t>
            </a:r>
            <a:r>
              <a:rPr lang="en-IN" spc="-8" dirty="0">
                <a:latin typeface="Carlito"/>
                <a:cs typeface="Carlito"/>
              </a:rPr>
              <a:t>columns.</a:t>
            </a:r>
            <a:endParaRPr lang="en-IN" dirty="0">
              <a:latin typeface="Carlito"/>
              <a:cs typeface="Carlito"/>
            </a:endParaRPr>
          </a:p>
          <a:p>
            <a:pPr marL="266700" marR="3810" indent="-257175" algn="just">
              <a:spcBef>
                <a:spcPts val="574"/>
              </a:spcBef>
              <a:buFont typeface="Arial"/>
              <a:buChar char="•"/>
              <a:tabLst>
                <a:tab pos="266224" algn="l"/>
                <a:tab pos="266700" algn="l"/>
              </a:tabLst>
            </a:pPr>
            <a:r>
              <a:rPr lang="en-IN" spc="-45" dirty="0">
                <a:latin typeface="Carlito"/>
                <a:cs typeface="Carlito"/>
              </a:rPr>
              <a:t>Two </a:t>
            </a:r>
            <a:r>
              <a:rPr lang="en-IN" spc="-15" dirty="0">
                <a:latin typeface="Carlito"/>
                <a:cs typeface="Carlito"/>
              </a:rPr>
              <a:t>categorical </a:t>
            </a:r>
            <a:r>
              <a:rPr lang="en-IN" spc="-19" dirty="0">
                <a:latin typeface="Carlito"/>
                <a:cs typeface="Carlito"/>
              </a:rPr>
              <a:t>features </a:t>
            </a:r>
            <a:r>
              <a:rPr lang="en-IN" spc="-8" dirty="0">
                <a:latin typeface="Carlito"/>
                <a:cs typeface="Carlito"/>
              </a:rPr>
              <a:t>‘</a:t>
            </a:r>
            <a:r>
              <a:rPr lang="en-IN" spc="-8" dirty="0" err="1">
                <a:latin typeface="Carlito"/>
                <a:cs typeface="Carlito"/>
              </a:rPr>
              <a:t>store_and_fwd_flag</a:t>
            </a:r>
            <a:r>
              <a:rPr lang="en-IN" spc="-8" dirty="0">
                <a:latin typeface="Carlito"/>
                <a:cs typeface="Carlito"/>
              </a:rPr>
              <a:t>’  </a:t>
            </a:r>
            <a:r>
              <a:rPr lang="en-IN" spc="-4" dirty="0">
                <a:latin typeface="Carlito"/>
                <a:cs typeface="Carlito"/>
              </a:rPr>
              <a:t>and</a:t>
            </a:r>
            <a:r>
              <a:rPr lang="en-IN" spc="-8" dirty="0">
                <a:latin typeface="Carlito"/>
                <a:cs typeface="Carlito"/>
              </a:rPr>
              <a:t> ‘</a:t>
            </a:r>
            <a:r>
              <a:rPr lang="en-IN" spc="-8" dirty="0" err="1">
                <a:latin typeface="Carlito"/>
                <a:cs typeface="Carlito"/>
              </a:rPr>
              <a:t>vendor_id</a:t>
            </a:r>
            <a:r>
              <a:rPr lang="en-IN" spc="-8" dirty="0">
                <a:latin typeface="Carlito"/>
                <a:cs typeface="Carlito"/>
              </a:rPr>
              <a:t>’</a:t>
            </a:r>
            <a:endParaRPr lang="en-IN" dirty="0">
              <a:latin typeface="Carlito"/>
              <a:cs typeface="Carlito"/>
            </a:endParaRPr>
          </a:p>
          <a:p>
            <a:pPr marL="266700" indent="-257175" algn="just">
              <a:spcBef>
                <a:spcPts val="574"/>
              </a:spcBef>
              <a:buFont typeface="Arial"/>
              <a:buChar char="•"/>
              <a:tabLst>
                <a:tab pos="266224" algn="l"/>
                <a:tab pos="266700" algn="l"/>
              </a:tabLst>
            </a:pPr>
            <a:r>
              <a:rPr lang="en-IN" spc="-8" dirty="0">
                <a:latin typeface="Carlito"/>
                <a:cs typeface="Carlito"/>
              </a:rPr>
              <a:t>Outliers </a:t>
            </a:r>
            <a:r>
              <a:rPr lang="en-IN" spc="-11" dirty="0">
                <a:latin typeface="Carlito"/>
                <a:cs typeface="Carlito"/>
              </a:rPr>
              <a:t>present </a:t>
            </a:r>
            <a:r>
              <a:rPr lang="en-IN" spc="-4" dirty="0">
                <a:latin typeface="Carlito"/>
                <a:cs typeface="Carlito"/>
              </a:rPr>
              <a:t>in all </a:t>
            </a:r>
            <a:r>
              <a:rPr lang="en-IN" spc="-8" dirty="0">
                <a:latin typeface="Carlito"/>
                <a:cs typeface="Carlito"/>
              </a:rPr>
              <a:t>numerical</a:t>
            </a:r>
            <a:r>
              <a:rPr lang="en-IN" spc="15" dirty="0">
                <a:latin typeface="Carlito"/>
                <a:cs typeface="Carlito"/>
              </a:rPr>
              <a:t> </a:t>
            </a:r>
            <a:r>
              <a:rPr lang="en-IN" spc="-19" dirty="0">
                <a:latin typeface="Carlito"/>
                <a:cs typeface="Carlito"/>
              </a:rPr>
              <a:t>features</a:t>
            </a:r>
            <a:endParaRPr lang="en-IN" dirty="0">
              <a:latin typeface="Carlito"/>
              <a:cs typeface="Carlito"/>
            </a:endParaRPr>
          </a:p>
          <a:p>
            <a:pPr marL="266700" marR="393859" indent="-257175" algn="just">
              <a:spcBef>
                <a:spcPts val="574"/>
              </a:spcBef>
              <a:buFont typeface="Arial"/>
              <a:buChar char="•"/>
              <a:tabLst>
                <a:tab pos="266224" algn="l"/>
                <a:tab pos="266700" algn="l"/>
              </a:tabLst>
            </a:pPr>
            <a:r>
              <a:rPr lang="en-IN" spc="-15" dirty="0">
                <a:latin typeface="Carlito"/>
                <a:cs typeface="Carlito"/>
              </a:rPr>
              <a:t>Data </a:t>
            </a:r>
            <a:r>
              <a:rPr lang="en-IN" spc="-11" dirty="0" err="1">
                <a:latin typeface="Carlito"/>
                <a:cs typeface="Carlito"/>
              </a:rPr>
              <a:t>formating</a:t>
            </a:r>
            <a:r>
              <a:rPr lang="en-IN" spc="-11" dirty="0">
                <a:latin typeface="Carlito"/>
                <a:cs typeface="Carlito"/>
              </a:rPr>
              <a:t> </a:t>
            </a:r>
            <a:r>
              <a:rPr lang="en-IN" spc="-19" dirty="0">
                <a:latin typeface="Carlito"/>
                <a:cs typeface="Carlito"/>
              </a:rPr>
              <a:t>steps </a:t>
            </a:r>
            <a:r>
              <a:rPr lang="en-IN" spc="-11" dirty="0">
                <a:latin typeface="Carlito"/>
                <a:cs typeface="Carlito"/>
              </a:rPr>
              <a:t>required </a:t>
            </a:r>
            <a:r>
              <a:rPr lang="en-IN" spc="-19" dirty="0">
                <a:latin typeface="Carlito"/>
                <a:cs typeface="Carlito"/>
              </a:rPr>
              <a:t>for </a:t>
            </a:r>
            <a:r>
              <a:rPr lang="en-IN" spc="-11" dirty="0">
                <a:latin typeface="Carlito"/>
                <a:cs typeface="Carlito"/>
              </a:rPr>
              <a:t>datetime  </a:t>
            </a:r>
            <a:r>
              <a:rPr lang="en-IN" spc="-19" dirty="0">
                <a:latin typeface="Carlito"/>
                <a:cs typeface="Carlito"/>
              </a:rPr>
              <a:t>features</a:t>
            </a:r>
            <a:endParaRPr lang="en-IN" dirty="0">
              <a:latin typeface="Carlito"/>
              <a:cs typeface="Carlito"/>
            </a:endParaRPr>
          </a:p>
          <a:p>
            <a:pPr marL="266700" indent="-257175" algn="just">
              <a:spcBef>
                <a:spcPts val="574"/>
              </a:spcBef>
              <a:buFont typeface="Arial"/>
              <a:buChar char="•"/>
              <a:tabLst>
                <a:tab pos="266224" algn="l"/>
                <a:tab pos="266700" algn="l"/>
              </a:tabLst>
            </a:pPr>
            <a:r>
              <a:rPr lang="en-IN" dirty="0">
                <a:latin typeface="Carlito"/>
                <a:cs typeface="Carlito"/>
              </a:rPr>
              <a:t>No </a:t>
            </a:r>
            <a:r>
              <a:rPr lang="en-IN" spc="-4" dirty="0">
                <a:latin typeface="Carlito"/>
                <a:cs typeface="Carlito"/>
              </a:rPr>
              <a:t>null </a:t>
            </a:r>
            <a:r>
              <a:rPr lang="en-IN" spc="-11" dirty="0">
                <a:latin typeface="Carlito"/>
                <a:cs typeface="Carlito"/>
              </a:rPr>
              <a:t>values</a:t>
            </a:r>
            <a:r>
              <a:rPr lang="en-IN" spc="-4" dirty="0">
                <a:latin typeface="Carlito"/>
                <a:cs typeface="Carlito"/>
              </a:rPr>
              <a:t> </a:t>
            </a:r>
            <a:r>
              <a:rPr lang="en-IN" spc="-11" dirty="0">
                <a:latin typeface="Carlito"/>
                <a:cs typeface="Carlito"/>
              </a:rPr>
              <a:t>present</a:t>
            </a:r>
          </a:p>
          <a:p>
            <a:pPr algn="just">
              <a:lnSpc>
                <a:spcPct val="150000"/>
              </a:lnSpc>
            </a:pPr>
            <a:r>
              <a:rPr lang="en-IN" dirty="0">
                <a:latin typeface="-apple-system"/>
              </a:rPr>
              <a:t>  </a:t>
            </a:r>
            <a:r>
              <a:rPr lang="en-IN" dirty="0" err="1">
                <a:latin typeface="-apple-system"/>
              </a:rPr>
              <a:t>Passenger_count</a:t>
            </a:r>
            <a:r>
              <a:rPr lang="en-IN" dirty="0">
                <a:latin typeface="-apple-system"/>
              </a:rPr>
              <a:t>, </a:t>
            </a:r>
            <a:r>
              <a:rPr lang="en-IN" dirty="0" err="1">
                <a:latin typeface="-apple-system"/>
              </a:rPr>
              <a:t>Vendor_id</a:t>
            </a:r>
            <a:r>
              <a:rPr lang="en-IN" dirty="0">
                <a:latin typeface="-apple-system"/>
              </a:rPr>
              <a:t> and </a:t>
            </a:r>
            <a:r>
              <a:rPr lang="en-IN" dirty="0" err="1">
                <a:latin typeface="-apple-system"/>
              </a:rPr>
              <a:t>trip_duration</a:t>
            </a:r>
            <a:r>
              <a:rPr lang="en-IN" dirty="0">
                <a:latin typeface="-apple-system"/>
              </a:rPr>
              <a:t> are having integer value.</a:t>
            </a:r>
          </a:p>
          <a:p>
            <a:pPr algn="just">
              <a:lnSpc>
                <a:spcPct val="150000"/>
              </a:lnSpc>
            </a:pPr>
            <a:r>
              <a:rPr lang="en-IN" dirty="0">
                <a:latin typeface="-apple-system"/>
              </a:rPr>
              <a:t>  </a:t>
            </a:r>
            <a:r>
              <a:rPr lang="en-IN" dirty="0" err="1">
                <a:latin typeface="-apple-system"/>
              </a:rPr>
              <a:t>pickup_datetime,dropoff_datetime</a:t>
            </a:r>
            <a:r>
              <a:rPr lang="en-IN" dirty="0">
                <a:latin typeface="-apple-system"/>
              </a:rPr>
              <a:t> is a datetime variable</a:t>
            </a:r>
          </a:p>
          <a:p>
            <a:pPr algn="just">
              <a:lnSpc>
                <a:spcPct val="150000"/>
              </a:lnSpc>
            </a:pPr>
            <a:r>
              <a:rPr lang="en-IN" dirty="0">
                <a:latin typeface="-apple-system"/>
              </a:rPr>
              <a:t>  pickup_longitude,pickup_latitude,dropoff_longitude,dropoff_latitude   </a:t>
            </a:r>
          </a:p>
          <a:p>
            <a:pPr algn="just">
              <a:lnSpc>
                <a:spcPct val="150000"/>
              </a:lnSpc>
            </a:pPr>
            <a:r>
              <a:rPr lang="en-IN" dirty="0">
                <a:latin typeface="-apple-system"/>
              </a:rPr>
              <a:t>  are real numbers having float as data type *</a:t>
            </a:r>
            <a:r>
              <a:rPr lang="en-IN" dirty="0" err="1">
                <a:latin typeface="-apple-system"/>
              </a:rPr>
              <a:t>store_and_fwd_flag</a:t>
            </a:r>
            <a:r>
              <a:rPr lang="en-IN" dirty="0">
                <a:latin typeface="-apple-system"/>
              </a:rPr>
              <a:t> </a:t>
            </a:r>
          </a:p>
          <a:p>
            <a:pPr algn="just">
              <a:lnSpc>
                <a:spcPct val="150000"/>
              </a:lnSpc>
            </a:pPr>
            <a:r>
              <a:rPr lang="en-IN" dirty="0">
                <a:latin typeface="-apple-system"/>
              </a:rPr>
              <a:t>  and Id belongs to a string data type.</a:t>
            </a:r>
          </a:p>
          <a:p>
            <a:pPr marL="0" indent="0">
              <a:buNone/>
            </a:pPr>
            <a:endParaRPr lang="en-IN" dirty="0"/>
          </a:p>
        </p:txBody>
      </p:sp>
    </p:spTree>
    <p:extLst>
      <p:ext uri="{BB962C8B-B14F-4D97-AF65-F5344CB8AC3E}">
        <p14:creationId xmlns:p14="http://schemas.microsoft.com/office/powerpoint/2010/main" val="94058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49FB2-6FED-4996-94F9-122CC494AEE5}"/>
              </a:ext>
            </a:extLst>
          </p:cNvPr>
          <p:cNvSpPr txBox="1"/>
          <p:nvPr/>
        </p:nvSpPr>
        <p:spPr>
          <a:xfrm>
            <a:off x="4859125" y="0"/>
            <a:ext cx="2473754" cy="830997"/>
          </a:xfrm>
          <a:prstGeom prst="rect">
            <a:avLst/>
          </a:prstGeom>
          <a:noFill/>
        </p:spPr>
        <p:txBody>
          <a:bodyPr wrap="none" rtlCol="0">
            <a:spAutoFit/>
          </a:bodyPr>
          <a:lstStyle/>
          <a:p>
            <a:pPr algn="ctr"/>
            <a:r>
              <a:rPr lang="en-US" sz="4800" b="1" dirty="0">
                <a:solidFill>
                  <a:schemeClr val="accent1"/>
                </a:solidFill>
                <a:effectLst>
                  <a:outerShdw blurRad="38100" dist="38100" dir="2700000" algn="tl">
                    <a:srgbClr val="000000">
                      <a:alpha val="43137"/>
                    </a:srgbClr>
                  </a:outerShdw>
                </a:effectLst>
                <a:latin typeface="Bahnschrift SemiBold SemiConden" panose="020B0502040204020203" pitchFamily="34" charset="0"/>
                <a:cs typeface="Segoe UI" panose="020B0502040204020203" pitchFamily="34" charset="0"/>
              </a:rPr>
              <a:t>Approach</a:t>
            </a:r>
          </a:p>
        </p:txBody>
      </p:sp>
      <p:pic>
        <p:nvPicPr>
          <p:cNvPr id="4" name="Picture 3">
            <a:extLst>
              <a:ext uri="{FF2B5EF4-FFF2-40B4-BE49-F238E27FC236}">
                <a16:creationId xmlns:a16="http://schemas.microsoft.com/office/drawing/2014/main" id="{3074383D-A271-440B-B60F-331167B9E528}"/>
              </a:ext>
            </a:extLst>
          </p:cNvPr>
          <p:cNvPicPr>
            <a:picLocks noChangeAspect="1"/>
          </p:cNvPicPr>
          <p:nvPr/>
        </p:nvPicPr>
        <p:blipFill>
          <a:blip r:embed="rId2"/>
          <a:stretch>
            <a:fillRect/>
          </a:stretch>
        </p:blipFill>
        <p:spPr>
          <a:xfrm>
            <a:off x="0" y="830997"/>
            <a:ext cx="3955774" cy="2529762"/>
          </a:xfrm>
          <a:prstGeom prst="rect">
            <a:avLst/>
          </a:prstGeom>
        </p:spPr>
      </p:pic>
      <p:pic>
        <p:nvPicPr>
          <p:cNvPr id="5" name="Picture 4">
            <a:extLst>
              <a:ext uri="{FF2B5EF4-FFF2-40B4-BE49-F238E27FC236}">
                <a16:creationId xmlns:a16="http://schemas.microsoft.com/office/drawing/2014/main" id="{3E1579D2-9B1D-47AC-8615-016A6D298CC7}"/>
              </a:ext>
            </a:extLst>
          </p:cNvPr>
          <p:cNvPicPr>
            <a:picLocks noChangeAspect="1"/>
          </p:cNvPicPr>
          <p:nvPr/>
        </p:nvPicPr>
        <p:blipFill>
          <a:blip r:embed="rId2"/>
          <a:stretch>
            <a:fillRect/>
          </a:stretch>
        </p:blipFill>
        <p:spPr>
          <a:xfrm>
            <a:off x="3958023" y="830997"/>
            <a:ext cx="3955774" cy="2529762"/>
          </a:xfrm>
          <a:prstGeom prst="rect">
            <a:avLst/>
          </a:prstGeom>
        </p:spPr>
      </p:pic>
      <p:pic>
        <p:nvPicPr>
          <p:cNvPr id="6" name="Picture 5">
            <a:extLst>
              <a:ext uri="{FF2B5EF4-FFF2-40B4-BE49-F238E27FC236}">
                <a16:creationId xmlns:a16="http://schemas.microsoft.com/office/drawing/2014/main" id="{05FEDC0B-2E1C-4385-B1ED-6460C423C8A6}"/>
              </a:ext>
            </a:extLst>
          </p:cNvPr>
          <p:cNvPicPr>
            <a:picLocks noChangeAspect="1"/>
          </p:cNvPicPr>
          <p:nvPr/>
        </p:nvPicPr>
        <p:blipFill>
          <a:blip r:embed="rId2"/>
          <a:stretch>
            <a:fillRect/>
          </a:stretch>
        </p:blipFill>
        <p:spPr>
          <a:xfrm>
            <a:off x="7911548" y="830997"/>
            <a:ext cx="4280452" cy="2529762"/>
          </a:xfrm>
          <a:prstGeom prst="rect">
            <a:avLst/>
          </a:prstGeom>
        </p:spPr>
      </p:pic>
      <p:sp>
        <p:nvSpPr>
          <p:cNvPr id="7" name="TextBox 6">
            <a:extLst>
              <a:ext uri="{FF2B5EF4-FFF2-40B4-BE49-F238E27FC236}">
                <a16:creationId xmlns:a16="http://schemas.microsoft.com/office/drawing/2014/main" id="{2017DCD8-108E-4B18-A66B-CC55D923ED74}"/>
              </a:ext>
            </a:extLst>
          </p:cNvPr>
          <p:cNvSpPr txBox="1"/>
          <p:nvPr/>
        </p:nvSpPr>
        <p:spPr>
          <a:xfrm>
            <a:off x="319240" y="1634213"/>
            <a:ext cx="3015569" cy="923330"/>
          </a:xfrm>
          <a:prstGeom prst="rect">
            <a:avLst/>
          </a:prstGeom>
          <a:noFill/>
        </p:spPr>
        <p:txBody>
          <a:bodyPr wrap="none" rtlCol="0">
            <a:spAutoFit/>
          </a:bodyPr>
          <a:lstStyle/>
          <a:p>
            <a:pPr algn="ctr"/>
            <a:r>
              <a:rPr lang="en-US" b="1" dirty="0"/>
              <a:t>Data Preparation</a:t>
            </a:r>
          </a:p>
          <a:p>
            <a:pPr algn="ctr"/>
            <a:r>
              <a:rPr lang="en-US" b="1" dirty="0"/>
              <a:t> and </a:t>
            </a:r>
          </a:p>
          <a:p>
            <a:pPr algn="ctr"/>
            <a:r>
              <a:rPr lang="en-US" b="1" dirty="0"/>
              <a:t>Exploratory Data Analysis</a:t>
            </a:r>
          </a:p>
        </p:txBody>
      </p:sp>
      <p:sp>
        <p:nvSpPr>
          <p:cNvPr id="8" name="TextBox 7">
            <a:extLst>
              <a:ext uri="{FF2B5EF4-FFF2-40B4-BE49-F238E27FC236}">
                <a16:creationId xmlns:a16="http://schemas.microsoft.com/office/drawing/2014/main" id="{626B2F80-5F3A-4B8A-B54A-DF02FB0AE69C}"/>
              </a:ext>
            </a:extLst>
          </p:cNvPr>
          <p:cNvSpPr txBox="1"/>
          <p:nvPr/>
        </p:nvSpPr>
        <p:spPr>
          <a:xfrm>
            <a:off x="4251587" y="1687446"/>
            <a:ext cx="3081292" cy="923330"/>
          </a:xfrm>
          <a:prstGeom prst="rect">
            <a:avLst/>
          </a:prstGeom>
          <a:noFill/>
        </p:spPr>
        <p:txBody>
          <a:bodyPr wrap="none" rtlCol="0">
            <a:spAutoFit/>
          </a:bodyPr>
          <a:lstStyle/>
          <a:p>
            <a:pPr algn="ctr"/>
            <a:r>
              <a:rPr lang="en-US" b="1" dirty="0"/>
              <a:t>Building Predictive Model </a:t>
            </a:r>
          </a:p>
          <a:p>
            <a:pPr algn="ctr"/>
            <a:r>
              <a:rPr lang="en-US" b="1" dirty="0"/>
              <a:t>using Multiple </a:t>
            </a:r>
          </a:p>
          <a:p>
            <a:pPr algn="ctr"/>
            <a:r>
              <a:rPr lang="en-US" b="1" dirty="0"/>
              <a:t>Techniques / Algorithms</a:t>
            </a:r>
          </a:p>
        </p:txBody>
      </p:sp>
      <p:sp>
        <p:nvSpPr>
          <p:cNvPr id="9" name="TextBox 8">
            <a:extLst>
              <a:ext uri="{FF2B5EF4-FFF2-40B4-BE49-F238E27FC236}">
                <a16:creationId xmlns:a16="http://schemas.microsoft.com/office/drawing/2014/main" id="{23E1A712-FD1E-46C5-AE61-20DA259BFBA0}"/>
              </a:ext>
            </a:extLst>
          </p:cNvPr>
          <p:cNvSpPr txBox="1"/>
          <p:nvPr/>
        </p:nvSpPr>
        <p:spPr>
          <a:xfrm>
            <a:off x="8332141" y="1687446"/>
            <a:ext cx="3031599" cy="923330"/>
          </a:xfrm>
          <a:prstGeom prst="rect">
            <a:avLst/>
          </a:prstGeom>
          <a:noFill/>
        </p:spPr>
        <p:txBody>
          <a:bodyPr wrap="none" rtlCol="0">
            <a:spAutoFit/>
          </a:bodyPr>
          <a:lstStyle/>
          <a:p>
            <a:pPr algn="ctr"/>
            <a:r>
              <a:rPr lang="en-US" b="1" dirty="0"/>
              <a:t>Optimal Model Identified </a:t>
            </a:r>
          </a:p>
          <a:p>
            <a:pPr algn="ctr"/>
            <a:r>
              <a:rPr lang="en-US" b="1" dirty="0"/>
              <a:t>through </a:t>
            </a:r>
          </a:p>
          <a:p>
            <a:pPr algn="ctr"/>
            <a:r>
              <a:rPr lang="en-US" b="1" dirty="0"/>
              <a:t>Testing and Evaluation</a:t>
            </a:r>
          </a:p>
        </p:txBody>
      </p:sp>
      <p:pic>
        <p:nvPicPr>
          <p:cNvPr id="11" name="Picture 10">
            <a:extLst>
              <a:ext uri="{FF2B5EF4-FFF2-40B4-BE49-F238E27FC236}">
                <a16:creationId xmlns:a16="http://schemas.microsoft.com/office/drawing/2014/main" id="{EC7FBABE-3208-4582-B200-B24ADBB861B9}"/>
              </a:ext>
            </a:extLst>
          </p:cNvPr>
          <p:cNvPicPr>
            <a:picLocks noChangeAspect="1"/>
          </p:cNvPicPr>
          <p:nvPr/>
        </p:nvPicPr>
        <p:blipFill>
          <a:blip r:embed="rId3"/>
          <a:stretch>
            <a:fillRect/>
          </a:stretch>
        </p:blipFill>
        <p:spPr>
          <a:xfrm>
            <a:off x="-2249" y="3360759"/>
            <a:ext cx="3810000" cy="2774998"/>
          </a:xfrm>
          <a:prstGeom prst="rect">
            <a:avLst/>
          </a:prstGeom>
        </p:spPr>
      </p:pic>
      <p:pic>
        <p:nvPicPr>
          <p:cNvPr id="13" name="Picture 12">
            <a:extLst>
              <a:ext uri="{FF2B5EF4-FFF2-40B4-BE49-F238E27FC236}">
                <a16:creationId xmlns:a16="http://schemas.microsoft.com/office/drawing/2014/main" id="{05912038-0270-4AE2-9417-47E8DFD63622}"/>
              </a:ext>
            </a:extLst>
          </p:cNvPr>
          <p:cNvPicPr>
            <a:picLocks noChangeAspect="1"/>
          </p:cNvPicPr>
          <p:nvPr/>
        </p:nvPicPr>
        <p:blipFill>
          <a:blip r:embed="rId4"/>
          <a:stretch>
            <a:fillRect/>
          </a:stretch>
        </p:blipFill>
        <p:spPr>
          <a:xfrm>
            <a:off x="3833356" y="3393661"/>
            <a:ext cx="4184209" cy="2774999"/>
          </a:xfrm>
          <a:prstGeom prst="rect">
            <a:avLst/>
          </a:prstGeom>
        </p:spPr>
      </p:pic>
      <p:pic>
        <p:nvPicPr>
          <p:cNvPr id="15" name="Picture 14">
            <a:extLst>
              <a:ext uri="{FF2B5EF4-FFF2-40B4-BE49-F238E27FC236}">
                <a16:creationId xmlns:a16="http://schemas.microsoft.com/office/drawing/2014/main" id="{A387CFBF-1BA7-49CB-BB78-475F10F95DA1}"/>
              </a:ext>
            </a:extLst>
          </p:cNvPr>
          <p:cNvPicPr>
            <a:picLocks noChangeAspect="1"/>
          </p:cNvPicPr>
          <p:nvPr/>
        </p:nvPicPr>
        <p:blipFill>
          <a:blip r:embed="rId5"/>
          <a:stretch>
            <a:fillRect/>
          </a:stretch>
        </p:blipFill>
        <p:spPr>
          <a:xfrm>
            <a:off x="8018038" y="3360759"/>
            <a:ext cx="4173962" cy="2774998"/>
          </a:xfrm>
          <a:prstGeom prst="rect">
            <a:avLst/>
          </a:prstGeom>
        </p:spPr>
      </p:pic>
    </p:spTree>
    <p:extLst>
      <p:ext uri="{BB962C8B-B14F-4D97-AF65-F5344CB8AC3E}">
        <p14:creationId xmlns:p14="http://schemas.microsoft.com/office/powerpoint/2010/main" val="390935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4AB6-10B6-40CD-A73F-99C6EBB88F6C}"/>
              </a:ext>
            </a:extLst>
          </p:cNvPr>
          <p:cNvSpPr>
            <a:spLocks noGrp="1"/>
          </p:cNvSpPr>
          <p:nvPr>
            <p:ph type="title"/>
          </p:nvPr>
        </p:nvSpPr>
        <p:spPr/>
        <p:txBody>
          <a:bodyP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First, begin with setting our path and importing required packages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AC5D6211-F61F-4100-A478-B19E36001F25}"/>
              </a:ext>
            </a:extLst>
          </p:cNvPr>
          <p:cNvPicPr>
            <a:picLocks noGrp="1" noChangeAspect="1"/>
          </p:cNvPicPr>
          <p:nvPr>
            <p:ph idx="1"/>
          </p:nvPr>
        </p:nvPicPr>
        <p:blipFill>
          <a:blip r:embed="rId2"/>
          <a:stretch>
            <a:fillRect/>
          </a:stretch>
        </p:blipFill>
        <p:spPr>
          <a:xfrm>
            <a:off x="1908447" y="1863699"/>
            <a:ext cx="8375106" cy="4275190"/>
          </a:xfrm>
          <a:prstGeom prst="rect">
            <a:avLst/>
          </a:prstGeom>
        </p:spPr>
      </p:pic>
    </p:spTree>
    <p:extLst>
      <p:ext uri="{BB962C8B-B14F-4D97-AF65-F5344CB8AC3E}">
        <p14:creationId xmlns:p14="http://schemas.microsoft.com/office/powerpoint/2010/main" val="143413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2E94-D125-421A-BC64-65BDBACDD7C9}"/>
              </a:ext>
            </a:extLst>
          </p:cNvPr>
          <p:cNvSpPr>
            <a:spLocks noGrp="1"/>
          </p:cNvSpPr>
          <p:nvPr>
            <p:ph type="title"/>
          </p:nvPr>
        </p:nvSpPr>
        <p:spPr/>
        <p:txBody>
          <a:bodyP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Reading the data and checking for null values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FAB69611-CB2F-4035-994E-2EAFF6269116}"/>
              </a:ext>
            </a:extLst>
          </p:cNvPr>
          <p:cNvPicPr>
            <a:picLocks noGrp="1" noChangeAspect="1"/>
          </p:cNvPicPr>
          <p:nvPr>
            <p:ph idx="1"/>
          </p:nvPr>
        </p:nvPicPr>
        <p:blipFill>
          <a:blip r:embed="rId2"/>
          <a:stretch>
            <a:fillRect/>
          </a:stretch>
        </p:blipFill>
        <p:spPr>
          <a:xfrm>
            <a:off x="658319" y="2456477"/>
            <a:ext cx="10515600" cy="1945046"/>
          </a:xfrm>
          <a:prstGeom prst="rect">
            <a:avLst/>
          </a:prstGeom>
        </p:spPr>
      </p:pic>
    </p:spTree>
    <p:extLst>
      <p:ext uri="{BB962C8B-B14F-4D97-AF65-F5344CB8AC3E}">
        <p14:creationId xmlns:p14="http://schemas.microsoft.com/office/powerpoint/2010/main" val="163338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2630-0F29-4BB5-929C-2138F6D40F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28556F-733F-4C7D-BE97-293228017457}"/>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7AB44243-72F1-4BBB-A50A-64C7B11FBC46}"/>
              </a:ext>
            </a:extLst>
          </p:cNvPr>
          <p:cNvPicPr>
            <a:picLocks noChangeAspect="1"/>
          </p:cNvPicPr>
          <p:nvPr/>
        </p:nvPicPr>
        <p:blipFill>
          <a:blip r:embed="rId2"/>
          <a:stretch>
            <a:fillRect/>
          </a:stretch>
        </p:blipFill>
        <p:spPr>
          <a:xfrm>
            <a:off x="22333" y="696993"/>
            <a:ext cx="12147333" cy="5464013"/>
          </a:xfrm>
          <a:prstGeom prst="rect">
            <a:avLst/>
          </a:prstGeom>
        </p:spPr>
      </p:pic>
    </p:spTree>
    <p:extLst>
      <p:ext uri="{BB962C8B-B14F-4D97-AF65-F5344CB8AC3E}">
        <p14:creationId xmlns:p14="http://schemas.microsoft.com/office/powerpoint/2010/main" val="872392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D8B8-4659-4ACB-A28C-9E3DA1349C8F}"/>
              </a:ext>
            </a:extLst>
          </p:cNvPr>
          <p:cNvSpPr>
            <a:spLocks noGrp="1"/>
          </p:cNvSpPr>
          <p:nvPr>
            <p:ph type="title"/>
          </p:nvPr>
        </p:nvSpPr>
        <p:spPr/>
        <p:txBody>
          <a:bodyPr>
            <a:normAutofit/>
          </a:bodyPr>
          <a:lstStyle/>
          <a:p>
            <a:r>
              <a:rPr lang="en-IN" sz="4000" spc="-4" dirty="0">
                <a:latin typeface="+mn-lt"/>
              </a:rPr>
              <a:t>TRIP </a:t>
            </a:r>
            <a:r>
              <a:rPr lang="en-IN" sz="4000" spc="-34" dirty="0">
                <a:latin typeface="+mn-lt"/>
              </a:rPr>
              <a:t>DURATION </a:t>
            </a:r>
            <a:r>
              <a:rPr lang="en-IN" sz="4000" spc="-153" dirty="0">
                <a:latin typeface="+mn-lt"/>
              </a:rPr>
              <a:t>DATA</a:t>
            </a:r>
            <a:r>
              <a:rPr lang="en-IN" sz="4000" spc="-8" dirty="0">
                <a:latin typeface="+mn-lt"/>
              </a:rPr>
              <a:t> </a:t>
            </a:r>
            <a:r>
              <a:rPr lang="en-IN" sz="4000" spc="-45" dirty="0">
                <a:latin typeface="+mn-lt"/>
              </a:rPr>
              <a:t>ANALYSIS</a:t>
            </a:r>
            <a:endParaRPr lang="en-IN" sz="4000" dirty="0">
              <a:latin typeface="+mn-lt"/>
            </a:endParaRPr>
          </a:p>
        </p:txBody>
      </p:sp>
      <p:pic>
        <p:nvPicPr>
          <p:cNvPr id="4" name="Content Placeholder 3">
            <a:extLst>
              <a:ext uri="{FF2B5EF4-FFF2-40B4-BE49-F238E27FC236}">
                <a16:creationId xmlns:a16="http://schemas.microsoft.com/office/drawing/2014/main" id="{313B2787-D060-4A5C-A662-EF39190B9647}"/>
              </a:ext>
            </a:extLst>
          </p:cNvPr>
          <p:cNvPicPr>
            <a:picLocks noGrp="1" noChangeAspect="1"/>
          </p:cNvPicPr>
          <p:nvPr>
            <p:ph idx="1"/>
          </p:nvPr>
        </p:nvPicPr>
        <p:blipFill>
          <a:blip r:embed="rId2"/>
          <a:stretch>
            <a:fillRect/>
          </a:stretch>
        </p:blipFill>
        <p:spPr>
          <a:xfrm>
            <a:off x="667609" y="1479199"/>
            <a:ext cx="5610225" cy="4114800"/>
          </a:xfrm>
          <a:prstGeom prst="rect">
            <a:avLst/>
          </a:prstGeom>
        </p:spPr>
      </p:pic>
      <p:pic>
        <p:nvPicPr>
          <p:cNvPr id="5" name="Picture 4">
            <a:extLst>
              <a:ext uri="{FF2B5EF4-FFF2-40B4-BE49-F238E27FC236}">
                <a16:creationId xmlns:a16="http://schemas.microsoft.com/office/drawing/2014/main" id="{87F6AB15-26A0-4DA3-933D-23C70E11A074}"/>
              </a:ext>
            </a:extLst>
          </p:cNvPr>
          <p:cNvPicPr>
            <a:picLocks noChangeAspect="1"/>
          </p:cNvPicPr>
          <p:nvPr/>
        </p:nvPicPr>
        <p:blipFill>
          <a:blip r:embed="rId3"/>
          <a:stretch>
            <a:fillRect/>
          </a:stretch>
        </p:blipFill>
        <p:spPr>
          <a:xfrm>
            <a:off x="6277834" y="1479199"/>
            <a:ext cx="5610225" cy="4114800"/>
          </a:xfrm>
          <a:prstGeom prst="rect">
            <a:avLst/>
          </a:prstGeom>
        </p:spPr>
      </p:pic>
    </p:spTree>
    <p:extLst>
      <p:ext uri="{BB962C8B-B14F-4D97-AF65-F5344CB8AC3E}">
        <p14:creationId xmlns:p14="http://schemas.microsoft.com/office/powerpoint/2010/main" val="1755594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715</Words>
  <Application>Microsoft Office PowerPoint</Application>
  <PresentationFormat>Widescreen</PresentationFormat>
  <Paragraphs>63</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3ds</vt:lpstr>
      <vt:lpstr>-apple-system</vt:lpstr>
      <vt:lpstr>Arial</vt:lpstr>
      <vt:lpstr>Bahnschrift SemiBold SemiConden</vt:lpstr>
      <vt:lpstr>Calibri</vt:lpstr>
      <vt:lpstr>Calibri Light</vt:lpstr>
      <vt:lpstr>Carlito</vt:lpstr>
      <vt:lpstr>Segoe UI</vt:lpstr>
      <vt:lpstr>Segoe UI Light</vt:lpstr>
      <vt:lpstr>Office Theme</vt:lpstr>
      <vt:lpstr>NYC TAXI TRIP TIME PREDICTION – Dev Rastogi</vt:lpstr>
      <vt:lpstr>Challenge</vt:lpstr>
      <vt:lpstr>About Data</vt:lpstr>
      <vt:lpstr>Data Pre-Processing</vt:lpstr>
      <vt:lpstr>PowerPoint Presentation</vt:lpstr>
      <vt:lpstr>First, begin with setting our path and importing required packages</vt:lpstr>
      <vt:lpstr>Reading the data and checking for null values</vt:lpstr>
      <vt:lpstr>PowerPoint Presentation</vt:lpstr>
      <vt:lpstr>TRIP DURATION DATA ANALYSIS</vt:lpstr>
      <vt:lpstr>PowerPoint Presentation</vt:lpstr>
      <vt:lpstr>PowerPoint Presentation</vt:lpstr>
      <vt:lpstr>Trip counts in a particular month</vt:lpstr>
      <vt:lpstr>PowerPoint Presentation</vt:lpstr>
      <vt:lpstr>PowerPoint Presentation</vt:lpstr>
      <vt:lpstr>Represents the number of passenger along with the time boarded in and the distance they travelled</vt:lpstr>
      <vt:lpstr>PowerPoint Presentation</vt:lpstr>
      <vt:lpstr>Train Model</vt:lpstr>
      <vt:lpstr>PowerPoint Presentation</vt:lpstr>
      <vt:lpstr>PowerPoint Presentation</vt:lpstr>
      <vt:lpstr>Test Model</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TAXI TRIP TIME PREDICTION – Dev Rastogi</dc:title>
  <dc:creator>DEV RASTOGI</dc:creator>
  <cp:lastModifiedBy>DEV RASTOGI</cp:lastModifiedBy>
  <cp:revision>8</cp:revision>
  <dcterms:created xsi:type="dcterms:W3CDTF">2023-07-09T04:20:21Z</dcterms:created>
  <dcterms:modified xsi:type="dcterms:W3CDTF">2023-07-09T05:10:44Z</dcterms:modified>
</cp:coreProperties>
</file>