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9" r:id="rId5"/>
    <p:sldId id="262" r:id="rId6"/>
    <p:sldId id="266" r:id="rId7"/>
    <p:sldId id="267" r:id="rId8"/>
    <p:sldId id="268" r:id="rId9"/>
    <p:sldId id="269" r:id="rId10"/>
    <p:sldId id="258" r:id="rId11"/>
    <p:sldId id="260" r:id="rId12"/>
    <p:sldId id="270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6248" autoAdjust="0"/>
  </p:normalViewPr>
  <p:slideViewPr>
    <p:cSldViewPr snapToGrid="0">
      <p:cViewPr>
        <p:scale>
          <a:sx n="66" d="100"/>
          <a:sy n="66" d="100"/>
        </p:scale>
        <p:origin x="677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112A7-CE8C-4E56-A6B3-705582F6BC7B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2D074-7756-4551-836E-D73495AE35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364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rexlabs.github.io/docs/extensibility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</a:t>
            </a:r>
            <a:r>
              <a:rPr lang="sv-SE" baseline="0" dirty="0" smtClean="0"/>
              <a:t> is it? How does it work? Who built it and why? </a:t>
            </a:r>
            <a:r>
              <a:rPr lang="sv-SE" baseline="0" dirty="0" smtClean="0"/>
              <a:t>When does it shine?  When does it suck?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D074-7756-4551-836E-D73495AE351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0541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An in-memory instance of the Model</a:t>
            </a:r>
            <a:r>
              <a:rPr lang="sv-SE" baseline="0" dirty="0" smtClean="0"/>
              <a:t> is the data.</a:t>
            </a:r>
          </a:p>
          <a:p>
            <a:r>
              <a:rPr lang="sv-SE" baseline="0" dirty="0" smtClean="0"/>
              <a:t>Commands are like Stored Procedures</a:t>
            </a:r>
          </a:p>
          <a:p>
            <a:r>
              <a:rPr lang="sv-SE" baseline="0" dirty="0" smtClean="0"/>
              <a:t>Queries are like Views</a:t>
            </a:r>
          </a:p>
          <a:p>
            <a:r>
              <a:rPr lang="sv-SE" baseline="0" dirty="0" smtClean="0"/>
              <a:t>Ad-hoc LINQ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D074-7756-4551-836E-D73495AE3514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306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Capturing the essence..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="1" dirty="0" smtClean="0"/>
              <a:t>In-memory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In-memory</a:t>
            </a:r>
            <a:r>
              <a:rPr lang="sv-SE" baseline="0" dirty="0" smtClean="0"/>
              <a:t> object graph, user defined. Probably collections, entities and references.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Your choice.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Is it a database? Is it an object database? Linq queries.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="1" baseline="0" dirty="0" smtClean="0"/>
              <a:t>Toolkit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baseline="0" dirty="0" smtClean="0"/>
              <a:t>Flexible, configurable, kernels, storage, data model, persistence modes, formatting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dirty="0" smtClean="0"/>
              <a:t>Bring your own model. –</a:t>
            </a:r>
            <a:r>
              <a:rPr lang="sv-SE" baseline="0" dirty="0" smtClean="0"/>
              <a:t> this is key.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baseline="0" dirty="0" smtClean="0"/>
              <a:t>Usually a product based on a specific data model. VoltDB, Raven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baseline="0" dirty="0" smtClean="0"/>
              <a:t>Naming. LiveDomain -&gt; LiveDB -&gt; OrigoDB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="1" baseline="0" dirty="0" smtClean="0"/>
              <a:t>Code and data in same process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Don’t do CRUD. It’s silly. ORMS are based on crud.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One of the first thing you learn is don’t do SELECT *. EF</a:t>
            </a:r>
            <a:endParaRPr lang="sv-S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r>
              <a:rPr lang="sv-SE" b="1" baseline="0" dirty="0" smtClean="0"/>
              <a:t>Command logging</a:t>
            </a:r>
          </a:p>
          <a:p>
            <a:r>
              <a:rPr lang="sv-SE" baseline="0" dirty="0" smtClean="0"/>
              <a:t>The in-memory data is a projection of the commands,</a:t>
            </a:r>
          </a:p>
          <a:p>
            <a:r>
              <a:rPr lang="sv-SE" baseline="0" dirty="0" smtClean="0"/>
              <a:t>compare ES with a single aggregate. Same benefits as ES.</a:t>
            </a:r>
          </a:p>
          <a:p>
            <a:endParaRPr lang="sv-SE" baseline="0" dirty="0" smtClean="0"/>
          </a:p>
          <a:p>
            <a:r>
              <a:rPr lang="sv-SE" baseline="0" dirty="0" smtClean="0"/>
              <a:t>Requires NET 4.0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D074-7756-4551-836E-D73495AE3514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7871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sv-SE" dirty="0" smtClean="0"/>
              <a:t>What if we just keep all the data in</a:t>
            </a:r>
            <a:r>
              <a:rPr lang="sv-SE" baseline="0" dirty="0" smtClean="0"/>
              <a:t> RAM?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baseline="0" dirty="0" smtClean="0"/>
              <a:t>Moving back and forth and mapping is silly.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baseline="0" dirty="0" smtClean="0"/>
              <a:t>Code and data in same process.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smtClean="0"/>
              <a:t>Productivity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smtClean="0"/>
              <a:t>Simplicity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smtClean="0"/>
              <a:t>Consistency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smtClean="0"/>
              <a:t>Testability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smtClean="0"/>
              <a:t>Strongly typed, compile time checked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smtClean="0"/>
              <a:t>Operations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D074-7756-4551-836E-D73495AE3514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592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OrigoDB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OrigoDB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in-memory database toolkit. The core component is the Engine. The engine is 100% ACID, runs in-process and hosts a user defined data model. The data model can be domain specific or generic and is defined using plain old NET types. Persistence is based on snapshots and write-ahead command logging to the underlying storage.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instance of the user defined data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lives in RAM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projection of the entire sequence of commands applied to the initial model, usually empty.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only be accessed through the engine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no direct reference to the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interacts directly with the Engine either in-process or remote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indirectly via a proxy with the same interface as the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passes query and command objects to the engine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Engine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Engine encapsulates an instance of the model and is responsible for atomicity, consistency, isolation and durability. It performs the following tasks: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writes commands to the journal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executes commands and queries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reads and writes snapshots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restores the model on startup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call it a toolkit because you have a lot of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define your own model or use an existing one. Generic or domain specific. It’s up to you.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Default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FileStore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SqlStore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write your own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format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Choose wire and storage format by plugging in different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IFormatter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implementations. Binary, JSON,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ProtoBuf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more in the docs on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Extensibility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goals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initial design goals were focused on rapid development, testability, simplicity, correctness, modularity, flexibility and extensibility. Performance was never a goal but running in-memory with memory optimized data structures outperforms any disk oriented system. But of course a lot of optimization is possible.</a:t>
            </a:r>
          </a:p>
          <a:p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CC30-34FE-4448-A6E9-2E615A0A77F6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098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Simplicity</a:t>
            </a:r>
            <a:r>
              <a:rPr lang="sv-SE" baseline="0" dirty="0" smtClean="0"/>
              <a:t> and all that comes with it. 40% less code. Reason enough.</a:t>
            </a:r>
            <a:endParaRPr lang="sv-SE" dirty="0" smtClean="0"/>
          </a:p>
          <a:p>
            <a:r>
              <a:rPr lang="sv-SE" dirty="0" smtClean="0"/>
              <a:t>Low latency queries,</a:t>
            </a:r>
            <a:r>
              <a:rPr lang="sv-SE" baseline="0" dirty="0" smtClean="0"/>
              <a:t> heavy load querying</a:t>
            </a:r>
          </a:p>
          <a:p>
            <a:r>
              <a:rPr lang="sv-SE" baseline="0" dirty="0" smtClean="0"/>
              <a:t>With event sourcing, polyglot persistence. Build a read model from an event stream</a:t>
            </a:r>
          </a:p>
          <a:p>
            <a:r>
              <a:rPr lang="sv-SE" baseline="0" dirty="0" smtClean="0"/>
              <a:t>Complex domain models: Because a trivial model is trivial to ORM, RDBMS. Difficult to model relationally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D074-7756-4551-836E-D73495AE3514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519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Show the web site, search,</a:t>
            </a:r>
            <a:r>
              <a:rPr lang="sv-SE" baseline="0" dirty="0" smtClean="0"/>
              <a:t> show about, </a:t>
            </a:r>
            <a:r>
              <a:rPr lang="sv-SE" dirty="0" smtClean="0"/>
              <a:t>mention</a:t>
            </a:r>
            <a:r>
              <a:rPr lang="sv-SE" baseline="0" dirty="0" smtClean="0"/>
              <a:t> github, show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D074-7756-4551-836E-D73495AE3514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838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smtClean="0"/>
              <a:t>approx 500’ articles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D074-7756-4551-836E-D73495AE3514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527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Complexity.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Stored procedures, cursors, HierarchyId type,</a:t>
            </a:r>
            <a:r>
              <a:rPr lang="sv-SE" baseline="0" dirty="0" smtClean="0"/>
              <a:t> batch jobs, reporting, temporal modeling, linq2sql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Bugs, timeouts, blocking. Logic distributed across layers.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Turned off transactions,  isolation level read dirty on all procs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Error log</a:t>
            </a:r>
            <a:r>
              <a:rPr lang="sv-SE" baseline="0" dirty="0" smtClean="0"/>
              <a:t> in the database with 5 million rows of unhandled exceptions accumulated during 4 months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3 year estimate, 8 years and counting</a:t>
            </a:r>
            <a:endParaRPr lang="sv-S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="1" dirty="0" smtClean="0"/>
              <a:t>Requirement:</a:t>
            </a:r>
            <a:r>
              <a:rPr lang="sv-SE" b="1" baseline="0" dirty="0" smtClean="0"/>
              <a:t> No service call shall take more than 3 seconds.</a:t>
            </a:r>
            <a:endParaRPr lang="sv-SE" b="1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D074-7756-4551-836E-D73495AE3514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653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sv-SE" dirty="0" smtClean="0"/>
              <a:t>Map params to queries and commands, calls origodb</a:t>
            </a:r>
            <a:r>
              <a:rPr lang="sv-SE" baseline="0" dirty="0" smtClean="0"/>
              <a:t> pair</a:t>
            </a:r>
            <a:endParaRPr lang="sv-SE" dirty="0" smtClean="0"/>
          </a:p>
          <a:p>
            <a:r>
              <a:rPr lang="sv-SE" dirty="0" smtClean="0"/>
              <a:t>Round robin reads</a:t>
            </a:r>
          </a:p>
          <a:p>
            <a:endParaRPr lang="sv-SE" dirty="0" smtClean="0"/>
          </a:p>
          <a:p>
            <a:r>
              <a:rPr lang="sv-SE" dirty="0" smtClean="0"/>
              <a:t>Other</a:t>
            </a:r>
            <a:r>
              <a:rPr lang="sv-SE" baseline="0" dirty="0" smtClean="0"/>
              <a:t> problems, crud calls from silverlight client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D074-7756-4551-836E-D73495AE3514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846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CDB9-F987-425C-87CB-6593464470BA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0C51-DD53-47B2-A6DE-C24607B9AA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785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CDB9-F987-425C-87CB-6593464470BA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0C51-DD53-47B2-A6DE-C24607B9AA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151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CDB9-F987-425C-87CB-6593464470BA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0C51-DD53-47B2-A6DE-C24607B9AA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789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CDB9-F987-425C-87CB-6593464470BA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0C51-DD53-47B2-A6DE-C24607B9AA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725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CDB9-F987-425C-87CB-6593464470BA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0C51-DD53-47B2-A6DE-C24607B9AA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092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CDB9-F987-425C-87CB-6593464470BA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0C51-DD53-47B2-A6DE-C24607B9AA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67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CDB9-F987-425C-87CB-6593464470BA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0C51-DD53-47B2-A6DE-C24607B9AA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530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CDB9-F987-425C-87CB-6593464470BA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0C51-DD53-47B2-A6DE-C24607B9AA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185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CDB9-F987-425C-87CB-6593464470BA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0C51-DD53-47B2-A6DE-C24607B9AA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712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CDB9-F987-425C-87CB-6593464470BA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0C51-DD53-47B2-A6DE-C24607B9AA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041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CDB9-F987-425C-87CB-6593464470BA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0C51-DD53-47B2-A6DE-C24607B9AA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308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0CDB9-F987-425C-87CB-6593464470BA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0C51-DD53-47B2-A6DE-C24607B9AA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842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OrigoDB Workshop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Module 1 - Introduction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174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9" y="157307"/>
            <a:ext cx="10515600" cy="1325563"/>
          </a:xfrm>
        </p:spPr>
        <p:txBody>
          <a:bodyPr/>
          <a:lstStyle/>
          <a:p>
            <a:r>
              <a:rPr lang="sv-SE" dirty="0" smtClean="0"/>
              <a:t>Core framework types</a:t>
            </a:r>
            <a:endParaRPr lang="sv-SE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9" y="1425720"/>
            <a:ext cx="3557796" cy="364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931" y="1755257"/>
            <a:ext cx="2568756" cy="19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654" y="4124974"/>
            <a:ext cx="2898436" cy="188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35" y="1761134"/>
            <a:ext cx="2898436" cy="214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33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 dirty="0" smtClean="0"/>
              <a:t>Start your engines!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8841"/>
            <a:ext cx="9372600" cy="4144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sv-S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engine = Engine.LoadOrCreate&lt;SalesModel&gt;();</a:t>
            </a:r>
          </a:p>
          <a:p>
            <a:pPr marL="457200" lvl="1" indent="0">
              <a:buNone/>
            </a:pPr>
            <a:endParaRPr lang="sv-S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lambda query</a:t>
            </a:r>
          </a:p>
          <a:p>
            <a:pPr marL="457200" lvl="1" indent="0">
              <a:buNone/>
            </a:pPr>
            <a:r>
              <a:rPr lang="sv-S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customer = engine.Execute(db =&gt; db.Customers.GetById(42));</a:t>
            </a:r>
          </a:p>
          <a:p>
            <a:pPr marL="457200" lvl="1" indent="0">
              <a:buNone/>
            </a:pPr>
            <a:endParaRPr lang="sv-S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//Command object</a:t>
            </a:r>
          </a:p>
          <a:p>
            <a:pPr marL="457200" lvl="1" indent="0">
              <a:buNone/>
            </a:pPr>
            <a:r>
              <a:rPr lang="sv-S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cmd = new PlaceOrderCommand(customer.Id, newOrder);</a:t>
            </a:r>
          </a:p>
          <a:p>
            <a:pPr marL="457200" lvl="1" indent="0">
              <a:buNone/>
            </a:pPr>
            <a:r>
              <a:rPr lang="sv-S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engine.Execute(cmd);</a:t>
            </a:r>
          </a:p>
          <a:p>
            <a:pPr marL="457200" lvl="1" indent="0">
              <a:buNone/>
            </a:pPr>
            <a:r>
              <a:rPr lang="sv-S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engine.Close();</a:t>
            </a:r>
          </a:p>
        </p:txBody>
      </p:sp>
    </p:spTree>
    <p:extLst>
      <p:ext uri="{BB962C8B-B14F-4D97-AF65-F5344CB8AC3E}">
        <p14:creationId xmlns:p14="http://schemas.microsoft.com/office/powerpoint/2010/main" val="31696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 1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Exercise an existing data model (Twitter)</a:t>
            </a:r>
          </a:p>
          <a:p>
            <a:r>
              <a:rPr lang="sv-SE" dirty="0" smtClean="0"/>
              <a:t>Build a custom domain data model (Todo)</a:t>
            </a:r>
          </a:p>
        </p:txBody>
      </p:sp>
    </p:spTree>
    <p:extLst>
      <p:ext uri="{BB962C8B-B14F-4D97-AF65-F5344CB8AC3E}">
        <p14:creationId xmlns:p14="http://schemas.microsoft.com/office/powerpoint/2010/main" val="42908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is </a:t>
            </a:r>
            <a:r>
              <a:rPr lang="sv-SE" dirty="0" smtClean="0"/>
              <a:t>OrigoDB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In-memory database toolkit</a:t>
            </a:r>
          </a:p>
          <a:p>
            <a:r>
              <a:rPr lang="sv-SE" dirty="0" smtClean="0"/>
              <a:t>Code and data in same process</a:t>
            </a:r>
            <a:endParaRPr lang="sv-SE" dirty="0" smtClean="0"/>
          </a:p>
          <a:p>
            <a:r>
              <a:rPr lang="sv-SE" dirty="0" smtClean="0"/>
              <a:t>Write-ahead command logging and snapshots</a:t>
            </a:r>
          </a:p>
          <a:p>
            <a:r>
              <a:rPr lang="sv-SE" dirty="0" smtClean="0"/>
              <a:t>Open Source single DLL for NET/Mono</a:t>
            </a:r>
          </a:p>
          <a:p>
            <a:r>
              <a:rPr lang="sv-SE" dirty="0" smtClean="0"/>
              <a:t>Commercial server with mirror replication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916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Why?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255520" y="2097088"/>
            <a:ext cx="873760" cy="18043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Service</a:t>
            </a:r>
          </a:p>
          <a:p>
            <a:pPr algn="ctr"/>
            <a:r>
              <a:rPr lang="sv-SE" dirty="0" smtClean="0"/>
              <a:t>Layer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3129280" y="2097088"/>
            <a:ext cx="2387600" cy="18043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Domain</a:t>
            </a:r>
          </a:p>
          <a:p>
            <a:pPr algn="ctr"/>
            <a:r>
              <a:rPr lang="sv-SE" dirty="0" smtClean="0"/>
              <a:t>Layer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5516880" y="2097088"/>
            <a:ext cx="2387600" cy="1804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Data Access</a:t>
            </a:r>
          </a:p>
          <a:p>
            <a:pPr algn="ctr"/>
            <a:r>
              <a:rPr lang="sv-SE" dirty="0" smtClean="0"/>
              <a:t>Layer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7904480" y="2097088"/>
            <a:ext cx="2387600" cy="1804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Relational</a:t>
            </a:r>
          </a:p>
          <a:p>
            <a:pPr algn="ctr"/>
            <a:r>
              <a:rPr lang="sv-SE" dirty="0" smtClean="0"/>
              <a:t>Model</a:t>
            </a:r>
          </a:p>
          <a:p>
            <a:pPr algn="ctr"/>
            <a:r>
              <a:rPr lang="sv-SE" dirty="0" smtClean="0"/>
              <a:t>Views/SP’s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1523" y="798661"/>
            <a:ext cx="55659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0" dirty="0" smtClean="0">
                <a:solidFill>
                  <a:srgbClr val="FF3300"/>
                </a:solidFill>
                <a:latin typeface="+mj-lt"/>
              </a:rPr>
              <a:t>X</a:t>
            </a:r>
            <a:endParaRPr lang="sv-SE" sz="2800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5520" y="4553535"/>
            <a:ext cx="5088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smtClean="0"/>
              <a:t>Build faster systems </a:t>
            </a:r>
            <a:r>
              <a:rPr lang="sv-SE" sz="3600" b="1" u="sng" dirty="0" smtClean="0"/>
              <a:t>faster</a:t>
            </a:r>
            <a:endParaRPr lang="sv-SE" sz="3600" b="1" u="sng" dirty="0"/>
          </a:p>
        </p:txBody>
      </p:sp>
    </p:spTree>
    <p:extLst>
      <p:ext uri="{BB962C8B-B14F-4D97-AF65-F5344CB8AC3E}">
        <p14:creationId xmlns:p14="http://schemas.microsoft.com/office/powerpoint/2010/main" val="1397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0221" y="1292763"/>
            <a:ext cx="5948300" cy="42991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sz="2400" dirty="0"/>
              <a:t>.NET Process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96673" y="1292763"/>
            <a:ext cx="3751298" cy="42991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sz="2400" dirty="0" smtClean="0"/>
              <a:t>Storage</a:t>
            </a:r>
            <a:endParaRPr lang="sv-SE" sz="2400" dirty="0"/>
          </a:p>
        </p:txBody>
      </p:sp>
      <p:sp>
        <p:nvSpPr>
          <p:cNvPr id="4" name="Rectangle 3"/>
          <p:cNvSpPr/>
          <p:nvPr/>
        </p:nvSpPr>
        <p:spPr>
          <a:xfrm>
            <a:off x="4079902" y="2628290"/>
            <a:ext cx="1088864" cy="6718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/>
              <a:t>Engine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9762" y="3394971"/>
            <a:ext cx="1269" cy="549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4722789" y="3438683"/>
            <a:ext cx="1352746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100" dirty="0" smtClean="0"/>
              <a:t>2. Execute</a:t>
            </a:r>
          </a:p>
          <a:p>
            <a:r>
              <a:rPr lang="sv-SE" sz="1100" dirty="0" smtClean="0"/>
              <a:t> </a:t>
            </a:r>
            <a:r>
              <a:rPr lang="sv-SE" sz="1100" dirty="0"/>
              <a:t>command</a:t>
            </a:r>
          </a:p>
        </p:txBody>
      </p:sp>
      <p:cxnSp>
        <p:nvCxnSpPr>
          <p:cNvPr id="22" name="Straight Arrow Connector 21"/>
          <p:cNvCxnSpPr>
            <a:endCxn id="4" idx="1"/>
          </p:cNvCxnSpPr>
          <p:nvPr/>
        </p:nvCxnSpPr>
        <p:spPr>
          <a:xfrm>
            <a:off x="2209800" y="2964203"/>
            <a:ext cx="18701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4161298" y="1921185"/>
            <a:ext cx="1467211" cy="6001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100" dirty="0" smtClean="0"/>
              <a:t>Handles </a:t>
            </a:r>
            <a:r>
              <a:rPr lang="sv-SE" sz="1100" dirty="0"/>
              <a:t>queries </a:t>
            </a:r>
            <a:r>
              <a:rPr lang="sv-SE" sz="1100" dirty="0" smtClean="0"/>
              <a:t>and </a:t>
            </a:r>
            <a:r>
              <a:rPr lang="sv-SE" sz="1100" dirty="0" smtClean="0"/>
              <a:t>commands, guards model</a:t>
            </a:r>
            <a:endParaRPr lang="sv-SE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239964" y="2833398"/>
            <a:ext cx="1156638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100" dirty="0" smtClean="0"/>
              <a:t>1. </a:t>
            </a:r>
            <a:r>
              <a:rPr lang="sv-SE" sz="1100" dirty="0" smtClean="0"/>
              <a:t>AppendToLog</a:t>
            </a:r>
            <a:endParaRPr lang="sv-SE" sz="1100" dirty="0"/>
          </a:p>
        </p:txBody>
      </p:sp>
      <p:sp>
        <p:nvSpPr>
          <p:cNvPr id="32" name="Rectangle 31"/>
          <p:cNvSpPr/>
          <p:nvPr/>
        </p:nvSpPr>
        <p:spPr>
          <a:xfrm>
            <a:off x="1728348" y="3081771"/>
            <a:ext cx="1406926" cy="18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/>
              <a:t>PlaceOrderCommand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212351" y="3031996"/>
            <a:ext cx="2289478" cy="1494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562135" y="3732133"/>
            <a:ext cx="2060927" cy="565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sz="1050" dirty="0"/>
              <a:t>Snapshot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7917" y="3389852"/>
            <a:ext cx="1321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Client code</a:t>
            </a:r>
          </a:p>
          <a:p>
            <a:r>
              <a:rPr lang="sv-SE" sz="1200" dirty="0"/>
              <a:t>p</a:t>
            </a:r>
            <a:r>
              <a:rPr lang="sv-SE" sz="1200" dirty="0" smtClean="0"/>
              <a:t>asses commands</a:t>
            </a:r>
            <a:br>
              <a:rPr lang="sv-SE" sz="1200" dirty="0" smtClean="0"/>
            </a:br>
            <a:r>
              <a:rPr lang="sv-SE" sz="1200" dirty="0" smtClean="0"/>
              <a:t>and queries</a:t>
            </a:r>
            <a:endParaRPr lang="sv-SE" sz="1200" dirty="0"/>
          </a:p>
        </p:txBody>
      </p:sp>
      <p:sp>
        <p:nvSpPr>
          <p:cNvPr id="35" name="Rectangle 34"/>
          <p:cNvSpPr/>
          <p:nvPr/>
        </p:nvSpPr>
        <p:spPr>
          <a:xfrm>
            <a:off x="7562135" y="2470970"/>
            <a:ext cx="2060926" cy="25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/>
              <a:t>PlaceOrderCommand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62135" y="2769898"/>
            <a:ext cx="2060926" cy="25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/>
              <a:t>NewCustomerCommand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62135" y="3081771"/>
            <a:ext cx="2060926" cy="25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/>
              <a:t>IncreaseInventoryLevelCommand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562135" y="3406952"/>
            <a:ext cx="2060926" cy="25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/>
              <a:t>PlaceOrderCommand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562136" y="4404363"/>
            <a:ext cx="2060926" cy="25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/>
              <a:t>PlaceOrderCommand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62135" y="2133088"/>
            <a:ext cx="2060926" cy="23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v-SE" sz="1050" dirty="0"/>
              <a:t>Snapshot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901870" y="2133088"/>
            <a:ext cx="0" cy="2523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9901870" y="3134585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time</a:t>
            </a:r>
            <a:endParaRPr lang="sv-SE" sz="1400" dirty="0"/>
          </a:p>
        </p:txBody>
      </p:sp>
      <p:sp>
        <p:nvSpPr>
          <p:cNvPr id="3" name="Rectangle 2"/>
          <p:cNvSpPr/>
          <p:nvPr/>
        </p:nvSpPr>
        <p:spPr>
          <a:xfrm>
            <a:off x="4049782" y="4051277"/>
            <a:ext cx="1118984" cy="7647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In-memory</a:t>
            </a:r>
          </a:p>
          <a:p>
            <a:pPr algn="ctr"/>
            <a:r>
              <a:rPr lang="sv-SE" sz="1400" dirty="0" smtClean="0"/>
              <a:t>Model</a:t>
            </a:r>
            <a:endParaRPr lang="sv-S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1138" y="316024"/>
            <a:ext cx="44476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400" dirty="0" smtClean="0"/>
              <a:t>How does it work?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8653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When?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Whenever data fits in RAM</a:t>
            </a:r>
          </a:p>
          <a:p>
            <a:r>
              <a:rPr lang="sv-SE" dirty="0" smtClean="0"/>
              <a:t>Alternative to general RDBMS OLAP/OLTP</a:t>
            </a:r>
          </a:p>
          <a:p>
            <a:r>
              <a:rPr lang="sv-SE" dirty="0" smtClean="0"/>
              <a:t>Complex model and transactions</a:t>
            </a:r>
          </a:p>
          <a:p>
            <a:r>
              <a:rPr lang="sv-SE" dirty="0"/>
              <a:t>P</a:t>
            </a:r>
            <a:r>
              <a:rPr lang="sv-SE" dirty="0" smtClean="0"/>
              <a:t>erformance</a:t>
            </a:r>
          </a:p>
        </p:txBody>
      </p:sp>
    </p:spTree>
    <p:extLst>
      <p:ext uri="{BB962C8B-B14F-4D97-AF65-F5344CB8AC3E}">
        <p14:creationId xmlns:p14="http://schemas.microsoft.com/office/powerpoint/2010/main" val="50369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5521"/>
            <a:ext cx="10515600" cy="4351338"/>
          </a:xfrm>
        </p:spPr>
        <p:txBody>
          <a:bodyPr/>
          <a:lstStyle/>
          <a:p>
            <a:r>
              <a:rPr lang="sv-SE" dirty="0" smtClean="0"/>
              <a:t>2 Core, 8GB RAM Cloud VM</a:t>
            </a:r>
          </a:p>
          <a:p>
            <a:r>
              <a:rPr lang="sv-SE" dirty="0" smtClean="0"/>
              <a:t>IIS Web, SPA, ajax, ASP.NET MVC3</a:t>
            </a:r>
          </a:p>
          <a:p>
            <a:r>
              <a:rPr lang="sv-SE" dirty="0" smtClean="0"/>
              <a:t>OrigoDB Server same host, currently 4GB process memory</a:t>
            </a:r>
          </a:p>
          <a:p>
            <a:r>
              <a:rPr lang="sv-SE" dirty="0" smtClean="0"/>
              <a:t>3k blogs, 500k posts, 500k keywords, 33 million links</a:t>
            </a:r>
          </a:p>
          <a:p>
            <a:r>
              <a:rPr lang="sv-SE" dirty="0" smtClean="0"/>
              <a:t>Journal 1 GB, no snapshots, growth ~ 8MB/day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04" y="549969"/>
            <a:ext cx="4891992" cy="145762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208607" y="2007595"/>
            <a:ext cx="342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http://geekstream.devrexlabs.com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7152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Environmental news referral since 1997</a:t>
            </a:r>
          </a:p>
          <a:p>
            <a:r>
              <a:rPr lang="sv-SE" dirty="0" smtClean="0"/>
              <a:t>100 articles/day, fulltext search, summaries, categories, sources, metadata</a:t>
            </a:r>
          </a:p>
          <a:p>
            <a:r>
              <a:rPr lang="sv-SE" dirty="0" smtClean="0"/>
              <a:t>5000 subscribers, clients, users, billing</a:t>
            </a:r>
          </a:p>
          <a:p>
            <a:r>
              <a:rPr lang="sv-SE" dirty="0" smtClean="0"/>
              <a:t>Email history, weekly newsletters</a:t>
            </a:r>
          </a:p>
          <a:p>
            <a:r>
              <a:rPr lang="sv-SE" dirty="0" smtClean="0"/>
              <a:t>&lt; 4 GB Total RAM</a:t>
            </a:r>
            <a:endParaRPr lang="sv-SE" dirty="0"/>
          </a:p>
        </p:txBody>
      </p:sp>
      <p:pic>
        <p:nvPicPr>
          <p:cNvPr id="2050" name="Picture 2" descr="m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51" y="489211"/>
            <a:ext cx="38100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8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207"/>
            <a:ext cx="10515600" cy="1325563"/>
          </a:xfrm>
        </p:spPr>
        <p:txBody>
          <a:bodyPr/>
          <a:lstStyle/>
          <a:p>
            <a:r>
              <a:rPr lang="sv-SE" dirty="0" smtClean="0"/>
              <a:t>Case Study : Anonymous client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5171"/>
            <a:ext cx="10515600" cy="1811791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/>
              <a:t>20 - 800 DB calls per service method invocation</a:t>
            </a:r>
          </a:p>
          <a:p>
            <a:r>
              <a:rPr lang="sv-SE" dirty="0" smtClean="0"/>
              <a:t>Complex domain model, wide writes and reads</a:t>
            </a:r>
          </a:p>
          <a:p>
            <a:r>
              <a:rPr lang="sv-SE" dirty="0" smtClean="0"/>
              <a:t>1 DB per client, largest 70GB</a:t>
            </a:r>
          </a:p>
          <a:p>
            <a:r>
              <a:rPr lang="sv-SE" dirty="0" smtClean="0"/>
              <a:t>Cache sync/invalidation issues across load balanced nodes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7544" y="1774372"/>
            <a:ext cx="1306286" cy="81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Wcf</a:t>
            </a:r>
          </a:p>
          <a:p>
            <a:pPr algn="ctr"/>
            <a:r>
              <a:rPr lang="sv-SE" dirty="0" smtClean="0"/>
              <a:t>Service Op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3385460" y="1774372"/>
            <a:ext cx="1371599" cy="81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Domain</a:t>
            </a:r>
          </a:p>
          <a:p>
            <a:pPr algn="ctr"/>
            <a:r>
              <a:rPr lang="sv-SE" dirty="0" smtClean="0"/>
              <a:t>Component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5387705" y="1774372"/>
            <a:ext cx="1643744" cy="81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Data</a:t>
            </a:r>
          </a:p>
          <a:p>
            <a:pPr algn="ctr"/>
            <a:r>
              <a:rPr lang="sv-SE" dirty="0" smtClean="0"/>
              <a:t>Access</a:t>
            </a:r>
          </a:p>
          <a:p>
            <a:pPr algn="ctr"/>
            <a:r>
              <a:rPr lang="sv-SE" dirty="0" smtClean="0"/>
              <a:t>Component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7662095" y="2275114"/>
            <a:ext cx="1643744" cy="81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SQL Server DB</a:t>
            </a:r>
            <a:endParaRPr lang="sv-SE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873830" y="2182586"/>
            <a:ext cx="51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757059" y="2182586"/>
            <a:ext cx="630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7031449" y="2182586"/>
            <a:ext cx="630646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02144" y="22228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*</a:t>
            </a:r>
            <a:endParaRPr lang="sv-SE" dirty="0"/>
          </a:p>
        </p:txBody>
      </p:sp>
      <p:sp>
        <p:nvSpPr>
          <p:cNvPr id="20" name="TextBox 19"/>
          <p:cNvSpPr txBox="1"/>
          <p:nvPr/>
        </p:nvSpPr>
        <p:spPr>
          <a:xfrm>
            <a:off x="5057325" y="18435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*</a:t>
            </a:r>
            <a:endParaRPr lang="sv-SE" dirty="0"/>
          </a:p>
        </p:txBody>
      </p:sp>
      <p:sp>
        <p:nvSpPr>
          <p:cNvPr id="21" name="TextBox 20"/>
          <p:cNvSpPr txBox="1"/>
          <p:nvPr/>
        </p:nvSpPr>
        <p:spPr>
          <a:xfrm>
            <a:off x="3055080" y="18744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*</a:t>
            </a:r>
            <a:endParaRPr lang="sv-SE" dirty="0"/>
          </a:p>
        </p:txBody>
      </p:sp>
      <p:cxnSp>
        <p:nvCxnSpPr>
          <p:cNvPr id="22" name="Straight Arrow Connector 21"/>
          <p:cNvCxnSpPr>
            <a:endCxn id="4" idx="1"/>
          </p:cNvCxnSpPr>
          <p:nvPr/>
        </p:nvCxnSpPr>
        <p:spPr>
          <a:xfrm flipV="1">
            <a:off x="1055914" y="2182586"/>
            <a:ext cx="511630" cy="1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02149" y="18744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26" name="Rectangle 25"/>
          <p:cNvSpPr/>
          <p:nvPr/>
        </p:nvSpPr>
        <p:spPr>
          <a:xfrm>
            <a:off x="1567544" y="2980427"/>
            <a:ext cx="1306286" cy="81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Wcf</a:t>
            </a:r>
          </a:p>
          <a:p>
            <a:pPr algn="ctr"/>
            <a:r>
              <a:rPr lang="sv-SE" dirty="0" smtClean="0"/>
              <a:t>Service Op</a:t>
            </a:r>
            <a:endParaRPr lang="sv-SE" dirty="0"/>
          </a:p>
        </p:txBody>
      </p:sp>
      <p:sp>
        <p:nvSpPr>
          <p:cNvPr id="27" name="Rectangle 26"/>
          <p:cNvSpPr/>
          <p:nvPr/>
        </p:nvSpPr>
        <p:spPr>
          <a:xfrm>
            <a:off x="3385460" y="2980427"/>
            <a:ext cx="1371599" cy="81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Domain</a:t>
            </a:r>
          </a:p>
          <a:p>
            <a:pPr algn="ctr"/>
            <a:r>
              <a:rPr lang="sv-SE" dirty="0" smtClean="0"/>
              <a:t>Component</a:t>
            </a:r>
            <a:endParaRPr lang="sv-SE" dirty="0"/>
          </a:p>
        </p:txBody>
      </p:sp>
      <p:sp>
        <p:nvSpPr>
          <p:cNvPr id="28" name="Rectangle 27"/>
          <p:cNvSpPr/>
          <p:nvPr/>
        </p:nvSpPr>
        <p:spPr>
          <a:xfrm>
            <a:off x="5387705" y="2980427"/>
            <a:ext cx="1643744" cy="81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Data</a:t>
            </a:r>
          </a:p>
          <a:p>
            <a:pPr algn="ctr"/>
            <a:r>
              <a:rPr lang="sv-SE" dirty="0" smtClean="0"/>
              <a:t>Access</a:t>
            </a:r>
          </a:p>
          <a:p>
            <a:pPr algn="ctr"/>
            <a:r>
              <a:rPr lang="sv-SE" dirty="0" smtClean="0"/>
              <a:t>Component</a:t>
            </a:r>
            <a:endParaRPr lang="sv-SE" dirty="0"/>
          </a:p>
        </p:txBody>
      </p:sp>
      <p:cxnSp>
        <p:nvCxnSpPr>
          <p:cNvPr id="29" name="Straight Arrow Connector 28"/>
          <p:cNvCxnSpPr>
            <a:stCxn id="26" idx="3"/>
            <a:endCxn id="27" idx="1"/>
          </p:cNvCxnSpPr>
          <p:nvPr/>
        </p:nvCxnSpPr>
        <p:spPr>
          <a:xfrm>
            <a:off x="2873830" y="3388641"/>
            <a:ext cx="51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8" idx="1"/>
          </p:cNvCxnSpPr>
          <p:nvPr/>
        </p:nvCxnSpPr>
        <p:spPr>
          <a:xfrm>
            <a:off x="4757059" y="3388641"/>
            <a:ext cx="630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57325" y="30495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*</a:t>
            </a:r>
            <a:endParaRPr lang="sv-SE" dirty="0"/>
          </a:p>
        </p:txBody>
      </p:sp>
      <p:sp>
        <p:nvSpPr>
          <p:cNvPr id="32" name="TextBox 31"/>
          <p:cNvSpPr txBox="1"/>
          <p:nvPr/>
        </p:nvSpPr>
        <p:spPr>
          <a:xfrm>
            <a:off x="3055080" y="3080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*</a:t>
            </a:r>
            <a:endParaRPr lang="sv-SE" dirty="0"/>
          </a:p>
        </p:txBody>
      </p:sp>
      <p:cxnSp>
        <p:nvCxnSpPr>
          <p:cNvPr id="33" name="Straight Arrow Connector 32"/>
          <p:cNvCxnSpPr>
            <a:endCxn id="26" idx="1"/>
          </p:cNvCxnSpPr>
          <p:nvPr/>
        </p:nvCxnSpPr>
        <p:spPr>
          <a:xfrm flipV="1">
            <a:off x="1055914" y="3388641"/>
            <a:ext cx="511630" cy="1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02149" y="3080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36" name="TextBox 35"/>
          <p:cNvSpPr txBox="1"/>
          <p:nvPr/>
        </p:nvSpPr>
        <p:spPr>
          <a:xfrm>
            <a:off x="7302144" y="29413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*</a:t>
            </a:r>
            <a:endParaRPr lang="sv-SE" dirty="0"/>
          </a:p>
        </p:txBody>
      </p:sp>
      <p:cxnSp>
        <p:nvCxnSpPr>
          <p:cNvPr id="37" name="Straight Arrow Connector 36"/>
          <p:cNvCxnSpPr>
            <a:stCxn id="28" idx="3"/>
            <a:endCxn id="7" idx="1"/>
          </p:cNvCxnSpPr>
          <p:nvPr/>
        </p:nvCxnSpPr>
        <p:spPr>
          <a:xfrm flipV="1">
            <a:off x="7031449" y="2683328"/>
            <a:ext cx="630646" cy="70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6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93075" cy="1273855"/>
          </a:xfrm>
        </p:spPr>
        <p:txBody>
          <a:bodyPr>
            <a:noAutofit/>
          </a:bodyPr>
          <a:lstStyle/>
          <a:p>
            <a:r>
              <a:rPr lang="sv-SE" dirty="0" smtClean="0"/>
              <a:t>Proposed solution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122" y="4093028"/>
            <a:ext cx="10515600" cy="2421392"/>
          </a:xfrm>
        </p:spPr>
        <p:txBody>
          <a:bodyPr>
            <a:normAutofit/>
          </a:bodyPr>
          <a:lstStyle/>
          <a:p>
            <a:r>
              <a:rPr lang="sv-SE" dirty="0" smtClean="0"/>
              <a:t>OrigoDB replica pair per customer on virtual machines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68904" y="2163472"/>
            <a:ext cx="1265095" cy="94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Wcf Service Op</a:t>
            </a:r>
            <a:endParaRPr lang="sv-SE" sz="1400" dirty="0"/>
          </a:p>
        </p:txBody>
      </p: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1192192" y="2637740"/>
            <a:ext cx="1076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34" idx="1"/>
          </p:cNvCxnSpPr>
          <p:nvPr/>
        </p:nvCxnSpPr>
        <p:spPr>
          <a:xfrm flipV="1">
            <a:off x="3533999" y="2023600"/>
            <a:ext cx="1877375" cy="6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35" idx="1"/>
          </p:cNvCxnSpPr>
          <p:nvPr/>
        </p:nvCxnSpPr>
        <p:spPr>
          <a:xfrm>
            <a:off x="3533999" y="2637740"/>
            <a:ext cx="1877375" cy="51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2472" y="22313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/>
              <a:t>1</a:t>
            </a:r>
            <a:endParaRPr lang="sv-SE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039393" y="24563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/>
              <a:t>1</a:t>
            </a:r>
            <a:endParaRPr lang="sv-SE" sz="1600" dirty="0"/>
          </a:p>
        </p:txBody>
      </p:sp>
      <p:sp>
        <p:nvSpPr>
          <p:cNvPr id="34" name="Rectangle 33"/>
          <p:cNvSpPr/>
          <p:nvPr/>
        </p:nvSpPr>
        <p:spPr>
          <a:xfrm>
            <a:off x="5411374" y="1549332"/>
            <a:ext cx="1265095" cy="94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OrigoDB</a:t>
            </a:r>
          </a:p>
          <a:p>
            <a:pPr algn="ctr"/>
            <a:r>
              <a:rPr lang="sv-SE" sz="1400" dirty="0" smtClean="0"/>
              <a:t>Primary</a:t>
            </a:r>
          </a:p>
          <a:p>
            <a:pPr algn="ctr"/>
            <a:r>
              <a:rPr lang="sv-SE" sz="1400" dirty="0" smtClean="0"/>
              <a:t>VM</a:t>
            </a:r>
            <a:endParaRPr lang="sv-SE" sz="1400" dirty="0"/>
          </a:p>
        </p:txBody>
      </p:sp>
      <p:sp>
        <p:nvSpPr>
          <p:cNvPr id="35" name="Rectangle 34"/>
          <p:cNvSpPr/>
          <p:nvPr/>
        </p:nvSpPr>
        <p:spPr>
          <a:xfrm>
            <a:off x="5411374" y="2680370"/>
            <a:ext cx="1265095" cy="94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OrigoDB</a:t>
            </a:r>
          </a:p>
          <a:p>
            <a:pPr algn="ctr"/>
            <a:r>
              <a:rPr lang="sv-SE" sz="1400" dirty="0" smtClean="0"/>
              <a:t>Replica</a:t>
            </a:r>
          </a:p>
          <a:p>
            <a:pPr algn="ctr"/>
            <a:r>
              <a:rPr lang="sv-SE" sz="1400" dirty="0" smtClean="0"/>
              <a:t>VM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31048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759</Words>
  <Application>Microsoft Office PowerPoint</Application>
  <PresentationFormat>Widescreen</PresentationFormat>
  <Paragraphs>200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OrigoDB Workshop</vt:lpstr>
      <vt:lpstr>What is OrigoDB?</vt:lpstr>
      <vt:lpstr>Why?</vt:lpstr>
      <vt:lpstr>PowerPoint Presentation</vt:lpstr>
      <vt:lpstr>When?</vt:lpstr>
      <vt:lpstr>PowerPoint Presentation</vt:lpstr>
      <vt:lpstr>PowerPoint Presentation</vt:lpstr>
      <vt:lpstr>Case Study : Anonymous client</vt:lpstr>
      <vt:lpstr>Proposed solution</vt:lpstr>
      <vt:lpstr>Core framework types</vt:lpstr>
      <vt:lpstr>Start your engines!</vt:lpstr>
      <vt:lpstr>Lab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OrigoDB Workshop</dc:title>
  <dc:creator>Robert Friberg</dc:creator>
  <cp:lastModifiedBy>Robert Friberg</cp:lastModifiedBy>
  <cp:revision>58</cp:revision>
  <dcterms:created xsi:type="dcterms:W3CDTF">2014-05-26T15:11:37Z</dcterms:created>
  <dcterms:modified xsi:type="dcterms:W3CDTF">2014-05-28T08:38:25Z</dcterms:modified>
</cp:coreProperties>
</file>