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58" r:id="rId6"/>
    <p:sldId id="261" r:id="rId7"/>
    <p:sldId id="262" r:id="rId8"/>
    <p:sldId id="260" r:id="rId9"/>
    <p:sldId id="259" r:id="rId10"/>
    <p:sldId id="263" r:id="rId11"/>
    <p:sldId id="264" r:id="rId12"/>
    <p:sldId id="265" r:id="rId13"/>
    <p:sldId id="266" r:id="rId14"/>
    <p:sldId id="269" r:id="rId15"/>
    <p:sldId id="270" r:id="rId16"/>
    <p:sldId id="274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EAE8E31E-A7B0-4E93-8FD2-95642C10CCC3}">
          <p14:sldIdLst>
            <p14:sldId id="256"/>
          </p14:sldIdLst>
        </p14:section>
        <p14:section name="Summary Section" id="{8D8114FE-5359-4EBA-9D47-C313DD7E205C}">
          <p14:sldIdLst>
            <p14:sldId id="267"/>
            <p14:sldId id="268"/>
          </p14:sldIdLst>
        </p14:section>
        <p14:section name="App Desc" id="{4A839BC5-BF50-4FC7-B294-780C6AB81388}">
          <p14:sldIdLst>
            <p14:sldId id="257"/>
            <p14:sldId id="258"/>
          </p14:sldIdLst>
        </p14:section>
        <p14:section name="TG" id="{B0F99C56-48EC-435B-B35F-A14293959A48}">
          <p14:sldIdLst>
            <p14:sldId id="261"/>
            <p14:sldId id="262"/>
          </p14:sldIdLst>
        </p14:section>
        <p14:section name="Advantages" id="{0063BB1D-B920-4014-9445-716259670B16}">
          <p14:sldIdLst>
            <p14:sldId id="260"/>
            <p14:sldId id="259"/>
          </p14:sldIdLst>
        </p14:section>
        <p14:section name="Disadvantages" id="{14BDAEB6-590A-4DBE-AFE5-8DFBC74EFC21}">
          <p14:sldIdLst>
            <p14:sldId id="263"/>
            <p14:sldId id="264"/>
          </p14:sldIdLst>
        </p14:section>
        <p14:section name="Maintenance" id="{B57A8D90-035B-4578-8587-4BBABAA958F0}">
          <p14:sldIdLst>
            <p14:sldId id="265"/>
            <p14:sldId id="266"/>
          </p14:sldIdLst>
        </p14:section>
        <p14:section name="Cost" id="{A326A846-E95F-4EFA-A9AD-D88811703DEC}">
          <p14:sldIdLst>
            <p14:sldId id="269"/>
            <p14:sldId id="270"/>
          </p14:sldIdLst>
        </p14:section>
        <p14:section name="webpage" id="{C6EF6464-3D51-4873-B1BF-4B7F51DD993D}">
          <p14:sldIdLst>
            <p14:sldId id="274"/>
            <p14:sldId id="273"/>
          </p14:sldIdLst>
        </p14:section>
        <p14:section name="THANK YOU" id="{0D2308F5-4E40-4CB8-BD76-03B53D250B8D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21758"/>
    <a:srgbClr val="492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6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u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99EB-4E21-4297-901B-4A513C614731}" type="datetimeFigureOut">
              <a:rPr lang="gu-IN" smtClean="0"/>
              <a:t>30-09-24</a:t>
            </a:fld>
            <a:endParaRPr lang="gu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u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u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6B3F-BC48-4F5E-97D0-38A012C8BAA4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80598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F6B3F-BC48-4F5E-97D0-38A012C8BAA4}" type="slidenum">
              <a:rPr lang="gu-IN" smtClean="0"/>
              <a:t>19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7935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1A8-BA96-6D6B-8FF7-A09C1232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B0370-8EE6-68A3-8942-269BBFD6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02DC-F6FA-B5F1-828E-D2E4597F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89C5-8C78-0886-856C-AEAD2B75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511A-6079-402F-E8A7-0FCCDD8F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3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4B84-BCAE-F97E-0AD0-73D16B06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2F47-DF56-E381-514F-27826F74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6F3-BDFE-DD72-EB1C-05573CFD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894B-15B8-2D2A-70C2-F259ABEC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8ED5-A6B1-DB80-F677-5DFFE36E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B7378-7224-F470-DACA-02EB17FFB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E59B-EEC6-E3A5-4193-FB2EE470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DA6B-8F10-925C-C083-54816C37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AF2A-24F5-6DBD-C39B-4ECFADE3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044E-51C6-5638-9210-1A1728DE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B736-35E6-A1AA-E8CD-CF8A1351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FEB4-1DB4-D601-F75D-6CAA17E9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7ECC-D658-8FA0-0082-ABDFF2C4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70B7-CC58-A217-79B8-81ACB53D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038E-9EA1-C1A2-91D3-9A64F2BD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1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02B3-7858-214C-5581-B2ED0B29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998D-606D-3244-D0C4-D328F589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9486-24DA-E264-4EDB-A18BD2F5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1DDF-CC2D-986D-B96A-EE2C277B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CC5C-2484-DD9B-E5D1-00BA3C7D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6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B271-A3E8-C996-6B11-07E495D2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83CD-9144-6C5B-6446-CB74253A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E90D-10FB-D6E2-CD75-6EE314B2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56AE-0128-6345-7ADE-AD94245A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30D2-37E1-8622-B6A9-57CE3034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24DC-9AD8-DAAC-C23D-5D0B171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54CA-386B-1881-92D5-DB431B1B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6253-DCF8-6BCD-D612-81912107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747D-E7F3-2ACB-8FA3-655AB0ED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3DCEA-919A-446F-8ED9-999C0156F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6ED4-8CFC-51A2-F3F1-0C5DCFA74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456A1-6BC6-F6B9-39D9-EE224CD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172AD-7674-80A6-DDA1-0697592B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0C22A-8197-026D-9AF2-34EBB950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8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B3AD-2647-7D7B-2425-035D189E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69A77-1646-9FC8-DBDA-B0169EA8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3F5D2-CC38-0643-B8A0-7B016710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CF301-BFD8-CE6D-35D8-9EF320D4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095C8-DB74-8EB3-1429-DE91054C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FE5FE-0C26-BBB7-B2BF-3B4C55F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0AC8-7227-E9DC-858F-F480053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9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44BA-FB25-7A0D-A009-108AC9F1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1739-BDB5-598B-9109-75F6450A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C2FF-A5F7-B11A-B5DD-731A25E6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8B4B-E169-669A-322E-1130BA24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B7C3-D480-5927-A7CC-B3FE037E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B8289-5BC4-C1FA-3F4B-F3E5DE72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3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F938-56C7-8D7D-B9A2-A00D6D5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72B57-34DE-2A77-2F68-EC5DD64E0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E74E2-DA78-22CD-B7FA-FF310D3F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ADDA-45D3-C14C-3DA4-0D63358F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88E3-3A5D-5E0B-8E1D-88A2A484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56EA-2D48-2179-931E-EE1050F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5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C9F35-BA5F-DEF3-53A3-5B3E91D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3316-4BB2-98C7-C3E3-FAA92315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3E09-D6C1-1F4B-FA58-0EA3A7AD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CBFF7-02AE-4E74-850A-10957FCAB01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797A-931D-232F-F341-DCE8B5B2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8DDB-5B3E-D8D4-8656-9A26AD0D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99516-9471-4C97-808B-69C45B67C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5.png"/><Relationship Id="rId18" Type="http://schemas.openxmlformats.org/officeDocument/2006/relationships/image" Target="../media/image60.png"/><Relationship Id="rId26" Type="http://schemas.openxmlformats.org/officeDocument/2006/relationships/slide" Target="slide18.xml"/><Relationship Id="rId3" Type="http://schemas.microsoft.com/office/2007/relationships/hdphoto" Target="../media/hdphoto1.wdp"/><Relationship Id="rId21" Type="http://schemas.openxmlformats.org/officeDocument/2006/relationships/image" Target="../media/image70.png"/><Relationship Id="rId7" Type="http://schemas.openxmlformats.org/officeDocument/2006/relationships/image" Target="../media/image3.png"/><Relationship Id="rId12" Type="http://schemas.openxmlformats.org/officeDocument/2006/relationships/image" Target="../media/image41.png"/><Relationship Id="rId17" Type="http://schemas.openxmlformats.org/officeDocument/2006/relationships/slide" Target="slide12.xml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slide" Target="slide14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slide" Target="slide8.xml"/><Relationship Id="rId24" Type="http://schemas.openxmlformats.org/officeDocument/2006/relationships/image" Target="../media/image80.png"/><Relationship Id="rId5" Type="http://schemas.openxmlformats.org/officeDocument/2006/relationships/slide" Target="slide2.xml"/><Relationship Id="rId15" Type="http://schemas.openxmlformats.org/officeDocument/2006/relationships/image" Target="../media/image50.png"/><Relationship Id="rId23" Type="http://schemas.openxmlformats.org/officeDocument/2006/relationships/slide" Target="slide16.xml"/><Relationship Id="rId28" Type="http://schemas.openxmlformats.org/officeDocument/2006/relationships/image" Target="../media/image10.png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slide" Target="slide10.xml"/><Relationship Id="rId22" Type="http://schemas.openxmlformats.org/officeDocument/2006/relationships/image" Target="../media/image8.png"/><Relationship Id="rId27" Type="http://schemas.openxmlformats.org/officeDocument/2006/relationships/image" Target="../media/image90.png"/><Relationship Id="rId30" Type="http://schemas.openxmlformats.org/officeDocument/2006/relationships/image" Target="../media/image10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4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hyperlink" Target="file:///D:\TurfBook\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266693-51F9-CCFC-AEC5-9E2617392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1000"/>
                    </a14:imgEffect>
                    <a14:imgEffect>
                      <a14:colorTemperature colorTemp="570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l="2161" t="21875" r="2161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sx="1000" sy="1000" algn="ctr" rotWithShape="0">
              <a:srgbClr val="000000">
                <a:alpha val="84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4E185-66E0-A14F-4E3A-3E5EC4B6817B}"/>
              </a:ext>
            </a:extLst>
          </p:cNvPr>
          <p:cNvSpPr txBox="1"/>
          <p:nvPr/>
        </p:nvSpPr>
        <p:spPr>
          <a:xfrm>
            <a:off x="4356334" y="2064544"/>
            <a:ext cx="3838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IN" sz="4400" b="1" i="0" u="none" strike="noStrike" dirty="0">
                <a:solidFill>
                  <a:srgbClr val="FFFFFF"/>
                </a:solidFill>
                <a:effectLst/>
                <a:latin typeface="Posterama" panose="020B0504020200020000" pitchFamily="34" charset="0"/>
              </a:rPr>
              <a:t>TURF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Posterama" panose="020B0504020200020000" pitchFamily="34" charset="0"/>
              </a:rPr>
              <a:t>​</a:t>
            </a:r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IN" sz="4400" b="1" i="0" u="none" strike="noStrike" dirty="0">
                <a:solidFill>
                  <a:srgbClr val="FFFFFF"/>
                </a:solidFill>
                <a:effectLst/>
                <a:latin typeface="Posterama" panose="020B0504020200020000" pitchFamily="34" charset="0"/>
              </a:rPr>
              <a:t>BOOKING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Posterama" panose="020B0504020200020000" pitchFamily="34" charset="0"/>
              </a:rPr>
              <a:t>​</a:t>
            </a:r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B4182-2492-D05E-4EF4-8D0930D5E3EA}"/>
              </a:ext>
            </a:extLst>
          </p:cNvPr>
          <p:cNvSpPr txBox="1"/>
          <p:nvPr/>
        </p:nvSpPr>
        <p:spPr>
          <a:xfrm>
            <a:off x="4814191" y="3481777"/>
            <a:ext cx="29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BOOK YOUR TURF NOW!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IN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DE3C934C-29DE-E771-40AC-91C55D7DBC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5375659"/>
                  </p:ext>
                </p:extLst>
              </p:nvPr>
            </p:nvGraphicFramePr>
            <p:xfrm>
              <a:off x="0" y="0"/>
              <a:ext cx="2286000" cy="1285875"/>
            </p:xfrm>
            <a:graphic>
              <a:graphicData uri="http://schemas.microsoft.com/office/powerpoint/2016/sectionzoom">
                <psez:sectionZm>
                  <psez:sectionZmObj sectionId="{8D8114FE-5359-4EBA-9D47-C313DD7E205C}">
                    <psez:zmPr id="{719FFCC9-DE57-45BB-9BE2-C5669BB94425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6" name="Section Zoom 4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E3C934C-29DE-E771-40AC-91C55D7DBC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286000" cy="128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F41FA326-20B8-2A08-9DC7-46DE67BD4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0298071"/>
                  </p:ext>
                </p:extLst>
              </p:nvPr>
            </p:nvGraphicFramePr>
            <p:xfrm>
              <a:off x="0" y="1285875"/>
              <a:ext cx="2286000" cy="1285876"/>
            </p:xfrm>
            <a:graphic>
              <a:graphicData uri="http://schemas.microsoft.com/office/powerpoint/2016/sectionzoom">
                <psez:sectionZm>
                  <psez:sectionZmObj sectionId="{4A839BC5-BF50-4FC7-B294-780C6AB81388}">
                    <psez:zmPr id="{62CA20AE-64F4-46C4-9443-4015F251A578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8" name="Section Zoom 4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41FA326-20B8-2A08-9DC7-46DE67BD4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1285875"/>
                <a:ext cx="2286000" cy="128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0160D227-D442-478B-BB95-39E5B9C7BF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874216"/>
                  </p:ext>
                </p:extLst>
              </p:nvPr>
            </p:nvGraphicFramePr>
            <p:xfrm>
              <a:off x="11584" y="3851109"/>
              <a:ext cx="2274416" cy="1279359"/>
            </p:xfrm>
            <a:graphic>
              <a:graphicData uri="http://schemas.microsoft.com/office/powerpoint/2016/sectionzoom">
                <psez:sectionZm>
                  <psez:sectionZmObj sectionId="{0063BB1D-B920-4014-9445-716259670B16}">
                    <psez:zmPr id="{DF3E1CEA-4E17-474C-A60A-779724500B01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4416" cy="127935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160D227-D442-478B-BB95-39E5B9C7BF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4" y="3851109"/>
                <a:ext cx="2274416" cy="127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4" name="Section Zoom 53">
                <a:extLst>
                  <a:ext uri="{FF2B5EF4-FFF2-40B4-BE49-F238E27FC236}">
                    <a16:creationId xmlns:a16="http://schemas.microsoft.com/office/drawing/2014/main" id="{4AC600A4-D7A2-8C95-F1C4-86C10A00D6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860439"/>
                  </p:ext>
                </p:extLst>
              </p:nvPr>
            </p:nvGraphicFramePr>
            <p:xfrm>
              <a:off x="11584" y="5130467"/>
              <a:ext cx="2274416" cy="1279359"/>
            </p:xfrm>
            <a:graphic>
              <a:graphicData uri="http://schemas.microsoft.com/office/powerpoint/2016/sectionzoom">
                <psez:sectionZm>
                  <psez:sectionZmObj sectionId="{14BDAEB6-590A-4DBE-AFE5-8DFBC74EFC21}">
                    <psez:zmPr id="{0DCF01F2-5746-4EF4-B88E-A22A71469DE1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4416" cy="127935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4" name="Section Zoom 5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AC600A4-D7A2-8C95-F1C4-86C10A00D6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84" y="5130467"/>
                <a:ext cx="2274416" cy="127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6" name="Section Zoom 55">
                <a:extLst>
                  <a:ext uri="{FF2B5EF4-FFF2-40B4-BE49-F238E27FC236}">
                    <a16:creationId xmlns:a16="http://schemas.microsoft.com/office/drawing/2014/main" id="{4BCCAAD8-A663-FBF1-74D8-C0F37E6EFA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7208635"/>
                  </p:ext>
                </p:extLst>
              </p:nvPr>
            </p:nvGraphicFramePr>
            <p:xfrm>
              <a:off x="9570720" y="0"/>
              <a:ext cx="2286000" cy="1285875"/>
            </p:xfrm>
            <a:graphic>
              <a:graphicData uri="http://schemas.microsoft.com/office/powerpoint/2016/sectionzoom">
                <psez:sectionZm>
                  <psez:sectionZmObj sectionId="{B57A8D90-035B-4578-8587-4BBABAA958F0}">
                    <psez:zmPr id="{A324A582-C77B-4589-87D7-B542FD13129C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6" name="Section Zoom 5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BCCAAD8-A663-FBF1-74D8-C0F37E6EFA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70720" y="0"/>
                <a:ext cx="2286000" cy="128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8" name="Section Zoom 57">
                <a:extLst>
                  <a:ext uri="{FF2B5EF4-FFF2-40B4-BE49-F238E27FC236}">
                    <a16:creationId xmlns:a16="http://schemas.microsoft.com/office/drawing/2014/main" id="{2BEE4F78-538C-5406-EFF1-95073AC79A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344278"/>
                  </p:ext>
                </p:extLst>
              </p:nvPr>
            </p:nvGraphicFramePr>
            <p:xfrm>
              <a:off x="9749944" y="1285875"/>
              <a:ext cx="2274416" cy="1279359"/>
            </p:xfrm>
            <a:graphic>
              <a:graphicData uri="http://schemas.microsoft.com/office/powerpoint/2016/sectionzoom">
                <psez:sectionZm>
                  <psez:sectionZmObj sectionId="{A326A846-E95F-4EFA-A9AD-D88811703DEC}">
                    <psez:zmPr id="{E9582B6E-1B25-4174-A41F-B1A100D0A983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4416" cy="127935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8" name="Section Zoom 57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2BEE4F78-538C-5406-EFF1-95073AC79A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49944" y="1285875"/>
                <a:ext cx="2274416" cy="127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0" name="Section Zoom 59">
                <a:extLst>
                  <a:ext uri="{FF2B5EF4-FFF2-40B4-BE49-F238E27FC236}">
                    <a16:creationId xmlns:a16="http://schemas.microsoft.com/office/drawing/2014/main" id="{3047E9A3-289A-508A-74E2-7C503D4698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3593192"/>
                  </p:ext>
                </p:extLst>
              </p:nvPr>
            </p:nvGraphicFramePr>
            <p:xfrm>
              <a:off x="9815543" y="2565234"/>
              <a:ext cx="2274416" cy="1279359"/>
            </p:xfrm>
            <a:graphic>
              <a:graphicData uri="http://schemas.microsoft.com/office/powerpoint/2016/sectionzoom">
                <psez:sectionZm>
                  <psez:sectionZmObj sectionId="{C6EF6464-3D51-4873-B1BF-4B7F51DD993D}">
                    <psez:zmPr id="{E275CF01-23F5-4DE3-A217-3E0E460F191E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4416" cy="127935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0" name="Section Zoom 59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3047E9A3-289A-508A-74E2-7C503D4698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15543" y="2565234"/>
                <a:ext cx="2274416" cy="1279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2" name="Section Zoom 61">
                <a:extLst>
                  <a:ext uri="{FF2B5EF4-FFF2-40B4-BE49-F238E27FC236}">
                    <a16:creationId xmlns:a16="http://schemas.microsoft.com/office/drawing/2014/main" id="{091D6B0C-DF7A-3CBB-58FE-6E0D3DA429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214218"/>
                  </p:ext>
                </p:extLst>
              </p:nvPr>
            </p:nvGraphicFramePr>
            <p:xfrm>
              <a:off x="9815543" y="3957247"/>
              <a:ext cx="2262832" cy="1272843"/>
            </p:xfrm>
            <a:graphic>
              <a:graphicData uri="http://schemas.microsoft.com/office/powerpoint/2016/sectionzoom">
                <psez:sectionZm>
                  <psez:sectionZmObj sectionId="{0D2308F5-4E40-4CB8-BD76-03B53D250B8D}">
                    <psez:zmPr id="{63C3B9C0-AF12-482D-ADCD-A71739A49FCC}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2832" cy="127284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2" name="Section Zoom 61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091D6B0C-DF7A-3CBB-58FE-6E0D3DA429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15543" y="3957247"/>
                <a:ext cx="2262832" cy="1272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4" name="Section Zoom 63">
                <a:extLst>
                  <a:ext uri="{FF2B5EF4-FFF2-40B4-BE49-F238E27FC236}">
                    <a16:creationId xmlns:a16="http://schemas.microsoft.com/office/drawing/2014/main" id="{28986D4A-A3AD-3DDB-25C6-FAB631230A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3699985"/>
                  </p:ext>
                </p:extLst>
              </p:nvPr>
            </p:nvGraphicFramePr>
            <p:xfrm>
              <a:off x="-54989" y="2565233"/>
              <a:ext cx="2274416" cy="1279359"/>
            </p:xfrm>
            <a:graphic>
              <a:graphicData uri="http://schemas.microsoft.com/office/powerpoint/2016/sectionzoom">
                <psez:sectionZm>
                  <psez:sectionZmObj sectionId="{B0F99C56-48EC-435B-B35F-A14293959A48}">
                    <psez:zmPr id="{F722C6A5-8668-491D-B405-BC578554E3F6}" transitionDur="1000" showBg="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4416" cy="127935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4" name="Section Zoom 63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28986D4A-A3AD-3DDB-25C6-FAB631230A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54989" y="2565233"/>
                <a:ext cx="2274416" cy="1279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77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68C5B68-6065-DE27-15C7-0972C8436377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466B296-47FE-F0A0-0E89-65786F774535}"/>
              </a:ext>
            </a:extLst>
          </p:cNvPr>
          <p:cNvSpPr txBox="1"/>
          <p:nvPr/>
        </p:nvSpPr>
        <p:spPr>
          <a:xfrm>
            <a:off x="3337313" y="3291432"/>
            <a:ext cx="5517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DISADVANTAGES/ LIMITATION</a:t>
            </a:r>
          </a:p>
        </p:txBody>
      </p:sp>
      <p:pic>
        <p:nvPicPr>
          <p:cNvPr id="6" name="Graphic 5" descr="Comet with solid fill">
            <a:extLst>
              <a:ext uri="{FF2B5EF4-FFF2-40B4-BE49-F238E27FC236}">
                <a16:creationId xmlns:a16="http://schemas.microsoft.com/office/drawing/2014/main" id="{759DCB01-164E-01DB-685C-A328B9FC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898" y="1627566"/>
            <a:ext cx="1522200" cy="15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photo alert attention caution critical danger error">
            <a:extLst>
              <a:ext uri="{FF2B5EF4-FFF2-40B4-BE49-F238E27FC236}">
                <a16:creationId xmlns:a16="http://schemas.microsoft.com/office/drawing/2014/main" id="{EBCDD70B-72F2-4703-782B-D55CBE57B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9" b="49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8F3482E-E490-628C-BE04-53C473C9B9E4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440A-06EA-F264-D449-DE426236F047}"/>
              </a:ext>
            </a:extLst>
          </p:cNvPr>
          <p:cNvSpPr txBox="1"/>
          <p:nvPr/>
        </p:nvSpPr>
        <p:spPr>
          <a:xfrm>
            <a:off x="3952874" y="2121187"/>
            <a:ext cx="5819776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DISADVANTAGES</a:t>
            </a:r>
          </a:p>
          <a:p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/ LIMITATION</a:t>
            </a:r>
          </a:p>
        </p:txBody>
      </p:sp>
      <p:pic>
        <p:nvPicPr>
          <p:cNvPr id="4" name="Graphic 3" descr="Comet with solid fill">
            <a:extLst>
              <a:ext uri="{FF2B5EF4-FFF2-40B4-BE49-F238E27FC236}">
                <a16:creationId xmlns:a16="http://schemas.microsoft.com/office/drawing/2014/main" id="{04176391-0C7D-F38B-8F03-2CCE88A9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6312" y="298949"/>
            <a:ext cx="1822238" cy="1822238"/>
          </a:xfrm>
          <a:prstGeom prst="rect">
            <a:avLst/>
          </a:prstGeom>
          <a:effectLst>
            <a:outerShdw blurRad="50800" dist="38100" dir="5400000" sx="113000" sy="113000" algn="ctr" rotWithShape="0">
              <a:srgbClr val="000000">
                <a:alpha val="4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E7D0E-667A-BC9E-D5C8-606060D4DCF6}"/>
              </a:ext>
            </a:extLst>
          </p:cNvPr>
          <p:cNvSpPr txBox="1"/>
          <p:nvPr/>
        </p:nvSpPr>
        <p:spPr>
          <a:xfrm>
            <a:off x="3952874" y="4012539"/>
            <a:ext cx="4881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FFFFFF"/>
                </a:solidFill>
                <a:effectLst/>
                <a:latin typeface="Posterama" panose="020B0504020200020000" pitchFamily="34" charset="0"/>
              </a:rPr>
              <a:t> User Reviews and Ratings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</a:rPr>
              <a:t>​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Limited Availability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 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Geographic Restrictions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Technical Glitches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2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80EE9E-23A4-E703-EABD-5D3B6102C5BB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pic>
        <p:nvPicPr>
          <p:cNvPr id="10" name="Graphic 9" descr="Clipboard Partially Checked with solid fill">
            <a:extLst>
              <a:ext uri="{FF2B5EF4-FFF2-40B4-BE49-F238E27FC236}">
                <a16:creationId xmlns:a16="http://schemas.microsoft.com/office/drawing/2014/main" id="{BE474ED8-F6A8-F74B-29F3-B6AC173CA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143" y="1931466"/>
            <a:ext cx="1218300" cy="121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4A79B-1A53-D19A-6AE5-E5BABFDA47D9}"/>
              </a:ext>
            </a:extLst>
          </p:cNvPr>
          <p:cNvSpPr txBox="1"/>
          <p:nvPr/>
        </p:nvSpPr>
        <p:spPr>
          <a:xfrm>
            <a:off x="4259943" y="3354292"/>
            <a:ext cx="405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413550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《badminton spirit》racket &amp; shuttlecock - badminton court stock pictures, royalty-free photos &amp; images">
            <a:extLst>
              <a:ext uri="{FF2B5EF4-FFF2-40B4-BE49-F238E27FC236}">
                <a16:creationId xmlns:a16="http://schemas.microsoft.com/office/drawing/2014/main" id="{6006BC7A-FD76-934E-81AD-F235E1432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5FBA4E-55ED-98A9-041C-A8DF604DF213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7" name="Graphic 6" descr="Clipboard Partially Checked with solid fill">
            <a:extLst>
              <a:ext uri="{FF2B5EF4-FFF2-40B4-BE49-F238E27FC236}">
                <a16:creationId xmlns:a16="http://schemas.microsoft.com/office/drawing/2014/main" id="{1A98C94E-9700-7F42-36A4-B098EEA0D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566" y="287004"/>
            <a:ext cx="1886861" cy="1886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7D4A1-4272-7CC6-4E27-B0FB325F103C}"/>
              </a:ext>
            </a:extLst>
          </p:cNvPr>
          <p:cNvSpPr txBox="1"/>
          <p:nvPr/>
        </p:nvSpPr>
        <p:spPr>
          <a:xfrm>
            <a:off x="4100576" y="2274992"/>
            <a:ext cx="431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MAINTENANCE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CFE75-0D65-4496-CC93-D9BC96CD415F}"/>
              </a:ext>
            </a:extLst>
          </p:cNvPr>
          <p:cNvSpPr txBox="1"/>
          <p:nvPr/>
        </p:nvSpPr>
        <p:spPr>
          <a:xfrm>
            <a:off x="4197350" y="3321125"/>
            <a:ext cx="431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Regular</a:t>
            </a:r>
            <a:r>
              <a:rPr lang="en-IN" b="1" dirty="0"/>
              <a:t> </a:t>
            </a:r>
            <a:r>
              <a:rPr lang="en-IN" b="1" dirty="0">
                <a:solidFill>
                  <a:schemeClr val="bg1"/>
                </a:solidFill>
              </a:rPr>
              <a:t>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User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Help </a:t>
            </a:r>
            <a:r>
              <a:rPr lang="en-IN" b="1" dirty="0" err="1">
                <a:solidFill>
                  <a:schemeClr val="bg1"/>
                </a:solidFill>
              </a:rPr>
              <a:t>Center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Marketing &amp; User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Events and Webinars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Push Notifications</a:t>
            </a:r>
            <a:endParaRPr lang="en-IN" b="1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3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58300E-B387-DE9D-489B-87877702A10C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48395-E5E0-9503-DAC3-910346955125}"/>
              </a:ext>
            </a:extLst>
          </p:cNvPr>
          <p:cNvSpPr txBox="1"/>
          <p:nvPr/>
        </p:nvSpPr>
        <p:spPr>
          <a:xfrm>
            <a:off x="5123007" y="3354292"/>
            <a:ext cx="194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COST</a:t>
            </a:r>
          </a:p>
        </p:txBody>
      </p:sp>
      <p:pic>
        <p:nvPicPr>
          <p:cNvPr id="6" name="Graphic 5" descr="Rupee with solid fill">
            <a:extLst>
              <a:ext uri="{FF2B5EF4-FFF2-40B4-BE49-F238E27FC236}">
                <a16:creationId xmlns:a16="http://schemas.microsoft.com/office/drawing/2014/main" id="{D7F3FD8F-3B77-9AAC-7B43-BF4BAAA0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439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9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dian rupee sign disappearing - indian currency stock pictures, royalty-free photos &amp; images">
            <a:extLst>
              <a:ext uri="{FF2B5EF4-FFF2-40B4-BE49-F238E27FC236}">
                <a16:creationId xmlns:a16="http://schemas.microsoft.com/office/drawing/2014/main" id="{46FE2EC4-4495-D8F1-4873-35942C84D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0A3FF8F-F9BB-E68B-65C5-7BD85318078A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D2E35-8FA8-8F49-9160-59EBDBBFE1E2}"/>
              </a:ext>
            </a:extLst>
          </p:cNvPr>
          <p:cNvSpPr txBox="1"/>
          <p:nvPr/>
        </p:nvSpPr>
        <p:spPr>
          <a:xfrm>
            <a:off x="4685579" y="1427146"/>
            <a:ext cx="2820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COST</a:t>
            </a:r>
          </a:p>
        </p:txBody>
      </p:sp>
      <p:pic>
        <p:nvPicPr>
          <p:cNvPr id="4" name="Graphic 3" descr="Rupee with solid fill">
            <a:extLst>
              <a:ext uri="{FF2B5EF4-FFF2-40B4-BE49-F238E27FC236}">
                <a16:creationId xmlns:a16="http://schemas.microsoft.com/office/drawing/2014/main" id="{FCD7F0DD-E51A-8245-4C42-1785E3296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2059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9FE05D-0BCD-AFAA-3883-482844DBDD28}"/>
              </a:ext>
            </a:extLst>
          </p:cNvPr>
          <p:cNvSpPr txBox="1"/>
          <p:nvPr/>
        </p:nvSpPr>
        <p:spPr>
          <a:xfrm>
            <a:off x="623893" y="2638559"/>
            <a:ext cx="2937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Basic Notification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Booking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D7C4E-34C9-AF37-71F2-BDBC19846D04}"/>
              </a:ext>
            </a:extLst>
          </p:cNvPr>
          <p:cNvSpPr txBox="1"/>
          <p:nvPr/>
        </p:nvSpPr>
        <p:spPr>
          <a:xfrm>
            <a:off x="3039202" y="3073630"/>
            <a:ext cx="4243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Estimated Cost : around </a:t>
            </a:r>
            <a:r>
              <a:rPr lang="en-IN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25</a:t>
            </a: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Lakhs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2F235-5FBA-2E7C-DBE0-10AF23FEECE8}"/>
              </a:ext>
            </a:extLst>
          </p:cNvPr>
          <p:cNvSpPr txBox="1"/>
          <p:nvPr/>
        </p:nvSpPr>
        <p:spPr>
          <a:xfrm>
            <a:off x="623893" y="3959036"/>
            <a:ext cx="3440107" cy="91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Real-Time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User Review and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Push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26F87-36EC-06D1-F02B-6D6C3D7C64BA}"/>
              </a:ext>
            </a:extLst>
          </p:cNvPr>
          <p:cNvSpPr txBox="1"/>
          <p:nvPr/>
        </p:nvSpPr>
        <p:spPr>
          <a:xfrm>
            <a:off x="3799114" y="4177618"/>
            <a:ext cx="367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Estimated Cost : </a:t>
            </a:r>
            <a:r>
              <a:rPr lang="en-IN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30-35 Lakhs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878FD-DA0A-4883-65CD-2977F40DE3CD}"/>
              </a:ext>
            </a:extLst>
          </p:cNvPr>
          <p:cNvSpPr txBox="1"/>
          <p:nvPr/>
        </p:nvSpPr>
        <p:spPr>
          <a:xfrm>
            <a:off x="623893" y="5037504"/>
            <a:ext cx="453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Development Platform (iOS / Android)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AD957-D5B0-9E36-E084-F984437C4EAF}"/>
              </a:ext>
            </a:extLst>
          </p:cNvPr>
          <p:cNvSpPr txBox="1"/>
          <p:nvPr/>
        </p:nvSpPr>
        <p:spPr>
          <a:xfrm>
            <a:off x="5160936" y="5007041"/>
            <a:ext cx="367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Estimated Cost : </a:t>
            </a:r>
            <a:r>
              <a:rPr lang="en-IN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21.5 Lakh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27068E-D4D1-4E7A-45EB-5DC760C63192}"/>
              </a:ext>
            </a:extLst>
          </p:cNvPr>
          <p:cNvSpPr txBox="1"/>
          <p:nvPr/>
        </p:nvSpPr>
        <p:spPr>
          <a:xfrm>
            <a:off x="623893" y="5552790"/>
            <a:ext cx="31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Third Party Integration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9C3AE-04B1-BFB8-1AA0-1FA5B856CDA7}"/>
              </a:ext>
            </a:extLst>
          </p:cNvPr>
          <p:cNvSpPr txBox="1"/>
          <p:nvPr/>
        </p:nvSpPr>
        <p:spPr>
          <a:xfrm>
            <a:off x="3608124" y="5550718"/>
            <a:ext cx="394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Estimated Cost </a:t>
            </a:r>
            <a:r>
              <a:rPr lang="en-IN" b="1" dirty="0">
                <a:solidFill>
                  <a:schemeClr val="bg1"/>
                </a:solidFill>
              </a:rPr>
              <a:t>: around 7 Lakhs</a:t>
            </a:r>
            <a:endParaRPr lang="en-IN" b="1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DC36D-21B4-A550-103D-6C1F4189DEB1}"/>
              </a:ext>
            </a:extLst>
          </p:cNvPr>
          <p:cNvSpPr txBox="1"/>
          <p:nvPr/>
        </p:nvSpPr>
        <p:spPr>
          <a:xfrm>
            <a:off x="623893" y="6068076"/>
            <a:ext cx="797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Annual Cost (Updates &amp; Maintenance) : 15-20% of initial development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8004EB-6194-BD1D-7A86-CFC877EED5A6}"/>
              </a:ext>
            </a:extLst>
          </p:cNvPr>
          <p:cNvCxnSpPr>
            <a:cxnSpLocks/>
          </p:cNvCxnSpPr>
          <p:nvPr/>
        </p:nvCxnSpPr>
        <p:spPr>
          <a:xfrm>
            <a:off x="8601559" y="2535142"/>
            <a:ext cx="0" cy="40516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4CB89D-7E86-F442-D226-B895E2C651F7}"/>
              </a:ext>
            </a:extLst>
          </p:cNvPr>
          <p:cNvSpPr txBox="1"/>
          <p:nvPr/>
        </p:nvSpPr>
        <p:spPr>
          <a:xfrm>
            <a:off x="9152798" y="2869391"/>
            <a:ext cx="396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Estimated Total Cost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76CBE-1EB6-2839-1E4F-8AF79935CF03}"/>
              </a:ext>
            </a:extLst>
          </p:cNvPr>
          <p:cNvSpPr txBox="1"/>
          <p:nvPr/>
        </p:nvSpPr>
        <p:spPr>
          <a:xfrm>
            <a:off x="9495107" y="3864685"/>
            <a:ext cx="25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Around 80-85 Lakhs</a:t>
            </a:r>
          </a:p>
        </p:txBody>
      </p:sp>
      <p:pic>
        <p:nvPicPr>
          <p:cNvPr id="40" name="Graphic 39" descr="Arrow: Straight with solid fill">
            <a:extLst>
              <a:ext uri="{FF2B5EF4-FFF2-40B4-BE49-F238E27FC236}">
                <a16:creationId xmlns:a16="http://schemas.microsoft.com/office/drawing/2014/main" id="{E582CF7F-9C9F-2E2E-9F5C-9C577888F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347148" y="3258096"/>
            <a:ext cx="502312" cy="5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B50F57-3D20-E7F2-E3DA-58DE56959B78}"/>
              </a:ext>
            </a:extLst>
          </p:cNvPr>
          <p:cNvSpPr/>
          <p:nvPr/>
        </p:nvSpPr>
        <p:spPr>
          <a:xfrm>
            <a:off x="3215638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2A493-9E42-FC3F-26BC-15A14B94587D}"/>
              </a:ext>
            </a:extLst>
          </p:cNvPr>
          <p:cNvSpPr txBox="1"/>
          <p:nvPr/>
        </p:nvSpPr>
        <p:spPr>
          <a:xfrm>
            <a:off x="4222416" y="3472279"/>
            <a:ext cx="446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WEBPAGE</a:t>
            </a:r>
          </a:p>
        </p:txBody>
      </p:sp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C1933F05-61D9-056B-1F89-67E6559D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3106" y="2186936"/>
            <a:ext cx="1242064" cy="12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hlinkClick r:id="rId2" action="ppaction://program"/>
            <a:hlinkHover r:id="rId3" action="ppaction://program" highlightClick="1"/>
            <a:extLst>
              <a:ext uri="{FF2B5EF4-FFF2-40B4-BE49-F238E27FC236}">
                <a16:creationId xmlns:a16="http://schemas.microsoft.com/office/drawing/2014/main" id="{36ABC51F-ECF6-0197-0CAD-97E09E3CE73D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i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  <a:hlinkClick r:id="rId3"/>
              </a:rPr>
              <a:t>http://127.0.0.1:5500/index.html</a:t>
            </a:r>
            <a:endParaRPr lang="en-IN" sz="3200" i="1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ADE20-E187-B421-C00F-F8EC7A27C444}"/>
              </a:ext>
            </a:extLst>
          </p:cNvPr>
          <p:cNvSpPr txBox="1"/>
          <p:nvPr/>
        </p:nvSpPr>
        <p:spPr>
          <a:xfrm>
            <a:off x="4026202" y="1702473"/>
            <a:ext cx="446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WEBPAGE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35E3CAD0-1F03-E70A-337D-8A2EAC4A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6892" y="417130"/>
            <a:ext cx="1242064" cy="12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5BE26EE-6590-5613-24C5-188BC8C24CC9}"/>
              </a:ext>
            </a:extLst>
          </p:cNvPr>
          <p:cNvSpPr/>
          <p:nvPr/>
        </p:nvSpPr>
        <p:spPr>
          <a:xfrm>
            <a:off x="3215638" y="1529179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9C1BB-4510-1E01-5892-E51397DE0A1D}"/>
              </a:ext>
            </a:extLst>
          </p:cNvPr>
          <p:cNvSpPr txBox="1"/>
          <p:nvPr/>
        </p:nvSpPr>
        <p:spPr>
          <a:xfrm>
            <a:off x="4222416" y="3472279"/>
            <a:ext cx="446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Project Made BY</a:t>
            </a:r>
          </a:p>
        </p:txBody>
      </p:sp>
      <p:pic>
        <p:nvPicPr>
          <p:cNvPr id="6" name="Graphic 5" descr="Two Men with solid fill">
            <a:extLst>
              <a:ext uri="{FF2B5EF4-FFF2-40B4-BE49-F238E27FC236}">
                <a16:creationId xmlns:a16="http://schemas.microsoft.com/office/drawing/2014/main" id="{2D6FCCFD-5F9C-407B-B992-5F49DEA0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7" y="2669440"/>
            <a:ext cx="716281" cy="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78DD5C-736D-4677-C0C5-A07A1915BEC9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C5C55-0E99-1422-368D-87BDA02C498A}"/>
              </a:ext>
            </a:extLst>
          </p:cNvPr>
          <p:cNvSpPr txBox="1"/>
          <p:nvPr/>
        </p:nvSpPr>
        <p:spPr>
          <a:xfrm>
            <a:off x="2949877" y="1142034"/>
            <a:ext cx="591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Project Made BY</a:t>
            </a:r>
          </a:p>
        </p:txBody>
      </p:sp>
      <p:pic>
        <p:nvPicPr>
          <p:cNvPr id="4" name="Graphic 3" descr="Two Men with solid fill">
            <a:extLst>
              <a:ext uri="{FF2B5EF4-FFF2-40B4-BE49-F238E27FC236}">
                <a16:creationId xmlns:a16="http://schemas.microsoft.com/office/drawing/2014/main" id="{3A1DEDB5-DF48-C934-25F5-4D3F02C0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9719" y="425753"/>
            <a:ext cx="716281" cy="71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7193F-9ADF-BB70-9BDB-FC0908F6A236}"/>
              </a:ext>
            </a:extLst>
          </p:cNvPr>
          <p:cNvSpPr txBox="1"/>
          <p:nvPr/>
        </p:nvSpPr>
        <p:spPr>
          <a:xfrm>
            <a:off x="2107767" y="2951946"/>
            <a:ext cx="9841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Param </a:t>
            </a:r>
            <a:r>
              <a:rPr lang="en-IN" sz="28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Chotaliya</a:t>
            </a:r>
            <a:r>
              <a:rPr lang="en-IN" sz="28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B23CSE004   202302626010084</a:t>
            </a:r>
          </a:p>
          <a:p>
            <a:r>
              <a:rPr lang="en-IN" sz="28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Devarsh</a:t>
            </a:r>
            <a:r>
              <a:rPr lang="en-IN" sz="28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Shukla    B23CSE075   202302626010153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2DBD8-8676-E517-1394-DD75E755E7ED}"/>
              </a:ext>
            </a:extLst>
          </p:cNvPr>
          <p:cNvSpPr txBox="1"/>
          <p:nvPr/>
        </p:nvSpPr>
        <p:spPr>
          <a:xfrm>
            <a:off x="2273753" y="4223248"/>
            <a:ext cx="7787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THANK  </a:t>
            </a:r>
            <a:r>
              <a:rPr lang="en-IN" sz="8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7369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358284-6FEB-99F0-5CF5-5A7D049F6C8E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A6D0B-38BE-BA76-F7E6-C2061823F2E2}"/>
              </a:ext>
            </a:extLst>
          </p:cNvPr>
          <p:cNvSpPr txBox="1"/>
          <p:nvPr/>
        </p:nvSpPr>
        <p:spPr>
          <a:xfrm>
            <a:off x="5285162" y="3580421"/>
            <a:ext cx="209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APP </a:t>
            </a:r>
          </a:p>
        </p:txBody>
      </p:sp>
      <p:pic>
        <p:nvPicPr>
          <p:cNvPr id="6" name="Graphic 5" descr="Sport balls with solid fill">
            <a:extLst>
              <a:ext uri="{FF2B5EF4-FFF2-40B4-BE49-F238E27FC236}">
                <a16:creationId xmlns:a16="http://schemas.microsoft.com/office/drawing/2014/main" id="{57E0BBE1-E4E0-129F-0C47-5316AB9F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18" y="2363180"/>
            <a:ext cx="914400" cy="914400"/>
          </a:xfrm>
          <a:prstGeom prst="rect">
            <a:avLst/>
          </a:prstGeom>
        </p:spPr>
      </p:pic>
      <p:pic>
        <p:nvPicPr>
          <p:cNvPr id="14" name="Graphic 13" descr="Badminton with solid fill">
            <a:extLst>
              <a:ext uri="{FF2B5EF4-FFF2-40B4-BE49-F238E27FC236}">
                <a16:creationId xmlns:a16="http://schemas.microsoft.com/office/drawing/2014/main" id="{07286C4F-AA50-687E-C1A7-66E66A513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283" y="2355069"/>
            <a:ext cx="914400" cy="914400"/>
          </a:xfrm>
          <a:prstGeom prst="rect">
            <a:avLst/>
          </a:prstGeom>
        </p:spPr>
      </p:pic>
      <p:pic>
        <p:nvPicPr>
          <p:cNvPr id="16" name="Graphic 15" descr="Table tennis paddle and ball with solid fill">
            <a:extLst>
              <a:ext uri="{FF2B5EF4-FFF2-40B4-BE49-F238E27FC236}">
                <a16:creationId xmlns:a16="http://schemas.microsoft.com/office/drawing/2014/main" id="{B50C471D-4080-A109-870F-DE69F6F86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1213" y="2363180"/>
            <a:ext cx="914400" cy="914400"/>
          </a:xfrm>
          <a:prstGeom prst="rect">
            <a:avLst/>
          </a:prstGeom>
        </p:spPr>
      </p:pic>
      <p:pic>
        <p:nvPicPr>
          <p:cNvPr id="18" name="Graphic 17" descr="Tennis racket and ball with solid fill">
            <a:extLst>
              <a:ext uri="{FF2B5EF4-FFF2-40B4-BE49-F238E27FC236}">
                <a16:creationId xmlns:a16="http://schemas.microsoft.com/office/drawing/2014/main" id="{E8F03A32-E4D2-B21E-CCAA-631E71CB5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5143" y="2363180"/>
            <a:ext cx="914400" cy="914400"/>
          </a:xfrm>
          <a:prstGeom prst="rect">
            <a:avLst/>
          </a:prstGeom>
        </p:spPr>
      </p:pic>
      <p:pic>
        <p:nvPicPr>
          <p:cNvPr id="20" name="Graphic 19" descr="Volleyball with solid fill">
            <a:extLst>
              <a:ext uri="{FF2B5EF4-FFF2-40B4-BE49-F238E27FC236}">
                <a16:creationId xmlns:a16="http://schemas.microsoft.com/office/drawing/2014/main" id="{36D168E7-F751-4D6C-B348-1AB2C7595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3061" y="2437910"/>
            <a:ext cx="748719" cy="7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C94D8BE-0F8F-F6DD-6DBB-8C12BC121D6C}"/>
              </a:ext>
            </a:extLst>
          </p:cNvPr>
          <p:cNvSpPr/>
          <p:nvPr/>
        </p:nvSpPr>
        <p:spPr>
          <a:xfrm>
            <a:off x="-1469924" y="-2721077"/>
            <a:ext cx="15131845" cy="12300154"/>
          </a:xfrm>
          <a:prstGeom prst="ellipse">
            <a:avLst/>
          </a:prstGeom>
          <a:solidFill>
            <a:srgbClr val="49236D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48D93-ABC6-BDB8-1B8C-27ECB174653C}"/>
              </a:ext>
            </a:extLst>
          </p:cNvPr>
          <p:cNvSpPr txBox="1"/>
          <p:nvPr/>
        </p:nvSpPr>
        <p:spPr>
          <a:xfrm>
            <a:off x="5363267" y="1724560"/>
            <a:ext cx="209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APP</a:t>
            </a:r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 </a:t>
            </a:r>
          </a:p>
        </p:txBody>
      </p:sp>
      <p:pic>
        <p:nvPicPr>
          <p:cNvPr id="19" name="Graphic 18" descr="Sport balls with solid fill">
            <a:extLst>
              <a:ext uri="{FF2B5EF4-FFF2-40B4-BE49-F238E27FC236}">
                <a16:creationId xmlns:a16="http://schemas.microsoft.com/office/drawing/2014/main" id="{BE5E4017-23C2-A54E-17D8-8F6FA0C9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904" y="472386"/>
            <a:ext cx="1054249" cy="1054249"/>
          </a:xfrm>
          <a:prstGeom prst="rect">
            <a:avLst/>
          </a:prstGeom>
        </p:spPr>
      </p:pic>
      <p:pic>
        <p:nvPicPr>
          <p:cNvPr id="20" name="Graphic 19" descr="Badminton with solid fill">
            <a:extLst>
              <a:ext uri="{FF2B5EF4-FFF2-40B4-BE49-F238E27FC236}">
                <a16:creationId xmlns:a16="http://schemas.microsoft.com/office/drawing/2014/main" id="{F7A64F09-DD17-B22A-9897-7CEB90810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2069" y="464275"/>
            <a:ext cx="1054249" cy="1054249"/>
          </a:xfrm>
          <a:prstGeom prst="rect">
            <a:avLst/>
          </a:prstGeom>
        </p:spPr>
      </p:pic>
      <p:pic>
        <p:nvPicPr>
          <p:cNvPr id="21" name="Graphic 20" descr="Table tennis paddle and ball with solid fill">
            <a:extLst>
              <a:ext uri="{FF2B5EF4-FFF2-40B4-BE49-F238E27FC236}">
                <a16:creationId xmlns:a16="http://schemas.microsoft.com/office/drawing/2014/main" id="{54E3F231-9049-DFAB-D87C-5470C475B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5999" y="472386"/>
            <a:ext cx="1054249" cy="1054249"/>
          </a:xfrm>
          <a:prstGeom prst="rect">
            <a:avLst/>
          </a:prstGeom>
        </p:spPr>
      </p:pic>
      <p:pic>
        <p:nvPicPr>
          <p:cNvPr id="22" name="Graphic 21" descr="Tennis racket and ball with solid fill">
            <a:extLst>
              <a:ext uri="{FF2B5EF4-FFF2-40B4-BE49-F238E27FC236}">
                <a16:creationId xmlns:a16="http://schemas.microsoft.com/office/drawing/2014/main" id="{9948E270-3B44-F094-399A-E34FBA6F6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929" y="472386"/>
            <a:ext cx="1054249" cy="1054249"/>
          </a:xfrm>
          <a:prstGeom prst="rect">
            <a:avLst/>
          </a:prstGeom>
        </p:spPr>
      </p:pic>
      <p:pic>
        <p:nvPicPr>
          <p:cNvPr id="23" name="Graphic 22" descr="Volleyball with solid fill">
            <a:extLst>
              <a:ext uri="{FF2B5EF4-FFF2-40B4-BE49-F238E27FC236}">
                <a16:creationId xmlns:a16="http://schemas.microsoft.com/office/drawing/2014/main" id="{0A47196A-DA83-9E80-EF83-2C49C76E4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7848" y="547117"/>
            <a:ext cx="863229" cy="863229"/>
          </a:xfrm>
          <a:prstGeom prst="rect">
            <a:avLst/>
          </a:prstGeom>
        </p:spPr>
      </p:pic>
      <p:pic>
        <p:nvPicPr>
          <p:cNvPr id="25" name="Picture 24" descr="A blue and white background&#10;&#10;Description automatically generated">
            <a:extLst>
              <a:ext uri="{FF2B5EF4-FFF2-40B4-BE49-F238E27FC236}">
                <a16:creationId xmlns:a16="http://schemas.microsoft.com/office/drawing/2014/main" id="{62B7CBA4-10C1-5D89-9704-A4D3C7309B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39" y="2936068"/>
            <a:ext cx="3787409" cy="37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FD7A8-0F77-DCD2-82DC-C7234C73932C}"/>
              </a:ext>
            </a:extLst>
          </p:cNvPr>
          <p:cNvSpPr txBox="1"/>
          <p:nvPr/>
        </p:nvSpPr>
        <p:spPr>
          <a:xfrm>
            <a:off x="1108137" y="-1158664"/>
            <a:ext cx="459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DESCRIPTION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36A5FB5-B17E-CCD4-C4E8-66ADBF38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6427" y="-1311543"/>
            <a:ext cx="1136754" cy="113675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BE31CCC-0958-3189-69B5-EEC5AAFE6529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pic>
        <p:nvPicPr>
          <p:cNvPr id="4" name="Graphic 3" descr="Pen with solid fill">
            <a:extLst>
              <a:ext uri="{FF2B5EF4-FFF2-40B4-BE49-F238E27FC236}">
                <a16:creationId xmlns:a16="http://schemas.microsoft.com/office/drawing/2014/main" id="{8A9F5137-B9AF-29AA-E604-2E6D251A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623" y="1876747"/>
            <a:ext cx="1136754" cy="1136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F8253-9D1C-E968-779B-152093DEEC6E}"/>
              </a:ext>
            </a:extLst>
          </p:cNvPr>
          <p:cNvSpPr txBox="1"/>
          <p:nvPr/>
        </p:nvSpPr>
        <p:spPr>
          <a:xfrm>
            <a:off x="3714751" y="3177137"/>
            <a:ext cx="520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98102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in white pants and blue baseball mitt holding baseball bat during daytime">
            <a:extLst>
              <a:ext uri="{FF2B5EF4-FFF2-40B4-BE49-F238E27FC236}">
                <a16:creationId xmlns:a16="http://schemas.microsoft.com/office/drawing/2014/main" id="{A53CCFB9-753F-BE97-1A74-57AEC9CA3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8" b="778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EC6B960-5975-CC54-43CB-BCE5A8C21009}"/>
              </a:ext>
            </a:extLst>
          </p:cNvPr>
          <p:cNvSpPr/>
          <p:nvPr/>
        </p:nvSpPr>
        <p:spPr>
          <a:xfrm>
            <a:off x="-1504335" y="-2654709"/>
            <a:ext cx="15131845" cy="12300154"/>
          </a:xfrm>
          <a:prstGeom prst="ellipse">
            <a:avLst/>
          </a:prstGeom>
          <a:solidFill>
            <a:srgbClr val="49236D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pic>
        <p:nvPicPr>
          <p:cNvPr id="3" name="Graphic 2" descr="Pen with solid fill">
            <a:extLst>
              <a:ext uri="{FF2B5EF4-FFF2-40B4-BE49-F238E27FC236}">
                <a16:creationId xmlns:a16="http://schemas.microsoft.com/office/drawing/2014/main" id="{5A2B82D3-9A0F-CC3B-8499-9A70A1F47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757" y="354271"/>
            <a:ext cx="1437659" cy="1437659"/>
          </a:xfrm>
          <a:prstGeom prst="rect">
            <a:avLst/>
          </a:prstGeom>
          <a:effectLst>
            <a:outerShdw blurRad="228600" dist="38100" dir="5400000" sx="113000" sy="113000" algn="t" rotWithShape="0">
              <a:prstClr val="black">
                <a:alpha val="42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57282-2214-0246-A4D6-B0C835455317}"/>
              </a:ext>
            </a:extLst>
          </p:cNvPr>
          <p:cNvSpPr txBox="1"/>
          <p:nvPr/>
        </p:nvSpPr>
        <p:spPr>
          <a:xfrm>
            <a:off x="2644837" y="1688049"/>
            <a:ext cx="7188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>
                    <a:lumMod val="95000"/>
                  </a:schemeClr>
                </a:solidFill>
                <a:effectLst>
                  <a:outerShdw blurRad="1270000" dist="38100" dir="18900000" algn="bl" rotWithShape="0">
                    <a:prstClr val="black">
                      <a:alpha val="33000"/>
                    </a:prstClr>
                  </a:outerShd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AA1C3-E7B0-562D-055D-5017B2F1C1C5}"/>
              </a:ext>
            </a:extLst>
          </p:cNvPr>
          <p:cNvSpPr txBox="1"/>
          <p:nvPr/>
        </p:nvSpPr>
        <p:spPr>
          <a:xfrm>
            <a:off x="2138361" y="3495368"/>
            <a:ext cx="7915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Turf Booking is your ultimate sports ground booking app, designed to make booking turfs, courts, and sports venues easier than ever. Whether you're planning a football match, cricket game, tennis, or any other outdoor activity.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Turf Booking : lets you explore nearby venues and book instantly.</a:t>
            </a:r>
          </a:p>
        </p:txBody>
      </p:sp>
    </p:spTree>
    <p:extLst>
      <p:ext uri="{BB962C8B-B14F-4D97-AF65-F5344CB8AC3E}">
        <p14:creationId xmlns:p14="http://schemas.microsoft.com/office/powerpoint/2010/main" val="304818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48CC0A-DCED-51C8-AD8D-B4F0E0090D59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018EA-AF87-032B-481A-85C37B90CED7}"/>
              </a:ext>
            </a:extLst>
          </p:cNvPr>
          <p:cNvSpPr txBox="1"/>
          <p:nvPr/>
        </p:nvSpPr>
        <p:spPr>
          <a:xfrm>
            <a:off x="3336589" y="3377854"/>
            <a:ext cx="5518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TARGET AUDIENCE</a:t>
            </a:r>
          </a:p>
        </p:txBody>
      </p:sp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BAC93837-ED74-F029-933C-F1F155C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380" y="1885831"/>
            <a:ext cx="1159239" cy="11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3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people surrounding a bullseye target">
            <a:extLst>
              <a:ext uri="{FF2B5EF4-FFF2-40B4-BE49-F238E27FC236}">
                <a16:creationId xmlns:a16="http://schemas.microsoft.com/office/drawing/2014/main" id="{CCAB42DE-AA38-73B1-1FBD-B0C1292C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E6DA2C-90EA-6959-5DC6-6D4A91D28F6E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9E674-C66C-8B61-6440-C3571A4E6D55}"/>
              </a:ext>
            </a:extLst>
          </p:cNvPr>
          <p:cNvSpPr txBox="1"/>
          <p:nvPr/>
        </p:nvSpPr>
        <p:spPr>
          <a:xfrm>
            <a:off x="2782528" y="2402381"/>
            <a:ext cx="7688826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TARGET AUDIENCE</a:t>
            </a: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B8F7999C-721F-E04E-C130-376911C8B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760" y="518516"/>
            <a:ext cx="1710330" cy="1710330"/>
          </a:xfrm>
          <a:prstGeom prst="rect">
            <a:avLst/>
          </a:prstGeom>
          <a:effectLst>
            <a:outerShdw blurRad="228600" dist="546100" dir="5400000" sx="11000" sy="11000" algn="ctr" rotWithShape="0">
              <a:srgbClr val="000000">
                <a:alpha val="4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FDC3A-D39C-1A29-B5F2-035445C13315}"/>
              </a:ext>
            </a:extLst>
          </p:cNvPr>
          <p:cNvSpPr txBox="1"/>
          <p:nvPr/>
        </p:nvSpPr>
        <p:spPr>
          <a:xfrm>
            <a:off x="4771550" y="3803627"/>
            <a:ext cx="4683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Event Organizers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College And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Sports Enthusiasts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Corporate Teams</a:t>
            </a:r>
          </a:p>
          <a:p>
            <a:endParaRPr lang="en-IN" sz="20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1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E31CCC-0958-3189-69B5-EEC5AAFE6529}"/>
              </a:ext>
            </a:extLst>
          </p:cNvPr>
          <p:cNvSpPr/>
          <p:nvPr/>
        </p:nvSpPr>
        <p:spPr>
          <a:xfrm>
            <a:off x="2857500" y="1485900"/>
            <a:ext cx="6477000" cy="3886200"/>
          </a:xfrm>
          <a:prstGeom prst="ellipse">
            <a:avLst/>
          </a:prstGeom>
          <a:solidFill>
            <a:srgbClr val="321758">
              <a:alpha val="1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0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00F8253-9D1C-E968-779B-152093DEEC6E}"/>
              </a:ext>
            </a:extLst>
          </p:cNvPr>
          <p:cNvSpPr txBox="1"/>
          <p:nvPr/>
        </p:nvSpPr>
        <p:spPr>
          <a:xfrm>
            <a:off x="3817130" y="3384887"/>
            <a:ext cx="455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ADVANTAGES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6036C0E4-AA1E-89D2-FFF8-303EAC9A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834" y="2041773"/>
            <a:ext cx="1200329" cy="1200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025145-DB42-7692-A5D0-2ADA7A68E937}"/>
              </a:ext>
            </a:extLst>
          </p:cNvPr>
          <p:cNvSpPr txBox="1"/>
          <p:nvPr/>
        </p:nvSpPr>
        <p:spPr>
          <a:xfrm>
            <a:off x="1482213" y="-1252937"/>
            <a:ext cx="5213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ADVANTAGES</a:t>
            </a:r>
            <a:endParaRPr lang="en-IN" sz="5400" dirty="0"/>
          </a:p>
        </p:txBody>
      </p:sp>
      <p:pic>
        <p:nvPicPr>
          <p:cNvPr id="16" name="Graphic 15" descr="Star with solid fill">
            <a:extLst>
              <a:ext uri="{FF2B5EF4-FFF2-40B4-BE49-F238E27FC236}">
                <a16:creationId xmlns:a16="http://schemas.microsoft.com/office/drawing/2014/main" id="{3130B318-94AF-62BF-443F-0327A8E7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884" y="-1478005"/>
            <a:ext cx="1200329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2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vantage">
            <a:extLst>
              <a:ext uri="{FF2B5EF4-FFF2-40B4-BE49-F238E27FC236}">
                <a16:creationId xmlns:a16="http://schemas.microsoft.com/office/drawing/2014/main" id="{7813C9C2-810A-1698-3832-764CF566D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177" b="1511"/>
          <a:stretch/>
        </p:blipFill>
        <p:spPr bwMode="auto">
          <a:xfrm>
            <a:off x="0" y="-1"/>
            <a:ext cx="12458700" cy="700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DC5943-6A44-653A-66EF-5A3BE9BE53C2}"/>
              </a:ext>
            </a:extLst>
          </p:cNvPr>
          <p:cNvSpPr/>
          <p:nvPr/>
        </p:nvSpPr>
        <p:spPr>
          <a:xfrm>
            <a:off x="-2247900" y="-2057400"/>
            <a:ext cx="17011650" cy="11315700"/>
          </a:xfrm>
          <a:prstGeom prst="ellipse">
            <a:avLst/>
          </a:prstGeom>
          <a:solidFill>
            <a:srgbClr val="321758">
              <a:alpha val="84000"/>
            </a:srgbClr>
          </a:solidFill>
          <a:ln w="82550"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AA8161F-E1CD-B56C-89BE-FE2275E85D62}"/>
              </a:ext>
            </a:extLst>
          </p:cNvPr>
          <p:cNvSpPr txBox="1"/>
          <p:nvPr/>
        </p:nvSpPr>
        <p:spPr>
          <a:xfrm>
            <a:off x="3651639" y="1957659"/>
            <a:ext cx="52125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ADVANTAGES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81F1E077-1A25-D9A3-166F-60117182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3866" y="127731"/>
            <a:ext cx="1628117" cy="1628117"/>
          </a:xfrm>
          <a:prstGeom prst="rect">
            <a:avLst/>
          </a:prstGeom>
          <a:effectLst>
            <a:outerShdw blurRad="228600" dist="38100" dir="5400000" sx="113000" sy="113000" algn="ctr" rotWithShape="0">
              <a:srgbClr val="000000">
                <a:alpha val="42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62703-B3DB-7696-2909-3B7AE6F8FCDB}"/>
              </a:ext>
            </a:extLst>
          </p:cNvPr>
          <p:cNvSpPr txBox="1"/>
          <p:nvPr/>
        </p:nvSpPr>
        <p:spPr>
          <a:xfrm>
            <a:off x="1744387" y="4187220"/>
            <a:ext cx="4257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Time-Saving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Reduced Overcrowding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Convenience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Special Offers and 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General Chat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2238D-9685-5D32-6400-EEE178FE890C}"/>
              </a:ext>
            </a:extLst>
          </p:cNvPr>
          <p:cNvSpPr txBox="1"/>
          <p:nvPr/>
        </p:nvSpPr>
        <p:spPr>
          <a:xfrm>
            <a:off x="7071983" y="4187220"/>
            <a:ext cx="4510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Efficient 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Marketing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Flexible Pricing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Scalability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F0FC2-ADC8-5A11-8189-B88A3C6F1A8A}"/>
              </a:ext>
            </a:extLst>
          </p:cNvPr>
          <p:cNvSpPr txBox="1"/>
          <p:nvPr/>
        </p:nvSpPr>
        <p:spPr>
          <a:xfrm>
            <a:off x="1744387" y="3613192"/>
            <a:ext cx="302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FOR  USER (PLAYER)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93AC-9B75-B257-BA48-C44ADB628887}"/>
              </a:ext>
            </a:extLst>
          </p:cNvPr>
          <p:cNvSpPr txBox="1"/>
          <p:nvPr/>
        </p:nvSpPr>
        <p:spPr>
          <a:xfrm>
            <a:off x="7014833" y="3623069"/>
            <a:ext cx="403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FOR  OWNER (MANAGER)</a:t>
            </a:r>
          </a:p>
        </p:txBody>
      </p:sp>
    </p:spTree>
    <p:extLst>
      <p:ext uri="{BB962C8B-B14F-4D97-AF65-F5344CB8AC3E}">
        <p14:creationId xmlns:p14="http://schemas.microsoft.com/office/powerpoint/2010/main" val="426194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252</Words>
  <Application>Microsoft Office PowerPoint</Application>
  <PresentationFormat>Widescreen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Posterama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p.codage0@gmail.com</dc:creator>
  <cp:lastModifiedBy>Shukla Devarsh</cp:lastModifiedBy>
  <cp:revision>5</cp:revision>
  <dcterms:created xsi:type="dcterms:W3CDTF">2024-09-24T04:18:34Z</dcterms:created>
  <dcterms:modified xsi:type="dcterms:W3CDTF">2024-09-30T16:58:02Z</dcterms:modified>
</cp:coreProperties>
</file>