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anose="020B060402020202020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Medium" panose="02000000000000000000" pitchFamily="2" charset="0"/>
      <p:regular r:id="rId34"/>
      <p:bold r:id="rId35"/>
      <p:italic r:id="rId36"/>
      <p:boldItalic r:id="rId37"/>
    </p:embeddedFont>
    <p:embeddedFont>
      <p:font typeface="Roboto Thin"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760">
          <p15:clr>
            <a:srgbClr val="A4A3A4"/>
          </p15:clr>
        </p15:guide>
        <p15:guide id="2" orient="horz" pos="3050">
          <p15:clr>
            <a:srgbClr val="9AA0A6"/>
          </p15:clr>
        </p15:guide>
        <p15:guide id="3">
          <p15:clr>
            <a:srgbClr val="9AA0A6"/>
          </p15:clr>
        </p15:guide>
        <p15:guide id="4" orient="horz" pos="288">
          <p15:clr>
            <a:srgbClr val="9AA0A6"/>
          </p15:clr>
        </p15:guide>
        <p15:guide id="5" pos="5688">
          <p15:clr>
            <a:srgbClr val="9AA0A6"/>
          </p15:clr>
        </p15:guide>
        <p15:guide id="6" orient="horz" pos="278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3" d="100"/>
          <a:sy n="203" d="100"/>
        </p:scale>
        <p:origin x="594" y="168"/>
      </p:cViewPr>
      <p:guideLst>
        <p:guide pos="5760"/>
        <p:guide orient="horz" pos="3050"/>
        <p:guide/>
        <p:guide orient="horz" pos="288"/>
        <p:guide pos="5688"/>
        <p:guide orient="horz" pos="27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Hi, my name is Simona and today I am going to talk about the visitor design pattern. More explicitly, we are going to look into what it is, what problem it solves, and its implementation.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93457bca3_0_2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93457bca3_0_2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Let’s now dive into the implementation of our credit card problem in code. For demo purposes, the classes don’t contain any logic besides printing some strings to the console.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First, let’s analyse the OfferVisitor interface. This contains visit method definitions for each type of credit card(Bronze Silver, and Gold) which will be implemented accordingly in our concrete visitor classes. We’re abstracting operations for each type of credit card here and then implementing them based on types of offers.  Remember that we have 3 types of offers(The Gas offer, the hotel offer, and the airline offer) which based on the type of credit card should output a different result.</a:t>
            </a:r>
            <a:endParaRPr/>
          </a:p>
          <a:p>
            <a:pPr marL="0" lvl="0" indent="0" algn="l" rtl="0">
              <a:spcBef>
                <a:spcPts val="0"/>
              </a:spcBef>
              <a:spcAft>
                <a:spcPts val="0"/>
              </a:spcAft>
              <a:buNone/>
            </a:pPr>
            <a:r>
              <a:rPr lang="en"/>
              <a:t>Let’s now take a look at one of the implementations of this interface, the GasOfferVisitor.</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93457bca3_0_2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93457bca3_0_2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GasOfferVisitor implements the OfferVisitor interface and defines logic for handling gas offers on credit cards. Each visit method takes a bronze, silver, or gold card and outputs the offer.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93457bca3_0_2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93457bca3_0_2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Similarly, the HotelOfferVisitor handles how hotel offers are being outputted for the different credit cards. This plug and play power that the pattern offers us leads to great flexibility in terms of what functionality gets added and what functionality can get removed without actually modifying any of the Credit Card classes.</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93457bca3_0_2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93457bca3_0_2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have the CreditCard interface. As mentioned before, the only change we need to make is adding the accept method which takes in an Offervisitor object. The idea behind the accept method is that the credit card classes “accept” visitors and let the visitors call the right visit method based on the type of credit card and the type of visitor.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93457bca3_0_2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93457bca3_0_2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When implemented, the accept method is going to call the visit method by passing a reference to the current object. So each card class passes their own reference to the visitor which handles the appropriate call.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93457bca3_0_2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93457bca3_0_2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test it, we create a few credit cards and one of each type of the offervisitor implementations. All we have to do now is just call the accept method on a credit card instance and pass one of the Gas/Hotel/ Airlone offervisitor as a parameter.  As we can see, this outputs different offers, based on which credit card and visitor offer implementations we used.</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93457bca3_0_2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93457bca3_0_2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highlight the relationships between the different classes within our credit card solution. We can see the offer visitor interface which defines the visit methods based on each type of credit card, and the concrete visitors being implemented in the form of the Gas/Airline and Hotel Offer visitors. They all compute various offers for all credit card types. </a:t>
            </a:r>
            <a:endParaRPr/>
          </a:p>
          <a:p>
            <a:pPr marL="0" lvl="0" indent="0" algn="l" rtl="0">
              <a:spcBef>
                <a:spcPts val="0"/>
              </a:spcBef>
              <a:spcAft>
                <a:spcPts val="0"/>
              </a:spcAft>
              <a:buNone/>
            </a:pPr>
            <a:r>
              <a:rPr lang="en"/>
              <a:t>As well as  that, the credit card interface defines the required accept method which is implemented in all credit card classes.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b291a7871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b291a787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Now that we’ve seen the visitor design pattern in action, let’s glance over some of its pros and cons</a:t>
            </a:r>
            <a:endParaRPr b="1"/>
          </a:p>
          <a:p>
            <a:pPr marL="0" lvl="0" indent="0" algn="l" rtl="0">
              <a:spcBef>
                <a:spcPts val="0"/>
              </a:spcBef>
              <a:spcAft>
                <a:spcPts val="0"/>
              </a:spcAft>
              <a:buNone/>
            </a:pPr>
            <a:r>
              <a:rPr lang="en" b="1"/>
              <a:t>Pros:</a:t>
            </a:r>
            <a:endParaRPr b="1"/>
          </a:p>
          <a:p>
            <a:pPr marL="0" lvl="0" indent="0" algn="l" rtl="0">
              <a:spcBef>
                <a:spcPts val="0"/>
              </a:spcBef>
              <a:spcAft>
                <a:spcPts val="0"/>
              </a:spcAft>
              <a:buClr>
                <a:schemeClr val="dk1"/>
              </a:buClr>
              <a:buSzPts val="1100"/>
              <a:buFont typeface="Arial"/>
              <a:buNone/>
            </a:pPr>
            <a:r>
              <a:rPr lang="en"/>
              <a:t>Easy to add new operations to objects without modifying them.</a:t>
            </a:r>
            <a:endParaRPr/>
          </a:p>
          <a:p>
            <a:pPr marL="0" lvl="0" indent="0" algn="l" rtl="0">
              <a:spcBef>
                <a:spcPts val="0"/>
              </a:spcBef>
              <a:spcAft>
                <a:spcPts val="0"/>
              </a:spcAft>
              <a:buNone/>
            </a:pPr>
            <a:r>
              <a:rPr lang="en"/>
              <a:t>Related behaviour is focused in a single concrete visitor. For example, all operations that handled gas offers on credit cards were found in the GasOfferVisitor class.</a:t>
            </a:r>
            <a:endParaRPr/>
          </a:p>
          <a:p>
            <a:pPr marL="0" lvl="0" indent="0" algn="l" rtl="0">
              <a:spcBef>
                <a:spcPts val="0"/>
              </a:spcBef>
              <a:spcAft>
                <a:spcPts val="0"/>
              </a:spcAft>
              <a:buNone/>
            </a:pPr>
            <a:r>
              <a:rPr lang="en"/>
              <a:t>As well as that, It implements double dispatching in languages that don’t support it natively. - Java, as many other OOP languages support only single dispatch.</a:t>
            </a:r>
            <a:endParaRPr/>
          </a:p>
          <a:p>
            <a:pPr marL="0" lvl="0" indent="0" algn="l" rtl="0">
              <a:spcBef>
                <a:spcPts val="0"/>
              </a:spcBef>
              <a:spcAft>
                <a:spcPts val="0"/>
              </a:spcAft>
              <a:buNone/>
            </a:pPr>
            <a:endParaRPr/>
          </a:p>
          <a:p>
            <a:pPr marL="0" lvl="0" indent="0" algn="l" rtl="0">
              <a:spcBef>
                <a:spcPts val="0"/>
              </a:spcBef>
              <a:spcAft>
                <a:spcPts val="0"/>
              </a:spcAft>
              <a:buNone/>
            </a:pPr>
            <a:r>
              <a:rPr lang="en" b="1"/>
              <a:t>Cons</a:t>
            </a:r>
            <a:r>
              <a:rPr lang="en"/>
              <a:t>:</a:t>
            </a:r>
            <a:endParaRPr/>
          </a:p>
          <a:p>
            <a:pPr marL="0" lvl="0" indent="0" algn="l" rtl="0">
              <a:spcBef>
                <a:spcPts val="0"/>
              </a:spcBef>
              <a:spcAft>
                <a:spcPts val="0"/>
              </a:spcAft>
              <a:buNone/>
            </a:pPr>
            <a:r>
              <a:rPr lang="en"/>
              <a:t>The Visitor can modify your Elements since an instance of the Element is sent to the Visitor. This is not recommended as it leads to side effects. This can be fixed by making the element objects immutable.</a:t>
            </a:r>
            <a:endParaRPr/>
          </a:p>
          <a:p>
            <a:pPr marL="0" lvl="0" indent="0" algn="l" rtl="0">
              <a:lnSpc>
                <a:spcPct val="115000"/>
              </a:lnSpc>
              <a:spcBef>
                <a:spcPts val="0"/>
              </a:spcBef>
              <a:spcAft>
                <a:spcPts val="0"/>
              </a:spcAft>
              <a:buNone/>
            </a:pPr>
            <a:r>
              <a:rPr lang="en" sz="1150">
                <a:solidFill>
                  <a:srgbClr val="242729"/>
                </a:solidFill>
                <a:highlight>
                  <a:srgbClr val="FFFFFF"/>
                </a:highlight>
              </a:rPr>
              <a:t>Moreover the code of the Element objects is spread out in all the Visitor objects. Therefore, the Element's logic lives in many classes. It makes the code harder to read if you want to look at the code for a specific element object.</a:t>
            </a:r>
            <a:endParaRPr sz="1150">
              <a:solidFill>
                <a:srgbClr val="242729"/>
              </a:solidFill>
              <a:highlight>
                <a:srgbClr val="FFFFFF"/>
              </a:highlight>
            </a:endParaRPr>
          </a:p>
          <a:p>
            <a:pPr marL="0" lvl="0" indent="0" algn="l" rtl="0">
              <a:lnSpc>
                <a:spcPct val="115000"/>
              </a:lnSpc>
              <a:spcBef>
                <a:spcPts val="0"/>
              </a:spcBef>
              <a:spcAft>
                <a:spcPts val="0"/>
              </a:spcAft>
              <a:buNone/>
            </a:pPr>
            <a:endParaRPr sz="1150">
              <a:solidFill>
                <a:srgbClr val="242729"/>
              </a:solidFill>
              <a:highlight>
                <a:srgbClr val="FFFFFF"/>
              </a:highlight>
            </a:endParaRPr>
          </a:p>
          <a:p>
            <a:pPr marL="0" lvl="0" indent="0" algn="l" rtl="0">
              <a:lnSpc>
                <a:spcPct val="115000"/>
              </a:lnSpc>
              <a:spcBef>
                <a:spcPts val="0"/>
              </a:spcBef>
              <a:spcAft>
                <a:spcPts val="0"/>
              </a:spcAft>
              <a:buNone/>
            </a:pPr>
            <a:r>
              <a:rPr lang="en" sz="1150">
                <a:solidFill>
                  <a:srgbClr val="242729"/>
                </a:solidFill>
                <a:highlight>
                  <a:srgbClr val="FFFFFF"/>
                </a:highlight>
              </a:rPr>
              <a:t>It requires a new visitor class for every action. As we’ve seen in the demo, for each action that we needed to perform we required a new class.</a:t>
            </a:r>
            <a:endParaRPr sz="1150">
              <a:solidFill>
                <a:srgbClr val="242729"/>
              </a:solidFill>
              <a:highlight>
                <a:srgbClr val="FFFFFF"/>
              </a:highlight>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93457bca3_0_2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93457bca3_0_2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93457bca3_0_2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93457bca3_0_2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93457bca3_0_1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93457bca3_0_1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visitor design pattern is a behavioural design pattern that allows the addition of new operations to existing object structures without having to modify the objects themselves.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93457bca3_0_2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93457bca3_0_2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better understand it, we are going to look at a hypothetical scenario.</a:t>
            </a:r>
            <a:endParaRPr/>
          </a:p>
          <a:p>
            <a:pPr marL="0" lvl="0" indent="0" algn="l" rtl="0">
              <a:spcBef>
                <a:spcPts val="0"/>
              </a:spcBef>
              <a:spcAft>
                <a:spcPts val="0"/>
              </a:spcAft>
              <a:buNone/>
            </a:pPr>
            <a:r>
              <a:rPr lang="en"/>
              <a:t>Let’s imagine that we work for a multinational bank which offers 3 types of credit cards: Bronze, Silver, and Gold. These credit card options have been introduced a long time ago and the codebase that handles operations for them is already in place and used throughout the banking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93457bca3_0_2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93457bca3_0_2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been tasked to develop these new pieces of functionality. The question now is: how would we go around to implementing  these new features? Let’s first take a look at the most simple, yet not so efficient way.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93457bca3_0_1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93457bca3_0_1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discovered that each type of card is represented by its own class and they all implement the CreditCard Interface.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93457bca3_0_2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93457bca3_0_2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first idea that comes into our minds would be to add the methods in the CreditCard interface and then implement them in the corresponding classes. This way, we will compute each type of offer inside the CreditCard implementations.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93457bca3_0_2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93457bca3_0_2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problem that we will encounter is that as we add more operations in the interface class, we also need to add them in all classes that implement the interface as well. This causes a lot of unnecessary disruption and can be quite dangerous.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93457bca3_0_2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93457bca3_0_2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Although this method is the simpler one, we need to consider how it affects us. By handling logic focused around external offers, we are tightly coupling 2 different concepts: the credit card, and the offers, reducing our flexibility and reusability of the code.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Moreover, we are also violating the Open/Closed principle that says that we should keep our objects open for extensibility, but closed for modification. We also need to keep in mind that the credit card classes are used by downstream components which can be affected by the changes.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Overall, this change could make the codebase difficult to maintain and test.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93457bca3_0_2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93457bca3_0_2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when the visitor design pattern becomes useful. For simplicity purposes we are going to look at a general design first. </a:t>
            </a:r>
            <a:endParaRPr/>
          </a:p>
          <a:p>
            <a:pPr marL="0" lvl="0" indent="0" algn="l" rtl="0">
              <a:spcBef>
                <a:spcPts val="0"/>
              </a:spcBef>
              <a:spcAft>
                <a:spcPts val="0"/>
              </a:spcAft>
              <a:buNone/>
            </a:pPr>
            <a:endParaRPr/>
          </a:p>
          <a:p>
            <a:pPr marL="0" lvl="0" indent="0" algn="l" rtl="0">
              <a:spcBef>
                <a:spcPts val="0"/>
              </a:spcBef>
              <a:spcAft>
                <a:spcPts val="0"/>
              </a:spcAft>
              <a:buNone/>
            </a:pPr>
            <a:r>
              <a:rPr lang="en"/>
              <a:t>Looking in the right hand side of the diagram, the Visitor interface defines visit methods which take as parameters the concrete element classes. The visit methods are then implemented in the Concrete visitor classes which will contain the pieces of functionality that the elements require. So, instead of having these pieces of logic coupled with element classes directly, they will be isolated inside the appropriate concreteVisitor classes.</a:t>
            </a:r>
            <a:endParaRPr/>
          </a:p>
          <a:p>
            <a:pPr marL="0" lvl="0" indent="0" algn="l" rtl="0">
              <a:spcBef>
                <a:spcPts val="0"/>
              </a:spcBef>
              <a:spcAft>
                <a:spcPts val="0"/>
              </a:spcAft>
              <a:buNone/>
            </a:pPr>
            <a:endParaRPr/>
          </a:p>
          <a:p>
            <a:pPr marL="0" lvl="0" indent="0" algn="l" rtl="0">
              <a:spcBef>
                <a:spcPts val="0"/>
              </a:spcBef>
              <a:spcAft>
                <a:spcPts val="0"/>
              </a:spcAft>
              <a:buNone/>
            </a:pPr>
            <a:r>
              <a:rPr lang="en"/>
              <a:t>Looking at the left hand side, we have the Element interface and the classes that implement it and require the new functionality. The only change we need to make here is to add an accept method. The accept method takes in a visitor object and  from there on it’s the visitor’s responsibility to make sure the correct method is used based on the element type. Inside the accept method, we are going to call the visit method and pass in a reference to the current object.</a:t>
            </a:r>
            <a:endParaRPr sz="1150">
              <a:solidFill>
                <a:srgbClr val="242729"/>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95600" y="1385775"/>
            <a:ext cx="75528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visitor design pattern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idx="4294967295"/>
          </p:nvPr>
        </p:nvSpPr>
        <p:spPr>
          <a:xfrm>
            <a:off x="689275" y="5519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The OfferVisitor interface</a:t>
            </a:r>
            <a:endParaRPr sz="2320"/>
          </a:p>
        </p:txBody>
      </p:sp>
      <p:pic>
        <p:nvPicPr>
          <p:cNvPr id="160" name="Google Shape;160;p22"/>
          <p:cNvPicPr preferRelativeResize="0"/>
          <p:nvPr/>
        </p:nvPicPr>
        <p:blipFill rotWithShape="1">
          <a:blip r:embed="rId3">
            <a:alphaModFix/>
          </a:blip>
          <a:srcRect t="109" b="99"/>
          <a:stretch/>
        </p:blipFill>
        <p:spPr>
          <a:xfrm>
            <a:off x="689275" y="1087175"/>
            <a:ext cx="7765448" cy="375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idx="4294967295"/>
          </p:nvPr>
        </p:nvSpPr>
        <p:spPr>
          <a:xfrm>
            <a:off x="689275" y="5519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The GasOfferVisitor</a:t>
            </a:r>
            <a:endParaRPr sz="2320"/>
          </a:p>
        </p:txBody>
      </p:sp>
      <p:pic>
        <p:nvPicPr>
          <p:cNvPr id="166" name="Google Shape;166;p23"/>
          <p:cNvPicPr preferRelativeResize="0"/>
          <p:nvPr/>
        </p:nvPicPr>
        <p:blipFill rotWithShape="1">
          <a:blip r:embed="rId3">
            <a:alphaModFix/>
          </a:blip>
          <a:srcRect t="573" b="563"/>
          <a:stretch/>
        </p:blipFill>
        <p:spPr>
          <a:xfrm>
            <a:off x="689275" y="1087175"/>
            <a:ext cx="7765448" cy="375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idx="4294967295"/>
          </p:nvPr>
        </p:nvSpPr>
        <p:spPr>
          <a:xfrm>
            <a:off x="689275" y="51252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The HotelOfferVisitor</a:t>
            </a:r>
            <a:endParaRPr sz="2320"/>
          </a:p>
        </p:txBody>
      </p:sp>
      <p:pic>
        <p:nvPicPr>
          <p:cNvPr id="172" name="Google Shape;172;p24"/>
          <p:cNvPicPr preferRelativeResize="0"/>
          <p:nvPr/>
        </p:nvPicPr>
        <p:blipFill rotWithShape="1">
          <a:blip r:embed="rId3">
            <a:alphaModFix/>
          </a:blip>
          <a:srcRect t="874" b="874"/>
          <a:stretch/>
        </p:blipFill>
        <p:spPr>
          <a:xfrm>
            <a:off x="689275" y="1087175"/>
            <a:ext cx="7765448" cy="3754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5"/>
          <p:cNvPicPr preferRelativeResize="0"/>
          <p:nvPr/>
        </p:nvPicPr>
        <p:blipFill>
          <a:blip r:embed="rId3">
            <a:alphaModFix/>
          </a:blip>
          <a:stretch>
            <a:fillRect/>
          </a:stretch>
        </p:blipFill>
        <p:spPr>
          <a:xfrm>
            <a:off x="689270" y="1087175"/>
            <a:ext cx="7745638" cy="3755000"/>
          </a:xfrm>
          <a:prstGeom prst="rect">
            <a:avLst/>
          </a:prstGeom>
          <a:noFill/>
          <a:ln>
            <a:noFill/>
          </a:ln>
        </p:spPr>
      </p:pic>
      <p:sp>
        <p:nvSpPr>
          <p:cNvPr id="178" name="Google Shape;178;p25"/>
          <p:cNvSpPr txBox="1">
            <a:spLocks noGrp="1"/>
          </p:cNvSpPr>
          <p:nvPr>
            <p:ph type="title" idx="4294967295"/>
          </p:nvPr>
        </p:nvSpPr>
        <p:spPr>
          <a:xfrm>
            <a:off x="689275" y="5519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The CreditCard Interface</a:t>
            </a:r>
            <a:endParaRPr sz="23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idx="4294967295"/>
          </p:nvPr>
        </p:nvSpPr>
        <p:spPr>
          <a:xfrm>
            <a:off x="689275" y="5519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The BronzeCard, SilverCard, and GoldCard classes</a:t>
            </a:r>
            <a:endParaRPr sz="2020"/>
          </a:p>
        </p:txBody>
      </p:sp>
      <p:pic>
        <p:nvPicPr>
          <p:cNvPr id="184" name="Google Shape;184;p26"/>
          <p:cNvPicPr preferRelativeResize="0"/>
          <p:nvPr/>
        </p:nvPicPr>
        <p:blipFill>
          <a:blip r:embed="rId3">
            <a:alphaModFix/>
          </a:blip>
          <a:stretch>
            <a:fillRect/>
          </a:stretch>
        </p:blipFill>
        <p:spPr>
          <a:xfrm>
            <a:off x="689275" y="1087175"/>
            <a:ext cx="7765448" cy="3325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idx="4294967295"/>
          </p:nvPr>
        </p:nvSpPr>
        <p:spPr>
          <a:xfrm>
            <a:off x="689275" y="5519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Running the example</a:t>
            </a:r>
            <a:endParaRPr sz="2320"/>
          </a:p>
        </p:txBody>
      </p:sp>
      <p:pic>
        <p:nvPicPr>
          <p:cNvPr id="190" name="Google Shape;190;p27"/>
          <p:cNvPicPr preferRelativeResize="0"/>
          <p:nvPr/>
        </p:nvPicPr>
        <p:blipFill>
          <a:blip r:embed="rId3">
            <a:alphaModFix/>
          </a:blip>
          <a:stretch>
            <a:fillRect/>
          </a:stretch>
        </p:blipFill>
        <p:spPr>
          <a:xfrm>
            <a:off x="689275" y="1087175"/>
            <a:ext cx="7765448" cy="375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8"/>
          <p:cNvPicPr preferRelativeResize="0"/>
          <p:nvPr/>
        </p:nvPicPr>
        <p:blipFill rotWithShape="1">
          <a:blip r:embed="rId3">
            <a:alphaModFix/>
          </a:blip>
          <a:srcRect/>
          <a:stretch/>
        </p:blipFill>
        <p:spPr>
          <a:xfrm>
            <a:off x="689275" y="1087180"/>
            <a:ext cx="7765448" cy="3037170"/>
          </a:xfrm>
          <a:prstGeom prst="rect">
            <a:avLst/>
          </a:prstGeom>
          <a:noFill/>
          <a:ln>
            <a:noFill/>
          </a:ln>
        </p:spPr>
      </p:pic>
      <p:sp>
        <p:nvSpPr>
          <p:cNvPr id="196" name="Google Shape;196;p28"/>
          <p:cNvSpPr txBox="1"/>
          <p:nvPr/>
        </p:nvSpPr>
        <p:spPr>
          <a:xfrm>
            <a:off x="689275" y="548375"/>
            <a:ext cx="49791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Raleway"/>
                <a:ea typeface="Raleway"/>
                <a:cs typeface="Raleway"/>
                <a:sym typeface="Raleway"/>
              </a:rPr>
              <a:t>Credit card solution diagram</a:t>
            </a:r>
            <a:endParaRPr sz="2300" b="1">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9"/>
          <p:cNvGrpSpPr/>
          <p:nvPr/>
        </p:nvGrpSpPr>
        <p:grpSpPr>
          <a:xfrm>
            <a:off x="1349846" y="716175"/>
            <a:ext cx="2501676" cy="3711155"/>
            <a:chOff x="1178650" y="283725"/>
            <a:chExt cx="2103310" cy="4076400"/>
          </a:xfrm>
        </p:grpSpPr>
        <p:sp>
          <p:nvSpPr>
            <p:cNvPr id="202" name="Google Shape;202;p29"/>
            <p:cNvSpPr/>
            <p:nvPr/>
          </p:nvSpPr>
          <p:spPr>
            <a:xfrm>
              <a:off x="1178650" y="283725"/>
              <a:ext cx="2030400" cy="40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233860" y="350865"/>
              <a:ext cx="2048100" cy="38832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1233933" y="1054238"/>
              <a:ext cx="2030400" cy="3180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Roboto Medium"/>
                <a:buChar char="●"/>
              </a:pPr>
              <a:r>
                <a:rPr lang="en" sz="1200">
                  <a:solidFill>
                    <a:schemeClr val="dk1"/>
                  </a:solidFill>
                  <a:latin typeface="Roboto Medium"/>
                  <a:ea typeface="Roboto Medium"/>
                  <a:cs typeface="Roboto Medium"/>
                  <a:sym typeface="Roboto Medium"/>
                </a:rPr>
                <a:t>Easy to add new operations to objects without modifying them.</a:t>
              </a:r>
              <a:endParaRPr sz="1200">
                <a:solidFill>
                  <a:schemeClr val="dk1"/>
                </a:solidFill>
                <a:latin typeface="Roboto Medium"/>
                <a:ea typeface="Roboto Medium"/>
                <a:cs typeface="Roboto Medium"/>
                <a:sym typeface="Roboto Medium"/>
              </a:endParaRPr>
            </a:p>
            <a:p>
              <a:pPr marL="457200" lvl="0" indent="0" algn="l" rtl="0">
                <a:spcBef>
                  <a:spcPts val="0"/>
                </a:spcBef>
                <a:spcAft>
                  <a:spcPts val="0"/>
                </a:spcAft>
                <a:buNone/>
              </a:pPr>
              <a:endParaRPr sz="1200">
                <a:solidFill>
                  <a:schemeClr val="dk1"/>
                </a:solidFill>
                <a:latin typeface="Roboto Medium"/>
                <a:ea typeface="Roboto Medium"/>
                <a:cs typeface="Roboto Medium"/>
                <a:sym typeface="Roboto Medium"/>
              </a:endParaRPr>
            </a:p>
            <a:p>
              <a:pPr marL="457200" lvl="0" indent="-304800" algn="l" rtl="0">
                <a:spcBef>
                  <a:spcPts val="0"/>
                </a:spcBef>
                <a:spcAft>
                  <a:spcPts val="0"/>
                </a:spcAft>
                <a:buClr>
                  <a:schemeClr val="dk1"/>
                </a:buClr>
                <a:buSzPts val="1200"/>
                <a:buFont typeface="Roboto Medium"/>
                <a:buChar char="●"/>
              </a:pPr>
              <a:r>
                <a:rPr lang="en" sz="1200">
                  <a:solidFill>
                    <a:schemeClr val="dk1"/>
                  </a:solidFill>
                  <a:latin typeface="Roboto Medium"/>
                  <a:ea typeface="Roboto Medium"/>
                  <a:cs typeface="Roboto Medium"/>
                  <a:sym typeface="Roboto Medium"/>
                </a:rPr>
                <a:t>Related behaviour is focused in a single concrete visitor.</a:t>
              </a:r>
              <a:endParaRPr sz="1200">
                <a:solidFill>
                  <a:schemeClr val="dk1"/>
                </a:solidFill>
                <a:latin typeface="Roboto Medium"/>
                <a:ea typeface="Roboto Medium"/>
                <a:cs typeface="Roboto Medium"/>
                <a:sym typeface="Roboto Medium"/>
              </a:endParaRPr>
            </a:p>
            <a:p>
              <a:pPr marL="457200" lvl="0" indent="0" algn="l" rtl="0">
                <a:spcBef>
                  <a:spcPts val="0"/>
                </a:spcBef>
                <a:spcAft>
                  <a:spcPts val="0"/>
                </a:spcAft>
                <a:buNone/>
              </a:pPr>
              <a:endParaRPr sz="1200">
                <a:solidFill>
                  <a:schemeClr val="dk1"/>
                </a:solidFill>
                <a:latin typeface="Roboto Medium"/>
                <a:ea typeface="Roboto Medium"/>
                <a:cs typeface="Roboto Medium"/>
                <a:sym typeface="Roboto Medium"/>
              </a:endParaRPr>
            </a:p>
            <a:p>
              <a:pPr marL="457200" lvl="0" indent="-304800" algn="l" rtl="0">
                <a:spcBef>
                  <a:spcPts val="0"/>
                </a:spcBef>
                <a:spcAft>
                  <a:spcPts val="0"/>
                </a:spcAft>
                <a:buClr>
                  <a:schemeClr val="dk1"/>
                </a:buClr>
                <a:buSzPts val="1200"/>
                <a:buFont typeface="Roboto Medium"/>
                <a:buChar char="●"/>
              </a:pPr>
              <a:r>
                <a:rPr lang="en" sz="1200">
                  <a:solidFill>
                    <a:schemeClr val="dk1"/>
                  </a:solidFill>
                  <a:latin typeface="Roboto Medium"/>
                  <a:ea typeface="Roboto Medium"/>
                  <a:cs typeface="Roboto Medium"/>
                  <a:sym typeface="Roboto Medium"/>
                </a:rPr>
                <a:t>It implements double dispatching in languages that don’t support it natively.</a:t>
              </a:r>
              <a:endParaRPr sz="1200">
                <a:solidFill>
                  <a:schemeClr val="dk1"/>
                </a:solidFill>
                <a:latin typeface="Roboto Medium"/>
                <a:ea typeface="Roboto Medium"/>
                <a:cs typeface="Roboto Medium"/>
                <a:sym typeface="Roboto Medium"/>
              </a:endParaRPr>
            </a:p>
            <a:p>
              <a:pPr marL="457200" lvl="0" indent="0" algn="l" rtl="0">
                <a:spcBef>
                  <a:spcPts val="0"/>
                </a:spcBef>
                <a:spcAft>
                  <a:spcPts val="0"/>
                </a:spcAft>
                <a:buNone/>
              </a:pPr>
              <a:endParaRPr sz="1200">
                <a:solidFill>
                  <a:schemeClr val="dk1"/>
                </a:solidFill>
                <a:latin typeface="Roboto Medium"/>
                <a:ea typeface="Roboto Medium"/>
                <a:cs typeface="Roboto Medium"/>
                <a:sym typeface="Roboto Medium"/>
              </a:endParaRPr>
            </a:p>
            <a:p>
              <a:pPr marL="0" lvl="0" indent="0" algn="l" rtl="0">
                <a:spcBef>
                  <a:spcPts val="0"/>
                </a:spcBef>
                <a:spcAft>
                  <a:spcPts val="0"/>
                </a:spcAft>
                <a:buNone/>
              </a:pPr>
              <a:endParaRPr sz="1200">
                <a:solidFill>
                  <a:schemeClr val="dk1"/>
                </a:solidFill>
                <a:latin typeface="Roboto Medium"/>
                <a:ea typeface="Roboto Medium"/>
                <a:cs typeface="Roboto Medium"/>
                <a:sym typeface="Roboto Medium"/>
              </a:endParaRPr>
            </a:p>
          </p:txBody>
        </p:sp>
        <p:sp>
          <p:nvSpPr>
            <p:cNvPr id="205" name="Google Shape;205;p29"/>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b="1">
                  <a:solidFill>
                    <a:schemeClr val="dk1"/>
                  </a:solidFill>
                  <a:latin typeface="Roboto"/>
                  <a:ea typeface="Roboto"/>
                  <a:cs typeface="Roboto"/>
                  <a:sym typeface="Roboto"/>
                </a:rPr>
                <a:t>PROS</a:t>
              </a:r>
              <a:endParaRPr sz="2900">
                <a:solidFill>
                  <a:schemeClr val="dk1"/>
                </a:solidFill>
                <a:latin typeface="Roboto Thin"/>
                <a:ea typeface="Roboto Thin"/>
                <a:cs typeface="Roboto Thin"/>
                <a:sym typeface="Roboto Thin"/>
              </a:endParaRPr>
            </a:p>
          </p:txBody>
        </p:sp>
      </p:grpSp>
      <p:grpSp>
        <p:nvGrpSpPr>
          <p:cNvPr id="206" name="Google Shape;206;p29"/>
          <p:cNvGrpSpPr/>
          <p:nvPr/>
        </p:nvGrpSpPr>
        <p:grpSpPr>
          <a:xfrm>
            <a:off x="5096725" y="716175"/>
            <a:ext cx="2486829" cy="3711155"/>
            <a:chOff x="1118224" y="283725"/>
            <a:chExt cx="2090826" cy="4076400"/>
          </a:xfrm>
        </p:grpSpPr>
        <p:sp>
          <p:nvSpPr>
            <p:cNvPr id="207" name="Google Shape;207;p29"/>
            <p:cNvSpPr/>
            <p:nvPr/>
          </p:nvSpPr>
          <p:spPr>
            <a:xfrm>
              <a:off x="1178650" y="283725"/>
              <a:ext cx="2030400" cy="407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1118224" y="341749"/>
              <a:ext cx="2048100" cy="3874200"/>
            </a:xfrm>
            <a:prstGeom prst="rect">
              <a:avLst/>
            </a:prstGeom>
            <a:solidFill>
              <a:srgbClr val="FFFFFF"/>
            </a:solid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233849" y="470593"/>
              <a:ext cx="19326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900" b="1">
                  <a:solidFill>
                    <a:schemeClr val="accent3"/>
                  </a:solidFill>
                  <a:latin typeface="Roboto"/>
                  <a:ea typeface="Roboto"/>
                  <a:cs typeface="Roboto"/>
                  <a:sym typeface="Roboto"/>
                </a:rPr>
                <a:t>CONS</a:t>
              </a:r>
              <a:endParaRPr sz="2900">
                <a:solidFill>
                  <a:schemeClr val="accent3"/>
                </a:solidFill>
                <a:latin typeface="Roboto Thin"/>
                <a:ea typeface="Roboto Thin"/>
                <a:cs typeface="Roboto Thin"/>
                <a:sym typeface="Roboto Thin"/>
              </a:endParaRPr>
            </a:p>
          </p:txBody>
        </p:sp>
        <p:sp>
          <p:nvSpPr>
            <p:cNvPr id="210" name="Google Shape;210;p29"/>
            <p:cNvSpPr/>
            <p:nvPr/>
          </p:nvSpPr>
          <p:spPr>
            <a:xfrm>
              <a:off x="1124130" y="1054237"/>
              <a:ext cx="2030400" cy="3101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Font typeface="Roboto Medium"/>
                <a:buChar char="●"/>
              </a:pPr>
              <a:r>
                <a:rPr lang="en" sz="1200">
                  <a:solidFill>
                    <a:schemeClr val="accent3"/>
                  </a:solidFill>
                  <a:latin typeface="Roboto Medium"/>
                  <a:ea typeface="Roboto Medium"/>
                  <a:cs typeface="Roboto Medium"/>
                  <a:sym typeface="Roboto Medium"/>
                </a:rPr>
                <a:t>Your Visitor can modify your Elements since an instance of the Element is sent to the Visitor. </a:t>
              </a:r>
              <a:endParaRPr sz="1200">
                <a:solidFill>
                  <a:schemeClr val="accent3"/>
                </a:solidFill>
                <a:latin typeface="Roboto Medium"/>
                <a:ea typeface="Roboto Medium"/>
                <a:cs typeface="Roboto Medium"/>
                <a:sym typeface="Roboto Medium"/>
              </a:endParaRPr>
            </a:p>
            <a:p>
              <a:pPr marL="457200" lvl="0" indent="0" algn="l" rtl="0">
                <a:spcBef>
                  <a:spcPts val="0"/>
                </a:spcBef>
                <a:spcAft>
                  <a:spcPts val="0"/>
                </a:spcAft>
                <a:buNone/>
              </a:pPr>
              <a:endParaRPr sz="1200">
                <a:solidFill>
                  <a:schemeClr val="accent3"/>
                </a:solidFill>
                <a:latin typeface="Roboto Medium"/>
                <a:ea typeface="Roboto Medium"/>
                <a:cs typeface="Roboto Medium"/>
                <a:sym typeface="Roboto Medium"/>
              </a:endParaRPr>
            </a:p>
            <a:p>
              <a:pPr marL="457200" lvl="0" indent="-304800" algn="l" rtl="0">
                <a:spcBef>
                  <a:spcPts val="0"/>
                </a:spcBef>
                <a:spcAft>
                  <a:spcPts val="0"/>
                </a:spcAft>
                <a:buClr>
                  <a:schemeClr val="accent3"/>
                </a:buClr>
                <a:buSzPts val="1200"/>
                <a:buFont typeface="Roboto Medium"/>
                <a:buChar char="●"/>
              </a:pPr>
              <a:r>
                <a:rPr lang="en" sz="1200">
                  <a:solidFill>
                    <a:schemeClr val="accent3"/>
                  </a:solidFill>
                  <a:latin typeface="Roboto Medium"/>
                  <a:ea typeface="Roboto Medium"/>
                  <a:cs typeface="Roboto Medium"/>
                  <a:sym typeface="Roboto Medium"/>
                </a:rPr>
                <a:t>Code can become less readable.</a:t>
              </a:r>
              <a:endParaRPr sz="1200">
                <a:solidFill>
                  <a:schemeClr val="accent3"/>
                </a:solidFill>
                <a:latin typeface="Roboto Medium"/>
                <a:ea typeface="Roboto Medium"/>
                <a:cs typeface="Roboto Medium"/>
                <a:sym typeface="Roboto Medium"/>
              </a:endParaRPr>
            </a:p>
            <a:p>
              <a:pPr marL="457200" lvl="0" indent="0" algn="l" rtl="0">
                <a:spcBef>
                  <a:spcPts val="0"/>
                </a:spcBef>
                <a:spcAft>
                  <a:spcPts val="0"/>
                </a:spcAft>
                <a:buNone/>
              </a:pPr>
              <a:endParaRPr sz="1200">
                <a:solidFill>
                  <a:schemeClr val="accent3"/>
                </a:solidFill>
                <a:latin typeface="Roboto Medium"/>
                <a:ea typeface="Roboto Medium"/>
                <a:cs typeface="Roboto Medium"/>
                <a:sym typeface="Roboto Medium"/>
              </a:endParaRPr>
            </a:p>
            <a:p>
              <a:pPr marL="457200" lvl="0" indent="-304800" algn="l" rtl="0">
                <a:spcBef>
                  <a:spcPts val="0"/>
                </a:spcBef>
                <a:spcAft>
                  <a:spcPts val="0"/>
                </a:spcAft>
                <a:buClr>
                  <a:schemeClr val="accent3"/>
                </a:buClr>
                <a:buSzPts val="1200"/>
                <a:buFont typeface="Roboto Medium"/>
                <a:buChar char="●"/>
              </a:pPr>
              <a:r>
                <a:rPr lang="en" sz="1200">
                  <a:solidFill>
                    <a:schemeClr val="accent3"/>
                  </a:solidFill>
                  <a:latin typeface="Roboto Medium"/>
                  <a:ea typeface="Roboto Medium"/>
                  <a:cs typeface="Roboto Medium"/>
                  <a:sym typeface="Roboto Medium"/>
                </a:rPr>
                <a:t>It requires a new Visitor class for every action.</a:t>
              </a:r>
              <a:endParaRPr sz="1200">
                <a:solidFill>
                  <a:schemeClr val="accent3"/>
                </a:solidFill>
                <a:latin typeface="Roboto Medium"/>
                <a:ea typeface="Roboto Medium"/>
                <a:cs typeface="Roboto Medium"/>
                <a:sym typeface="Roboto Medium"/>
              </a:endParaRPr>
            </a:p>
          </p:txBody>
        </p:sp>
      </p:grpSp>
      <p:sp>
        <p:nvSpPr>
          <p:cNvPr id="211" name="Google Shape;211;p29"/>
          <p:cNvSpPr/>
          <p:nvPr/>
        </p:nvSpPr>
        <p:spPr>
          <a:xfrm>
            <a:off x="1437825" y="1394250"/>
            <a:ext cx="1628700" cy="2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5890125" y="1370850"/>
            <a:ext cx="1628700" cy="23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idx="4294967295"/>
          </p:nvPr>
        </p:nvSpPr>
        <p:spPr>
          <a:xfrm>
            <a:off x="727650" y="23041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it?</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2"/>
                </a:solidFill>
              </a:rPr>
              <a:t>A behavioural design pattern that allows the addition of new operations to existing object structures without having to modify the objects themselves.</a:t>
            </a:r>
            <a:endParaRPr sz="1600">
              <a:solidFill>
                <a:schemeClr val="dk2"/>
              </a:solidFill>
            </a:endParaRPr>
          </a:p>
          <a:p>
            <a:pPr marL="914400" lvl="0" indent="0" algn="l" rtl="0">
              <a:spcBef>
                <a:spcPts val="1200"/>
              </a:spcBef>
              <a:spcAft>
                <a:spcPts val="1200"/>
              </a:spcAft>
              <a:buNone/>
            </a:pPr>
            <a:endParaRPr sz="1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credit card problem</a:t>
            </a:r>
            <a:endParaRPr/>
          </a:p>
        </p:txBody>
      </p:sp>
      <p:sp>
        <p:nvSpPr>
          <p:cNvPr id="98" name="Google Shape;98;p15"/>
          <p:cNvSpPr txBox="1"/>
          <p:nvPr/>
        </p:nvSpPr>
        <p:spPr>
          <a:xfrm>
            <a:off x="820875" y="2150925"/>
            <a:ext cx="693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Established bank offers 3 types of credit cards: Bronze, Silver, and Gold.</a:t>
            </a:r>
            <a:endParaRPr>
              <a:latin typeface="Lato"/>
              <a:ea typeface="Lato"/>
              <a:cs typeface="Lato"/>
              <a:sym typeface="Lato"/>
            </a:endParaRPr>
          </a:p>
        </p:txBody>
      </p:sp>
      <p:pic>
        <p:nvPicPr>
          <p:cNvPr id="99" name="Google Shape;99;p15"/>
          <p:cNvPicPr preferRelativeResize="0"/>
          <p:nvPr/>
        </p:nvPicPr>
        <p:blipFill>
          <a:blip r:embed="rId3">
            <a:alphaModFix/>
          </a:blip>
          <a:stretch>
            <a:fillRect/>
          </a:stretch>
        </p:blipFill>
        <p:spPr>
          <a:xfrm>
            <a:off x="820875" y="2948700"/>
            <a:ext cx="2038625" cy="1388900"/>
          </a:xfrm>
          <a:prstGeom prst="rect">
            <a:avLst/>
          </a:prstGeom>
          <a:noFill/>
          <a:ln>
            <a:noFill/>
          </a:ln>
        </p:spPr>
      </p:pic>
      <p:pic>
        <p:nvPicPr>
          <p:cNvPr id="100" name="Google Shape;100;p15"/>
          <p:cNvPicPr preferRelativeResize="0"/>
          <p:nvPr/>
        </p:nvPicPr>
        <p:blipFill>
          <a:blip r:embed="rId4">
            <a:alphaModFix/>
          </a:blip>
          <a:stretch>
            <a:fillRect/>
          </a:stretch>
        </p:blipFill>
        <p:spPr>
          <a:xfrm>
            <a:off x="3600200" y="2948725"/>
            <a:ext cx="2038625" cy="1388875"/>
          </a:xfrm>
          <a:prstGeom prst="rect">
            <a:avLst/>
          </a:prstGeom>
          <a:noFill/>
          <a:ln>
            <a:noFill/>
          </a:ln>
        </p:spPr>
      </p:pic>
      <p:pic>
        <p:nvPicPr>
          <p:cNvPr id="101" name="Google Shape;101;p15"/>
          <p:cNvPicPr preferRelativeResize="0"/>
          <p:nvPr/>
        </p:nvPicPr>
        <p:blipFill>
          <a:blip r:embed="rId5">
            <a:alphaModFix/>
          </a:blip>
          <a:stretch>
            <a:fillRect/>
          </a:stretch>
        </p:blipFill>
        <p:spPr>
          <a:xfrm>
            <a:off x="6379525" y="2948711"/>
            <a:ext cx="2038625" cy="1388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credit card problem</a:t>
            </a:r>
            <a:endParaRPr/>
          </a:p>
        </p:txBody>
      </p:sp>
      <p:sp>
        <p:nvSpPr>
          <p:cNvPr id="107" name="Google Shape;107;p16"/>
          <p:cNvSpPr txBox="1"/>
          <p:nvPr/>
        </p:nvSpPr>
        <p:spPr>
          <a:xfrm>
            <a:off x="820875" y="2150925"/>
            <a:ext cx="6930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bank signs new contracts with 3 companies: a hotel, an airline, and a gas station based on which they will offer cashbacks to customers that use their credit cards.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cxnSp>
        <p:nvCxnSpPr>
          <p:cNvPr id="112" name="Google Shape;112;p17"/>
          <p:cNvCxnSpPr>
            <a:stCxn id="113" idx="2"/>
            <a:endCxn id="114" idx="0"/>
          </p:cNvCxnSpPr>
          <p:nvPr/>
        </p:nvCxnSpPr>
        <p:spPr>
          <a:xfrm rot="-5400000" flipH="1">
            <a:off x="5669400" y="481625"/>
            <a:ext cx="382800" cy="2700900"/>
          </a:xfrm>
          <a:prstGeom prst="bentConnector3">
            <a:avLst>
              <a:gd name="adj1" fmla="val 49997"/>
            </a:avLst>
          </a:prstGeom>
          <a:noFill/>
          <a:ln w="19050" cap="flat" cmpd="sng">
            <a:solidFill>
              <a:srgbClr val="C2C2C2"/>
            </a:solidFill>
            <a:prstDash val="solid"/>
            <a:miter lim="8000"/>
            <a:headEnd type="none" w="sm" len="sm"/>
            <a:tailEnd type="none" w="sm" len="sm"/>
          </a:ln>
        </p:spPr>
      </p:cxnSp>
      <p:cxnSp>
        <p:nvCxnSpPr>
          <p:cNvPr id="115" name="Google Shape;115;p17"/>
          <p:cNvCxnSpPr>
            <a:stCxn id="116" idx="0"/>
            <a:endCxn id="113" idx="2"/>
          </p:cNvCxnSpPr>
          <p:nvPr/>
        </p:nvCxnSpPr>
        <p:spPr>
          <a:xfrm rot="-5400000">
            <a:off x="2999425" y="512650"/>
            <a:ext cx="382800" cy="2638800"/>
          </a:xfrm>
          <a:prstGeom prst="bentConnector3">
            <a:avLst>
              <a:gd name="adj1" fmla="val 49997"/>
            </a:avLst>
          </a:prstGeom>
          <a:noFill/>
          <a:ln w="19050" cap="flat" cmpd="sng">
            <a:solidFill>
              <a:srgbClr val="C2C2C2"/>
            </a:solidFill>
            <a:prstDash val="solid"/>
            <a:miter lim="8000"/>
            <a:headEnd type="none" w="sm" len="sm"/>
            <a:tailEnd type="none" w="sm" len="sm"/>
          </a:ln>
        </p:spPr>
      </p:cxnSp>
      <p:sp>
        <p:nvSpPr>
          <p:cNvPr id="113" name="Google Shape;113;p17"/>
          <p:cNvSpPr txBox="1"/>
          <p:nvPr/>
        </p:nvSpPr>
        <p:spPr>
          <a:xfrm>
            <a:off x="3740100" y="1087175"/>
            <a:ext cx="1540500" cy="5535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A72A1E"/>
                </a:solidFill>
                <a:latin typeface="Roboto"/>
                <a:ea typeface="Roboto"/>
                <a:cs typeface="Roboto"/>
                <a:sym typeface="Roboto"/>
              </a:rPr>
              <a:t>CreditCard  Interface</a:t>
            </a:r>
            <a:endParaRPr sz="1000" b="1">
              <a:solidFill>
                <a:srgbClr val="A72A1E"/>
              </a:solidFill>
              <a:latin typeface="Roboto"/>
              <a:ea typeface="Roboto"/>
              <a:cs typeface="Roboto"/>
              <a:sym typeface="Roboto"/>
            </a:endParaRPr>
          </a:p>
          <a:p>
            <a:pPr marL="0" lvl="0" indent="0" algn="ctr" rtl="0">
              <a:spcBef>
                <a:spcPts val="0"/>
              </a:spcBef>
              <a:spcAft>
                <a:spcPts val="0"/>
              </a:spcAft>
              <a:buNone/>
            </a:pPr>
            <a:endParaRPr sz="1000">
              <a:solidFill>
                <a:srgbClr val="A72A1E"/>
              </a:solidFill>
              <a:latin typeface="Roboto"/>
              <a:ea typeface="Roboto"/>
              <a:cs typeface="Roboto"/>
              <a:sym typeface="Roboto"/>
            </a:endParaRPr>
          </a:p>
        </p:txBody>
      </p:sp>
      <p:sp>
        <p:nvSpPr>
          <p:cNvPr id="116" name="Google Shape;116;p17"/>
          <p:cNvSpPr txBox="1"/>
          <p:nvPr/>
        </p:nvSpPr>
        <p:spPr>
          <a:xfrm>
            <a:off x="1036525" y="2023450"/>
            <a:ext cx="1669800" cy="6768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A72A1E"/>
                </a:solidFill>
                <a:latin typeface="Roboto"/>
                <a:ea typeface="Roboto"/>
                <a:cs typeface="Roboto"/>
                <a:sym typeface="Roboto"/>
              </a:rPr>
              <a:t>BronzeCard  implements CreditCard</a:t>
            </a:r>
            <a:endParaRPr sz="1000" b="1">
              <a:solidFill>
                <a:srgbClr val="A72A1E"/>
              </a:solidFill>
              <a:latin typeface="Roboto"/>
              <a:ea typeface="Roboto"/>
              <a:cs typeface="Roboto"/>
              <a:sym typeface="Roboto"/>
            </a:endParaRPr>
          </a:p>
        </p:txBody>
      </p:sp>
      <p:sp>
        <p:nvSpPr>
          <p:cNvPr id="114" name="Google Shape;114;p17"/>
          <p:cNvSpPr txBox="1"/>
          <p:nvPr/>
        </p:nvSpPr>
        <p:spPr>
          <a:xfrm>
            <a:off x="6314975" y="2023450"/>
            <a:ext cx="1792500" cy="6768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A72A1E"/>
                </a:solidFill>
                <a:latin typeface="Roboto"/>
                <a:ea typeface="Roboto"/>
                <a:cs typeface="Roboto"/>
                <a:sym typeface="Roboto"/>
              </a:rPr>
              <a:t>GoldCard  implements CreditCard</a:t>
            </a:r>
            <a:endParaRPr sz="1000" b="1">
              <a:solidFill>
                <a:srgbClr val="A72A1E"/>
              </a:solidFill>
              <a:latin typeface="Roboto"/>
              <a:ea typeface="Roboto"/>
              <a:cs typeface="Roboto"/>
              <a:sym typeface="Roboto"/>
            </a:endParaRPr>
          </a:p>
        </p:txBody>
      </p:sp>
      <p:sp>
        <p:nvSpPr>
          <p:cNvPr id="117" name="Google Shape;117;p17"/>
          <p:cNvSpPr txBox="1"/>
          <p:nvPr/>
        </p:nvSpPr>
        <p:spPr>
          <a:xfrm>
            <a:off x="3675750" y="2023475"/>
            <a:ext cx="1669800" cy="6768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A72A1E"/>
                </a:solidFill>
                <a:latin typeface="Roboto"/>
                <a:ea typeface="Roboto"/>
                <a:cs typeface="Roboto"/>
                <a:sym typeface="Roboto"/>
              </a:rPr>
              <a:t>SilverCard  implements CreditCard</a:t>
            </a:r>
            <a:endParaRPr sz="1000" b="1">
              <a:solidFill>
                <a:srgbClr val="A72A1E"/>
              </a:solidFill>
              <a:latin typeface="Roboto"/>
              <a:ea typeface="Roboto"/>
              <a:cs typeface="Roboto"/>
              <a:sym typeface="Roboto"/>
            </a:endParaRPr>
          </a:p>
        </p:txBody>
      </p:sp>
      <p:cxnSp>
        <p:nvCxnSpPr>
          <p:cNvPr id="118" name="Google Shape;118;p17"/>
          <p:cNvCxnSpPr>
            <a:stCxn id="113" idx="2"/>
            <a:endCxn id="117" idx="0"/>
          </p:cNvCxnSpPr>
          <p:nvPr/>
        </p:nvCxnSpPr>
        <p:spPr>
          <a:xfrm rot="-5400000" flipH="1">
            <a:off x="4319250" y="1831775"/>
            <a:ext cx="382800" cy="600"/>
          </a:xfrm>
          <a:prstGeom prst="bentConnector3">
            <a:avLst>
              <a:gd name="adj1" fmla="val 50000"/>
            </a:avLst>
          </a:prstGeom>
          <a:noFill/>
          <a:ln w="19050" cap="flat" cmpd="sng">
            <a:solidFill>
              <a:srgbClr val="B7B7B7"/>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18"/>
          <p:cNvCxnSpPr>
            <a:stCxn id="124" idx="0"/>
            <a:endCxn id="125" idx="2"/>
          </p:cNvCxnSpPr>
          <p:nvPr/>
        </p:nvCxnSpPr>
        <p:spPr>
          <a:xfrm rot="-5400000">
            <a:off x="2995625" y="656600"/>
            <a:ext cx="508200" cy="2476500"/>
          </a:xfrm>
          <a:prstGeom prst="bentConnector3">
            <a:avLst>
              <a:gd name="adj1" fmla="val 50009"/>
            </a:avLst>
          </a:prstGeom>
          <a:noFill/>
          <a:ln w="19050" cap="flat" cmpd="sng">
            <a:solidFill>
              <a:srgbClr val="999999"/>
            </a:solidFill>
            <a:prstDash val="solid"/>
            <a:miter lim="8000"/>
            <a:headEnd type="none" w="sm" len="sm"/>
            <a:tailEnd type="none" w="sm" len="sm"/>
          </a:ln>
        </p:spPr>
      </p:cxnSp>
      <p:sp>
        <p:nvSpPr>
          <p:cNvPr id="125" name="Google Shape;125;p18"/>
          <p:cNvSpPr txBox="1"/>
          <p:nvPr/>
        </p:nvSpPr>
        <p:spPr>
          <a:xfrm>
            <a:off x="3717675" y="698963"/>
            <a:ext cx="1540500" cy="9417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rgbClr val="A72A1E"/>
              </a:solidFill>
              <a:latin typeface="Roboto"/>
              <a:ea typeface="Roboto"/>
              <a:cs typeface="Roboto"/>
              <a:sym typeface="Roboto"/>
            </a:endParaRPr>
          </a:p>
          <a:p>
            <a:pPr marL="0" lvl="0" indent="0" algn="ctr" rtl="0">
              <a:spcBef>
                <a:spcPts val="0"/>
              </a:spcBef>
              <a:spcAft>
                <a:spcPts val="0"/>
              </a:spcAft>
              <a:buNone/>
            </a:pPr>
            <a:r>
              <a:rPr lang="en" sz="1000" b="1">
                <a:solidFill>
                  <a:srgbClr val="A72A1E"/>
                </a:solidFill>
                <a:latin typeface="Roboto"/>
                <a:ea typeface="Roboto"/>
                <a:cs typeface="Roboto"/>
                <a:sym typeface="Roboto"/>
              </a:rPr>
              <a:t>CreditCard  Interface</a:t>
            </a:r>
            <a:endParaRPr sz="1000" b="1">
              <a:solidFill>
                <a:srgbClr val="A72A1E"/>
              </a:solidFill>
              <a:latin typeface="Roboto"/>
              <a:ea typeface="Roboto"/>
              <a:cs typeface="Roboto"/>
              <a:sym typeface="Roboto"/>
            </a:endParaRPr>
          </a:p>
          <a:p>
            <a:pPr marL="0" lvl="0" indent="0" algn="ctr" rtl="0">
              <a:spcBef>
                <a:spcPts val="0"/>
              </a:spcBef>
              <a:spcAft>
                <a:spcPts val="0"/>
              </a:spcAft>
              <a:buNone/>
            </a:pPr>
            <a:r>
              <a:rPr lang="en" sz="1000">
                <a:solidFill>
                  <a:srgbClr val="A72A1E"/>
                </a:solidFill>
                <a:latin typeface="Roboto"/>
                <a:ea typeface="Roboto"/>
                <a:cs typeface="Roboto"/>
                <a:sym typeface="Roboto"/>
              </a:rPr>
              <a:t>gasOffer();</a:t>
            </a:r>
            <a:endParaRPr sz="1000">
              <a:solidFill>
                <a:srgbClr val="A72A1E"/>
              </a:solidFill>
              <a:latin typeface="Roboto"/>
              <a:ea typeface="Roboto"/>
              <a:cs typeface="Roboto"/>
              <a:sym typeface="Roboto"/>
            </a:endParaRPr>
          </a:p>
          <a:p>
            <a:pPr marL="0" lvl="0" indent="0" algn="ctr" rtl="0">
              <a:spcBef>
                <a:spcPts val="0"/>
              </a:spcBef>
              <a:spcAft>
                <a:spcPts val="0"/>
              </a:spcAft>
              <a:buNone/>
            </a:pPr>
            <a:r>
              <a:rPr lang="en" sz="1000">
                <a:solidFill>
                  <a:schemeClr val="lt2"/>
                </a:solidFill>
                <a:latin typeface="Roboto"/>
                <a:ea typeface="Roboto"/>
                <a:cs typeface="Roboto"/>
                <a:sym typeface="Roboto"/>
              </a:rPr>
              <a:t>hotelOffer();</a:t>
            </a:r>
            <a:endParaRPr sz="1000">
              <a:solidFill>
                <a:schemeClr val="lt2"/>
              </a:solidFill>
              <a:latin typeface="Roboto"/>
              <a:ea typeface="Roboto"/>
              <a:cs typeface="Roboto"/>
              <a:sym typeface="Roboto"/>
            </a:endParaRPr>
          </a:p>
          <a:p>
            <a:pPr marL="0" lvl="0" indent="0" algn="ctr" rtl="0">
              <a:spcBef>
                <a:spcPts val="0"/>
              </a:spcBef>
              <a:spcAft>
                <a:spcPts val="0"/>
              </a:spcAft>
              <a:buNone/>
            </a:pPr>
            <a:r>
              <a:rPr lang="en" sz="1000">
                <a:solidFill>
                  <a:schemeClr val="lt2"/>
                </a:solidFill>
                <a:latin typeface="Roboto"/>
                <a:ea typeface="Roboto"/>
                <a:cs typeface="Roboto"/>
                <a:sym typeface="Roboto"/>
              </a:rPr>
              <a:t>airlineOffer();</a:t>
            </a:r>
            <a:endParaRPr sz="1000">
              <a:solidFill>
                <a:schemeClr val="lt2"/>
              </a:solidFill>
              <a:latin typeface="Roboto"/>
              <a:ea typeface="Roboto"/>
              <a:cs typeface="Roboto"/>
              <a:sym typeface="Roboto"/>
            </a:endParaRPr>
          </a:p>
          <a:p>
            <a:pPr marL="0" lvl="0" indent="0" algn="ctr" rtl="0">
              <a:spcBef>
                <a:spcPts val="0"/>
              </a:spcBef>
              <a:spcAft>
                <a:spcPts val="0"/>
              </a:spcAft>
              <a:buNone/>
            </a:pPr>
            <a:r>
              <a:rPr lang="en" sz="1000">
                <a:solidFill>
                  <a:srgbClr val="A72A1E"/>
                </a:solidFill>
                <a:latin typeface="Roboto"/>
                <a:ea typeface="Roboto"/>
                <a:cs typeface="Roboto"/>
                <a:sym typeface="Roboto"/>
              </a:rPr>
              <a:t>...</a:t>
            </a:r>
            <a:endParaRPr sz="1000">
              <a:solidFill>
                <a:srgbClr val="A72A1E"/>
              </a:solidFill>
              <a:latin typeface="Roboto"/>
              <a:ea typeface="Roboto"/>
              <a:cs typeface="Roboto"/>
              <a:sym typeface="Roboto"/>
            </a:endParaRPr>
          </a:p>
          <a:p>
            <a:pPr marL="0" lvl="0" indent="0" algn="ctr" rtl="0">
              <a:spcBef>
                <a:spcPts val="0"/>
              </a:spcBef>
              <a:spcAft>
                <a:spcPts val="0"/>
              </a:spcAft>
              <a:buNone/>
            </a:pPr>
            <a:endParaRPr sz="1000">
              <a:solidFill>
                <a:srgbClr val="A72A1E"/>
              </a:solidFill>
              <a:latin typeface="Roboto"/>
              <a:ea typeface="Roboto"/>
              <a:cs typeface="Roboto"/>
              <a:sym typeface="Roboto"/>
            </a:endParaRPr>
          </a:p>
        </p:txBody>
      </p:sp>
      <p:sp>
        <p:nvSpPr>
          <p:cNvPr id="124" name="Google Shape;124;p18"/>
          <p:cNvSpPr txBox="1"/>
          <p:nvPr/>
        </p:nvSpPr>
        <p:spPr>
          <a:xfrm>
            <a:off x="918875" y="2148950"/>
            <a:ext cx="2185200" cy="23670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000" b="1">
                <a:solidFill>
                  <a:srgbClr val="A72A1E"/>
                </a:solidFill>
                <a:latin typeface="Roboto"/>
                <a:ea typeface="Roboto"/>
                <a:cs typeface="Roboto"/>
                <a:sym typeface="Roboto"/>
              </a:rPr>
              <a:t>BronzeCard  </a:t>
            </a: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      implements CreditCard</a:t>
            </a:r>
            <a:endParaRPr sz="1000" b="1">
              <a:solidFill>
                <a:srgbClr val="A72A1E"/>
              </a:solidFill>
              <a:latin typeface="Roboto"/>
              <a:ea typeface="Roboto"/>
              <a:cs typeface="Roboto"/>
              <a:sym typeface="Roboto"/>
            </a:endParaRPr>
          </a:p>
          <a:p>
            <a:pPr marL="0" lvl="0" indent="0" algn="ctr" rtl="0">
              <a:spcBef>
                <a:spcPts val="0"/>
              </a:spcBef>
              <a:spcAft>
                <a:spcPts val="0"/>
              </a:spcAft>
              <a:buNone/>
            </a:pP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gasOffer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gas offer for bronze card;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chemeClr val="lt2"/>
                </a:solidFill>
                <a:latin typeface="Roboto"/>
                <a:ea typeface="Roboto"/>
                <a:cs typeface="Roboto"/>
                <a:sym typeface="Roboto"/>
              </a:rPr>
              <a:t>hotelOffer</a:t>
            </a:r>
            <a:r>
              <a:rPr lang="en" sz="1000">
                <a:solidFill>
                  <a:schemeClr val="lt2"/>
                </a:solidFill>
                <a:latin typeface="Roboto"/>
                <a:ea typeface="Roboto"/>
                <a:cs typeface="Roboto"/>
                <a:sym typeface="Roboto"/>
              </a:rPr>
              <a:t> {</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  //get gas offer for bronze card;  </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  }</a:t>
            </a:r>
            <a:endParaRPr sz="1000">
              <a:solidFill>
                <a:schemeClr val="lt2"/>
              </a:solidFill>
              <a:latin typeface="Roboto"/>
              <a:ea typeface="Roboto"/>
              <a:cs typeface="Roboto"/>
              <a:sym typeface="Roboto"/>
            </a:endParaRPr>
          </a:p>
          <a:p>
            <a:pPr marL="0" lvl="0" indent="0" algn="l" rtl="0">
              <a:spcBef>
                <a:spcPts val="0"/>
              </a:spcBef>
              <a:spcAft>
                <a:spcPts val="0"/>
              </a:spcAft>
              <a:buNone/>
            </a:pP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b="1">
                <a:solidFill>
                  <a:schemeClr val="lt2"/>
                </a:solidFill>
                <a:latin typeface="Roboto"/>
                <a:ea typeface="Roboto"/>
                <a:cs typeface="Roboto"/>
                <a:sym typeface="Roboto"/>
              </a:rPr>
              <a:t>airlineOffer</a:t>
            </a:r>
            <a:r>
              <a:rPr lang="en" sz="1000">
                <a:solidFill>
                  <a:schemeClr val="lt2"/>
                </a:solidFill>
                <a:latin typeface="Roboto"/>
                <a:ea typeface="Roboto"/>
                <a:cs typeface="Roboto"/>
                <a:sym typeface="Roboto"/>
              </a:rPr>
              <a:t>() {</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  //get airline offer for bronze card;</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b="1">
              <a:solidFill>
                <a:srgbClr val="A72A1E"/>
              </a:solidFill>
              <a:latin typeface="Roboto"/>
              <a:ea typeface="Roboto"/>
              <a:cs typeface="Roboto"/>
              <a:sym typeface="Roboto"/>
            </a:endParaRPr>
          </a:p>
        </p:txBody>
      </p:sp>
      <p:cxnSp>
        <p:nvCxnSpPr>
          <p:cNvPr id="126" name="Google Shape;126;p18"/>
          <p:cNvCxnSpPr>
            <a:stCxn id="127" idx="0"/>
            <a:endCxn id="125" idx="2"/>
          </p:cNvCxnSpPr>
          <p:nvPr/>
        </p:nvCxnSpPr>
        <p:spPr>
          <a:xfrm rot="-5400000">
            <a:off x="4233525" y="1894463"/>
            <a:ext cx="508200" cy="600"/>
          </a:xfrm>
          <a:prstGeom prst="bentConnector3">
            <a:avLst>
              <a:gd name="adj1" fmla="val 50000"/>
            </a:avLst>
          </a:prstGeom>
          <a:noFill/>
          <a:ln w="19050" cap="flat" cmpd="sng">
            <a:solidFill>
              <a:srgbClr val="999999"/>
            </a:solidFill>
            <a:prstDash val="solid"/>
            <a:round/>
            <a:headEnd type="none" w="med" len="med"/>
            <a:tailEnd type="none" w="med" len="med"/>
          </a:ln>
        </p:spPr>
      </p:cxnSp>
      <p:sp>
        <p:nvSpPr>
          <p:cNvPr id="128" name="Google Shape;128;p18"/>
          <p:cNvSpPr txBox="1"/>
          <p:nvPr/>
        </p:nvSpPr>
        <p:spPr>
          <a:xfrm>
            <a:off x="3479400" y="2149025"/>
            <a:ext cx="2185200" cy="23670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000" b="1">
                <a:solidFill>
                  <a:srgbClr val="A72A1E"/>
                </a:solidFill>
                <a:latin typeface="Roboto"/>
                <a:ea typeface="Roboto"/>
                <a:cs typeface="Roboto"/>
                <a:sym typeface="Roboto"/>
              </a:rPr>
              <a:t>BronzeCard  </a:t>
            </a: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      implements CreditCard</a:t>
            </a:r>
            <a:endParaRPr sz="1000" b="1">
              <a:solidFill>
                <a:srgbClr val="A72A1E"/>
              </a:solidFill>
              <a:latin typeface="Roboto"/>
              <a:ea typeface="Roboto"/>
              <a:cs typeface="Roboto"/>
              <a:sym typeface="Roboto"/>
            </a:endParaRPr>
          </a:p>
          <a:p>
            <a:pPr marL="0" lvl="0" indent="0" algn="ctr" rtl="0">
              <a:spcBef>
                <a:spcPts val="0"/>
              </a:spcBef>
              <a:spcAft>
                <a:spcPts val="0"/>
              </a:spcAft>
              <a:buNone/>
            </a:pP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gasOffer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gas offer for silver card;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chemeClr val="lt2"/>
                </a:solidFill>
                <a:latin typeface="Roboto"/>
                <a:ea typeface="Roboto"/>
                <a:cs typeface="Roboto"/>
                <a:sym typeface="Roboto"/>
              </a:rPr>
              <a:t>hotelOffer</a:t>
            </a:r>
            <a:r>
              <a:rPr lang="en" sz="1000">
                <a:solidFill>
                  <a:schemeClr val="lt2"/>
                </a:solidFill>
                <a:latin typeface="Roboto"/>
                <a:ea typeface="Roboto"/>
                <a:cs typeface="Roboto"/>
                <a:sym typeface="Roboto"/>
              </a:rPr>
              <a:t> {</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  //get gas offer for silver card;  </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  }</a:t>
            </a:r>
            <a:endParaRPr sz="1000">
              <a:solidFill>
                <a:schemeClr val="lt2"/>
              </a:solidFill>
              <a:latin typeface="Roboto"/>
              <a:ea typeface="Roboto"/>
              <a:cs typeface="Roboto"/>
              <a:sym typeface="Roboto"/>
            </a:endParaRPr>
          </a:p>
          <a:p>
            <a:pPr marL="0" lvl="0" indent="0" algn="l" rtl="0">
              <a:spcBef>
                <a:spcPts val="0"/>
              </a:spcBef>
              <a:spcAft>
                <a:spcPts val="0"/>
              </a:spcAft>
              <a:buNone/>
            </a:pP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b="1">
                <a:solidFill>
                  <a:schemeClr val="lt2"/>
                </a:solidFill>
                <a:latin typeface="Roboto"/>
                <a:ea typeface="Roboto"/>
                <a:cs typeface="Roboto"/>
                <a:sym typeface="Roboto"/>
              </a:rPr>
              <a:t>airlineOffer</a:t>
            </a:r>
            <a:r>
              <a:rPr lang="en" sz="1000">
                <a:solidFill>
                  <a:schemeClr val="lt2"/>
                </a:solidFill>
                <a:latin typeface="Roboto"/>
                <a:ea typeface="Roboto"/>
                <a:cs typeface="Roboto"/>
                <a:sym typeface="Roboto"/>
              </a:rPr>
              <a:t>() {</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  //get airline offer for silver card;</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b="1">
              <a:solidFill>
                <a:srgbClr val="A72A1E"/>
              </a:solidFill>
              <a:latin typeface="Roboto"/>
              <a:ea typeface="Roboto"/>
              <a:cs typeface="Roboto"/>
              <a:sym typeface="Roboto"/>
            </a:endParaRPr>
          </a:p>
        </p:txBody>
      </p:sp>
      <p:sp>
        <p:nvSpPr>
          <p:cNvPr id="129" name="Google Shape;129;p18"/>
          <p:cNvSpPr txBox="1"/>
          <p:nvPr/>
        </p:nvSpPr>
        <p:spPr>
          <a:xfrm>
            <a:off x="6165475" y="2148950"/>
            <a:ext cx="2185200" cy="23670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000" b="1">
                <a:solidFill>
                  <a:srgbClr val="A72A1E"/>
                </a:solidFill>
                <a:latin typeface="Roboto"/>
                <a:ea typeface="Roboto"/>
                <a:cs typeface="Roboto"/>
                <a:sym typeface="Roboto"/>
              </a:rPr>
              <a:t>BronzeCard  </a:t>
            </a: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      implements CreditCard</a:t>
            </a:r>
            <a:endParaRPr sz="1000" b="1">
              <a:solidFill>
                <a:srgbClr val="A72A1E"/>
              </a:solidFill>
              <a:latin typeface="Roboto"/>
              <a:ea typeface="Roboto"/>
              <a:cs typeface="Roboto"/>
              <a:sym typeface="Roboto"/>
            </a:endParaRPr>
          </a:p>
          <a:p>
            <a:pPr marL="0" lvl="0" indent="0" algn="ctr" rtl="0">
              <a:spcBef>
                <a:spcPts val="0"/>
              </a:spcBef>
              <a:spcAft>
                <a:spcPts val="0"/>
              </a:spcAft>
              <a:buNone/>
            </a:pP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gasOffer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gas offer for gold card;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chemeClr val="lt2"/>
                </a:solidFill>
                <a:latin typeface="Roboto"/>
                <a:ea typeface="Roboto"/>
                <a:cs typeface="Roboto"/>
                <a:sym typeface="Roboto"/>
              </a:rPr>
              <a:t>hotelOffer</a:t>
            </a:r>
            <a:r>
              <a:rPr lang="en" sz="1000">
                <a:solidFill>
                  <a:schemeClr val="lt2"/>
                </a:solidFill>
                <a:latin typeface="Roboto"/>
                <a:ea typeface="Roboto"/>
                <a:cs typeface="Roboto"/>
                <a:sym typeface="Roboto"/>
              </a:rPr>
              <a:t> {</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  //get gas offer for gold card;  </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  }</a:t>
            </a:r>
            <a:endParaRPr sz="1000">
              <a:solidFill>
                <a:schemeClr val="lt2"/>
              </a:solidFill>
              <a:latin typeface="Roboto"/>
              <a:ea typeface="Roboto"/>
              <a:cs typeface="Roboto"/>
              <a:sym typeface="Roboto"/>
            </a:endParaRPr>
          </a:p>
          <a:p>
            <a:pPr marL="0" lvl="0" indent="0" algn="l" rtl="0">
              <a:spcBef>
                <a:spcPts val="0"/>
              </a:spcBef>
              <a:spcAft>
                <a:spcPts val="0"/>
              </a:spcAft>
              <a:buNone/>
            </a:pP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b="1">
                <a:solidFill>
                  <a:schemeClr val="lt2"/>
                </a:solidFill>
                <a:latin typeface="Roboto"/>
                <a:ea typeface="Roboto"/>
                <a:cs typeface="Roboto"/>
                <a:sym typeface="Roboto"/>
              </a:rPr>
              <a:t>airlineOffer</a:t>
            </a:r>
            <a:r>
              <a:rPr lang="en" sz="1000">
                <a:solidFill>
                  <a:schemeClr val="lt2"/>
                </a:solidFill>
                <a:latin typeface="Roboto"/>
                <a:ea typeface="Roboto"/>
                <a:cs typeface="Roboto"/>
                <a:sym typeface="Roboto"/>
              </a:rPr>
              <a:t>() {</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  //get airline offer for gold card;</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chemeClr val="lt2"/>
                </a:solidFill>
                <a:latin typeface="Roboto"/>
                <a:ea typeface="Roboto"/>
                <a:cs typeface="Roboto"/>
                <a:sym typeface="Roboto"/>
              </a:rPr>
              <a:t>}</a:t>
            </a:r>
            <a:endParaRPr sz="1000">
              <a:solidFill>
                <a:schemeClr val="lt2"/>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b="1">
              <a:solidFill>
                <a:srgbClr val="A72A1E"/>
              </a:solidFill>
              <a:latin typeface="Roboto"/>
              <a:ea typeface="Roboto"/>
              <a:cs typeface="Roboto"/>
              <a:sym typeface="Roboto"/>
            </a:endParaRPr>
          </a:p>
        </p:txBody>
      </p:sp>
      <p:cxnSp>
        <p:nvCxnSpPr>
          <p:cNvPr id="130" name="Google Shape;130;p18"/>
          <p:cNvCxnSpPr>
            <a:stCxn id="129" idx="0"/>
            <a:endCxn id="125" idx="2"/>
          </p:cNvCxnSpPr>
          <p:nvPr/>
        </p:nvCxnSpPr>
        <p:spPr>
          <a:xfrm rot="5400000" flipH="1">
            <a:off x="5618875" y="509750"/>
            <a:ext cx="508200" cy="2770200"/>
          </a:xfrm>
          <a:prstGeom prst="bentConnector3">
            <a:avLst>
              <a:gd name="adj1" fmla="val 50009"/>
            </a:avLst>
          </a:prstGeom>
          <a:noFill/>
          <a:ln w="19050" cap="flat" cmpd="sng">
            <a:solidFill>
              <a:srgbClr val="999999"/>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5" name="Google Shape;135;p19"/>
          <p:cNvCxnSpPr>
            <a:stCxn id="136" idx="0"/>
            <a:endCxn id="137" idx="2"/>
          </p:cNvCxnSpPr>
          <p:nvPr/>
        </p:nvCxnSpPr>
        <p:spPr>
          <a:xfrm rot="-5400000">
            <a:off x="2995625" y="656600"/>
            <a:ext cx="508200" cy="2476500"/>
          </a:xfrm>
          <a:prstGeom prst="bentConnector3">
            <a:avLst>
              <a:gd name="adj1" fmla="val 50009"/>
            </a:avLst>
          </a:prstGeom>
          <a:noFill/>
          <a:ln w="19050" cap="flat" cmpd="sng">
            <a:solidFill>
              <a:srgbClr val="999999"/>
            </a:solidFill>
            <a:prstDash val="solid"/>
            <a:miter lim="8000"/>
            <a:headEnd type="none" w="sm" len="sm"/>
            <a:tailEnd type="none" w="sm" len="sm"/>
          </a:ln>
        </p:spPr>
      </p:cxnSp>
      <p:sp>
        <p:nvSpPr>
          <p:cNvPr id="137" name="Google Shape;137;p19"/>
          <p:cNvSpPr txBox="1"/>
          <p:nvPr/>
        </p:nvSpPr>
        <p:spPr>
          <a:xfrm>
            <a:off x="3717675" y="698963"/>
            <a:ext cx="1540500" cy="9417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rgbClr val="A72A1E"/>
              </a:solidFill>
              <a:latin typeface="Roboto"/>
              <a:ea typeface="Roboto"/>
              <a:cs typeface="Roboto"/>
              <a:sym typeface="Roboto"/>
            </a:endParaRPr>
          </a:p>
          <a:p>
            <a:pPr marL="0" lvl="0" indent="0" algn="ctr" rtl="0">
              <a:spcBef>
                <a:spcPts val="0"/>
              </a:spcBef>
              <a:spcAft>
                <a:spcPts val="0"/>
              </a:spcAft>
              <a:buNone/>
            </a:pPr>
            <a:r>
              <a:rPr lang="en" sz="1000" b="1">
                <a:solidFill>
                  <a:srgbClr val="A72A1E"/>
                </a:solidFill>
                <a:latin typeface="Roboto"/>
                <a:ea typeface="Roboto"/>
                <a:cs typeface="Roboto"/>
                <a:sym typeface="Roboto"/>
              </a:rPr>
              <a:t>CreditCard  Interface</a:t>
            </a:r>
            <a:endParaRPr sz="1000" b="1">
              <a:solidFill>
                <a:srgbClr val="A72A1E"/>
              </a:solidFill>
              <a:latin typeface="Roboto"/>
              <a:ea typeface="Roboto"/>
              <a:cs typeface="Roboto"/>
              <a:sym typeface="Roboto"/>
            </a:endParaRPr>
          </a:p>
          <a:p>
            <a:pPr marL="0" lvl="0" indent="0" algn="ctr" rtl="0">
              <a:spcBef>
                <a:spcPts val="0"/>
              </a:spcBef>
              <a:spcAft>
                <a:spcPts val="0"/>
              </a:spcAft>
              <a:buNone/>
            </a:pPr>
            <a:r>
              <a:rPr lang="en" sz="1000">
                <a:solidFill>
                  <a:srgbClr val="A72A1E"/>
                </a:solidFill>
                <a:latin typeface="Roboto"/>
                <a:ea typeface="Roboto"/>
                <a:cs typeface="Roboto"/>
                <a:sym typeface="Roboto"/>
              </a:rPr>
              <a:t>gasOffer();</a:t>
            </a:r>
            <a:endParaRPr sz="1000">
              <a:solidFill>
                <a:srgbClr val="A72A1E"/>
              </a:solidFill>
              <a:latin typeface="Roboto"/>
              <a:ea typeface="Roboto"/>
              <a:cs typeface="Roboto"/>
              <a:sym typeface="Roboto"/>
            </a:endParaRPr>
          </a:p>
          <a:p>
            <a:pPr marL="0" lvl="0" indent="0" algn="ctr" rtl="0">
              <a:spcBef>
                <a:spcPts val="0"/>
              </a:spcBef>
              <a:spcAft>
                <a:spcPts val="0"/>
              </a:spcAft>
              <a:buNone/>
            </a:pPr>
            <a:r>
              <a:rPr lang="en" sz="1000">
                <a:solidFill>
                  <a:srgbClr val="A72A1E"/>
                </a:solidFill>
                <a:latin typeface="Roboto"/>
                <a:ea typeface="Roboto"/>
                <a:cs typeface="Roboto"/>
                <a:sym typeface="Roboto"/>
              </a:rPr>
              <a:t>hotelOffer();</a:t>
            </a:r>
            <a:endParaRPr sz="1000">
              <a:solidFill>
                <a:srgbClr val="A72A1E"/>
              </a:solidFill>
              <a:latin typeface="Roboto"/>
              <a:ea typeface="Roboto"/>
              <a:cs typeface="Roboto"/>
              <a:sym typeface="Roboto"/>
            </a:endParaRPr>
          </a:p>
          <a:p>
            <a:pPr marL="0" lvl="0" indent="0" algn="ctr" rtl="0">
              <a:spcBef>
                <a:spcPts val="0"/>
              </a:spcBef>
              <a:spcAft>
                <a:spcPts val="0"/>
              </a:spcAft>
              <a:buNone/>
            </a:pPr>
            <a:r>
              <a:rPr lang="en" sz="1000">
                <a:solidFill>
                  <a:srgbClr val="A72A1E"/>
                </a:solidFill>
                <a:latin typeface="Roboto"/>
                <a:ea typeface="Roboto"/>
                <a:cs typeface="Roboto"/>
                <a:sym typeface="Roboto"/>
              </a:rPr>
              <a:t>airlineOffer();</a:t>
            </a:r>
            <a:endParaRPr sz="1000">
              <a:solidFill>
                <a:srgbClr val="A72A1E"/>
              </a:solidFill>
              <a:latin typeface="Roboto"/>
              <a:ea typeface="Roboto"/>
              <a:cs typeface="Roboto"/>
              <a:sym typeface="Roboto"/>
            </a:endParaRPr>
          </a:p>
          <a:p>
            <a:pPr marL="0" lvl="0" indent="0" algn="ctr" rtl="0">
              <a:spcBef>
                <a:spcPts val="0"/>
              </a:spcBef>
              <a:spcAft>
                <a:spcPts val="0"/>
              </a:spcAft>
              <a:buNone/>
            </a:pPr>
            <a:r>
              <a:rPr lang="en" sz="1000">
                <a:solidFill>
                  <a:srgbClr val="A72A1E"/>
                </a:solidFill>
                <a:latin typeface="Roboto"/>
                <a:ea typeface="Roboto"/>
                <a:cs typeface="Roboto"/>
                <a:sym typeface="Roboto"/>
              </a:rPr>
              <a:t>...</a:t>
            </a:r>
            <a:endParaRPr sz="1000">
              <a:solidFill>
                <a:srgbClr val="A72A1E"/>
              </a:solidFill>
              <a:latin typeface="Roboto"/>
              <a:ea typeface="Roboto"/>
              <a:cs typeface="Roboto"/>
              <a:sym typeface="Roboto"/>
            </a:endParaRPr>
          </a:p>
          <a:p>
            <a:pPr marL="0" lvl="0" indent="0" algn="ctr" rtl="0">
              <a:spcBef>
                <a:spcPts val="0"/>
              </a:spcBef>
              <a:spcAft>
                <a:spcPts val="0"/>
              </a:spcAft>
              <a:buNone/>
            </a:pPr>
            <a:endParaRPr sz="1000">
              <a:solidFill>
                <a:srgbClr val="A72A1E"/>
              </a:solidFill>
              <a:latin typeface="Roboto"/>
              <a:ea typeface="Roboto"/>
              <a:cs typeface="Roboto"/>
              <a:sym typeface="Roboto"/>
            </a:endParaRPr>
          </a:p>
        </p:txBody>
      </p:sp>
      <p:sp>
        <p:nvSpPr>
          <p:cNvPr id="136" name="Google Shape;136;p19"/>
          <p:cNvSpPr txBox="1"/>
          <p:nvPr/>
        </p:nvSpPr>
        <p:spPr>
          <a:xfrm>
            <a:off x="918875" y="2148950"/>
            <a:ext cx="2185200" cy="23670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000" b="1">
                <a:solidFill>
                  <a:srgbClr val="A72A1E"/>
                </a:solidFill>
                <a:latin typeface="Roboto"/>
                <a:ea typeface="Roboto"/>
                <a:cs typeface="Roboto"/>
                <a:sym typeface="Roboto"/>
              </a:rPr>
              <a:t>BronzeCard  </a:t>
            </a: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      implements CreditCard</a:t>
            </a:r>
            <a:endParaRPr sz="1000" b="1">
              <a:solidFill>
                <a:srgbClr val="A72A1E"/>
              </a:solidFill>
              <a:latin typeface="Roboto"/>
              <a:ea typeface="Roboto"/>
              <a:cs typeface="Roboto"/>
              <a:sym typeface="Roboto"/>
            </a:endParaRPr>
          </a:p>
          <a:p>
            <a:pPr marL="0" lvl="0" indent="0" algn="ctr" rtl="0">
              <a:spcBef>
                <a:spcPts val="0"/>
              </a:spcBef>
              <a:spcAft>
                <a:spcPts val="0"/>
              </a:spcAft>
              <a:buNone/>
            </a:pP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gasOffer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gas offer for bronze card;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hotelOffer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gas offer for bronze card;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airlineOffer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airline offer for bronze card;</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b="1">
              <a:solidFill>
                <a:srgbClr val="A72A1E"/>
              </a:solidFill>
              <a:latin typeface="Roboto"/>
              <a:ea typeface="Roboto"/>
              <a:cs typeface="Roboto"/>
              <a:sym typeface="Roboto"/>
            </a:endParaRPr>
          </a:p>
        </p:txBody>
      </p:sp>
      <p:cxnSp>
        <p:nvCxnSpPr>
          <p:cNvPr id="138" name="Google Shape;138;p19"/>
          <p:cNvCxnSpPr>
            <a:stCxn id="139" idx="0"/>
            <a:endCxn id="137" idx="2"/>
          </p:cNvCxnSpPr>
          <p:nvPr/>
        </p:nvCxnSpPr>
        <p:spPr>
          <a:xfrm rot="-5400000">
            <a:off x="4233525" y="1894463"/>
            <a:ext cx="508200" cy="600"/>
          </a:xfrm>
          <a:prstGeom prst="bentConnector3">
            <a:avLst>
              <a:gd name="adj1" fmla="val 50000"/>
            </a:avLst>
          </a:prstGeom>
          <a:noFill/>
          <a:ln w="19050" cap="flat" cmpd="sng">
            <a:solidFill>
              <a:srgbClr val="999999"/>
            </a:solidFill>
            <a:prstDash val="solid"/>
            <a:round/>
            <a:headEnd type="none" w="med" len="med"/>
            <a:tailEnd type="none" w="med" len="med"/>
          </a:ln>
        </p:spPr>
      </p:cxnSp>
      <p:sp>
        <p:nvSpPr>
          <p:cNvPr id="140" name="Google Shape;140;p19"/>
          <p:cNvSpPr txBox="1"/>
          <p:nvPr/>
        </p:nvSpPr>
        <p:spPr>
          <a:xfrm>
            <a:off x="3479400" y="2149025"/>
            <a:ext cx="2185200" cy="23670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000" b="1">
                <a:solidFill>
                  <a:srgbClr val="A72A1E"/>
                </a:solidFill>
                <a:latin typeface="Roboto"/>
                <a:ea typeface="Roboto"/>
                <a:cs typeface="Roboto"/>
                <a:sym typeface="Roboto"/>
              </a:rPr>
              <a:t>BronzeCard  </a:t>
            </a: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      implements CreditCard</a:t>
            </a:r>
            <a:endParaRPr sz="1000" b="1">
              <a:solidFill>
                <a:srgbClr val="A72A1E"/>
              </a:solidFill>
              <a:latin typeface="Roboto"/>
              <a:ea typeface="Roboto"/>
              <a:cs typeface="Roboto"/>
              <a:sym typeface="Roboto"/>
            </a:endParaRPr>
          </a:p>
          <a:p>
            <a:pPr marL="0" lvl="0" indent="0" algn="ctr" rtl="0">
              <a:spcBef>
                <a:spcPts val="0"/>
              </a:spcBef>
              <a:spcAft>
                <a:spcPts val="0"/>
              </a:spcAft>
              <a:buNone/>
            </a:pP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gasOffer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gas offer for silver card;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hotelOffer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gas offer for silver card;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airlineOffer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airline offer for silver card;</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b="1">
              <a:solidFill>
                <a:srgbClr val="A72A1E"/>
              </a:solidFill>
              <a:latin typeface="Roboto"/>
              <a:ea typeface="Roboto"/>
              <a:cs typeface="Roboto"/>
              <a:sym typeface="Roboto"/>
            </a:endParaRPr>
          </a:p>
        </p:txBody>
      </p:sp>
      <p:sp>
        <p:nvSpPr>
          <p:cNvPr id="141" name="Google Shape;141;p19"/>
          <p:cNvSpPr txBox="1"/>
          <p:nvPr/>
        </p:nvSpPr>
        <p:spPr>
          <a:xfrm>
            <a:off x="6165475" y="2148950"/>
            <a:ext cx="2185200" cy="2367000"/>
          </a:xfrm>
          <a:prstGeom prst="rect">
            <a:avLst/>
          </a:prstGeom>
          <a:noFill/>
          <a:ln w="19050" cap="flat" cmpd="sng">
            <a:solidFill>
              <a:srgbClr val="CF919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000" b="1">
                <a:solidFill>
                  <a:srgbClr val="A72A1E"/>
                </a:solidFill>
                <a:latin typeface="Roboto"/>
                <a:ea typeface="Roboto"/>
                <a:cs typeface="Roboto"/>
                <a:sym typeface="Roboto"/>
              </a:rPr>
              <a:t>BronzeCard  </a:t>
            </a: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      implements CreditCard</a:t>
            </a:r>
            <a:endParaRPr sz="1000" b="1">
              <a:solidFill>
                <a:srgbClr val="A72A1E"/>
              </a:solidFill>
              <a:latin typeface="Roboto"/>
              <a:ea typeface="Roboto"/>
              <a:cs typeface="Roboto"/>
              <a:sym typeface="Roboto"/>
            </a:endParaRPr>
          </a:p>
          <a:p>
            <a:pPr marL="0" lvl="0" indent="0" algn="ctr" rtl="0">
              <a:spcBef>
                <a:spcPts val="0"/>
              </a:spcBef>
              <a:spcAft>
                <a:spcPts val="0"/>
              </a:spcAft>
              <a:buNone/>
            </a:pPr>
            <a:endParaRPr sz="1000" b="1">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gasOffer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gas offer for gold card;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hotelOffer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gas offer for gold card;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b="1">
                <a:solidFill>
                  <a:srgbClr val="A72A1E"/>
                </a:solidFill>
                <a:latin typeface="Roboto"/>
                <a:ea typeface="Roboto"/>
                <a:cs typeface="Roboto"/>
                <a:sym typeface="Roboto"/>
              </a:rPr>
              <a:t>airlineOffer</a:t>
            </a:r>
            <a:r>
              <a:rPr lang="en"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//get airline offer for gold card;</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a:t>
            </a:r>
            <a:endParaRPr sz="1000">
              <a:solidFill>
                <a:srgbClr val="A72A1E"/>
              </a:solidFill>
              <a:latin typeface="Roboto"/>
              <a:ea typeface="Roboto"/>
              <a:cs typeface="Roboto"/>
              <a:sym typeface="Roboto"/>
            </a:endParaRPr>
          </a:p>
          <a:p>
            <a:pPr marL="0" lvl="0" indent="0" algn="l" rtl="0">
              <a:spcBef>
                <a:spcPts val="0"/>
              </a:spcBef>
              <a:spcAft>
                <a:spcPts val="0"/>
              </a:spcAft>
              <a:buNone/>
            </a:pPr>
            <a:r>
              <a:rPr lang="en" sz="1000">
                <a:solidFill>
                  <a:srgbClr val="A72A1E"/>
                </a:solidFill>
                <a:latin typeface="Roboto"/>
                <a:ea typeface="Roboto"/>
                <a:cs typeface="Roboto"/>
                <a:sym typeface="Roboto"/>
              </a:rPr>
              <a:t>  </a:t>
            </a:r>
            <a:endParaRPr sz="1000" b="1">
              <a:solidFill>
                <a:srgbClr val="A72A1E"/>
              </a:solidFill>
              <a:latin typeface="Roboto"/>
              <a:ea typeface="Roboto"/>
              <a:cs typeface="Roboto"/>
              <a:sym typeface="Roboto"/>
            </a:endParaRPr>
          </a:p>
        </p:txBody>
      </p:sp>
      <p:cxnSp>
        <p:nvCxnSpPr>
          <p:cNvPr id="142" name="Google Shape;142;p19"/>
          <p:cNvCxnSpPr>
            <a:stCxn id="141" idx="0"/>
            <a:endCxn id="137" idx="2"/>
          </p:cNvCxnSpPr>
          <p:nvPr/>
        </p:nvCxnSpPr>
        <p:spPr>
          <a:xfrm rot="5400000" flipH="1">
            <a:off x="5618875" y="509750"/>
            <a:ext cx="508200" cy="2770200"/>
          </a:xfrm>
          <a:prstGeom prst="bentConnector3">
            <a:avLst>
              <a:gd name="adj1" fmla="val 50009"/>
            </a:avLst>
          </a:prstGeom>
          <a:noFill/>
          <a:ln w="19050" cap="flat" cmpd="sng">
            <a:solidFill>
              <a:srgbClr val="999999"/>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Simple, but ineffective</a:t>
            </a:r>
            <a:endParaRPr/>
          </a:p>
        </p:txBody>
      </p:sp>
      <p:sp>
        <p:nvSpPr>
          <p:cNvPr id="148" name="Google Shape;148;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2"/>
              </a:buClr>
              <a:buSzPts val="1400"/>
              <a:buChar char="●"/>
            </a:pPr>
            <a:r>
              <a:rPr lang="en" sz="1400">
                <a:solidFill>
                  <a:schemeClr val="dk2"/>
                </a:solidFill>
              </a:rPr>
              <a:t>We are tightly coupling 2 concepts: the credit cards and external offers.</a:t>
            </a:r>
            <a:endParaRPr sz="1400">
              <a:solidFill>
                <a:schemeClr val="dk2"/>
              </a:solidFill>
            </a:endParaRPr>
          </a:p>
          <a:p>
            <a:pPr marL="457200" lvl="0" indent="-317500" algn="l" rtl="0">
              <a:lnSpc>
                <a:spcPct val="150000"/>
              </a:lnSpc>
              <a:spcBef>
                <a:spcPts val="0"/>
              </a:spcBef>
              <a:spcAft>
                <a:spcPts val="0"/>
              </a:spcAft>
              <a:buClr>
                <a:schemeClr val="dk2"/>
              </a:buClr>
              <a:buSzPts val="1400"/>
              <a:buChar char="●"/>
            </a:pPr>
            <a:r>
              <a:rPr lang="en" sz="1400">
                <a:solidFill>
                  <a:schemeClr val="dk2"/>
                </a:solidFill>
              </a:rPr>
              <a:t>We are violating the Open/Closed principle: we should keep our objects open for extensibility, but closed for modification.</a:t>
            </a:r>
            <a:endParaRPr sz="1400">
              <a:solidFill>
                <a:schemeClr val="dk2"/>
              </a:solidFill>
            </a:endParaRPr>
          </a:p>
          <a:p>
            <a:pPr marL="457200" lvl="0" indent="-317500" algn="l" rtl="0">
              <a:lnSpc>
                <a:spcPct val="150000"/>
              </a:lnSpc>
              <a:spcBef>
                <a:spcPts val="0"/>
              </a:spcBef>
              <a:spcAft>
                <a:spcPts val="0"/>
              </a:spcAft>
              <a:buClr>
                <a:schemeClr val="dk2"/>
              </a:buClr>
              <a:buSzPts val="1400"/>
              <a:buChar char="●"/>
            </a:pPr>
            <a:r>
              <a:rPr lang="en" sz="1400">
                <a:solidFill>
                  <a:schemeClr val="dk2"/>
                </a:solidFill>
              </a:rPr>
              <a:t>Makes the codebase difficult to maintain.</a:t>
            </a:r>
            <a:endParaRPr sz="1400">
              <a:solidFill>
                <a:schemeClr val="dk2"/>
              </a:solidFill>
            </a:endParaRPr>
          </a:p>
          <a:p>
            <a:pPr marL="457200" lvl="0" indent="-317500" algn="l" rtl="0">
              <a:lnSpc>
                <a:spcPct val="150000"/>
              </a:lnSpc>
              <a:spcBef>
                <a:spcPts val="0"/>
              </a:spcBef>
              <a:spcAft>
                <a:spcPts val="0"/>
              </a:spcAft>
              <a:buClr>
                <a:schemeClr val="dk2"/>
              </a:buClr>
              <a:buSzPts val="1400"/>
              <a:buChar char="●"/>
            </a:pPr>
            <a:r>
              <a:rPr lang="en" sz="1400">
                <a:solidFill>
                  <a:schemeClr val="dk2"/>
                </a:solidFill>
              </a:rPr>
              <a:t>Easy to introduce bugs.</a:t>
            </a:r>
            <a:endParaRPr sz="14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689275" y="551975"/>
            <a:ext cx="75849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Visitor pattern general design </a:t>
            </a:r>
            <a:endParaRPr/>
          </a:p>
        </p:txBody>
      </p:sp>
      <p:pic>
        <p:nvPicPr>
          <p:cNvPr id="154" name="Google Shape;154;p21"/>
          <p:cNvPicPr preferRelativeResize="0"/>
          <p:nvPr/>
        </p:nvPicPr>
        <p:blipFill>
          <a:blip r:embed="rId3">
            <a:alphaModFix/>
          </a:blip>
          <a:stretch>
            <a:fillRect/>
          </a:stretch>
        </p:blipFill>
        <p:spPr>
          <a:xfrm>
            <a:off x="685713" y="1087175"/>
            <a:ext cx="7592023" cy="3751527"/>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1858</Words>
  <Application>Microsoft Office PowerPoint</Application>
  <PresentationFormat>On-screen Show (16:9)</PresentationFormat>
  <Paragraphs>182</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vt:lpstr>
      <vt:lpstr>Roboto Medium</vt:lpstr>
      <vt:lpstr>Raleway</vt:lpstr>
      <vt:lpstr>Roboto Thin</vt:lpstr>
      <vt:lpstr>Arial</vt:lpstr>
      <vt:lpstr>Lato</vt:lpstr>
      <vt:lpstr>Streamline</vt:lpstr>
      <vt:lpstr>The visitor design pattern</vt:lpstr>
      <vt:lpstr>What is it?</vt:lpstr>
      <vt:lpstr>The credit card problem</vt:lpstr>
      <vt:lpstr>The credit card problem</vt:lpstr>
      <vt:lpstr>PowerPoint Presentation</vt:lpstr>
      <vt:lpstr>PowerPoint Presentation</vt:lpstr>
      <vt:lpstr>PowerPoint Presentation</vt:lpstr>
      <vt:lpstr>Simple, but ineffective</vt:lpstr>
      <vt:lpstr>Visitor pattern general design </vt:lpstr>
      <vt:lpstr>The OfferVisitor interface</vt:lpstr>
      <vt:lpstr>The GasOfferVisitor</vt:lpstr>
      <vt:lpstr>The HotelOfferVisitor</vt:lpstr>
      <vt:lpstr>The CreditCard Interface</vt:lpstr>
      <vt:lpstr>The BronzeCard, SilverCard, and GoldCard classes</vt:lpstr>
      <vt:lpstr>Running the example</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visitor design pattern</dc:title>
  <cp:lastModifiedBy>m</cp:lastModifiedBy>
  <cp:revision>1</cp:revision>
  <dcterms:modified xsi:type="dcterms:W3CDTF">2021-06-03T10:38:15Z</dcterms:modified>
</cp:coreProperties>
</file>