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7.xml"/><Relationship Id="rId22" Type="http://schemas.openxmlformats.org/officeDocument/2006/relationships/font" Target="fonts/CenturyGothic-italic.fntdata"/><Relationship Id="rId10" Type="http://schemas.openxmlformats.org/officeDocument/2006/relationships/slide" Target="slides/slide6.xml"/><Relationship Id="rId21" Type="http://schemas.openxmlformats.org/officeDocument/2006/relationships/font" Target="fonts/CenturyGothic-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500">
                <a:solidFill>
                  <a:schemeClr val="dk1"/>
                </a:solidFill>
                <a:highlight>
                  <a:srgbClr val="FFFFFF"/>
                </a:highlight>
              </a:rPr>
              <a:t>Ahora bien, gracias a los componentes del sistema operativo como Google Play Services, entre otros, construir adaptadores es cuestión de poco código en este caso crearemos un adaptador del api de Android.nfc: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500">
                <a:solidFill>
                  <a:schemeClr val="dk1"/>
                </a:solidFill>
                <a:highlight>
                  <a:srgbClr val="FFFFFF"/>
                </a:highlight>
              </a:rPr>
              <a:t>Como hablábamos de los intent, deberemos sobrescribir el método newintent del activity. Aquí vemos como se trata de obtener en el intent nuevo la propiedad que lleva por nombre “NfcAdapter.EXTRA_TAG”,  si está propiedad que como habas deducido es la data obtenida del tag se encuentra setteada, lo volveremos un objeto parcelable o mejor dicho lo cambiaremos un tipo “Android.nfc.Tag”, del cual en este caso tomaremos su id que se encuentra en bytes.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500">
                <a:solidFill>
                  <a:schemeClr val="dk1"/>
                </a:solidFill>
                <a:highlight>
                  <a:srgbClr val="FFFFFF"/>
                </a:highlight>
              </a:rPr>
              <a:t>Esto ya que si tenemos un adaptador cargado al minimizar la aplicación se cancelará el escucha y al reabrirla se habilitará. De esta manera evitaremos seguir consumiendo y exponiendo el sensor mientras no vemos lo que sucede. A demás que como dije antes la batería se consume si lo dejamos abierto.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0" y="2375"/>
            <a:ext cx="9144000" cy="5138740"/>
          </a:xfrm>
          <a:prstGeom prst="rect">
            <a:avLst/>
          </a:prstGeom>
          <a:noFill/>
          <a:ln>
            <a:noFill/>
          </a:ln>
        </p:spPr>
      </p:pic>
      <p:sp>
        <p:nvSpPr>
          <p:cNvPr id="55" name="Shape 55"/>
          <p:cNvSpPr txBox="1"/>
          <p:nvPr/>
        </p:nvSpPr>
        <p:spPr>
          <a:xfrm>
            <a:off x="200650" y="4043000"/>
            <a:ext cx="5787600" cy="86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2400">
                <a:solidFill>
                  <a:srgbClr val="85BB25"/>
                </a:solidFill>
                <a:latin typeface="Century Gothic"/>
                <a:ea typeface="Century Gothic"/>
                <a:cs typeface="Century Gothic"/>
                <a:sym typeface="Century Gothic"/>
              </a:rPr>
              <a:t>#AndroidNFC #devslabgt @devslabgt</a:t>
            </a:r>
            <a:endParaRPr sz="2400">
              <a:solidFill>
                <a:srgbClr val="85BB25"/>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Intent Filters	</a:t>
            </a:r>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solidFill>
                  <a:schemeClr val="dk1"/>
                </a:solidFill>
                <a:highlight>
                  <a:srgbClr val="FFFFFF"/>
                </a:highlight>
              </a:rPr>
              <a:t>Android basa casi todas sus interacciones con los sensores del dispositivo en lo que llamamos “Intent filters”. De esta manera tendremos que agregar un Intent filter como este al manifiesto de nuestra aplicación, para ser más exacto este debe estar en nuestra actividad que verificará los tags NFC.</a:t>
            </a:r>
            <a:endParaRPr/>
          </a:p>
        </p:txBody>
      </p:sp>
      <p:pic>
        <p:nvPicPr>
          <p:cNvPr id="122" name="Shape 122"/>
          <p:cNvPicPr preferRelativeResize="0"/>
          <p:nvPr/>
        </p:nvPicPr>
        <p:blipFill>
          <a:blip r:embed="rId3">
            <a:alphaModFix/>
          </a:blip>
          <a:stretch>
            <a:fillRect/>
          </a:stretch>
        </p:blipFill>
        <p:spPr>
          <a:xfrm>
            <a:off x="8171400" y="3907975"/>
            <a:ext cx="660900" cy="660900"/>
          </a:xfrm>
          <a:prstGeom prst="rect">
            <a:avLst/>
          </a:prstGeom>
          <a:noFill/>
          <a:ln>
            <a:noFill/>
          </a:ln>
        </p:spPr>
      </p:pic>
      <p:pic>
        <p:nvPicPr>
          <p:cNvPr id="123" name="Shape 123"/>
          <p:cNvPicPr preferRelativeResize="0"/>
          <p:nvPr/>
        </p:nvPicPr>
        <p:blipFill>
          <a:blip r:embed="rId4">
            <a:alphaModFix/>
          </a:blip>
          <a:stretch>
            <a:fillRect/>
          </a:stretch>
        </p:blipFill>
        <p:spPr>
          <a:xfrm>
            <a:off x="1524000" y="2728213"/>
            <a:ext cx="6096000" cy="141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Permisos</a:t>
            </a:r>
            <a:endParaRPr/>
          </a:p>
        </p:txBody>
      </p:sp>
      <p:sp>
        <p:nvSpPr>
          <p:cNvPr id="129" name="Shape 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solidFill>
                  <a:schemeClr val="dk1"/>
                </a:solidFill>
                <a:highlight>
                  <a:srgbClr val="FFFFFF"/>
                </a:highlight>
              </a:rPr>
              <a:t>Los permisos para este sensor en las versiones de Android 5.1 o inferior solo deben colocarse en él manifestó. Además del permiso sugiero que solicitemos como obligatorio la existencia del sensor.</a:t>
            </a:r>
            <a:endParaRPr/>
          </a:p>
        </p:txBody>
      </p:sp>
      <p:pic>
        <p:nvPicPr>
          <p:cNvPr id="130" name="Shape 130"/>
          <p:cNvPicPr preferRelativeResize="0"/>
          <p:nvPr/>
        </p:nvPicPr>
        <p:blipFill>
          <a:blip r:embed="rId3">
            <a:alphaModFix/>
          </a:blip>
          <a:stretch>
            <a:fillRect/>
          </a:stretch>
        </p:blipFill>
        <p:spPr>
          <a:xfrm>
            <a:off x="890575" y="2457050"/>
            <a:ext cx="7362825" cy="609600"/>
          </a:xfrm>
          <a:prstGeom prst="rect">
            <a:avLst/>
          </a:prstGeom>
          <a:noFill/>
          <a:ln>
            <a:noFill/>
          </a:ln>
        </p:spPr>
      </p:pic>
      <p:pic>
        <p:nvPicPr>
          <p:cNvPr id="131" name="Shape 131"/>
          <p:cNvPicPr preferRelativeResize="0"/>
          <p:nvPr/>
        </p:nvPicPr>
        <p:blipFill>
          <a:blip r:embed="rId4">
            <a:alphaModFix/>
          </a:blip>
          <a:stretch>
            <a:fillRect/>
          </a:stretch>
        </p:blipFill>
        <p:spPr>
          <a:xfrm>
            <a:off x="8171400" y="3907975"/>
            <a:ext cx="660900" cy="66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Adaptador</a:t>
            </a:r>
            <a:endParaRPr/>
          </a:p>
        </p:txBody>
      </p:sp>
      <p:pic>
        <p:nvPicPr>
          <p:cNvPr id="137" name="Shape 137"/>
          <p:cNvPicPr preferRelativeResize="0"/>
          <p:nvPr/>
        </p:nvPicPr>
        <p:blipFill>
          <a:blip r:embed="rId3">
            <a:alphaModFix/>
          </a:blip>
          <a:stretch>
            <a:fillRect/>
          </a:stretch>
        </p:blipFill>
        <p:spPr>
          <a:xfrm>
            <a:off x="311700" y="1152474"/>
            <a:ext cx="7771376" cy="3199100"/>
          </a:xfrm>
          <a:prstGeom prst="rect">
            <a:avLst/>
          </a:prstGeom>
          <a:noFill/>
          <a:ln>
            <a:noFill/>
          </a:ln>
        </p:spPr>
      </p:pic>
      <p:pic>
        <p:nvPicPr>
          <p:cNvPr id="138" name="Shape 138"/>
          <p:cNvPicPr preferRelativeResize="0"/>
          <p:nvPr/>
        </p:nvPicPr>
        <p:blipFill>
          <a:blip r:embed="rId4">
            <a:alphaModFix/>
          </a:blip>
          <a:stretch>
            <a:fillRect/>
          </a:stretch>
        </p:blipFill>
        <p:spPr>
          <a:xfrm>
            <a:off x="8171400" y="3907975"/>
            <a:ext cx="660900" cy="66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Capturar el Nuevo Intento	</a:t>
            </a:r>
            <a:endParaRPr/>
          </a:p>
        </p:txBody>
      </p:sp>
      <p:pic>
        <p:nvPicPr>
          <p:cNvPr id="144" name="Shape 144"/>
          <p:cNvPicPr preferRelativeResize="0"/>
          <p:nvPr/>
        </p:nvPicPr>
        <p:blipFill>
          <a:blip r:embed="rId3">
            <a:alphaModFix/>
          </a:blip>
          <a:stretch>
            <a:fillRect/>
          </a:stretch>
        </p:blipFill>
        <p:spPr>
          <a:xfrm>
            <a:off x="311688" y="1152463"/>
            <a:ext cx="7553325" cy="3476625"/>
          </a:xfrm>
          <a:prstGeom prst="rect">
            <a:avLst/>
          </a:prstGeom>
          <a:noFill/>
          <a:ln>
            <a:noFill/>
          </a:ln>
        </p:spPr>
      </p:pic>
      <p:pic>
        <p:nvPicPr>
          <p:cNvPr id="145" name="Shape 145"/>
          <p:cNvPicPr preferRelativeResize="0"/>
          <p:nvPr/>
        </p:nvPicPr>
        <p:blipFill>
          <a:blip r:embed="rId4">
            <a:alphaModFix/>
          </a:blip>
          <a:stretch>
            <a:fillRect/>
          </a:stretch>
        </p:blipFill>
        <p:spPr>
          <a:xfrm>
            <a:off x="8171400" y="3907975"/>
            <a:ext cx="660900" cy="66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 Ciclo de Vida	</a:t>
            </a:r>
            <a:endParaRPr/>
          </a:p>
        </p:txBody>
      </p:sp>
      <p:pic>
        <p:nvPicPr>
          <p:cNvPr id="151" name="Shape 151"/>
          <p:cNvPicPr preferRelativeResize="0"/>
          <p:nvPr/>
        </p:nvPicPr>
        <p:blipFill>
          <a:blip r:embed="rId3">
            <a:alphaModFix/>
          </a:blip>
          <a:stretch>
            <a:fillRect/>
          </a:stretch>
        </p:blipFill>
        <p:spPr>
          <a:xfrm>
            <a:off x="1193150" y="1141925"/>
            <a:ext cx="6757709" cy="3416400"/>
          </a:xfrm>
          <a:prstGeom prst="rect">
            <a:avLst/>
          </a:prstGeom>
          <a:noFill/>
          <a:ln>
            <a:noFill/>
          </a:ln>
        </p:spPr>
      </p:pic>
      <p:pic>
        <p:nvPicPr>
          <p:cNvPr id="152" name="Shape 152"/>
          <p:cNvPicPr preferRelativeResize="0"/>
          <p:nvPr/>
        </p:nvPicPr>
        <p:blipFill>
          <a:blip r:embed="rId4">
            <a:alphaModFix/>
          </a:blip>
          <a:stretch>
            <a:fillRect/>
          </a:stretch>
        </p:blipFill>
        <p:spPr>
          <a:xfrm>
            <a:off x="8171400" y="3907975"/>
            <a:ext cx="660900" cy="66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Muchas Gracias</a:t>
            </a:r>
            <a:endParaRPr/>
          </a:p>
        </p:txBody>
      </p:sp>
      <p:pic>
        <p:nvPicPr>
          <p:cNvPr id="158" name="Shape 158"/>
          <p:cNvPicPr preferRelativeResize="0"/>
          <p:nvPr/>
        </p:nvPicPr>
        <p:blipFill>
          <a:blip r:embed="rId3">
            <a:alphaModFix/>
          </a:blip>
          <a:stretch>
            <a:fillRect/>
          </a:stretch>
        </p:blipFill>
        <p:spPr>
          <a:xfrm>
            <a:off x="311700" y="286325"/>
            <a:ext cx="5065024" cy="2535000"/>
          </a:xfrm>
          <a:prstGeom prst="rect">
            <a:avLst/>
          </a:prstGeom>
          <a:noFill/>
          <a:ln>
            <a:noFill/>
          </a:ln>
        </p:spPr>
      </p:pic>
      <p:sp>
        <p:nvSpPr>
          <p:cNvPr id="159" name="Shape 159"/>
          <p:cNvSpPr txBox="1"/>
          <p:nvPr/>
        </p:nvSpPr>
        <p:spPr>
          <a:xfrm>
            <a:off x="4194675" y="3063463"/>
            <a:ext cx="2634300" cy="76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3600"/>
              <a:t>@devslabgt</a:t>
            </a:r>
            <a:endParaRPr sz="3600"/>
          </a:p>
        </p:txBody>
      </p:sp>
      <p:pic>
        <p:nvPicPr>
          <p:cNvPr id="160" name="Shape 160"/>
          <p:cNvPicPr preferRelativeResize="0"/>
          <p:nvPr/>
        </p:nvPicPr>
        <p:blipFill>
          <a:blip r:embed="rId4">
            <a:alphaModFix/>
          </a:blip>
          <a:stretch>
            <a:fillRect/>
          </a:stretch>
        </p:blipFill>
        <p:spPr>
          <a:xfrm>
            <a:off x="5376725" y="1204588"/>
            <a:ext cx="1452250" cy="1452250"/>
          </a:xfrm>
          <a:prstGeom prst="rect">
            <a:avLst/>
          </a:prstGeom>
          <a:noFill/>
          <a:ln>
            <a:noFill/>
          </a:ln>
        </p:spPr>
      </p:pic>
      <p:pic>
        <p:nvPicPr>
          <p:cNvPr id="161" name="Shape 161"/>
          <p:cNvPicPr preferRelativeResize="0"/>
          <p:nvPr/>
        </p:nvPicPr>
        <p:blipFill>
          <a:blip r:embed="rId5">
            <a:alphaModFix/>
          </a:blip>
          <a:stretch>
            <a:fillRect/>
          </a:stretch>
        </p:blipFill>
        <p:spPr>
          <a:xfrm>
            <a:off x="6879675" y="927363"/>
            <a:ext cx="2006700" cy="2006700"/>
          </a:xfrm>
          <a:prstGeom prst="rect">
            <a:avLst/>
          </a:prstGeom>
          <a:noFill/>
          <a:ln>
            <a:noFill/>
          </a:ln>
        </p:spPr>
      </p:pic>
      <p:pic>
        <p:nvPicPr>
          <p:cNvPr id="162" name="Shape 162"/>
          <p:cNvPicPr preferRelativeResize="0"/>
          <p:nvPr/>
        </p:nvPicPr>
        <p:blipFill>
          <a:blip r:embed="rId6">
            <a:alphaModFix/>
          </a:blip>
          <a:stretch>
            <a:fillRect/>
          </a:stretch>
        </p:blipFill>
        <p:spPr>
          <a:xfrm>
            <a:off x="7156900" y="2763887"/>
            <a:ext cx="1452250" cy="145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latin typeface="Century Gothic"/>
                <a:ea typeface="Century Gothic"/>
                <a:cs typeface="Century Gothic"/>
                <a:sym typeface="Century Gothic"/>
              </a:rPr>
              <a:t>¿Qué es NFC?</a:t>
            </a:r>
            <a:endParaRPr>
              <a:latin typeface="Century Gothic"/>
              <a:ea typeface="Century Gothic"/>
              <a:cs typeface="Century Gothic"/>
              <a:sym typeface="Century Gothic"/>
            </a:endParaRPr>
          </a:p>
          <a:p>
            <a:pPr indent="0" lvl="0" marL="0">
              <a:spcBef>
                <a:spcPts val="0"/>
              </a:spcBef>
              <a:spcAft>
                <a:spcPts val="0"/>
              </a:spcAft>
              <a:buNone/>
            </a:pPr>
            <a:r>
              <a:t/>
            </a:r>
            <a:endParaRPr>
              <a:latin typeface="Century Gothic"/>
              <a:ea typeface="Century Gothic"/>
              <a:cs typeface="Century Gothic"/>
              <a:sym typeface="Century Gothic"/>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b="1" lang="es">
                <a:solidFill>
                  <a:srgbClr val="222222"/>
                </a:solidFill>
                <a:highlight>
                  <a:srgbClr val="FFFFFF"/>
                </a:highlight>
                <a:latin typeface="Century Gothic"/>
                <a:ea typeface="Century Gothic"/>
                <a:cs typeface="Century Gothic"/>
                <a:sym typeface="Century Gothic"/>
              </a:rPr>
              <a:t>Comunicación de campo cercano</a:t>
            </a:r>
            <a:r>
              <a:rPr lang="es">
                <a:solidFill>
                  <a:srgbClr val="222222"/>
                </a:solidFill>
                <a:highlight>
                  <a:srgbClr val="FFFFFF"/>
                </a:highlight>
                <a:latin typeface="Century Gothic"/>
                <a:ea typeface="Century Gothic"/>
                <a:cs typeface="Century Gothic"/>
                <a:sym typeface="Century Gothic"/>
              </a:rPr>
              <a:t> es una tecnología de comunicación inalámbrica, de corto alcance y alta frecuencia que permite el intercambio de datos entre dispositivos. Los estándares de NFC cubren protocolos de comunicación y formatos de intercambio de datos, y están basados en ISO 14443</a:t>
            </a:r>
            <a:endParaRPr>
              <a:latin typeface="Century Gothic"/>
              <a:ea typeface="Century Gothic"/>
              <a:cs typeface="Century Gothic"/>
              <a:sym typeface="Century Gothic"/>
            </a:endParaRPr>
          </a:p>
        </p:txBody>
      </p:sp>
      <p:pic>
        <p:nvPicPr>
          <p:cNvPr id="62" name="Shape 62"/>
          <p:cNvPicPr preferRelativeResize="0"/>
          <p:nvPr/>
        </p:nvPicPr>
        <p:blipFill>
          <a:blip r:embed="rId3">
            <a:alphaModFix/>
          </a:blip>
          <a:stretch>
            <a:fillRect/>
          </a:stretch>
        </p:blipFill>
        <p:spPr>
          <a:xfrm>
            <a:off x="8171400" y="3907975"/>
            <a:ext cx="660900" cy="66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Tipos de NFC</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
              <a:t>NTAG 203</a:t>
            </a:r>
            <a:endParaRPr/>
          </a:p>
          <a:p>
            <a:pPr indent="-342900" lvl="0" marL="457200" rtl="0">
              <a:spcBef>
                <a:spcPts val="0"/>
              </a:spcBef>
              <a:spcAft>
                <a:spcPts val="0"/>
              </a:spcAft>
              <a:buSzPts val="1800"/>
              <a:buChar char="●"/>
            </a:pPr>
            <a:r>
              <a:rPr lang="es"/>
              <a:t>UltraLight</a:t>
            </a:r>
            <a:endParaRPr/>
          </a:p>
          <a:p>
            <a:pPr indent="-342900" lvl="0" marL="457200" rtl="0">
              <a:spcBef>
                <a:spcPts val="0"/>
              </a:spcBef>
              <a:spcAft>
                <a:spcPts val="0"/>
              </a:spcAft>
              <a:buSzPts val="1800"/>
              <a:buChar char="●"/>
            </a:pPr>
            <a:r>
              <a:rPr lang="es"/>
              <a:t>UltraLight C</a:t>
            </a:r>
            <a:endParaRPr/>
          </a:p>
          <a:p>
            <a:pPr indent="-342900" lvl="0" marL="457200">
              <a:spcBef>
                <a:spcPts val="0"/>
              </a:spcBef>
              <a:spcAft>
                <a:spcPts val="0"/>
              </a:spcAft>
              <a:buSzPts val="1800"/>
              <a:buChar char="●"/>
            </a:pPr>
            <a:r>
              <a:rPr lang="es"/>
              <a:t>Mifare Classic 1K</a:t>
            </a:r>
            <a:endParaRPr/>
          </a:p>
        </p:txBody>
      </p:sp>
      <p:pic>
        <p:nvPicPr>
          <p:cNvPr id="69" name="Shape 69"/>
          <p:cNvPicPr preferRelativeResize="0"/>
          <p:nvPr/>
        </p:nvPicPr>
        <p:blipFill>
          <a:blip r:embed="rId3">
            <a:alphaModFix/>
          </a:blip>
          <a:stretch>
            <a:fillRect/>
          </a:stretch>
        </p:blipFill>
        <p:spPr>
          <a:xfrm>
            <a:off x="3798304" y="509825"/>
            <a:ext cx="4107646" cy="4123850"/>
          </a:xfrm>
          <a:prstGeom prst="rect">
            <a:avLst/>
          </a:prstGeom>
          <a:noFill/>
          <a:ln>
            <a:noFill/>
          </a:ln>
        </p:spPr>
      </p:pic>
      <p:pic>
        <p:nvPicPr>
          <p:cNvPr id="70" name="Shape 70"/>
          <p:cNvPicPr preferRelativeResize="0"/>
          <p:nvPr/>
        </p:nvPicPr>
        <p:blipFill>
          <a:blip r:embed="rId4">
            <a:alphaModFix/>
          </a:blip>
          <a:stretch>
            <a:fillRect/>
          </a:stretch>
        </p:blipFill>
        <p:spPr>
          <a:xfrm>
            <a:off x="8171400" y="3907975"/>
            <a:ext cx="660900" cy="66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latin typeface="Century Gothic"/>
                <a:ea typeface="Century Gothic"/>
                <a:cs typeface="Century Gothic"/>
                <a:sym typeface="Century Gothic"/>
              </a:rPr>
              <a:t>Usos</a:t>
            </a:r>
            <a:endParaRPr>
              <a:latin typeface="Century Gothic"/>
              <a:ea typeface="Century Gothic"/>
              <a:cs typeface="Century Gothic"/>
              <a:sym typeface="Century Gothic"/>
            </a:endParaRPr>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Century Gothic"/>
              <a:buChar char="●"/>
            </a:pPr>
            <a:r>
              <a:rPr lang="es">
                <a:latin typeface="Century Gothic"/>
                <a:ea typeface="Century Gothic"/>
                <a:cs typeface="Century Gothic"/>
                <a:sym typeface="Century Gothic"/>
              </a:rPr>
              <a:t>Intercambio de archivos</a:t>
            </a:r>
            <a:endParaRPr>
              <a:latin typeface="Century Gothic"/>
              <a:ea typeface="Century Gothic"/>
              <a:cs typeface="Century Gothic"/>
              <a:sym typeface="Century Gothic"/>
            </a:endParaRPr>
          </a:p>
          <a:p>
            <a:pPr indent="-342900" lvl="0" marL="457200" rtl="0">
              <a:spcBef>
                <a:spcPts val="0"/>
              </a:spcBef>
              <a:spcAft>
                <a:spcPts val="0"/>
              </a:spcAft>
              <a:buSzPts val="1800"/>
              <a:buFont typeface="Century Gothic"/>
              <a:buChar char="●"/>
            </a:pPr>
            <a:r>
              <a:rPr lang="es">
                <a:latin typeface="Century Gothic"/>
                <a:ea typeface="Century Gothic"/>
                <a:cs typeface="Century Gothic"/>
                <a:sym typeface="Century Gothic"/>
              </a:rPr>
              <a:t>Identificación y control de coches</a:t>
            </a:r>
            <a:endParaRPr>
              <a:latin typeface="Century Gothic"/>
              <a:ea typeface="Century Gothic"/>
              <a:cs typeface="Century Gothic"/>
              <a:sym typeface="Century Gothic"/>
            </a:endParaRPr>
          </a:p>
          <a:p>
            <a:pPr indent="-342900" lvl="0" marL="457200" rtl="0">
              <a:spcBef>
                <a:spcPts val="0"/>
              </a:spcBef>
              <a:spcAft>
                <a:spcPts val="0"/>
              </a:spcAft>
              <a:buSzPts val="1800"/>
              <a:buFont typeface="Century Gothic"/>
              <a:buChar char="●"/>
            </a:pPr>
            <a:r>
              <a:rPr lang="es">
                <a:latin typeface="Century Gothic"/>
                <a:ea typeface="Century Gothic"/>
                <a:cs typeface="Century Gothic"/>
                <a:sym typeface="Century Gothic"/>
              </a:rPr>
              <a:t>Identificación de banca</a:t>
            </a:r>
            <a:endParaRPr>
              <a:latin typeface="Century Gothic"/>
              <a:ea typeface="Century Gothic"/>
              <a:cs typeface="Century Gothic"/>
              <a:sym typeface="Century Gothic"/>
            </a:endParaRPr>
          </a:p>
          <a:p>
            <a:pPr indent="-342900" lvl="0" marL="457200" rtl="0">
              <a:spcBef>
                <a:spcPts val="0"/>
              </a:spcBef>
              <a:spcAft>
                <a:spcPts val="0"/>
              </a:spcAft>
              <a:buSzPts val="1800"/>
              <a:buFont typeface="Century Gothic"/>
              <a:buChar char="●"/>
            </a:pPr>
            <a:r>
              <a:rPr lang="es">
                <a:latin typeface="Century Gothic"/>
                <a:ea typeface="Century Gothic"/>
                <a:cs typeface="Century Gothic"/>
                <a:sym typeface="Century Gothic"/>
              </a:rPr>
              <a:t>Compras (Google Wallet y más)</a:t>
            </a:r>
            <a:endParaRPr>
              <a:latin typeface="Century Gothic"/>
              <a:ea typeface="Century Gothic"/>
              <a:cs typeface="Century Gothic"/>
              <a:sym typeface="Century Gothic"/>
            </a:endParaRPr>
          </a:p>
          <a:p>
            <a:pPr indent="-342900" lvl="0" marL="457200" rtl="0">
              <a:spcBef>
                <a:spcPts val="0"/>
              </a:spcBef>
              <a:spcAft>
                <a:spcPts val="0"/>
              </a:spcAft>
              <a:buSzPts val="1800"/>
              <a:buFont typeface="Century Gothic"/>
              <a:buChar char="●"/>
            </a:pPr>
            <a:r>
              <a:rPr lang="es">
                <a:latin typeface="Century Gothic"/>
                <a:ea typeface="Century Gothic"/>
                <a:cs typeface="Century Gothic"/>
                <a:sym typeface="Century Gothic"/>
              </a:rPr>
              <a:t>Acceso a eventos</a:t>
            </a:r>
            <a:endParaRPr>
              <a:latin typeface="Century Gothic"/>
              <a:ea typeface="Century Gothic"/>
              <a:cs typeface="Century Gothic"/>
              <a:sym typeface="Century Gothic"/>
            </a:endParaRPr>
          </a:p>
          <a:p>
            <a:pPr indent="-342900" lvl="0" marL="457200" rtl="0">
              <a:spcBef>
                <a:spcPts val="0"/>
              </a:spcBef>
              <a:spcAft>
                <a:spcPts val="0"/>
              </a:spcAft>
              <a:buSzPts val="1800"/>
              <a:buFont typeface="Century Gothic"/>
              <a:buChar char="●"/>
            </a:pPr>
            <a:r>
              <a:rPr lang="es">
                <a:latin typeface="Century Gothic"/>
                <a:ea typeface="Century Gothic"/>
                <a:cs typeface="Century Gothic"/>
                <a:sym typeface="Century Gothic"/>
              </a:rPr>
              <a:t>IOT (Internet de las cosas)</a:t>
            </a:r>
            <a:endParaRPr>
              <a:latin typeface="Century Gothic"/>
              <a:ea typeface="Century Gothic"/>
              <a:cs typeface="Century Gothic"/>
              <a:sym typeface="Century Gothic"/>
            </a:endParaRPr>
          </a:p>
        </p:txBody>
      </p:sp>
      <p:pic>
        <p:nvPicPr>
          <p:cNvPr id="77" name="Shape 77"/>
          <p:cNvPicPr preferRelativeResize="0"/>
          <p:nvPr/>
        </p:nvPicPr>
        <p:blipFill>
          <a:blip r:embed="rId3">
            <a:alphaModFix/>
          </a:blip>
          <a:stretch>
            <a:fillRect/>
          </a:stretch>
        </p:blipFill>
        <p:spPr>
          <a:xfrm>
            <a:off x="8171400" y="3907975"/>
            <a:ext cx="660900" cy="66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Android Beam</a:t>
            </a:r>
            <a:endParaRPr/>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 una funcionalidad respaldad con mayor fuerza a partir de Lollipop.</a:t>
            </a:r>
            <a:endParaRPr/>
          </a:p>
          <a:p>
            <a:pPr indent="0" lvl="0" marL="0">
              <a:spcBef>
                <a:spcPts val="1600"/>
              </a:spcBef>
              <a:spcAft>
                <a:spcPts val="1600"/>
              </a:spcAft>
              <a:buNone/>
            </a:pPr>
            <a:r>
              <a:rPr lang="es"/>
              <a:t>La funcionalidad de este es poder intercambiar de todo entre usuarios con un solo tap. Entre lo que pueden transferir están imagenes, contactos, documentos, videos, </a:t>
            </a:r>
            <a:r>
              <a:rPr lang="es"/>
              <a:t>música</a:t>
            </a:r>
            <a:r>
              <a:rPr lang="es"/>
              <a:t>, etc. </a:t>
            </a:r>
            <a:endParaRPr/>
          </a:p>
        </p:txBody>
      </p:sp>
      <p:pic>
        <p:nvPicPr>
          <p:cNvPr id="84" name="Shape 84"/>
          <p:cNvPicPr preferRelativeResize="0"/>
          <p:nvPr/>
        </p:nvPicPr>
        <p:blipFill>
          <a:blip r:embed="rId3">
            <a:alphaModFix/>
          </a:blip>
          <a:stretch>
            <a:fillRect/>
          </a:stretch>
        </p:blipFill>
        <p:spPr>
          <a:xfrm>
            <a:off x="8171400" y="3907975"/>
            <a:ext cx="660900" cy="660900"/>
          </a:xfrm>
          <a:prstGeom prst="rect">
            <a:avLst/>
          </a:prstGeom>
          <a:noFill/>
          <a:ln>
            <a:noFill/>
          </a:ln>
        </p:spPr>
      </p:pic>
      <p:pic>
        <p:nvPicPr>
          <p:cNvPr id="85" name="Shape 85"/>
          <p:cNvPicPr preferRelativeResize="0"/>
          <p:nvPr/>
        </p:nvPicPr>
        <p:blipFill>
          <a:blip r:embed="rId4">
            <a:alphaModFix/>
          </a:blip>
          <a:stretch>
            <a:fillRect/>
          </a:stretch>
        </p:blipFill>
        <p:spPr>
          <a:xfrm>
            <a:off x="2958188" y="2500975"/>
            <a:ext cx="3227626" cy="2420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Android &amp; NFC	</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t>La historia de Android con los sensores NFC viene desde la versión </a:t>
            </a:r>
            <a:r>
              <a:rPr b="1" lang="es"/>
              <a:t>2.3</a:t>
            </a:r>
            <a:r>
              <a:rPr lang="es"/>
              <a:t> mucho antes de que empezaramos a ver la modalidad de pago con el teléfono. </a:t>
            </a:r>
            <a:endParaRPr/>
          </a:p>
        </p:txBody>
      </p:sp>
      <p:pic>
        <p:nvPicPr>
          <p:cNvPr id="92" name="Shape 92"/>
          <p:cNvPicPr preferRelativeResize="0"/>
          <p:nvPr/>
        </p:nvPicPr>
        <p:blipFill>
          <a:blip r:embed="rId3">
            <a:alphaModFix/>
          </a:blip>
          <a:stretch>
            <a:fillRect/>
          </a:stretch>
        </p:blipFill>
        <p:spPr>
          <a:xfrm>
            <a:off x="8171400" y="3907975"/>
            <a:ext cx="660900" cy="660900"/>
          </a:xfrm>
          <a:prstGeom prst="rect">
            <a:avLst/>
          </a:prstGeom>
          <a:noFill/>
          <a:ln>
            <a:noFill/>
          </a:ln>
        </p:spPr>
      </p:pic>
      <p:pic>
        <p:nvPicPr>
          <p:cNvPr id="93" name="Shape 93"/>
          <p:cNvPicPr preferRelativeResize="0"/>
          <p:nvPr/>
        </p:nvPicPr>
        <p:blipFill>
          <a:blip r:embed="rId4">
            <a:alphaModFix/>
          </a:blip>
          <a:stretch>
            <a:fillRect/>
          </a:stretch>
        </p:blipFill>
        <p:spPr>
          <a:xfrm>
            <a:off x="311696" y="2594300"/>
            <a:ext cx="2381500" cy="1974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Aplicaciones existentes</a:t>
            </a:r>
            <a:endParaRPr/>
          </a:p>
        </p:txBody>
      </p:sp>
      <p:cxnSp>
        <p:nvCxnSpPr>
          <p:cNvPr id="99" name="Shape 99"/>
          <p:cNvCxnSpPr/>
          <p:nvPr/>
        </p:nvCxnSpPr>
        <p:spPr>
          <a:xfrm>
            <a:off x="311700" y="2876550"/>
            <a:ext cx="8520600" cy="0"/>
          </a:xfrm>
          <a:prstGeom prst="straightConnector1">
            <a:avLst/>
          </a:prstGeom>
          <a:noFill/>
          <a:ln cap="flat" cmpd="sng" w="28575">
            <a:solidFill>
              <a:schemeClr val="accent6"/>
            </a:solidFill>
            <a:prstDash val="solid"/>
            <a:round/>
            <a:headEnd len="med" w="med" type="none"/>
            <a:tailEnd len="med" w="med" type="none"/>
          </a:ln>
        </p:spPr>
      </p:cxnSp>
      <p:pic>
        <p:nvPicPr>
          <p:cNvPr id="100" name="Shape 100"/>
          <p:cNvPicPr preferRelativeResize="0"/>
          <p:nvPr/>
        </p:nvPicPr>
        <p:blipFill>
          <a:blip r:embed="rId3">
            <a:alphaModFix/>
          </a:blip>
          <a:stretch>
            <a:fillRect/>
          </a:stretch>
        </p:blipFill>
        <p:spPr>
          <a:xfrm>
            <a:off x="8171400" y="3907975"/>
            <a:ext cx="660900" cy="66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NFC Tools &amp; NFC Tasks</a:t>
            </a:r>
            <a:endParaRPr/>
          </a:p>
        </p:txBody>
      </p:sp>
      <p:sp>
        <p:nvSpPr>
          <p:cNvPr id="106" name="Shape 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Aunque existen </a:t>
            </a:r>
            <a:r>
              <a:rPr lang="es"/>
              <a:t>muchísimas</a:t>
            </a:r>
            <a:r>
              <a:rPr lang="es"/>
              <a:t> aplicaciones con el funcionamiento de NFC en Android, estas son de las principales en el mercado.</a:t>
            </a:r>
            <a:endParaRPr/>
          </a:p>
          <a:p>
            <a:pPr indent="0" lvl="0" marL="0">
              <a:spcBef>
                <a:spcPts val="1600"/>
              </a:spcBef>
              <a:spcAft>
                <a:spcPts val="0"/>
              </a:spcAft>
              <a:buNone/>
            </a:pPr>
            <a:r>
              <a:rPr lang="es"/>
              <a:t>Tools: Nos permite manejar las funciones básicas de un tag NFC</a:t>
            </a:r>
            <a:endParaRPr/>
          </a:p>
          <a:p>
            <a:pPr indent="0" lvl="0" marL="0">
              <a:spcBef>
                <a:spcPts val="1600"/>
              </a:spcBef>
              <a:spcAft>
                <a:spcPts val="1600"/>
              </a:spcAft>
              <a:buNone/>
            </a:pPr>
            <a:r>
              <a:rPr lang="es"/>
              <a:t>Tasks: Podemos configurar que al tocar cierta etiqueta se encienda e blutooth y configuraciones similares</a:t>
            </a:r>
            <a:endParaRPr/>
          </a:p>
        </p:txBody>
      </p:sp>
      <p:pic>
        <p:nvPicPr>
          <p:cNvPr id="107" name="Shape 107"/>
          <p:cNvPicPr preferRelativeResize="0"/>
          <p:nvPr/>
        </p:nvPicPr>
        <p:blipFill>
          <a:blip r:embed="rId3">
            <a:alphaModFix/>
          </a:blip>
          <a:stretch>
            <a:fillRect/>
          </a:stretch>
        </p:blipFill>
        <p:spPr>
          <a:xfrm>
            <a:off x="8171400" y="3907975"/>
            <a:ext cx="660900" cy="660900"/>
          </a:xfrm>
          <a:prstGeom prst="rect">
            <a:avLst/>
          </a:prstGeom>
          <a:noFill/>
          <a:ln>
            <a:noFill/>
          </a:ln>
        </p:spPr>
      </p:pic>
      <p:pic>
        <p:nvPicPr>
          <p:cNvPr id="108" name="Shape 108"/>
          <p:cNvPicPr preferRelativeResize="0"/>
          <p:nvPr/>
        </p:nvPicPr>
        <p:blipFill>
          <a:blip r:embed="rId4">
            <a:alphaModFix/>
          </a:blip>
          <a:stretch>
            <a:fillRect/>
          </a:stretch>
        </p:blipFill>
        <p:spPr>
          <a:xfrm>
            <a:off x="311700" y="3291150"/>
            <a:ext cx="1277725" cy="127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Funcionamiento en Android</a:t>
            </a:r>
            <a:endParaRPr/>
          </a:p>
        </p:txBody>
      </p:sp>
      <p:cxnSp>
        <p:nvCxnSpPr>
          <p:cNvPr id="114" name="Shape 114"/>
          <p:cNvCxnSpPr/>
          <p:nvPr/>
        </p:nvCxnSpPr>
        <p:spPr>
          <a:xfrm>
            <a:off x="311700" y="2876550"/>
            <a:ext cx="8520600" cy="0"/>
          </a:xfrm>
          <a:prstGeom prst="straightConnector1">
            <a:avLst/>
          </a:prstGeom>
          <a:noFill/>
          <a:ln cap="flat" cmpd="sng" w="28575">
            <a:solidFill>
              <a:schemeClr val="accent6"/>
            </a:solidFill>
            <a:prstDash val="solid"/>
            <a:round/>
            <a:headEnd len="med" w="med" type="none"/>
            <a:tailEnd len="med" w="med" type="none"/>
          </a:ln>
        </p:spPr>
      </p:cxnSp>
      <p:pic>
        <p:nvPicPr>
          <p:cNvPr id="115" name="Shape 115"/>
          <p:cNvPicPr preferRelativeResize="0"/>
          <p:nvPr/>
        </p:nvPicPr>
        <p:blipFill>
          <a:blip r:embed="rId3">
            <a:alphaModFix/>
          </a:blip>
          <a:stretch>
            <a:fillRect/>
          </a:stretch>
        </p:blipFill>
        <p:spPr>
          <a:xfrm>
            <a:off x="8171400" y="3907975"/>
            <a:ext cx="660900" cy="66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