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D7F5CD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2932" y="52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jpe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02" y="3978186"/>
            <a:ext cx="21571523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5" name="Rectangle 4"/>
          <p:cNvSpPr/>
          <p:nvPr/>
        </p:nvSpPr>
        <p:spPr>
          <a:xfrm>
            <a:off x="0" y="9966289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6" name="Rectangle 5"/>
          <p:cNvSpPr/>
          <p:nvPr/>
        </p:nvSpPr>
        <p:spPr>
          <a:xfrm>
            <a:off x="-12911" y="15728297"/>
            <a:ext cx="21709812" cy="628398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2228" y="21968050"/>
            <a:ext cx="21684935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8" name="Rectangle 7"/>
          <p:cNvSpPr/>
          <p:nvPr/>
        </p:nvSpPr>
        <p:spPr>
          <a:xfrm>
            <a:off x="-8251" y="27346472"/>
            <a:ext cx="21670008" cy="55787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19" name="Rectangle 18"/>
          <p:cNvSpPr/>
          <p:nvPr/>
        </p:nvSpPr>
        <p:spPr>
          <a:xfrm>
            <a:off x="2297388" y="4377928"/>
            <a:ext cx="4258423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22" name="Rectangle 21"/>
          <p:cNvSpPr/>
          <p:nvPr/>
        </p:nvSpPr>
        <p:spPr>
          <a:xfrm>
            <a:off x="2508558" y="16173007"/>
            <a:ext cx="2454868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92530" y="22278870"/>
            <a:ext cx="7716271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3799" y="27777231"/>
            <a:ext cx="3947465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719" y="2554293"/>
            <a:ext cx="20898834" cy="1194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8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and removal of Hate Speech from Social Media using Google Net Classifier Compared with Machine learning Algorithms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03212" y="10219766"/>
            <a:ext cx="6770960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8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8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6397" y="4331934"/>
            <a:ext cx="14171371" cy="514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Hate speech refers to content that promotes violence against or has the primary purpose of inciting hatred against individuals or groups based on certain attributes, such as: race or ethnic origin, religion, disability, gender, age, veteran status, sexual orientation/gender identity".</a:t>
            </a:r>
          </a:p>
          <a:p>
            <a:pPr marL="341254" indent="-341254" algn="just">
              <a:buFont typeface="Wingdings" panose="05000000000000000000" pitchFamily="2" charset="2"/>
              <a:buChar char="Ø"/>
            </a:pPr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aim of this study is to separate Innovative Machine Learning (ML) Classifiers  to eradicate Hate Speech from social media.</a:t>
            </a:r>
          </a:p>
          <a:p>
            <a:pPr algn="just"/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 study , Google Net Classifier  algorithm is compared with four different algorithms such as K Nearest Neighbor , Particle Swarm Optimizer, Bayesian Regression , Ensemble Decision Tree to enhance accuracy.</a:t>
            </a:r>
          </a:p>
          <a:p>
            <a:pPr marL="341254" indent="-341254" algn="just">
              <a:buFont typeface="Wingdings" panose="05000000000000000000" pitchFamily="2" charset="2"/>
              <a:buChar char="Ø"/>
            </a:pPr>
            <a:endParaRPr 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 </a:t>
            </a:r>
            <a:r>
              <a:rPr 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  <a:r>
              <a:rPr 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proven to be faster when compared with other image-classification models</a:t>
            </a: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84372" y="10973564"/>
            <a:ext cx="12078470" cy="39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722" y="16844931"/>
            <a:ext cx="21139308" cy="284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7936" y="23171892"/>
            <a:ext cx="20489198" cy="4470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 T-test Statistical analysis, the significance value of  p=0.001 (independent sample T - test p&lt;0.05) is obtained and shows that there is a statistical significant difference between the group 1 and group 2.</a:t>
            </a:r>
          </a:p>
          <a:p>
            <a:pPr marL="341254" indent="-341254" algn="just">
              <a:buFont typeface="Wingdings" panose="05000000000000000000" pitchFamily="2" charset="2"/>
              <a:buChar char="Ø"/>
            </a:pPr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, the accuracy of the Google Net Classifier is 91.95 % and it is better than the other algorithms.   </a:t>
            </a:r>
          </a:p>
          <a:p>
            <a:pPr algn="just"/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k Nearest Neighbor(KNN)             -      90.77%</a:t>
            </a:r>
          </a:p>
          <a:p>
            <a:pPr algn="just"/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Particle Swarm Optimizer(PSO)  -      85.90%</a:t>
            </a:r>
          </a:p>
          <a:p>
            <a:pPr algn="just"/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Bayesian Regression (BR)              -      86.79%</a:t>
            </a:r>
          </a:p>
          <a:p>
            <a:pPr algn="just"/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Ensemble Decision Tree(EDT)       -      89.15%.</a:t>
            </a:r>
          </a:p>
          <a:p>
            <a:pPr algn="just"/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work , it is concluded that the Google Net Classifier algorithm attains the high accuracy when comparing with other Machine Learning Algorithms in Hate Speech Removal.</a:t>
            </a: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3722" y="28384746"/>
            <a:ext cx="21139308" cy="379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T. Boishakhi, P. C. Shill and M. G. R. Alam, "   Multi-modal    Hate  Speech  Detection   using </a:t>
            </a: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Learning,"2021 IEEE International Conference on Big Data(Big Data),2021,pp. 4496-4499, doi: 10.1109/BigData52589.2021.9671955.</a:t>
            </a:r>
          </a:p>
          <a:p>
            <a:pPr marL="341254" indent="-341254" algn="just">
              <a:buFont typeface="Wingdings" panose="05000000000000000000" pitchFamily="2" charset="2"/>
              <a:buChar char="Ø"/>
            </a:pPr>
            <a:endParaRPr 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Akuma, S., Lubem, T. &amp; Adom, I.T. Comparing Bag of Words and TF-IDF with different models  for hate speech detection from live tweets. Int. j. inf. tecnol. 14, 3629–3635 (2022).</a:t>
            </a:r>
          </a:p>
          <a:p>
            <a:pPr marL="341254" indent="-341254" algn="just">
              <a:buFont typeface="Wingdings" panose="05000000000000000000" pitchFamily="2" charset="2"/>
              <a:buChar char="Ø"/>
            </a:pPr>
            <a:endParaRPr 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Madukwe, K.J., Gao, X. &amp; Xue, B. Token replacement - based  data  augmentation  methods for hate speech detection. World Wide Web 25, 1129–1150 (2022).</a:t>
            </a:r>
          </a:p>
          <a:p>
            <a:pPr marL="341254" indent="-341254" algn="just">
              <a:buFont typeface="Wingdings" panose="05000000000000000000" pitchFamily="2" charset="2"/>
              <a:buChar char="Ø"/>
            </a:pPr>
            <a:endParaRPr 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Vekkot, S., &amp; Gupta, D. (2022). Fusion of  spectral  and  prosody  modeling  for multilingual  speech  Emotion   conversion.  In  Knowledge -  Based   Systems  (Vol. 242, p. 108360).  Elsevier  BV.</a:t>
            </a: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6923" y="16965631"/>
            <a:ext cx="4811134" cy="26124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69476" y="16965632"/>
            <a:ext cx="4641144" cy="26117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87289" y="16923923"/>
            <a:ext cx="5167699" cy="26111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49663" y="17005444"/>
            <a:ext cx="4668509" cy="2541653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332117" y="20532920"/>
            <a:ext cx="21040630" cy="110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9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present work, Google Net Classifier (GNC) is compared with K Nearest Neighbor (KNN), Particle Swarm Optimizer(PSO), Bayesian Regression(BR), Ensemble Decision Tree(EDT)and it depicts that the proposed algorithm gives more accuracy when compared with the rest.</a:t>
            </a:r>
          </a:p>
          <a:p>
            <a:endParaRPr lang="en-US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921132" y="24475579"/>
            <a:ext cx="15955024" cy="36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91"/>
          </a:p>
        </p:txBody>
      </p:sp>
      <p:pic>
        <p:nvPicPr>
          <p:cNvPr id="2" name="Picture 1" descr="PRO IMG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69353" y="4314239"/>
            <a:ext cx="5640355" cy="2135949"/>
          </a:xfrm>
          <a:prstGeom prst="rect">
            <a:avLst/>
          </a:prstGeom>
        </p:spPr>
      </p:pic>
      <p:pic>
        <p:nvPicPr>
          <p:cNvPr id="3" name="Picture 2" descr="PRO IMG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70084" y="6533604"/>
            <a:ext cx="5639526" cy="2578938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81490" y="19734151"/>
            <a:ext cx="4372476" cy="427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189" b="1">
                <a:latin typeface="Times New Roman" panose="02020603050405020304" pitchFamily="18" charset="0"/>
                <a:cs typeface="Times New Roman" panose="02020603050405020304" pitchFamily="18" charset="0"/>
              </a:rPr>
              <a:t>GNC and KNN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348906" y="19730359"/>
            <a:ext cx="5025902" cy="427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189" b="1">
                <a:latin typeface="Times New Roman" panose="02020603050405020304" pitchFamily="18" charset="0"/>
                <a:cs typeface="Times New Roman" panose="02020603050405020304" pitchFamily="18" charset="0"/>
              </a:rPr>
              <a:t>GNC and PSO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0217334" y="19709505"/>
            <a:ext cx="4699191" cy="427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GNC and BR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14376423" y="19712033"/>
            <a:ext cx="5101362" cy="427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189" b="1">
                <a:latin typeface="Times New Roman" panose="02020603050405020304" pitchFamily="18" charset="0"/>
                <a:cs typeface="Times New Roman" panose="02020603050405020304" pitchFamily="18" charset="0"/>
              </a:rPr>
              <a:t>  GNC and EDT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1993833" y="14815148"/>
            <a:ext cx="17162367" cy="76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</a:p>
          <a:p>
            <a:pPr algn="ctr"/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Hate Speech Detection from Social Media </a:t>
            </a:r>
          </a:p>
        </p:txBody>
      </p:sp>
      <p:sp>
        <p:nvSpPr>
          <p:cNvPr id="42" name="Text Box 41"/>
          <p:cNvSpPr txBox="1"/>
          <p:nvPr/>
        </p:nvSpPr>
        <p:spPr>
          <a:xfrm>
            <a:off x="13277071" y="9262311"/>
            <a:ext cx="5569043" cy="42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Hate Speech Regulation on Social Media</a:t>
            </a:r>
          </a:p>
        </p:txBody>
      </p:sp>
      <p:sp>
        <p:nvSpPr>
          <p:cNvPr id="27" name="Rectangles 26"/>
          <p:cNvSpPr/>
          <p:nvPr/>
        </p:nvSpPr>
        <p:spPr>
          <a:xfrm>
            <a:off x="2695472" y="13083638"/>
            <a:ext cx="2544878" cy="1439554"/>
          </a:xfrm>
          <a:prstGeom prst="rect">
            <a:avLst/>
          </a:prstGeom>
          <a:solidFill>
            <a:srgbClr val="BFE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189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Collection/</a:t>
            </a:r>
          </a:p>
          <a:p>
            <a:pPr algn="ctr"/>
            <a:r>
              <a:rPr lang="en-IN" altLang="en-US" sz="2189" b="1">
                <a:latin typeface="Times New Roman" panose="02020603050405020304" pitchFamily="18" charset="0"/>
                <a:cs typeface="Times New Roman" panose="02020603050405020304" pitchFamily="18" charset="0"/>
              </a:rPr>
              <a:t>Pre -Processing</a:t>
            </a:r>
          </a:p>
        </p:txBody>
      </p:sp>
      <p:sp>
        <p:nvSpPr>
          <p:cNvPr id="28" name="Rectangles 27"/>
          <p:cNvSpPr/>
          <p:nvPr/>
        </p:nvSpPr>
        <p:spPr>
          <a:xfrm>
            <a:off x="5933725" y="13083638"/>
            <a:ext cx="2300256" cy="1425651"/>
          </a:xfrm>
          <a:prstGeom prst="rect">
            <a:avLst/>
          </a:prstGeom>
          <a:solidFill>
            <a:srgbClr val="BFE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189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32" name="Flowchart: Decision 31"/>
          <p:cNvSpPr/>
          <p:nvPr/>
        </p:nvSpPr>
        <p:spPr>
          <a:xfrm>
            <a:off x="8430953" y="13064680"/>
            <a:ext cx="3850899" cy="1444610"/>
          </a:xfrm>
          <a:prstGeom prst="flowChartDecision">
            <a:avLst/>
          </a:prstGeom>
          <a:solidFill>
            <a:srgbClr val="BFE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189" b="1">
                <a:latin typeface="Times New Roman" panose="02020603050405020304" pitchFamily="18" charset="0"/>
                <a:cs typeface="Times New Roman" panose="02020603050405020304" pitchFamily="18" charset="0"/>
              </a:rPr>
              <a:t>High Dimension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11574624" y="11355921"/>
            <a:ext cx="3701639" cy="1136856"/>
          </a:xfrm>
          <a:prstGeom prst="flowChartAlternateProcess">
            <a:avLst/>
          </a:prstGeom>
          <a:solidFill>
            <a:srgbClr val="BFE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189" b="1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12179647" y="13410350"/>
            <a:ext cx="2582190" cy="1052808"/>
          </a:xfrm>
          <a:prstGeom prst="flowChartProcess">
            <a:avLst/>
          </a:prstGeom>
          <a:solidFill>
            <a:srgbClr val="BFE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189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Classifier Section</a:t>
            </a:r>
          </a:p>
        </p:txBody>
      </p:sp>
      <p:sp>
        <p:nvSpPr>
          <p:cNvPr id="35" name="Flowchart: Alternate Process 34"/>
          <p:cNvSpPr/>
          <p:nvPr/>
        </p:nvSpPr>
        <p:spPr>
          <a:xfrm>
            <a:off x="15077794" y="13083638"/>
            <a:ext cx="3693346" cy="1731509"/>
          </a:xfrm>
          <a:prstGeom prst="flowChartAlternateProcess">
            <a:avLst/>
          </a:prstGeom>
          <a:solidFill>
            <a:srgbClr val="BFE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189" b="1">
                <a:latin typeface="Times New Roman" panose="02020603050405020304" pitchFamily="18" charset="0"/>
                <a:cs typeface="Times New Roman" panose="02020603050405020304" pitchFamily="18" charset="0"/>
              </a:rPr>
              <a:t>Evaluation Hate Speech </a:t>
            </a:r>
          </a:p>
          <a:p>
            <a:pPr algn="ctr"/>
            <a:r>
              <a:rPr lang="en-IN" altLang="en-US" sz="2189" b="1">
                <a:latin typeface="Times New Roman" panose="02020603050405020304" pitchFamily="18" charset="0"/>
                <a:cs typeface="Times New Roman" panose="02020603050405020304" pitchFamily="18" charset="0"/>
              </a:rPr>
              <a:t>No Hate Speech</a:t>
            </a:r>
          </a:p>
        </p:txBody>
      </p:sp>
      <p:cxnSp>
        <p:nvCxnSpPr>
          <p:cNvPr id="40" name="Straight Arrow Connector 39"/>
          <p:cNvCxnSpPr>
            <a:stCxn id="27" idx="3"/>
            <a:endCxn id="28" idx="1"/>
          </p:cNvCxnSpPr>
          <p:nvPr/>
        </p:nvCxnSpPr>
        <p:spPr>
          <a:xfrm flipV="1">
            <a:off x="5240350" y="13796464"/>
            <a:ext cx="693375" cy="6951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3"/>
            <a:endCxn id="32" idx="1"/>
          </p:cNvCxnSpPr>
          <p:nvPr/>
        </p:nvCxnSpPr>
        <p:spPr>
          <a:xfrm flipV="1">
            <a:off x="8233981" y="13786985"/>
            <a:ext cx="196972" cy="9479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2" idx="0"/>
            <a:endCxn id="33" idx="1"/>
          </p:cNvCxnSpPr>
          <p:nvPr/>
        </p:nvCxnSpPr>
        <p:spPr>
          <a:xfrm rot="5400000" flipH="1" flipV="1">
            <a:off x="10395348" y="11885405"/>
            <a:ext cx="1140331" cy="1218221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3"/>
          </p:cNvCxnSpPr>
          <p:nvPr/>
        </p:nvCxnSpPr>
        <p:spPr>
          <a:xfrm flipV="1">
            <a:off x="12281852" y="13785089"/>
            <a:ext cx="208344" cy="1896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3418512" y="12544596"/>
            <a:ext cx="4424" cy="82973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3"/>
            <a:endCxn id="35" idx="1"/>
          </p:cNvCxnSpPr>
          <p:nvPr/>
        </p:nvCxnSpPr>
        <p:spPr>
          <a:xfrm>
            <a:off x="14761837" y="13936754"/>
            <a:ext cx="315957" cy="12639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6106" y="-50532"/>
            <a:ext cx="21571523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3" y="-8622"/>
            <a:ext cx="20939802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39940" y="1419256"/>
            <a:ext cx="5569043" cy="110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Mr. </a:t>
            </a:r>
            <a:r>
              <a:rPr lang="en-US" sz="2189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Bhuvanesh</a:t>
            </a: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89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Pamidakula</a:t>
            </a:r>
            <a:b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192011001</a:t>
            </a:r>
          </a:p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Dr. P. </a:t>
            </a:r>
            <a:r>
              <a:rPr lang="en-US" sz="2189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Shyamala</a:t>
            </a: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89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Bharathi</a:t>
            </a: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600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919788936363</cp:lastModifiedBy>
  <cp:revision>65</cp:revision>
  <dcterms:created xsi:type="dcterms:W3CDTF">2023-04-19T08:35:00Z</dcterms:created>
  <dcterms:modified xsi:type="dcterms:W3CDTF">2024-03-21T06:57:11Z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