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57" r:id="rId3"/>
    <p:sldId id="258" r:id="rId4"/>
    <p:sldId id="259" r:id="rId5"/>
    <p:sldId id="279" r:id="rId6"/>
    <p:sldId id="260" r:id="rId7"/>
    <p:sldId id="261" r:id="rId8"/>
    <p:sldId id="265" r:id="rId9"/>
    <p:sldId id="266" r:id="rId10"/>
    <p:sldId id="267" r:id="rId11"/>
    <p:sldId id="268" r:id="rId12"/>
    <p:sldId id="284" r:id="rId13"/>
    <p:sldId id="289" r:id="rId14"/>
    <p:sldId id="291" r:id="rId15"/>
    <p:sldId id="315" r:id="rId16"/>
    <p:sldId id="316" r:id="rId17"/>
    <p:sldId id="290" r:id="rId18"/>
    <p:sldId id="292" r:id="rId19"/>
    <p:sldId id="293" r:id="rId20"/>
    <p:sldId id="294" r:id="rId21"/>
    <p:sldId id="318" r:id="rId22"/>
    <p:sldId id="319" r:id="rId23"/>
    <p:sldId id="322" r:id="rId24"/>
    <p:sldId id="323" r:id="rId25"/>
    <p:sldId id="320" r:id="rId26"/>
    <p:sldId id="321" r:id="rId27"/>
    <p:sldId id="324" r:id="rId28"/>
    <p:sldId id="285" r:id="rId29"/>
    <p:sldId id="286" r:id="rId30"/>
    <p:sldId id="287" r:id="rId31"/>
    <p:sldId id="288" r:id="rId32"/>
    <p:sldId id="317" r:id="rId33"/>
    <p:sldId id="295" r:id="rId34"/>
    <p:sldId id="296" r:id="rId35"/>
    <p:sldId id="297" r:id="rId36"/>
    <p:sldId id="298" r:id="rId37"/>
    <p:sldId id="275" r:id="rId38"/>
    <p:sldId id="282" r:id="rId39"/>
    <p:sldId id="283" r:id="rId40"/>
    <p:sldId id="281" r:id="rId41"/>
    <p:sldId id="299" r:id="rId42"/>
    <p:sldId id="262" r:id="rId43"/>
    <p:sldId id="263" r:id="rId44"/>
    <p:sldId id="300" r:id="rId45"/>
    <p:sldId id="264" r:id="rId46"/>
    <p:sldId id="269" r:id="rId47"/>
    <p:sldId id="270" r:id="rId48"/>
    <p:sldId id="271" r:id="rId49"/>
    <p:sldId id="272" r:id="rId50"/>
    <p:sldId id="273" r:id="rId51"/>
    <p:sldId id="274" r:id="rId52"/>
    <p:sldId id="276" r:id="rId53"/>
    <p:sldId id="301" r:id="rId54"/>
    <p:sldId id="302" r:id="rId55"/>
    <p:sldId id="304" r:id="rId56"/>
    <p:sldId id="305" r:id="rId57"/>
    <p:sldId id="306" r:id="rId58"/>
    <p:sldId id="307" r:id="rId59"/>
    <p:sldId id="308" r:id="rId60"/>
    <p:sldId id="309" r:id="rId61"/>
    <p:sldId id="310" r:id="rId62"/>
    <p:sldId id="311" r:id="rId63"/>
    <p:sldId id="312" r:id="rId64"/>
    <p:sldId id="313" r:id="rId65"/>
    <p:sldId id="314" r:id="rId66"/>
    <p:sldId id="277" r:id="rId67"/>
    <p:sldId id="280" r:id="rId68"/>
    <p:sldId id="27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9" autoAdjust="0"/>
    <p:restoredTop sz="94660"/>
  </p:normalViewPr>
  <p:slideViewPr>
    <p:cSldViewPr snapToGrid="0">
      <p:cViewPr varScale="1">
        <p:scale>
          <a:sx n="74" d="100"/>
          <a:sy n="74" d="100"/>
        </p:scale>
        <p:origin x="3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93881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26727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7DF2C-16FB-4DC2-8918-7BB8A195497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040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6E5850-AFBB-480F-91B3-7F69DD31E8D8}"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723894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6E5850-AFBB-480F-91B3-7F69DD31E8D8}"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7DF2C-16FB-4DC2-8918-7BB8A195497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5082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6E5850-AFBB-480F-91B3-7F69DD31E8D8}"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3718870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673844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346591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212555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E5850-AFBB-480F-91B3-7F69DD31E8D8}"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205778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E5850-AFBB-480F-91B3-7F69DD31E8D8}"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241056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6E5850-AFBB-480F-91B3-7F69DD31E8D8}" type="datetimeFigureOut">
              <a:rPr lang="en-US" smtClean="0"/>
              <a:t>21-Apr-16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252960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6E5850-AFBB-480F-91B3-7F69DD31E8D8}" type="datetimeFigureOut">
              <a:rPr lang="en-US" smtClean="0"/>
              <a:t>21-Apr-16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38732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E5850-AFBB-480F-91B3-7F69DD31E8D8}" type="datetimeFigureOut">
              <a:rPr lang="en-US" smtClean="0"/>
              <a:t>21-Apr-16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350731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E5850-AFBB-480F-91B3-7F69DD31E8D8}"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95467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E5850-AFBB-480F-91B3-7F69DD31E8D8}"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7DF2C-16FB-4DC2-8918-7BB8A1954973}" type="slidenum">
              <a:rPr lang="en-US" smtClean="0"/>
              <a:t>‹#›</a:t>
            </a:fld>
            <a:endParaRPr lang="en-US"/>
          </a:p>
        </p:txBody>
      </p:sp>
    </p:spTree>
    <p:extLst>
      <p:ext uri="{BB962C8B-B14F-4D97-AF65-F5344CB8AC3E}">
        <p14:creationId xmlns:p14="http://schemas.microsoft.com/office/powerpoint/2010/main" val="401294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6E5850-AFBB-480F-91B3-7F69DD31E8D8}" type="datetimeFigureOut">
              <a:rPr lang="en-US" smtClean="0"/>
              <a:t>21-Apr-16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67DF2C-16FB-4DC2-8918-7BB8A1954973}" type="slidenum">
              <a:rPr lang="en-US" smtClean="0"/>
              <a:t>‹#›</a:t>
            </a:fld>
            <a:endParaRPr lang="en-US"/>
          </a:p>
        </p:txBody>
      </p:sp>
    </p:spTree>
    <p:extLst>
      <p:ext uri="{BB962C8B-B14F-4D97-AF65-F5344CB8AC3E}">
        <p14:creationId xmlns:p14="http://schemas.microsoft.com/office/powerpoint/2010/main" val="1255735656"/>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Structuring_elemen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image" Target="../media/image42.JPG"/><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5.JPG"/><Relationship Id="rId10" Type="http://schemas.openxmlformats.org/officeDocument/2006/relationships/image" Target="../media/image50.JPG"/><Relationship Id="rId4" Type="http://schemas.openxmlformats.org/officeDocument/2006/relationships/image" Target="../media/image44.JPG"/><Relationship Id="rId9" Type="http://schemas.openxmlformats.org/officeDocument/2006/relationships/image" Target="../media/image49.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61.JPG"/><Relationship Id="rId3" Type="http://schemas.openxmlformats.org/officeDocument/2006/relationships/image" Target="../media/image56.JPG"/><Relationship Id="rId7" Type="http://schemas.openxmlformats.org/officeDocument/2006/relationships/image" Target="../media/image60.JPG"/><Relationship Id="rId2" Type="http://schemas.openxmlformats.org/officeDocument/2006/relationships/image" Target="../media/image55.JPG"/><Relationship Id="rId1" Type="http://schemas.openxmlformats.org/officeDocument/2006/relationships/slideLayout" Target="../slideLayouts/slideLayout2.xml"/><Relationship Id="rId6" Type="http://schemas.openxmlformats.org/officeDocument/2006/relationships/image" Target="../media/image59.JPG"/><Relationship Id="rId5" Type="http://schemas.openxmlformats.org/officeDocument/2006/relationships/image" Target="../media/image58.JPG"/><Relationship Id="rId10" Type="http://schemas.openxmlformats.org/officeDocument/2006/relationships/image" Target="../media/image63.png"/><Relationship Id="rId4" Type="http://schemas.openxmlformats.org/officeDocument/2006/relationships/image" Target="../media/image57.JPG"/><Relationship Id="rId9" Type="http://schemas.openxmlformats.org/officeDocument/2006/relationships/image" Target="../media/image62.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75.JPG"/><Relationship Id="rId3" Type="http://schemas.openxmlformats.org/officeDocument/2006/relationships/image" Target="../media/image70.JPG"/><Relationship Id="rId7" Type="http://schemas.openxmlformats.org/officeDocument/2006/relationships/image" Target="../media/image74.JPG"/><Relationship Id="rId2" Type="http://schemas.openxmlformats.org/officeDocument/2006/relationships/image" Target="../media/image69.JPG"/><Relationship Id="rId1" Type="http://schemas.openxmlformats.org/officeDocument/2006/relationships/slideLayout" Target="../slideLayouts/slideLayout2.xml"/><Relationship Id="rId6" Type="http://schemas.openxmlformats.org/officeDocument/2006/relationships/image" Target="../media/image73.JPG"/><Relationship Id="rId5" Type="http://schemas.openxmlformats.org/officeDocument/2006/relationships/image" Target="../media/image72.JPG"/><Relationship Id="rId10" Type="http://schemas.openxmlformats.org/officeDocument/2006/relationships/image" Target="../media/image77.JPG"/><Relationship Id="rId4" Type="http://schemas.openxmlformats.org/officeDocument/2006/relationships/image" Target="../media/image71.JPG"/><Relationship Id="rId9" Type="http://schemas.openxmlformats.org/officeDocument/2006/relationships/image" Target="../media/image7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445" y="1403797"/>
            <a:ext cx="7772400" cy="1825419"/>
          </a:xfrm>
        </p:spPr>
        <p:txBody>
          <a:bodyPr>
            <a:normAutofit fontScale="90000"/>
          </a:bodyPr>
          <a:lstStyle/>
          <a:p>
            <a:r>
              <a:rPr lang="en-US" dirty="0" smtClean="0"/>
              <a:t>Segmenting characters from license plate using image processing techniques</a:t>
            </a:r>
            <a:endParaRPr lang="en-US" dirty="0"/>
          </a:p>
        </p:txBody>
      </p:sp>
      <p:sp>
        <p:nvSpPr>
          <p:cNvPr id="3" name="Subtitle 2"/>
          <p:cNvSpPr>
            <a:spLocks noGrp="1"/>
          </p:cNvSpPr>
          <p:nvPr>
            <p:ph type="subTitle" idx="1"/>
          </p:nvPr>
        </p:nvSpPr>
        <p:spPr>
          <a:xfrm>
            <a:off x="973429" y="4005330"/>
            <a:ext cx="3200400" cy="2018602"/>
          </a:xfrm>
        </p:spPr>
        <p:txBody>
          <a:bodyPr>
            <a:normAutofit fontScale="85000" lnSpcReduction="10000"/>
          </a:bodyPr>
          <a:lstStyle/>
          <a:p>
            <a:r>
              <a:rPr lang="en-US" dirty="0" smtClean="0"/>
              <a:t>Prepared By:</a:t>
            </a:r>
          </a:p>
          <a:p>
            <a:r>
              <a:rPr lang="en-US" dirty="0" smtClean="0"/>
              <a:t>Abhishek Agrawal (IIT2013128)</a:t>
            </a:r>
          </a:p>
          <a:p>
            <a:r>
              <a:rPr lang="en-US" dirty="0" smtClean="0"/>
              <a:t>Anurag Das (IIT2013198)</a:t>
            </a:r>
          </a:p>
          <a:p>
            <a:r>
              <a:rPr lang="en-US" dirty="0" smtClean="0"/>
              <a:t>Priyank Upadhya (IIT2013194)</a:t>
            </a:r>
          </a:p>
          <a:p>
            <a:r>
              <a:rPr lang="en-US" dirty="0" err="1" smtClean="0"/>
              <a:t>Shaiwal</a:t>
            </a:r>
            <a:r>
              <a:rPr lang="en-US" dirty="0" smtClean="0"/>
              <a:t> </a:t>
            </a:r>
            <a:r>
              <a:rPr lang="en-US" dirty="0" err="1" smtClean="0"/>
              <a:t>Sachdev</a:t>
            </a:r>
            <a:r>
              <a:rPr lang="en-US" dirty="0" smtClean="0"/>
              <a:t> (IIT2013196)</a:t>
            </a:r>
          </a:p>
          <a:p>
            <a:r>
              <a:rPr lang="en-US" dirty="0" err="1" smtClean="0"/>
              <a:t>Utkarsh</a:t>
            </a:r>
            <a:r>
              <a:rPr lang="en-US" dirty="0" smtClean="0"/>
              <a:t> Kumar (IRM2013002)</a:t>
            </a:r>
            <a:endParaRPr lang="en-US" dirty="0"/>
          </a:p>
        </p:txBody>
      </p:sp>
      <p:sp>
        <p:nvSpPr>
          <p:cNvPr id="4" name="TextBox 3"/>
          <p:cNvSpPr txBox="1"/>
          <p:nvPr/>
        </p:nvSpPr>
        <p:spPr>
          <a:xfrm>
            <a:off x="7559899" y="3065173"/>
            <a:ext cx="3374264" cy="369332"/>
          </a:xfrm>
          <a:prstGeom prst="rect">
            <a:avLst/>
          </a:prstGeom>
          <a:noFill/>
        </p:spPr>
        <p:txBody>
          <a:bodyPr wrap="square" rtlCol="0">
            <a:spAutoFit/>
          </a:bodyPr>
          <a:lstStyle/>
          <a:p>
            <a:r>
              <a:rPr lang="en-US" dirty="0" smtClean="0"/>
              <a:t>IIVP Project Group 1</a:t>
            </a:r>
            <a:endParaRPr lang="en-US" dirty="0"/>
          </a:p>
        </p:txBody>
      </p:sp>
    </p:spTree>
    <p:extLst>
      <p:ext uri="{BB962C8B-B14F-4D97-AF65-F5344CB8AC3E}">
        <p14:creationId xmlns:p14="http://schemas.microsoft.com/office/powerpoint/2010/main" val="242525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68" y="430927"/>
            <a:ext cx="10461423" cy="895597"/>
          </a:xfrm>
        </p:spPr>
        <p:txBody>
          <a:bodyPr>
            <a:normAutofit/>
          </a:bodyPr>
          <a:lstStyle/>
          <a:p>
            <a:r>
              <a:rPr lang="en-US" dirty="0"/>
              <a:t>Fundamental Morphological </a:t>
            </a:r>
            <a:r>
              <a:rPr lang="en-US" dirty="0" smtClean="0"/>
              <a:t>operations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275008"/>
                <a:ext cx="10525818" cy="5061397"/>
              </a:xfrm>
            </p:spPr>
            <p:txBody>
              <a:bodyPr/>
              <a:lstStyle/>
              <a:p>
                <a:r>
                  <a:rPr lang="en-US" b="1" dirty="0" smtClean="0"/>
                  <a:t>Dilation</a:t>
                </a:r>
              </a:p>
              <a:p>
                <a:pPr lvl="1"/>
                <a:r>
                  <a:rPr lang="en-US" dirty="0"/>
                  <a:t>The </a:t>
                </a:r>
                <a:r>
                  <a:rPr lang="en-US" dirty="0" smtClean="0"/>
                  <a:t>dilation </a:t>
                </a:r>
                <a:r>
                  <a:rPr lang="en-US" dirty="0"/>
                  <a:t>of a binary image f with structuring element s produces a image g with ones in all location (</a:t>
                </a:r>
                <a:r>
                  <a:rPr lang="en-US" dirty="0" err="1"/>
                  <a:t>x,y</a:t>
                </a:r>
                <a:r>
                  <a:rPr lang="en-US" dirty="0"/>
                  <a:t>) of a structuring element’s origin at which that structuring element s </a:t>
                </a:r>
                <a:r>
                  <a:rPr lang="en-US" dirty="0" smtClean="0"/>
                  <a:t>hits </a:t>
                </a:r>
                <a:r>
                  <a:rPr lang="en-US" dirty="0"/>
                  <a:t>the input image i.e.</a:t>
                </a:r>
              </a:p>
              <a:p>
                <a:pPr marL="457200" lvl="1" indent="0">
                  <a:buNone/>
                </a:pPr>
                <a:r>
                  <a:rPr lang="en-US" dirty="0"/>
                  <a:t>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h</m:t>
                            </m:r>
                            <m:r>
                              <a:rPr lang="en-US" i="1">
                                <a:latin typeface="Cambria Math" panose="02040503050406030204" pitchFamily="18" charset="0"/>
                              </a:rPr>
                              <m:t>𝑖𝑡𝑠</m:t>
                            </m:r>
                            <m:r>
                              <a:rPr lang="en-US" i="1">
                                <a:latin typeface="Cambria Math" panose="02040503050406030204" pitchFamily="18" charset="0"/>
                              </a:rPr>
                              <m:t> </m:t>
                            </m:r>
                            <m:r>
                              <a:rPr lang="en-US" i="1">
                                <a:latin typeface="Cambria Math" panose="02040503050406030204" pitchFamily="18" charset="0"/>
                              </a:rPr>
                              <m:t>𝑓</m:t>
                            </m:r>
                          </m:e>
                          <m:e>
                            <m:r>
                              <a:rPr lang="en-US" i="1">
                                <a:latin typeface="Cambria Math" panose="02040503050406030204" pitchFamily="18" charset="0"/>
                              </a:rPr>
                              <m:t>0, </m:t>
                            </m:r>
                            <m:r>
                              <a:rPr lang="en-US" i="1">
                                <a:latin typeface="Cambria Math" panose="02040503050406030204" pitchFamily="18" charset="0"/>
                              </a:rPr>
                              <m:t>𝑜𝑡h𝑒𝑟𝑤𝑖𝑠𝑒</m:t>
                            </m:r>
                          </m:e>
                        </m:eqArr>
                      </m:e>
                    </m:d>
                  </m:oMath>
                </a14:m>
                <a:endParaRPr lang="en-US" b="1" dirty="0" smtClean="0"/>
              </a:p>
              <a:p>
                <a:pPr lvl="1"/>
                <a:r>
                  <a:rPr lang="en-US" dirty="0" smtClean="0"/>
                  <a:t>Example of dilation</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275008"/>
                <a:ext cx="10525818" cy="5061397"/>
              </a:xfrm>
              <a:blipFill rotWithShape="0">
                <a:blip r:embed="rId2"/>
                <a:stretch>
                  <a:fillRect l="-405" t="-60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135" y="3705828"/>
            <a:ext cx="2105025" cy="2047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3579" y="3721995"/>
            <a:ext cx="2158285" cy="2028892"/>
          </a:xfrm>
          <a:prstGeom prst="rect">
            <a:avLst/>
          </a:prstGeom>
        </p:spPr>
      </p:pic>
      <p:sp>
        <p:nvSpPr>
          <p:cNvPr id="6" name="TextBox 5"/>
          <p:cNvSpPr txBox="1"/>
          <p:nvPr/>
        </p:nvSpPr>
        <p:spPr>
          <a:xfrm>
            <a:off x="2833353" y="5872766"/>
            <a:ext cx="1403797" cy="230832"/>
          </a:xfrm>
          <a:prstGeom prst="rect">
            <a:avLst/>
          </a:prstGeom>
          <a:noFill/>
        </p:spPr>
        <p:txBody>
          <a:bodyPr wrap="square" rtlCol="0">
            <a:spAutoFit/>
          </a:bodyPr>
          <a:lstStyle/>
          <a:p>
            <a:r>
              <a:rPr lang="en-US" sz="900" dirty="0" smtClean="0"/>
              <a:t>Image 1</a:t>
            </a:r>
            <a:endParaRPr lang="en-US" sz="900" dirty="0"/>
          </a:p>
        </p:txBody>
      </p:sp>
      <p:sp>
        <p:nvSpPr>
          <p:cNvPr id="7" name="TextBox 6"/>
          <p:cNvSpPr txBox="1"/>
          <p:nvPr/>
        </p:nvSpPr>
        <p:spPr>
          <a:xfrm>
            <a:off x="5589432" y="5834130"/>
            <a:ext cx="1596980" cy="230832"/>
          </a:xfrm>
          <a:prstGeom prst="rect">
            <a:avLst/>
          </a:prstGeom>
          <a:noFill/>
        </p:spPr>
        <p:txBody>
          <a:bodyPr wrap="square" rtlCol="0">
            <a:spAutoFit/>
          </a:bodyPr>
          <a:lstStyle/>
          <a:p>
            <a:r>
              <a:rPr lang="en-US" sz="900" dirty="0" smtClean="0"/>
              <a:t>Image 2</a:t>
            </a:r>
            <a:endParaRPr lang="en-US" sz="900" dirty="0"/>
          </a:p>
        </p:txBody>
      </p:sp>
      <p:sp>
        <p:nvSpPr>
          <p:cNvPr id="8" name="TextBox 7"/>
          <p:cNvSpPr txBox="1"/>
          <p:nvPr/>
        </p:nvSpPr>
        <p:spPr>
          <a:xfrm>
            <a:off x="8770513" y="3322749"/>
            <a:ext cx="2034862" cy="1200329"/>
          </a:xfrm>
          <a:prstGeom prst="rect">
            <a:avLst/>
          </a:prstGeom>
          <a:noFill/>
        </p:spPr>
        <p:txBody>
          <a:bodyPr wrap="square" rtlCol="0">
            <a:spAutoFit/>
          </a:bodyPr>
          <a:lstStyle/>
          <a:p>
            <a:r>
              <a:rPr lang="en-US" dirty="0" smtClean="0"/>
              <a:t>Image 2 is dilated with a 3x3 structuring element.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641541138"/>
              </p:ext>
            </p:extLst>
          </p:nvPr>
        </p:nvGraphicFramePr>
        <p:xfrm>
          <a:off x="9028090" y="4868214"/>
          <a:ext cx="746975" cy="914400"/>
        </p:xfrm>
        <a:graphic>
          <a:graphicData uri="http://schemas.openxmlformats.org/drawingml/2006/table">
            <a:tbl>
              <a:tblPr/>
              <a:tblGrid>
                <a:gridCol w="746975"/>
              </a:tblGrid>
              <a:tr h="901521">
                <a:tc>
                  <a:txBody>
                    <a:bodyPr/>
                    <a:lstStyle/>
                    <a:p>
                      <a:r>
                        <a:rPr lang="en-US" dirty="0" smtClean="0"/>
                        <a:t>1 1 1</a:t>
                      </a:r>
                    </a:p>
                    <a:p>
                      <a:r>
                        <a:rPr lang="en-US" dirty="0" smtClean="0"/>
                        <a:t>1 1 1</a:t>
                      </a:r>
                    </a:p>
                    <a:p>
                      <a:r>
                        <a:rPr lang="en-US" dirty="0" smtClean="0"/>
                        <a:t>1 1 1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4155420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624110"/>
            <a:ext cx="10371271" cy="792566"/>
          </a:xfrm>
        </p:spPr>
        <p:txBody>
          <a:bodyPr>
            <a:normAutofit/>
          </a:bodyPr>
          <a:lstStyle/>
          <a:p>
            <a:r>
              <a:rPr lang="en-US" dirty="0" smtClean="0"/>
              <a:t>Structuring element used in the project</a:t>
            </a:r>
            <a:endParaRPr lang="en-US" dirty="0"/>
          </a:p>
        </p:txBody>
      </p:sp>
      <p:sp>
        <p:nvSpPr>
          <p:cNvPr id="3" name="Content Placeholder 2"/>
          <p:cNvSpPr>
            <a:spLocks noGrp="1"/>
          </p:cNvSpPr>
          <p:nvPr>
            <p:ph idx="1"/>
          </p:nvPr>
        </p:nvSpPr>
        <p:spPr>
          <a:xfrm>
            <a:off x="1120462" y="1571223"/>
            <a:ext cx="10384150" cy="4700787"/>
          </a:xfrm>
        </p:spPr>
        <p:txBody>
          <a:bodyPr/>
          <a:lstStyle/>
          <a:p>
            <a:r>
              <a:rPr lang="en-US" dirty="0" smtClean="0"/>
              <a:t>The disk of radius 1 is used as the structuring element for the implementation of this project. The matrix for the disk of radius one is show below.</a:t>
            </a:r>
          </a:p>
          <a:p>
            <a:pPr marL="400050" lvl="1" indent="0">
              <a:buNone/>
            </a:pPr>
            <a:r>
              <a:rPr lang="en-US" dirty="0"/>
              <a:t>	</a:t>
            </a:r>
            <a:r>
              <a:rPr lang="en-US" dirty="0" smtClean="0"/>
              <a:t>				</a:t>
            </a:r>
          </a:p>
          <a:p>
            <a:pPr marL="400050" lvl="1" indent="0">
              <a:buNone/>
            </a:pPr>
            <a:endParaRPr lang="en-US" dirty="0"/>
          </a:p>
          <a:p>
            <a:pPr marL="400050" lvl="1" indent="0">
              <a:buNone/>
            </a:pPr>
            <a:endParaRPr lang="en-US" dirty="0" smtClean="0"/>
          </a:p>
          <a:p>
            <a:pPr marL="400050" lvl="1" indent="0">
              <a:buNone/>
            </a:pPr>
            <a:endParaRPr lang="en-US" dirty="0"/>
          </a:p>
          <a:p>
            <a:pPr marL="400050" lvl="1" indent="0">
              <a:buNone/>
            </a:pPr>
            <a:endParaRPr lang="en-US" dirty="0" smtClean="0"/>
          </a:p>
          <a:p>
            <a:pPr marL="285750"/>
            <a:r>
              <a:rPr lang="en-US" dirty="0" smtClean="0"/>
              <a:t>The </a:t>
            </a:r>
            <a:r>
              <a:rPr lang="en-US" dirty="0" err="1" smtClean="0"/>
              <a:t>strel</a:t>
            </a:r>
            <a:r>
              <a:rPr lang="en-US" dirty="0" smtClean="0"/>
              <a:t> function in </a:t>
            </a:r>
            <a:r>
              <a:rPr lang="en-US" dirty="0" err="1" smtClean="0"/>
              <a:t>matlab</a:t>
            </a:r>
            <a:r>
              <a:rPr lang="en-US" dirty="0" smtClean="0"/>
              <a:t> is used to create the structuring element.</a:t>
            </a:r>
          </a:p>
          <a:p>
            <a:pPr marL="0" indent="0">
              <a:buNone/>
            </a:pPr>
            <a:r>
              <a:rPr lang="en-US" dirty="0"/>
              <a:t>	</a:t>
            </a:r>
            <a:r>
              <a:rPr lang="en-US" dirty="0" smtClean="0"/>
              <a:t>se = </a:t>
            </a:r>
            <a:r>
              <a:rPr lang="en-US" dirty="0" err="1" smtClean="0"/>
              <a:t>strel</a:t>
            </a:r>
            <a:r>
              <a:rPr lang="en-US" dirty="0" smtClean="0"/>
              <a:t>(‘disk’, 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2909832"/>
              </p:ext>
            </p:extLst>
          </p:nvPr>
        </p:nvGraphicFramePr>
        <p:xfrm>
          <a:off x="1803043" y="2562896"/>
          <a:ext cx="721216" cy="953036"/>
        </p:xfrm>
        <a:graphic>
          <a:graphicData uri="http://schemas.openxmlformats.org/drawingml/2006/table">
            <a:tbl>
              <a:tblPr/>
              <a:tblGrid>
                <a:gridCol w="721216"/>
              </a:tblGrid>
              <a:tr h="953036">
                <a:tc>
                  <a:txBody>
                    <a:bodyPr/>
                    <a:lstStyle/>
                    <a:p>
                      <a:r>
                        <a:rPr lang="en-US" dirty="0" smtClean="0"/>
                        <a:t>0 1 0</a:t>
                      </a:r>
                    </a:p>
                    <a:p>
                      <a:r>
                        <a:rPr lang="en-US" dirty="0" smtClean="0"/>
                        <a:t>1 1 1</a:t>
                      </a:r>
                    </a:p>
                    <a:p>
                      <a:r>
                        <a:rPr lang="en-US" dirty="0" smtClean="0"/>
                        <a:t>0 1</a:t>
                      </a:r>
                      <a:r>
                        <a:rPr lang="en-US" baseline="0" dirty="0" smtClean="0"/>
                        <a:t> 0</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499" y="2485755"/>
            <a:ext cx="3893042" cy="1480937"/>
          </a:xfrm>
          <a:prstGeom prst="rect">
            <a:avLst/>
          </a:prstGeom>
        </p:spPr>
      </p:pic>
    </p:spTree>
    <p:extLst>
      <p:ext uri="{BB962C8B-B14F-4D97-AF65-F5344CB8AC3E}">
        <p14:creationId xmlns:p14="http://schemas.microsoft.com/office/powerpoint/2010/main" val="2871666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License Plate Region</a:t>
            </a:r>
            <a:endParaRPr lang="en-US" dirty="0"/>
          </a:p>
        </p:txBody>
      </p:sp>
      <p:sp>
        <p:nvSpPr>
          <p:cNvPr id="3" name="Content Placeholder 2"/>
          <p:cNvSpPr>
            <a:spLocks noGrp="1"/>
          </p:cNvSpPr>
          <p:nvPr>
            <p:ph idx="1"/>
          </p:nvPr>
        </p:nvSpPr>
        <p:spPr>
          <a:xfrm>
            <a:off x="1135117" y="2133600"/>
            <a:ext cx="10369495" cy="3777622"/>
          </a:xfrm>
        </p:spPr>
        <p:txBody>
          <a:bodyPr/>
          <a:lstStyle/>
          <a:p>
            <a:r>
              <a:rPr lang="en-US" dirty="0" smtClean="0"/>
              <a:t>There are different methods for the extraction of the license plate region based on different kind of image processing techniques.</a:t>
            </a:r>
          </a:p>
          <a:p>
            <a:pPr lvl="1"/>
            <a:r>
              <a:rPr lang="en-US" dirty="0" smtClean="0"/>
              <a:t>Binary Image Processing</a:t>
            </a:r>
          </a:p>
          <a:p>
            <a:pPr lvl="1"/>
            <a:r>
              <a:rPr lang="en-US" dirty="0" smtClean="0"/>
              <a:t>Gray level Processing</a:t>
            </a:r>
          </a:p>
          <a:p>
            <a:pPr lvl="1"/>
            <a:r>
              <a:rPr lang="en-US" dirty="0" smtClean="0"/>
              <a:t>Color Processing </a:t>
            </a:r>
            <a:endParaRPr lang="en-US" dirty="0"/>
          </a:p>
        </p:txBody>
      </p:sp>
    </p:spTree>
    <p:extLst>
      <p:ext uri="{BB962C8B-B14F-4D97-AF65-F5344CB8AC3E}">
        <p14:creationId xmlns:p14="http://schemas.microsoft.com/office/powerpoint/2010/main" val="181443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Image Processing</a:t>
            </a:r>
            <a:endParaRPr lang="en-US" dirty="0"/>
          </a:p>
        </p:txBody>
      </p:sp>
      <p:sp>
        <p:nvSpPr>
          <p:cNvPr id="3" name="Content Placeholder 2"/>
          <p:cNvSpPr>
            <a:spLocks noGrp="1"/>
          </p:cNvSpPr>
          <p:nvPr>
            <p:ph idx="1"/>
          </p:nvPr>
        </p:nvSpPr>
        <p:spPr>
          <a:xfrm>
            <a:off x="2589212" y="1687132"/>
            <a:ext cx="8915400" cy="1622738"/>
          </a:xfrm>
        </p:spPr>
        <p:txBody>
          <a:bodyPr>
            <a:normAutofit/>
          </a:bodyPr>
          <a:lstStyle/>
          <a:p>
            <a:r>
              <a:rPr lang="en-US" dirty="0"/>
              <a:t>B</a:t>
            </a:r>
            <a:r>
              <a:rPr lang="en-US" dirty="0" smtClean="0"/>
              <a:t>inary </a:t>
            </a:r>
            <a:r>
              <a:rPr lang="en-US" dirty="0"/>
              <a:t>image has two possible values for each pixel (0 or 1) representing black and white colors.</a:t>
            </a:r>
          </a:p>
          <a:p>
            <a:r>
              <a:rPr lang="en-US" dirty="0" smtClean="0"/>
              <a:t>Principle: The </a:t>
            </a:r>
            <a:r>
              <a:rPr lang="en-US" dirty="0"/>
              <a:t>change of brightness in the LP region is more remarkable and more frequent than elsewhere</a:t>
            </a:r>
            <a:r>
              <a:rPr lang="en-US" dirty="0" smtClean="0"/>
              <a:t>.</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47206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3905" y="141668"/>
            <a:ext cx="8915400" cy="6716332"/>
          </a:xfrm>
        </p:spPr>
        <p:txBody>
          <a:bodyPr>
            <a:normAutofit/>
          </a:bodyPr>
          <a:lstStyle/>
          <a:p>
            <a:r>
              <a:rPr lang="en-US" sz="2800" b="1" dirty="0" smtClean="0"/>
              <a:t>TOP HAT Transform And Edge Detection</a:t>
            </a:r>
          </a:p>
          <a:p>
            <a:pPr marL="0" indent="0">
              <a:buNone/>
            </a:pPr>
            <a:r>
              <a:rPr lang="en-US" dirty="0"/>
              <a:t>	Extracts small elements and details from given images (i.e able to	 	locate small objects of significantly different brightness).</a:t>
            </a:r>
          </a:p>
          <a:p>
            <a:pPr marL="457200" lvl="1" indent="0">
              <a:buNone/>
            </a:pPr>
            <a:r>
              <a:rPr lang="en-US" dirty="0"/>
              <a:t>	</a:t>
            </a:r>
            <a:r>
              <a:rPr lang="en-US" dirty="0" smtClean="0"/>
              <a:t>White </a:t>
            </a:r>
            <a:r>
              <a:rPr lang="en-US" dirty="0"/>
              <a:t>top hat transform - Difference between the input image and its opening 							   (dilation of erosion)</a:t>
            </a:r>
          </a:p>
          <a:p>
            <a:pPr marL="457200" lvl="1" indent="0">
              <a:buNone/>
            </a:pPr>
            <a:r>
              <a:rPr lang="en-US" dirty="0"/>
              <a:t>	</a:t>
            </a:r>
          </a:p>
          <a:p>
            <a:pPr marL="457200" lvl="1" indent="0">
              <a:buNone/>
            </a:pPr>
            <a:r>
              <a:rPr lang="en-US" dirty="0" smtClean="0"/>
              <a:t>	</a:t>
            </a:r>
          </a:p>
          <a:p>
            <a:pPr marL="457200" lvl="1" indent="0">
              <a:buNone/>
            </a:pPr>
            <a:r>
              <a:rPr lang="en-US" dirty="0"/>
              <a:t>	</a:t>
            </a:r>
            <a:r>
              <a:rPr lang="en-US" dirty="0" smtClean="0"/>
              <a:t>Black </a:t>
            </a:r>
            <a:r>
              <a:rPr lang="en-US" dirty="0"/>
              <a:t>Top hat transform – Difference between the closing (erosion of dilation)    						    of an image and the image</a:t>
            </a:r>
          </a:p>
          <a:p>
            <a:pPr marL="457200" lvl="1" indent="0">
              <a:buNone/>
            </a:pPr>
            <a:endParaRPr lang="en-US" dirty="0" smtClean="0"/>
          </a:p>
          <a:p>
            <a:pPr marL="457200" lvl="1" indent="0">
              <a:buNone/>
            </a:pPr>
            <a:r>
              <a:rPr lang="en-US" dirty="0"/>
              <a:t>	</a:t>
            </a:r>
            <a:endParaRPr lang="en-US" dirty="0" smtClean="0"/>
          </a:p>
          <a:p>
            <a:pPr marL="457200" lvl="1" indent="0">
              <a:buNone/>
            </a:pPr>
            <a:r>
              <a:rPr lang="en-US" dirty="0"/>
              <a:t>	</a:t>
            </a:r>
            <a:r>
              <a:rPr lang="en-US" dirty="0" smtClean="0"/>
              <a:t>Edge </a:t>
            </a:r>
            <a:r>
              <a:rPr lang="en-US" dirty="0"/>
              <a:t>detection </a:t>
            </a:r>
            <a:r>
              <a:rPr lang="en-US" dirty="0" smtClean="0"/>
              <a:t>operations are </a:t>
            </a:r>
            <a:r>
              <a:rPr lang="en-US" dirty="0"/>
              <a:t>performed on the </a:t>
            </a:r>
            <a:r>
              <a:rPr lang="en-US" dirty="0" smtClean="0"/>
              <a:t>resultant gray </a:t>
            </a:r>
            <a:r>
              <a:rPr lang="en-US" dirty="0"/>
              <a:t>scale image </a:t>
            </a:r>
            <a:r>
              <a:rPr lang="en-US" dirty="0" smtClean="0"/>
              <a:t>	arrived </a:t>
            </a:r>
            <a:r>
              <a:rPr lang="en-US" dirty="0"/>
              <a:t>due to top hat </a:t>
            </a:r>
            <a:r>
              <a:rPr lang="en-US" dirty="0" smtClean="0"/>
              <a:t>transformation ( </a:t>
            </a:r>
            <a:r>
              <a:rPr lang="en-US" dirty="0" err="1" smtClean="0"/>
              <a:t>Eg</a:t>
            </a:r>
            <a:r>
              <a:rPr lang="en-US" dirty="0" smtClean="0"/>
              <a:t>: </a:t>
            </a:r>
            <a:r>
              <a:rPr lang="en-US" dirty="0" err="1" smtClean="0"/>
              <a:t>Sobel</a:t>
            </a:r>
            <a:r>
              <a:rPr lang="en-US" dirty="0" smtClean="0"/>
              <a:t>).</a:t>
            </a:r>
          </a:p>
          <a:p>
            <a:pPr marL="457200" lvl="1" indent="0">
              <a:buNone/>
            </a:pPr>
            <a:r>
              <a:rPr lang="en-US" dirty="0"/>
              <a:t>	</a:t>
            </a:r>
            <a:r>
              <a:rPr lang="en-US" dirty="0" smtClean="0"/>
              <a:t>In our case we use Vertical Gradient.</a:t>
            </a:r>
            <a:endParaRPr lang="en-US" dirty="0"/>
          </a:p>
          <a:p>
            <a:pPr marL="0" indent="0">
              <a:buNone/>
            </a:pPr>
            <a:r>
              <a:rPr lang="en-US" dirty="0" smtClean="0"/>
              <a:t>		</a:t>
            </a:r>
            <a:r>
              <a:rPr lang="en-US" sz="1600" dirty="0"/>
              <a:t>T</a:t>
            </a:r>
            <a:r>
              <a:rPr lang="en-US" sz="1600" dirty="0" smtClean="0"/>
              <a:t>o </a:t>
            </a:r>
            <a:r>
              <a:rPr lang="en-US" sz="1600" dirty="0"/>
              <a:t>detect the license plate area </a:t>
            </a:r>
            <a:r>
              <a:rPr lang="en-US" sz="1600" dirty="0" smtClean="0"/>
              <a:t>in the </a:t>
            </a:r>
            <a:r>
              <a:rPr lang="en-US" sz="1600" dirty="0"/>
              <a:t>image, the set of connected </a:t>
            </a:r>
            <a:r>
              <a:rPr lang="en-US" sz="1600" dirty="0" smtClean="0"/>
              <a:t>pixels need 		to </a:t>
            </a:r>
            <a:r>
              <a:rPr lang="en-US" sz="1600" dirty="0"/>
              <a:t>be </a:t>
            </a:r>
            <a:r>
              <a:rPr lang="en-US" sz="1600" dirty="0" smtClean="0"/>
              <a:t>found out</a:t>
            </a:r>
            <a:r>
              <a:rPr lang="en-US" sz="1600" dirty="0"/>
              <a:t>. For this purpose, morphological closing </a:t>
            </a:r>
            <a:r>
              <a:rPr lang="en-US" sz="1600" dirty="0" smtClean="0"/>
              <a:t>operation is</a:t>
            </a:r>
            <a:r>
              <a:rPr lang="en-US" sz="1600" dirty="0"/>
              <a:t> </a:t>
            </a:r>
            <a:r>
              <a:rPr lang="en-US" sz="1600" dirty="0" smtClean="0"/>
              <a:t>performed 		on </a:t>
            </a:r>
            <a:r>
              <a:rPr lang="en-US" sz="1600" dirty="0"/>
              <a:t>the edge retained image. Closing </a:t>
            </a:r>
            <a:r>
              <a:rPr lang="en-US" sz="1600" dirty="0" smtClean="0"/>
              <a:t>operation on binary image </a:t>
            </a:r>
            <a:r>
              <a:rPr lang="en-US" sz="1600" dirty="0"/>
              <a:t>is performed </a:t>
            </a:r>
            <a:r>
              <a:rPr lang="en-US" sz="1600" dirty="0" smtClean="0"/>
              <a:t>			by </a:t>
            </a:r>
            <a:r>
              <a:rPr lang="en-US" sz="1600" dirty="0"/>
              <a:t>applying </a:t>
            </a:r>
            <a:r>
              <a:rPr lang="en-US" sz="1600" dirty="0" smtClean="0"/>
              <a:t>morphological dilation </a:t>
            </a:r>
            <a:r>
              <a:rPr lang="en-US" sz="1600" dirty="0"/>
              <a:t>on the </a:t>
            </a:r>
            <a:r>
              <a:rPr lang="en-US" sz="1600" dirty="0" smtClean="0"/>
              <a:t>image followed </a:t>
            </a:r>
            <a:r>
              <a:rPr lang="en-US" sz="1600" dirty="0"/>
              <a:t>by morphological </a:t>
            </a:r>
            <a:r>
              <a:rPr lang="en-US" sz="1600" dirty="0" smtClean="0"/>
              <a:t>			erosion</a:t>
            </a:r>
            <a:r>
              <a:rPr lang="en-US" sz="1600" dirty="0"/>
              <a:t>.</a:t>
            </a:r>
            <a:br>
              <a:rPr lang="en-US" sz="1600" dirty="0"/>
            </a:br>
            <a:endParaRPr lang="en-US" sz="1600" dirty="0"/>
          </a:p>
        </p:txBody>
      </p:sp>
      <p:pic>
        <p:nvPicPr>
          <p:cNvPr id="4" name="Picture 3"/>
          <p:cNvPicPr>
            <a:picLocks noChangeAspect="1"/>
          </p:cNvPicPr>
          <p:nvPr/>
        </p:nvPicPr>
        <p:blipFill>
          <a:blip r:embed="rId2"/>
          <a:stretch>
            <a:fillRect/>
          </a:stretch>
        </p:blipFill>
        <p:spPr>
          <a:xfrm>
            <a:off x="5345464" y="1993475"/>
            <a:ext cx="1943973" cy="369713"/>
          </a:xfrm>
          <a:prstGeom prst="rect">
            <a:avLst/>
          </a:prstGeom>
        </p:spPr>
      </p:pic>
      <p:pic>
        <p:nvPicPr>
          <p:cNvPr id="5" name="Picture 4"/>
          <p:cNvPicPr>
            <a:picLocks noChangeAspect="1"/>
          </p:cNvPicPr>
          <p:nvPr/>
        </p:nvPicPr>
        <p:blipFill>
          <a:blip r:embed="rId3"/>
          <a:stretch>
            <a:fillRect/>
          </a:stretch>
        </p:blipFill>
        <p:spPr>
          <a:xfrm>
            <a:off x="5345464" y="3275529"/>
            <a:ext cx="1943973" cy="448609"/>
          </a:xfrm>
          <a:prstGeom prst="rect">
            <a:avLst/>
          </a:prstGeom>
        </p:spPr>
      </p:pic>
    </p:spTree>
    <p:extLst>
      <p:ext uri="{BB962C8B-B14F-4D97-AF65-F5344CB8AC3E}">
        <p14:creationId xmlns:p14="http://schemas.microsoft.com/office/powerpoint/2010/main" val="4060591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624110"/>
            <a:ext cx="9881874" cy="792566"/>
          </a:xfrm>
        </p:spPr>
        <p:txBody>
          <a:bodyPr/>
          <a:lstStyle/>
          <a:p>
            <a:r>
              <a:rPr lang="en-US" dirty="0" smtClean="0"/>
              <a:t>Top Hat Algorithm In this Project</a:t>
            </a:r>
            <a:endParaRPr lang="en-US" dirty="0"/>
          </a:p>
        </p:txBody>
      </p:sp>
      <p:sp>
        <p:nvSpPr>
          <p:cNvPr id="3" name="Content Placeholder 2"/>
          <p:cNvSpPr>
            <a:spLocks noGrp="1"/>
          </p:cNvSpPr>
          <p:nvPr>
            <p:ph idx="1"/>
          </p:nvPr>
        </p:nvSpPr>
        <p:spPr>
          <a:xfrm>
            <a:off x="1442434" y="1493949"/>
            <a:ext cx="10062178" cy="4481848"/>
          </a:xfrm>
        </p:spPr>
        <p:txBody>
          <a:bodyPr/>
          <a:lstStyle/>
          <a:p>
            <a:r>
              <a:rPr lang="en-US" dirty="0" smtClean="0"/>
              <a:t>Acquire Vertical Gradient from the gray image</a:t>
            </a:r>
          </a:p>
          <a:p>
            <a:endParaRPr lang="en-US" dirty="0"/>
          </a:p>
          <a:p>
            <a:endParaRPr lang="en-US" dirty="0" smtClean="0"/>
          </a:p>
          <a:p>
            <a:r>
              <a:rPr lang="en-US" dirty="0" smtClean="0"/>
              <a:t>Top hat transform of the vertical gradient (here A is the vertical gradient calculated in the previous step)</a:t>
            </a:r>
          </a:p>
          <a:p>
            <a:endParaRPr lang="en-US" dirty="0"/>
          </a:p>
          <a:p>
            <a:endParaRPr lang="en-US" dirty="0" smtClean="0"/>
          </a:p>
          <a:p>
            <a:r>
              <a:rPr lang="en-US" dirty="0" smtClean="0"/>
              <a:t>Get Horizontal candidate for the License Plate region</a:t>
            </a:r>
          </a:p>
          <a:p>
            <a:endParaRPr lang="en-US" dirty="0" smtClean="0"/>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601" y="1992603"/>
            <a:ext cx="3658540" cy="5058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451" y="3214687"/>
            <a:ext cx="3284649" cy="6876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9" y="4816700"/>
            <a:ext cx="3322683" cy="734094"/>
          </a:xfrm>
          <a:prstGeom prst="rect">
            <a:avLst/>
          </a:prstGeom>
        </p:spPr>
      </p:pic>
    </p:spTree>
    <p:extLst>
      <p:ext uri="{BB962C8B-B14F-4D97-AF65-F5344CB8AC3E}">
        <p14:creationId xmlns:p14="http://schemas.microsoft.com/office/powerpoint/2010/main" val="1328036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523" y="430927"/>
            <a:ext cx="8911687" cy="856960"/>
          </a:xfrm>
        </p:spPr>
        <p:txBody>
          <a:bodyPr/>
          <a:lstStyle/>
          <a:p>
            <a:r>
              <a:rPr lang="en-US" dirty="0"/>
              <a:t>Top Hat Algorithm In this Project</a:t>
            </a:r>
          </a:p>
        </p:txBody>
      </p:sp>
      <p:sp>
        <p:nvSpPr>
          <p:cNvPr id="3" name="Content Placeholder 2"/>
          <p:cNvSpPr>
            <a:spLocks noGrp="1"/>
          </p:cNvSpPr>
          <p:nvPr>
            <p:ph idx="1"/>
          </p:nvPr>
        </p:nvSpPr>
        <p:spPr>
          <a:xfrm>
            <a:off x="1288446" y="1515414"/>
            <a:ext cx="8915400" cy="4975537"/>
          </a:xfrm>
        </p:spPr>
        <p:txBody>
          <a:bodyPr>
            <a:normAutofit/>
          </a:bodyPr>
          <a:lstStyle/>
          <a:p>
            <a:r>
              <a:rPr lang="en-US" dirty="0" smtClean="0"/>
              <a:t>Smooth the horizontal projection of the image</a:t>
            </a:r>
          </a:p>
          <a:p>
            <a:endParaRPr lang="en-US" dirty="0" smtClean="0"/>
          </a:p>
          <a:p>
            <a:endParaRPr lang="en-US" dirty="0" smtClean="0"/>
          </a:p>
          <a:p>
            <a:endParaRPr lang="en-US" dirty="0" smtClean="0"/>
          </a:p>
          <a:p>
            <a:endParaRPr lang="en-US" dirty="0" smtClean="0"/>
          </a:p>
          <a:p>
            <a:endParaRPr lang="en-US" dirty="0"/>
          </a:p>
          <a:p>
            <a:r>
              <a:rPr lang="en-US" dirty="0" smtClean="0"/>
              <a:t>Find the average values of the smoothed horizontal projection</a:t>
            </a:r>
          </a:p>
          <a:p>
            <a:r>
              <a:rPr lang="en-US" dirty="0" smtClean="0"/>
              <a:t>Find the threshold (T = threshold, aver = average, t = 3.5</a:t>
            </a:r>
          </a:p>
          <a:p>
            <a:endParaRPr lang="en-US" dirty="0"/>
          </a:p>
          <a:p>
            <a:pPr marL="0" indent="0">
              <a:buNone/>
            </a:pPr>
            <a:endParaRPr lang="en-US" dirty="0" smtClean="0"/>
          </a:p>
          <a:p>
            <a:r>
              <a:rPr lang="en-US" dirty="0" smtClean="0"/>
              <a:t>Find the candidate mask in the rows for the License Plate</a:t>
            </a:r>
          </a:p>
          <a:p>
            <a:r>
              <a:rPr lang="en-US" dirty="0" smtClean="0"/>
              <a:t>Amalgamate the image to get the License Plate</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021" y="4821729"/>
            <a:ext cx="2375683" cy="485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347" y="2072089"/>
            <a:ext cx="4084883" cy="1400175"/>
          </a:xfrm>
          <a:prstGeom prst="rect">
            <a:avLst/>
          </a:prstGeom>
        </p:spPr>
      </p:pic>
    </p:spTree>
    <p:extLst>
      <p:ext uri="{BB962C8B-B14F-4D97-AF65-F5344CB8AC3E}">
        <p14:creationId xmlns:p14="http://schemas.microsoft.com/office/powerpoint/2010/main" val="634997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75126" y="260462"/>
            <a:ext cx="4017336" cy="2743229"/>
          </a:xfrm>
          <a:prstGeom prst="rect">
            <a:avLst/>
          </a:prstGeom>
        </p:spPr>
      </p:pic>
      <p:pic>
        <p:nvPicPr>
          <p:cNvPr id="6" name="Picture 5"/>
          <p:cNvPicPr>
            <a:picLocks noChangeAspect="1"/>
          </p:cNvPicPr>
          <p:nvPr/>
        </p:nvPicPr>
        <p:blipFill>
          <a:blip r:embed="rId3"/>
          <a:stretch>
            <a:fillRect/>
          </a:stretch>
        </p:blipFill>
        <p:spPr>
          <a:xfrm>
            <a:off x="6560444" y="235720"/>
            <a:ext cx="4193415" cy="2865500"/>
          </a:xfrm>
          <a:prstGeom prst="rect">
            <a:avLst/>
          </a:prstGeom>
        </p:spPr>
      </p:pic>
      <p:pic>
        <p:nvPicPr>
          <p:cNvPr id="7" name="Picture 6"/>
          <p:cNvPicPr>
            <a:picLocks noChangeAspect="1"/>
          </p:cNvPicPr>
          <p:nvPr/>
        </p:nvPicPr>
        <p:blipFill>
          <a:blip r:embed="rId4"/>
          <a:stretch>
            <a:fillRect/>
          </a:stretch>
        </p:blipFill>
        <p:spPr>
          <a:xfrm>
            <a:off x="3941808" y="3596961"/>
            <a:ext cx="4561605" cy="2971730"/>
          </a:xfrm>
          <a:prstGeom prst="rect">
            <a:avLst/>
          </a:prstGeom>
        </p:spPr>
      </p:pic>
    </p:spTree>
    <p:extLst>
      <p:ext uri="{BB962C8B-B14F-4D97-AF65-F5344CB8AC3E}">
        <p14:creationId xmlns:p14="http://schemas.microsoft.com/office/powerpoint/2010/main" val="3167945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3898" y="325727"/>
            <a:ext cx="4248150" cy="2971800"/>
          </a:xfrm>
          <a:prstGeom prst="rect">
            <a:avLst/>
          </a:prstGeom>
        </p:spPr>
      </p:pic>
      <p:pic>
        <p:nvPicPr>
          <p:cNvPr id="5" name="Picture 4"/>
          <p:cNvPicPr>
            <a:picLocks noChangeAspect="1"/>
          </p:cNvPicPr>
          <p:nvPr/>
        </p:nvPicPr>
        <p:blipFill>
          <a:blip r:embed="rId3"/>
          <a:stretch>
            <a:fillRect/>
          </a:stretch>
        </p:blipFill>
        <p:spPr>
          <a:xfrm>
            <a:off x="6545285" y="325727"/>
            <a:ext cx="4975918" cy="2971800"/>
          </a:xfrm>
          <a:prstGeom prst="rect">
            <a:avLst/>
          </a:prstGeom>
        </p:spPr>
      </p:pic>
      <p:pic>
        <p:nvPicPr>
          <p:cNvPr id="6" name="Picture 5"/>
          <p:cNvPicPr>
            <a:picLocks noChangeAspect="1"/>
          </p:cNvPicPr>
          <p:nvPr/>
        </p:nvPicPr>
        <p:blipFill>
          <a:blip r:embed="rId4"/>
          <a:stretch>
            <a:fillRect/>
          </a:stretch>
        </p:blipFill>
        <p:spPr>
          <a:xfrm>
            <a:off x="4065296" y="3670479"/>
            <a:ext cx="5109253" cy="3061415"/>
          </a:xfrm>
          <a:prstGeom prst="rect">
            <a:avLst/>
          </a:prstGeom>
        </p:spPr>
      </p:pic>
    </p:spTree>
    <p:extLst>
      <p:ext uri="{BB962C8B-B14F-4D97-AF65-F5344CB8AC3E}">
        <p14:creationId xmlns:p14="http://schemas.microsoft.com/office/powerpoint/2010/main" val="677404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71" y="546836"/>
            <a:ext cx="9989735" cy="1011507"/>
          </a:xfrm>
        </p:spPr>
        <p:txBody>
          <a:bodyPr/>
          <a:lstStyle/>
          <a:p>
            <a:r>
              <a:rPr lang="en-US" dirty="0" smtClean="0"/>
              <a:t>Gray Level Processing </a:t>
            </a:r>
            <a:endParaRPr lang="en-US" dirty="0"/>
          </a:p>
        </p:txBody>
      </p:sp>
      <p:sp>
        <p:nvSpPr>
          <p:cNvPr id="3" name="Content Placeholder 2"/>
          <p:cNvSpPr>
            <a:spLocks noGrp="1"/>
          </p:cNvSpPr>
          <p:nvPr>
            <p:ph idx="1"/>
          </p:nvPr>
        </p:nvSpPr>
        <p:spPr>
          <a:xfrm>
            <a:off x="618186" y="1734207"/>
            <a:ext cx="10886426" cy="4177015"/>
          </a:xfrm>
        </p:spPr>
        <p:txBody>
          <a:bodyPr>
            <a:normAutofit/>
          </a:bodyPr>
          <a:lstStyle/>
          <a:p>
            <a:r>
              <a:rPr lang="en-US" b="1" dirty="0"/>
              <a:t>Global Image Processing: </a:t>
            </a:r>
            <a:r>
              <a:rPr lang="en-US" dirty="0"/>
              <a:t>T</a:t>
            </a:r>
            <a:r>
              <a:rPr lang="en-US" dirty="0" smtClean="0"/>
              <a:t>he </a:t>
            </a:r>
            <a:r>
              <a:rPr lang="en-US" dirty="0"/>
              <a:t>algorithm selects the area that presents the maximum local contrast that (possibly) corresponds to the rectangle that contains the </a:t>
            </a:r>
            <a:r>
              <a:rPr lang="en-US" dirty="0" smtClean="0"/>
              <a:t>LP . The </a:t>
            </a:r>
            <a:r>
              <a:rPr lang="en-US" dirty="0"/>
              <a:t>approach used  for the plate location was to horizontally scan the image, looking for repeating contrast changes on a scale of 15 pixels or more.</a:t>
            </a:r>
          </a:p>
          <a:p>
            <a:endParaRPr lang="en-US" dirty="0" smtClean="0"/>
          </a:p>
          <a:p>
            <a:r>
              <a:rPr lang="en-US" b="1" dirty="0"/>
              <a:t>Partial Image Analysis: </a:t>
            </a:r>
            <a:r>
              <a:rPr lang="en-US" dirty="0"/>
              <a:t>where the vehicle image is scanned with N -row distance, counting the existent edges. If the number of the edges is greater than a threshold value, the presence of a plate can be assumed. If the plate is not found in the first scanning process, then the algorithm is repeated, reducing the threshold for counting edges. The method features very fast execution times as it only scans some rows of the image.</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892835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40553"/>
          </a:xfrm>
        </p:spPr>
        <p:txBody>
          <a:bodyPr/>
          <a:lstStyle/>
          <a:p>
            <a:r>
              <a:rPr lang="en-US" dirty="0" smtClean="0"/>
              <a:t>Aim</a:t>
            </a:r>
            <a:endParaRPr lang="en-US" dirty="0"/>
          </a:p>
        </p:txBody>
      </p:sp>
      <p:sp>
        <p:nvSpPr>
          <p:cNvPr id="3" name="Content Placeholder 2"/>
          <p:cNvSpPr>
            <a:spLocks noGrp="1"/>
          </p:cNvSpPr>
          <p:nvPr>
            <p:ph idx="1"/>
          </p:nvPr>
        </p:nvSpPr>
        <p:spPr>
          <a:xfrm>
            <a:off x="1024128" y="2047741"/>
            <a:ext cx="9720073" cy="1043189"/>
          </a:xfrm>
        </p:spPr>
        <p:txBody>
          <a:bodyPr/>
          <a:lstStyle/>
          <a:p>
            <a:r>
              <a:rPr lang="en-US" dirty="0" smtClean="0"/>
              <a:t>Segmentation of characters from the license plate using the image processing techniques.</a:t>
            </a:r>
            <a:endParaRPr lang="en-US" dirty="0"/>
          </a:p>
        </p:txBody>
      </p:sp>
    </p:spTree>
    <p:extLst>
      <p:ext uri="{BB962C8B-B14F-4D97-AF65-F5344CB8AC3E}">
        <p14:creationId xmlns:p14="http://schemas.microsoft.com/office/powerpoint/2010/main" val="2879632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916" y="315017"/>
            <a:ext cx="8911687" cy="1280890"/>
          </a:xfrm>
        </p:spPr>
        <p:txBody>
          <a:bodyPr/>
          <a:lstStyle/>
          <a:p>
            <a:r>
              <a:rPr lang="en-US" dirty="0" smtClean="0"/>
              <a:t>Gray Level Processing</a:t>
            </a:r>
            <a:endParaRPr lang="en-US" dirty="0"/>
          </a:p>
        </p:txBody>
      </p:sp>
      <p:sp>
        <p:nvSpPr>
          <p:cNvPr id="3" name="Content Placeholder 2"/>
          <p:cNvSpPr>
            <a:spLocks noGrp="1"/>
          </p:cNvSpPr>
          <p:nvPr>
            <p:ph idx="1"/>
          </p:nvPr>
        </p:nvSpPr>
        <p:spPr>
          <a:xfrm>
            <a:off x="721217" y="1460937"/>
            <a:ext cx="10783395" cy="3497429"/>
          </a:xfrm>
        </p:spPr>
        <p:txBody>
          <a:bodyPr>
            <a:normAutofit fontScale="25000" lnSpcReduction="20000"/>
          </a:bodyPr>
          <a:lstStyle/>
          <a:p>
            <a:endParaRPr lang="en-US" b="1" dirty="0" smtClean="0"/>
          </a:p>
          <a:p>
            <a:r>
              <a:rPr lang="en-US" sz="7200" b="1" dirty="0" smtClean="0"/>
              <a:t>Statistical </a:t>
            </a:r>
            <a:r>
              <a:rPr lang="en-US" sz="7200" b="1" dirty="0"/>
              <a:t>Measurements: </a:t>
            </a:r>
            <a:r>
              <a:rPr lang="en-US" sz="7200" dirty="0"/>
              <a:t>blocks with a high edge magnitude or high edge variance are identified as possible LP regions. However, as not all blocks detected are LP regions, those who satisfy geometrical criteria like area and AR are favored</a:t>
            </a:r>
            <a:r>
              <a:rPr lang="en-US" sz="7200" dirty="0" smtClean="0"/>
              <a:t>.</a:t>
            </a:r>
          </a:p>
          <a:p>
            <a:pPr marL="0" indent="0">
              <a:buNone/>
            </a:pPr>
            <a:endParaRPr lang="en-US" sz="7200" b="1" dirty="0" smtClean="0"/>
          </a:p>
          <a:p>
            <a:r>
              <a:rPr lang="en-US" sz="7200" b="1" dirty="0" smtClean="0"/>
              <a:t>Region </a:t>
            </a:r>
            <a:r>
              <a:rPr lang="en-US" sz="7200" b="1" dirty="0"/>
              <a:t>Segmentation:</a:t>
            </a:r>
            <a:r>
              <a:rPr lang="en-US" sz="7200" dirty="0"/>
              <a:t> An adaptive image segmentation technique sliding concentric windows (SCW) is considered for LP </a:t>
            </a:r>
            <a:r>
              <a:rPr lang="en-US" sz="7200" dirty="0" smtClean="0"/>
              <a:t>location . The </a:t>
            </a:r>
            <a:r>
              <a:rPr lang="en-US" sz="7200" dirty="0"/>
              <a:t>method uses image statistics such as the standard deviation and the mean value as a “heuristic” for possible plate location. </a:t>
            </a:r>
            <a:r>
              <a:rPr lang="en-US" sz="7200" dirty="0" smtClean="0"/>
              <a:t>In two </a:t>
            </a:r>
            <a:r>
              <a:rPr lang="en-US" sz="7200" dirty="0"/>
              <a:t>concentric windows A and B of different sizes (X 1 × Y 1 and X 2 × Y 2 , respectively), which scan the image from left to right and from top to bottom, the mean value or the standard deviation is calculated. If the ratio of the statistical measurements in the two windows exceeds a threshold set by the user, then the central pixel of the concentric windows is considered to belong to an LP.</a:t>
            </a:r>
          </a:p>
          <a:p>
            <a:pPr marL="0" indent="0">
              <a:buNone/>
            </a:pPr>
            <a:r>
              <a:rPr lang="en-US" sz="7200" dirty="0"/>
              <a:t/>
            </a:r>
            <a:br>
              <a:rPr lang="en-US" sz="7200" dirty="0"/>
            </a:br>
            <a:endParaRPr lang="en-US" sz="7200" dirty="0"/>
          </a:p>
          <a:p>
            <a:pPr marL="0" indent="0">
              <a:buNone/>
            </a:pPr>
            <a:endParaRPr lang="en-US" dirty="0" smtClean="0"/>
          </a:p>
          <a:p>
            <a:pPr marL="0" indent="0">
              <a:buNone/>
            </a:pPr>
            <a:r>
              <a:rPr lang="en-US" dirty="0"/>
              <a:t/>
            </a:r>
            <a:br>
              <a:rPr lang="en-US" dirty="0"/>
            </a:br>
            <a:endParaRPr lang="en-US" dirty="0" smtClean="0"/>
          </a:p>
          <a:p>
            <a:endParaRPr lang="en-US" dirty="0"/>
          </a:p>
        </p:txBody>
      </p:sp>
    </p:spTree>
    <p:extLst>
      <p:ext uri="{BB962C8B-B14F-4D97-AF65-F5344CB8AC3E}">
        <p14:creationId xmlns:p14="http://schemas.microsoft.com/office/powerpoint/2010/main" val="3090031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921" y="624110"/>
            <a:ext cx="9688691" cy="998628"/>
          </a:xfrm>
        </p:spPr>
        <p:txBody>
          <a:bodyPr>
            <a:normAutofit fontScale="90000"/>
          </a:bodyPr>
          <a:lstStyle/>
          <a:p>
            <a:r>
              <a:rPr lang="en-US" dirty="0"/>
              <a:t>Gray Level </a:t>
            </a:r>
            <a:r>
              <a:rPr lang="en-US" dirty="0" smtClean="0"/>
              <a:t>Processing (Histogram Processing)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134" y="2188403"/>
            <a:ext cx="2019300" cy="3743325"/>
          </a:xfrm>
          <a:prstGeom prst="rect">
            <a:avLst/>
          </a:prstGeom>
        </p:spPr>
      </p:pic>
    </p:spTree>
    <p:extLst>
      <p:ext uri="{BB962C8B-B14F-4D97-AF65-F5344CB8AC3E}">
        <p14:creationId xmlns:p14="http://schemas.microsoft.com/office/powerpoint/2010/main" val="2463866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585473"/>
            <a:ext cx="8911687" cy="985750"/>
          </a:xfrm>
        </p:spPr>
        <p:txBody>
          <a:bodyPr/>
          <a:lstStyle/>
          <a:p>
            <a:r>
              <a:rPr lang="en-US" dirty="0" smtClean="0"/>
              <a:t>Gray Level processing</a:t>
            </a:r>
            <a:endParaRPr lang="en-US" dirty="0"/>
          </a:p>
        </p:txBody>
      </p:sp>
      <p:sp>
        <p:nvSpPr>
          <p:cNvPr id="5" name="Content Placeholder 2"/>
          <p:cNvSpPr>
            <a:spLocks noGrp="1"/>
          </p:cNvSpPr>
          <p:nvPr>
            <p:ph idx="1"/>
          </p:nvPr>
        </p:nvSpPr>
        <p:spPr>
          <a:xfrm>
            <a:off x="1493950" y="2253803"/>
            <a:ext cx="10075057" cy="4172574"/>
          </a:xfrm>
        </p:spPr>
        <p:txBody>
          <a:bodyPr>
            <a:normAutofit/>
          </a:bodyPr>
          <a:lstStyle/>
          <a:p>
            <a:r>
              <a:rPr lang="en-US" dirty="0" smtClean="0"/>
              <a:t>Histogram Processing</a:t>
            </a:r>
          </a:p>
          <a:p>
            <a:r>
              <a:rPr lang="en-US" dirty="0"/>
              <a:t>To find a </a:t>
            </a:r>
            <a:r>
              <a:rPr lang="en-US" dirty="0" smtClean="0"/>
              <a:t>horizontal histogram</a:t>
            </a:r>
            <a:r>
              <a:rPr lang="en-US" dirty="0"/>
              <a:t>, the algorithm traverses </a:t>
            </a:r>
            <a:r>
              <a:rPr lang="en-US" dirty="0" smtClean="0"/>
              <a:t>through </a:t>
            </a:r>
            <a:r>
              <a:rPr lang="en-US" dirty="0"/>
              <a:t>each column of an image. In each column, </a:t>
            </a:r>
            <a:r>
              <a:rPr lang="en-US" dirty="0" smtClean="0"/>
              <a:t>the algorithm </a:t>
            </a:r>
            <a:r>
              <a:rPr lang="en-US" dirty="0"/>
              <a:t>starts with the second pixel from the top. The difference between second </a:t>
            </a:r>
            <a:r>
              <a:rPr lang="en-US" dirty="0" smtClean="0"/>
              <a:t>and </a:t>
            </a:r>
            <a:r>
              <a:rPr lang="en-US" dirty="0"/>
              <a:t>first pixel is calculated. If the difference exceeds certain threshold, it is added to total </a:t>
            </a:r>
            <a:r>
              <a:rPr lang="en-US" dirty="0" smtClean="0"/>
              <a:t>sum of </a:t>
            </a:r>
            <a:r>
              <a:rPr lang="en-US" dirty="0"/>
              <a:t>differences. Then, algorithm will move downwards to calculate the difference </a:t>
            </a:r>
            <a:r>
              <a:rPr lang="en-US" dirty="0" smtClean="0"/>
              <a:t>between the </a:t>
            </a:r>
            <a:r>
              <a:rPr lang="en-US" dirty="0"/>
              <a:t>third and second pixels</a:t>
            </a:r>
            <a:r>
              <a:rPr lang="en-US" dirty="0" smtClean="0"/>
              <a:t>.</a:t>
            </a:r>
          </a:p>
          <a:p>
            <a:r>
              <a:rPr lang="en-US" dirty="0" smtClean="0"/>
              <a:t> </a:t>
            </a:r>
            <a:r>
              <a:rPr lang="en-US" dirty="0"/>
              <a:t>So on, it moves until the end of a column and calculate </a:t>
            </a:r>
            <a:r>
              <a:rPr lang="en-US" dirty="0" smtClean="0"/>
              <a:t>the total </a:t>
            </a:r>
            <a:r>
              <a:rPr lang="en-US" dirty="0"/>
              <a:t>sum of differences between neighboring pixels. At the end, an array containing </a:t>
            </a:r>
            <a:r>
              <a:rPr lang="en-US" dirty="0" smtClean="0"/>
              <a:t>the column-wise </a:t>
            </a:r>
            <a:r>
              <a:rPr lang="en-US" dirty="0"/>
              <a:t>sum is created. The same process is carried out to find the </a:t>
            </a:r>
            <a:r>
              <a:rPr lang="en-US" dirty="0" smtClean="0"/>
              <a:t>vertical histogram</a:t>
            </a:r>
            <a:r>
              <a:rPr lang="en-US" dirty="0"/>
              <a:t>. In this case, rows are processed instead of columns.</a:t>
            </a:r>
            <a:endParaRPr lang="en-US" dirty="0"/>
          </a:p>
        </p:txBody>
      </p:sp>
    </p:spTree>
    <p:extLst>
      <p:ext uri="{BB962C8B-B14F-4D97-AF65-F5344CB8AC3E}">
        <p14:creationId xmlns:p14="http://schemas.microsoft.com/office/powerpoint/2010/main" val="106438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875" y="864159"/>
            <a:ext cx="7496913" cy="4493453"/>
          </a:xfrm>
          <a:prstGeom prst="rect">
            <a:avLst/>
          </a:prstGeom>
        </p:spPr>
      </p:pic>
    </p:spTree>
    <p:extLst>
      <p:ext uri="{BB962C8B-B14F-4D97-AF65-F5344CB8AC3E}">
        <p14:creationId xmlns:p14="http://schemas.microsoft.com/office/powerpoint/2010/main" val="854282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95" y="1080215"/>
            <a:ext cx="4869220" cy="4800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042" y="1088332"/>
            <a:ext cx="4831054" cy="4810125"/>
          </a:xfrm>
          <a:prstGeom prst="rect">
            <a:avLst/>
          </a:prstGeom>
        </p:spPr>
      </p:pic>
    </p:spTree>
    <p:extLst>
      <p:ext uri="{BB962C8B-B14F-4D97-AF65-F5344CB8AC3E}">
        <p14:creationId xmlns:p14="http://schemas.microsoft.com/office/powerpoint/2010/main" val="397616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674" y="263501"/>
            <a:ext cx="8911687" cy="689535"/>
          </a:xfrm>
        </p:spPr>
        <p:txBody>
          <a:bodyPr/>
          <a:lstStyle/>
          <a:p>
            <a:r>
              <a:rPr lang="en-US" dirty="0" smtClean="0"/>
              <a:t>Histogram Processing</a:t>
            </a:r>
            <a:endParaRPr lang="en-US" dirty="0"/>
          </a:p>
        </p:txBody>
      </p:sp>
      <p:sp>
        <p:nvSpPr>
          <p:cNvPr id="3" name="Content Placeholder 2"/>
          <p:cNvSpPr>
            <a:spLocks noGrp="1"/>
          </p:cNvSpPr>
          <p:nvPr>
            <p:ph idx="1"/>
          </p:nvPr>
        </p:nvSpPr>
        <p:spPr>
          <a:xfrm>
            <a:off x="1442991" y="1515413"/>
            <a:ext cx="9491171" cy="4215685"/>
          </a:xfrm>
        </p:spPr>
        <p:txBody>
          <a:bodyPr>
            <a:normAutofit/>
          </a:bodyPr>
          <a:lstStyle/>
          <a:p>
            <a:r>
              <a:rPr lang="en-US" dirty="0"/>
              <a:t>O</a:t>
            </a:r>
            <a:r>
              <a:rPr lang="en-US" dirty="0" smtClean="0"/>
              <a:t>ne </a:t>
            </a:r>
            <a:r>
              <a:rPr lang="en-US" dirty="0"/>
              <a:t>can see that the histogram </a:t>
            </a:r>
            <a:r>
              <a:rPr lang="en-US" dirty="0" smtClean="0"/>
              <a:t>values changes </a:t>
            </a:r>
            <a:r>
              <a:rPr lang="en-US" dirty="0"/>
              <a:t>drastically between consecutive columns and rows. Therefore, to prevent loss </a:t>
            </a:r>
            <a:r>
              <a:rPr lang="en-US" dirty="0" smtClean="0"/>
              <a:t>of important </a:t>
            </a:r>
            <a:r>
              <a:rPr lang="en-US" dirty="0"/>
              <a:t>information in upcoming steps, it is advisable to smooth out such </a:t>
            </a:r>
            <a:r>
              <a:rPr lang="en-US" dirty="0" smtClean="0"/>
              <a:t>drastic changes </a:t>
            </a:r>
            <a:r>
              <a:rPr lang="en-US" dirty="0"/>
              <a:t>in values of histogram. For the same, the histogram is passed through a </a:t>
            </a:r>
            <a:r>
              <a:rPr lang="en-US" dirty="0" smtClean="0"/>
              <a:t>low-pass digital </a:t>
            </a:r>
            <a:r>
              <a:rPr lang="en-US" dirty="0"/>
              <a:t>filter. While performing this step, each histogram value is averaged </a:t>
            </a:r>
            <a:r>
              <a:rPr lang="en-US" dirty="0" smtClean="0"/>
              <a:t>out considering </a:t>
            </a:r>
            <a:r>
              <a:rPr lang="en-US" dirty="0"/>
              <a:t>the values on it right-hand side and left-hand side. This step is performed </a:t>
            </a:r>
            <a:r>
              <a:rPr lang="en-US" dirty="0" smtClean="0"/>
              <a:t>on both </a:t>
            </a:r>
            <a:r>
              <a:rPr lang="en-US" dirty="0"/>
              <a:t>the horizontal histogram as well as the vertical histogram. </a:t>
            </a:r>
            <a:endParaRPr lang="en-US" dirty="0" smtClean="0"/>
          </a:p>
          <a:p>
            <a:r>
              <a:rPr lang="en-US" dirty="0" smtClean="0"/>
              <a:t>Then the unwanted regions with low histogram values and the region having high histogram values has a higher probability of containing the LP.</a:t>
            </a:r>
          </a:p>
          <a:p>
            <a:r>
              <a:rPr lang="en-US" dirty="0" smtClean="0"/>
              <a:t>Out of the all found regions the one with the highest histogram values is considered.</a:t>
            </a:r>
          </a:p>
          <a:p>
            <a:pPr marL="0" indent="0">
              <a:buNone/>
            </a:pPr>
            <a:endParaRPr lang="en-US" dirty="0" smtClean="0"/>
          </a:p>
          <a:p>
            <a:endParaRPr lang="en-US" dirty="0"/>
          </a:p>
        </p:txBody>
      </p:sp>
    </p:spTree>
    <p:extLst>
      <p:ext uri="{BB962C8B-B14F-4D97-AF65-F5344CB8AC3E}">
        <p14:creationId xmlns:p14="http://schemas.microsoft.com/office/powerpoint/2010/main" val="3909511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98" y="781318"/>
            <a:ext cx="8421934" cy="4679324"/>
          </a:xfrm>
        </p:spPr>
      </p:pic>
    </p:spTree>
    <p:extLst>
      <p:ext uri="{BB962C8B-B14F-4D97-AF65-F5344CB8AC3E}">
        <p14:creationId xmlns:p14="http://schemas.microsoft.com/office/powerpoint/2010/main" val="363152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725" y="1136970"/>
            <a:ext cx="6517486" cy="5161247"/>
          </a:xfrm>
        </p:spPr>
      </p:pic>
    </p:spTree>
    <p:extLst>
      <p:ext uri="{BB962C8B-B14F-4D97-AF65-F5344CB8AC3E}">
        <p14:creationId xmlns:p14="http://schemas.microsoft.com/office/powerpoint/2010/main" val="2579263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394" y="949931"/>
            <a:ext cx="8911687" cy="1280890"/>
          </a:xfrm>
        </p:spPr>
        <p:txBody>
          <a:bodyPr/>
          <a:lstStyle/>
          <a:p>
            <a:r>
              <a:rPr lang="en-US" dirty="0" smtClean="0"/>
              <a:t>Color Processing</a:t>
            </a:r>
            <a:endParaRPr lang="en-US" dirty="0"/>
          </a:p>
        </p:txBody>
      </p:sp>
      <p:sp>
        <p:nvSpPr>
          <p:cNvPr id="3" name="Content Placeholder 2"/>
          <p:cNvSpPr>
            <a:spLocks noGrp="1"/>
          </p:cNvSpPr>
          <p:nvPr>
            <p:ph idx="1"/>
          </p:nvPr>
        </p:nvSpPr>
        <p:spPr>
          <a:xfrm>
            <a:off x="928577" y="2291255"/>
            <a:ext cx="9781464" cy="4319752"/>
          </a:xfrm>
        </p:spPr>
        <p:txBody>
          <a:bodyPr/>
          <a:lstStyle/>
          <a:p>
            <a:r>
              <a:rPr lang="en-US" dirty="0" smtClean="0"/>
              <a:t>Make use of expected plate appearance (plate background and text color)</a:t>
            </a:r>
          </a:p>
          <a:p>
            <a:r>
              <a:rPr lang="en-US" dirty="0" smtClean="0"/>
              <a:t>Currently available techniques are not highly accurate</a:t>
            </a:r>
          </a:p>
          <a:p>
            <a:r>
              <a:rPr lang="en-US" dirty="0" smtClean="0"/>
              <a:t>Accuracy is low because color is not stable when the light conditions are changed</a:t>
            </a:r>
            <a:endParaRPr lang="en-US" dirty="0"/>
          </a:p>
        </p:txBody>
      </p:sp>
    </p:spTree>
    <p:extLst>
      <p:ext uri="{BB962C8B-B14F-4D97-AF65-F5344CB8AC3E}">
        <p14:creationId xmlns:p14="http://schemas.microsoft.com/office/powerpoint/2010/main" val="3837208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939" y="624110"/>
            <a:ext cx="10043674" cy="1280890"/>
          </a:xfrm>
        </p:spPr>
        <p:txBody>
          <a:bodyPr/>
          <a:lstStyle/>
          <a:p>
            <a:r>
              <a:rPr lang="en-US" dirty="0" smtClean="0"/>
              <a:t>Color Processing</a:t>
            </a:r>
            <a:endParaRPr lang="en-US" dirty="0"/>
          </a:p>
        </p:txBody>
      </p:sp>
      <p:sp>
        <p:nvSpPr>
          <p:cNvPr id="3" name="Content Placeholder 2"/>
          <p:cNvSpPr>
            <a:spLocks noGrp="1"/>
          </p:cNvSpPr>
          <p:nvPr>
            <p:ph idx="1"/>
          </p:nvPr>
        </p:nvSpPr>
        <p:spPr>
          <a:xfrm>
            <a:off x="1303283" y="1692166"/>
            <a:ext cx="10201329" cy="4219056"/>
          </a:xfrm>
        </p:spPr>
        <p:txBody>
          <a:bodyPr/>
          <a:lstStyle/>
          <a:p>
            <a:r>
              <a:rPr lang="en-US" b="1" dirty="0" smtClean="0"/>
              <a:t>Color Model Transformation</a:t>
            </a:r>
          </a:p>
          <a:p>
            <a:pPr lvl="1"/>
            <a:r>
              <a:rPr lang="en-US" dirty="0" smtClean="0"/>
              <a:t>Color combination of a plate and character is unique</a:t>
            </a:r>
          </a:p>
          <a:p>
            <a:pPr lvl="1"/>
            <a:r>
              <a:rPr lang="en-US" dirty="0" smtClean="0"/>
              <a:t>The particular combination results only in one region of the input image</a:t>
            </a:r>
          </a:p>
          <a:p>
            <a:pPr marL="0" indent="0">
              <a:buNone/>
            </a:pPr>
            <a:endParaRPr lang="en-US" b="1" dirty="0" smtClean="0"/>
          </a:p>
        </p:txBody>
      </p:sp>
    </p:spTree>
    <p:extLst>
      <p:ext uri="{BB962C8B-B14F-4D97-AF65-F5344CB8AC3E}">
        <p14:creationId xmlns:p14="http://schemas.microsoft.com/office/powerpoint/2010/main" val="3959655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825" y="624110"/>
            <a:ext cx="10422787" cy="1280890"/>
          </a:xfrm>
        </p:spPr>
        <p:txBody>
          <a:bodyPr/>
          <a:lstStyle/>
          <a:p>
            <a:r>
              <a:rPr lang="en-US" dirty="0" smtClean="0"/>
              <a:t>Motivation</a:t>
            </a:r>
            <a:endParaRPr lang="en-US" dirty="0"/>
          </a:p>
        </p:txBody>
      </p:sp>
      <p:sp>
        <p:nvSpPr>
          <p:cNvPr id="3" name="Content Placeholder 2"/>
          <p:cNvSpPr>
            <a:spLocks noGrp="1"/>
          </p:cNvSpPr>
          <p:nvPr>
            <p:ph idx="1"/>
          </p:nvPr>
        </p:nvSpPr>
        <p:spPr>
          <a:xfrm>
            <a:off x="1043189" y="2133600"/>
            <a:ext cx="10461423" cy="3777622"/>
          </a:xfrm>
        </p:spPr>
        <p:txBody>
          <a:bodyPr/>
          <a:lstStyle/>
          <a:p>
            <a:pPr>
              <a:defRPr/>
            </a:pPr>
            <a:r>
              <a:rPr lang="en-US" dirty="0"/>
              <a:t>IDENTIFICATION OF STOLEN CARS</a:t>
            </a:r>
          </a:p>
          <a:p>
            <a:pPr>
              <a:defRPr/>
            </a:pPr>
            <a:r>
              <a:rPr lang="en-US" dirty="0"/>
              <a:t>SMUGGLING OF CARS</a:t>
            </a:r>
          </a:p>
          <a:p>
            <a:pPr>
              <a:defRPr/>
            </a:pPr>
            <a:r>
              <a:rPr lang="en-US" dirty="0"/>
              <a:t>INVALID LICENSE PLATES</a:t>
            </a:r>
          </a:p>
          <a:p>
            <a:pPr>
              <a:defRPr/>
            </a:pPr>
            <a:r>
              <a:rPr lang="en-US" dirty="0"/>
              <a:t>USAGE OF CARS IN ILLELGAL ACTIVITIES</a:t>
            </a:r>
          </a:p>
          <a:p>
            <a:pPr>
              <a:defRPr/>
            </a:pPr>
            <a:r>
              <a:rPr lang="en-US" dirty="0" smtClean="0"/>
              <a:t>APPLICATION </a:t>
            </a:r>
            <a:r>
              <a:rPr lang="en-US" dirty="0"/>
              <a:t>IN TRAFFIC SYSTEM (HIGHWAY ELECTRONIC TROLL COLLECTION,BORDER AND CUSTOM CHECKPOINTS) </a:t>
            </a:r>
          </a:p>
          <a:p>
            <a:endParaRPr lang="en-US" dirty="0"/>
          </a:p>
        </p:txBody>
      </p:sp>
    </p:spTree>
    <p:extLst>
      <p:ext uri="{BB962C8B-B14F-4D97-AF65-F5344CB8AC3E}">
        <p14:creationId xmlns:p14="http://schemas.microsoft.com/office/powerpoint/2010/main" val="4073908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883" y="371862"/>
            <a:ext cx="8911687" cy="1280890"/>
          </a:xfrm>
        </p:spPr>
        <p:txBody>
          <a:bodyPr/>
          <a:lstStyle/>
          <a:p>
            <a:r>
              <a:rPr lang="en-US" dirty="0" smtClean="0"/>
              <a:t>Color Processing</a:t>
            </a:r>
            <a:endParaRPr lang="en-US" dirty="0"/>
          </a:p>
        </p:txBody>
      </p:sp>
      <p:sp>
        <p:nvSpPr>
          <p:cNvPr id="3" name="Content Placeholder 2"/>
          <p:cNvSpPr>
            <a:spLocks noGrp="1"/>
          </p:cNvSpPr>
          <p:nvPr>
            <p:ph idx="1"/>
          </p:nvPr>
        </p:nvSpPr>
        <p:spPr>
          <a:xfrm>
            <a:off x="1002149" y="1366345"/>
            <a:ext cx="9928609" cy="4466896"/>
          </a:xfrm>
        </p:spPr>
        <p:txBody>
          <a:bodyPr/>
          <a:lstStyle/>
          <a:p>
            <a:r>
              <a:rPr lang="en-US" b="1" dirty="0" smtClean="0"/>
              <a:t>Fuzzy Set Theory</a:t>
            </a:r>
          </a:p>
          <a:p>
            <a:pPr lvl="1"/>
            <a:r>
              <a:rPr lang="en-US" dirty="0" smtClean="0"/>
              <a:t>Fuzzy logics has been applied</a:t>
            </a:r>
          </a:p>
          <a:p>
            <a:pPr lvl="1"/>
            <a:r>
              <a:rPr lang="en-US" dirty="0" smtClean="0"/>
              <a:t>Some membership function for the fuzzy set has been given </a:t>
            </a:r>
            <a:r>
              <a:rPr lang="en-US" dirty="0"/>
              <a:t>for e.g. “bright,” “dark,” “bright and dark sequence,” “texture,” and “yellowness” to get the horizontal and vertical plate </a:t>
            </a:r>
            <a:r>
              <a:rPr lang="en-US" dirty="0" smtClean="0"/>
              <a:t>positions</a:t>
            </a:r>
          </a:p>
          <a:p>
            <a:pPr lvl="1"/>
            <a:r>
              <a:rPr lang="en-US" dirty="0" smtClean="0"/>
              <a:t>Some rules based on the human perception has been also defined for LP</a:t>
            </a:r>
          </a:p>
          <a:p>
            <a:pPr lvl="2"/>
            <a:r>
              <a:rPr lang="en-US" dirty="0"/>
              <a:t>B</a:t>
            </a:r>
            <a:r>
              <a:rPr lang="en-US" dirty="0" smtClean="0"/>
              <a:t>right </a:t>
            </a:r>
            <a:r>
              <a:rPr lang="en-US" dirty="0"/>
              <a:t>rectangle area within which there are some dark </a:t>
            </a:r>
            <a:r>
              <a:rPr lang="en-US" dirty="0" smtClean="0"/>
              <a:t>areas</a:t>
            </a:r>
          </a:p>
          <a:p>
            <a:pPr lvl="2"/>
            <a:r>
              <a:rPr lang="en-US" dirty="0" smtClean="0"/>
              <a:t>Located </a:t>
            </a:r>
            <a:r>
              <a:rPr lang="en-US" dirty="0"/>
              <a:t>approximately in the middle or lower middle part of the </a:t>
            </a:r>
            <a:r>
              <a:rPr lang="en-US" dirty="0" smtClean="0"/>
              <a:t>image</a:t>
            </a:r>
          </a:p>
          <a:p>
            <a:pPr lvl="2"/>
            <a:r>
              <a:rPr lang="en-US" dirty="0" smtClean="0"/>
              <a:t>The </a:t>
            </a:r>
            <a:r>
              <a:rPr lang="en-US" dirty="0"/>
              <a:t>approximate dimension of the plate is 530 × 120 </a:t>
            </a:r>
            <a:r>
              <a:rPr lang="en-US" dirty="0" smtClean="0"/>
              <a:t>mm</a:t>
            </a:r>
          </a:p>
          <a:p>
            <a:pPr lvl="1"/>
            <a:r>
              <a:rPr lang="en-US" dirty="0" smtClean="0"/>
              <a:t>The input image is partitioned into sub images</a:t>
            </a:r>
          </a:p>
          <a:p>
            <a:pPr lvl="1"/>
            <a:r>
              <a:rPr lang="en-US" dirty="0" smtClean="0"/>
              <a:t>Each partitioning elements is matched with the above intuitive rules to find the best fit</a:t>
            </a:r>
          </a:p>
          <a:p>
            <a:pPr lvl="1"/>
            <a:r>
              <a:rPr lang="en-US" dirty="0" smtClean="0"/>
              <a:t>The algorithm begins </a:t>
            </a:r>
            <a:r>
              <a:rPr lang="en-US" dirty="0"/>
              <a:t>with the an edge detector sensitive to only three kinds of edges, black–white, red–white, and green–white</a:t>
            </a:r>
            <a:endParaRPr lang="en-US" dirty="0" smtClean="0"/>
          </a:p>
        </p:txBody>
      </p:sp>
    </p:spTree>
    <p:extLst>
      <p:ext uri="{BB962C8B-B14F-4D97-AF65-F5344CB8AC3E}">
        <p14:creationId xmlns:p14="http://schemas.microsoft.com/office/powerpoint/2010/main" val="569887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83" y="256248"/>
            <a:ext cx="10327453" cy="805297"/>
          </a:xfrm>
        </p:spPr>
        <p:txBody>
          <a:bodyPr/>
          <a:lstStyle/>
          <a:p>
            <a:r>
              <a:rPr lang="en-US" dirty="0"/>
              <a:t>Color Processing</a:t>
            </a:r>
          </a:p>
        </p:txBody>
      </p:sp>
      <p:sp>
        <p:nvSpPr>
          <p:cNvPr id="3" name="Content Placeholder 2"/>
          <p:cNvSpPr>
            <a:spLocks noGrp="1"/>
          </p:cNvSpPr>
          <p:nvPr>
            <p:ph idx="1"/>
          </p:nvPr>
        </p:nvSpPr>
        <p:spPr>
          <a:xfrm>
            <a:off x="819807" y="1250732"/>
            <a:ext cx="10684805" cy="3531476"/>
          </a:xfrm>
        </p:spPr>
        <p:txBody>
          <a:bodyPr/>
          <a:lstStyle/>
          <a:p>
            <a:r>
              <a:rPr lang="en-US" b="1" dirty="0" smtClean="0"/>
              <a:t>Fuzzy Set Theory</a:t>
            </a:r>
          </a:p>
          <a:p>
            <a:pPr lvl="1"/>
            <a:r>
              <a:rPr lang="en-US" dirty="0"/>
              <a:t>M</a:t>
            </a:r>
            <a:r>
              <a:rPr lang="en-US" dirty="0" smtClean="0"/>
              <a:t>ethod </a:t>
            </a:r>
            <a:r>
              <a:rPr lang="en-US" dirty="0"/>
              <a:t>creates an initial edge image E in which all other color tones beside white, black, red, and green are </a:t>
            </a:r>
            <a:r>
              <a:rPr lang="en-US" dirty="0" smtClean="0"/>
              <a:t>eliminated (Since research is based in Korean plates)</a:t>
            </a:r>
          </a:p>
          <a:p>
            <a:pPr lvl="1"/>
            <a:r>
              <a:rPr lang="en-US" dirty="0"/>
              <a:t>RGB model of the input color image is transformed into </a:t>
            </a:r>
            <a:r>
              <a:rPr lang="en-US" dirty="0" smtClean="0"/>
              <a:t>the HSI model and respective HIS mapping is generated</a:t>
            </a:r>
          </a:p>
          <a:p>
            <a:pPr lvl="1"/>
            <a:r>
              <a:rPr lang="en-US" dirty="0" smtClean="0"/>
              <a:t>This is the idea to generate the fuzzy set</a:t>
            </a:r>
          </a:p>
          <a:p>
            <a:pPr lvl="1"/>
            <a:r>
              <a:rPr lang="en-US" dirty="0"/>
              <a:t>Each of the four fuzzy maps, i.e., </a:t>
            </a:r>
            <a:r>
              <a:rPr lang="en-US" dirty="0" smtClean="0"/>
              <a:t>H </a:t>
            </a:r>
            <a:r>
              <a:rPr lang="en-US" dirty="0"/>
              <a:t>, </a:t>
            </a:r>
            <a:r>
              <a:rPr lang="en-US" dirty="0" smtClean="0"/>
              <a:t>S, I</a:t>
            </a:r>
            <a:r>
              <a:rPr lang="en-US" dirty="0"/>
              <a:t>, and </a:t>
            </a:r>
            <a:r>
              <a:rPr lang="en-US" dirty="0" smtClean="0"/>
              <a:t>E, </a:t>
            </a:r>
            <a:r>
              <a:rPr lang="en-US" dirty="0"/>
              <a:t>serves as a universal set of the complete fuzzy </a:t>
            </a:r>
            <a:r>
              <a:rPr lang="en-US" dirty="0" smtClean="0"/>
              <a:t>set</a:t>
            </a:r>
          </a:p>
          <a:p>
            <a:pPr lvl="1"/>
            <a:r>
              <a:rPr lang="en-US" dirty="0" smtClean="0"/>
              <a:t>Fuzzy maps are integrated into a single map M</a:t>
            </a:r>
          </a:p>
          <a:p>
            <a:pPr lvl="1"/>
            <a:r>
              <a:rPr lang="en-US" dirty="0" smtClean="0"/>
              <a:t>Using this M the required area of the image is eliminated</a:t>
            </a:r>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226670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401" y="353653"/>
            <a:ext cx="8911687" cy="1280890"/>
          </a:xfrm>
        </p:spPr>
        <p:txBody>
          <a:bodyPr/>
          <a:lstStyle/>
          <a:p>
            <a:r>
              <a:rPr lang="en-US" dirty="0" smtClean="0"/>
              <a:t>Classifiers</a:t>
            </a:r>
            <a:endParaRPr lang="en-US" dirty="0"/>
          </a:p>
        </p:txBody>
      </p:sp>
      <p:sp>
        <p:nvSpPr>
          <p:cNvPr id="3" name="Content Placeholder 2"/>
          <p:cNvSpPr>
            <a:spLocks noGrp="1"/>
          </p:cNvSpPr>
          <p:nvPr>
            <p:ph idx="1"/>
          </p:nvPr>
        </p:nvSpPr>
        <p:spPr>
          <a:xfrm>
            <a:off x="1146220" y="1390918"/>
            <a:ext cx="10062178" cy="4211211"/>
          </a:xfrm>
        </p:spPr>
        <p:txBody>
          <a:bodyPr>
            <a:normAutofit lnSpcReduction="10000"/>
          </a:bodyPr>
          <a:lstStyle/>
          <a:p>
            <a:r>
              <a:rPr lang="en-US" dirty="0" smtClean="0"/>
              <a:t>Sub regions of image is scanned as expected LP area.</a:t>
            </a:r>
          </a:p>
          <a:p>
            <a:r>
              <a:rPr lang="en-US" dirty="0" smtClean="0"/>
              <a:t>Statistical analysis is done on these regions</a:t>
            </a:r>
          </a:p>
          <a:p>
            <a:r>
              <a:rPr lang="en-US" dirty="0" smtClean="0"/>
              <a:t>Classifier uses a conditional density function to classify</a:t>
            </a:r>
          </a:p>
          <a:p>
            <a:r>
              <a:rPr lang="en-US" dirty="0" smtClean="0"/>
              <a:t>Unable to detect plates of different size</a:t>
            </a:r>
          </a:p>
          <a:p>
            <a:r>
              <a:rPr lang="en-US" dirty="0" smtClean="0"/>
              <a:t>Highly dependent on the distance of object from the camera</a:t>
            </a:r>
          </a:p>
          <a:p>
            <a:r>
              <a:rPr lang="en-US" dirty="0" smtClean="0"/>
              <a:t>Decision Tree or SVM can be used to classify the LP region</a:t>
            </a:r>
          </a:p>
          <a:p>
            <a:r>
              <a:rPr lang="en-US" dirty="0" smtClean="0"/>
              <a:t>Using the ANN</a:t>
            </a:r>
          </a:p>
          <a:p>
            <a:pPr lvl="1"/>
            <a:r>
              <a:rPr lang="en-US" dirty="0" smtClean="0"/>
              <a:t>Takes the pixel value and neighborhood as input</a:t>
            </a:r>
          </a:p>
          <a:p>
            <a:pPr lvl="1"/>
            <a:r>
              <a:rPr lang="en-US" dirty="0" smtClean="0"/>
              <a:t>Trained to detect some particular color values depending on the LP</a:t>
            </a:r>
          </a:p>
          <a:p>
            <a:pPr lvl="1"/>
            <a:r>
              <a:rPr lang="en-US" dirty="0" smtClean="0"/>
              <a:t>Long Execution time</a:t>
            </a:r>
          </a:p>
          <a:p>
            <a:pPr lvl="1"/>
            <a:r>
              <a:rPr lang="en-US" dirty="0" smtClean="0"/>
              <a:t>Accuracy 90%</a:t>
            </a:r>
            <a:endParaRPr lang="en-US" dirty="0"/>
          </a:p>
        </p:txBody>
      </p:sp>
    </p:spTree>
    <p:extLst>
      <p:ext uri="{BB962C8B-B14F-4D97-AF65-F5344CB8AC3E}">
        <p14:creationId xmlns:p14="http://schemas.microsoft.com/office/powerpoint/2010/main" val="4226376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Segmentation </a:t>
            </a:r>
            <a:r>
              <a:rPr lang="en-GB" dirty="0" smtClean="0"/>
              <a:t>in Binary </a:t>
            </a:r>
            <a:r>
              <a:rPr lang="en-GB" dirty="0"/>
              <a:t>Image Processing</a:t>
            </a:r>
            <a:endParaRPr lang="en-US" dirty="0"/>
          </a:p>
        </p:txBody>
      </p:sp>
      <p:sp>
        <p:nvSpPr>
          <p:cNvPr id="3" name="Content Placeholder 2"/>
          <p:cNvSpPr>
            <a:spLocks noGrp="1"/>
          </p:cNvSpPr>
          <p:nvPr>
            <p:ph idx="1"/>
          </p:nvPr>
        </p:nvSpPr>
        <p:spPr>
          <a:xfrm>
            <a:off x="2589212" y="2501462"/>
            <a:ext cx="8915400" cy="3016469"/>
          </a:xfrm>
        </p:spPr>
        <p:txBody>
          <a:bodyPr>
            <a:normAutofit/>
          </a:bodyPr>
          <a:lstStyle/>
          <a:p>
            <a:pPr marL="0" indent="0">
              <a:buNone/>
            </a:pPr>
            <a:r>
              <a:rPr lang="en-GB" dirty="0"/>
              <a:t>There are various methods of Character Segmentation in Binary image processing :</a:t>
            </a:r>
          </a:p>
          <a:p>
            <a:r>
              <a:rPr lang="en-GB" dirty="0"/>
              <a:t>CCA (Connected Component Analysis)</a:t>
            </a:r>
          </a:p>
          <a:p>
            <a:r>
              <a:rPr lang="en-GB" dirty="0"/>
              <a:t>Mathematical Morphology.</a:t>
            </a:r>
          </a:p>
          <a:p>
            <a:r>
              <a:rPr lang="en-GB" dirty="0" smtClean="0"/>
              <a:t>Contours</a:t>
            </a:r>
          </a:p>
          <a:p>
            <a:r>
              <a:rPr lang="en-GB" dirty="0" smtClean="0"/>
              <a:t>Bounding Box</a:t>
            </a:r>
            <a:endParaRPr lang="en-GB" dirty="0"/>
          </a:p>
          <a:p>
            <a:endParaRPr lang="en-GB" dirty="0"/>
          </a:p>
          <a:p>
            <a:pPr marL="0" indent="0">
              <a:buNone/>
            </a:pPr>
            <a:endParaRPr lang="en-GB" dirty="0"/>
          </a:p>
          <a:p>
            <a:endParaRPr lang="en-US" dirty="0"/>
          </a:p>
        </p:txBody>
      </p:sp>
    </p:spTree>
    <p:extLst>
      <p:ext uri="{BB962C8B-B14F-4D97-AF65-F5344CB8AC3E}">
        <p14:creationId xmlns:p14="http://schemas.microsoft.com/office/powerpoint/2010/main" val="180193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9" y="624110"/>
            <a:ext cx="10577333" cy="1280890"/>
          </a:xfrm>
        </p:spPr>
        <p:txBody>
          <a:bodyPr/>
          <a:lstStyle/>
          <a:p>
            <a:r>
              <a:rPr lang="en-GB" dirty="0"/>
              <a:t> Connected Component </a:t>
            </a:r>
            <a:r>
              <a:rPr lang="en-GB" dirty="0" smtClean="0"/>
              <a:t>Analysis (CCA</a:t>
            </a:r>
            <a:r>
              <a:rPr lang="en-GB" dirty="0"/>
              <a:t>)</a:t>
            </a:r>
            <a:endParaRPr lang="en-US" dirty="0"/>
          </a:p>
        </p:txBody>
      </p:sp>
      <p:sp>
        <p:nvSpPr>
          <p:cNvPr id="3" name="Content Placeholder 2"/>
          <p:cNvSpPr>
            <a:spLocks noGrp="1"/>
          </p:cNvSpPr>
          <p:nvPr>
            <p:ph idx="1"/>
          </p:nvPr>
        </p:nvSpPr>
        <p:spPr>
          <a:xfrm>
            <a:off x="721217" y="2396358"/>
            <a:ext cx="10783395" cy="2793827"/>
          </a:xfrm>
        </p:spPr>
        <p:txBody>
          <a:bodyPr>
            <a:normAutofit/>
          </a:bodyPr>
          <a:lstStyle/>
          <a:p>
            <a:r>
              <a:rPr lang="en-GB" dirty="0"/>
              <a:t>CCA is intensely involved in character segmentation.</a:t>
            </a:r>
          </a:p>
          <a:p>
            <a:r>
              <a:rPr lang="en-GB" dirty="0"/>
              <a:t>Connected component analysis (CCA) is a vital technique in binary image processing that scans an already </a:t>
            </a:r>
            <a:r>
              <a:rPr lang="en-GB" dirty="0" err="1" smtClean="0"/>
              <a:t>binarized</a:t>
            </a:r>
            <a:r>
              <a:rPr lang="en-GB" dirty="0" smtClean="0"/>
              <a:t> </a:t>
            </a:r>
            <a:r>
              <a:rPr lang="en-GB" dirty="0"/>
              <a:t>image and labels its pixels into components based on pixel connectivity (either 4-connected or, usually,8-connected). Once all groups of pixels have been determined, each group is examined and character are segmented out.</a:t>
            </a:r>
          </a:p>
          <a:p>
            <a:endParaRPr lang="en-GB" dirty="0"/>
          </a:p>
          <a:p>
            <a:endParaRPr lang="en-US" dirty="0"/>
          </a:p>
        </p:txBody>
      </p:sp>
    </p:spTree>
    <p:extLst>
      <p:ext uri="{BB962C8B-B14F-4D97-AF65-F5344CB8AC3E}">
        <p14:creationId xmlns:p14="http://schemas.microsoft.com/office/powerpoint/2010/main" val="3851120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644" y="456685"/>
            <a:ext cx="8911687" cy="1280890"/>
          </a:xfrm>
        </p:spPr>
        <p:txBody>
          <a:bodyPr/>
          <a:lstStyle/>
          <a:p>
            <a:r>
              <a:rPr lang="en-GB" dirty="0"/>
              <a:t> Mathematical Morphology</a:t>
            </a:r>
            <a:endParaRPr lang="en-US" dirty="0"/>
          </a:p>
        </p:txBody>
      </p:sp>
      <p:sp>
        <p:nvSpPr>
          <p:cNvPr id="3" name="Content Placeholder 2"/>
          <p:cNvSpPr>
            <a:spLocks noGrp="1"/>
          </p:cNvSpPr>
          <p:nvPr>
            <p:ph idx="1"/>
          </p:nvPr>
        </p:nvSpPr>
        <p:spPr>
          <a:xfrm>
            <a:off x="1133341" y="1455313"/>
            <a:ext cx="10371271" cy="4455909"/>
          </a:xfrm>
        </p:spPr>
        <p:txBody>
          <a:bodyPr>
            <a:noAutofit/>
          </a:bodyPr>
          <a:lstStyle/>
          <a:p>
            <a:pPr marL="0" indent="0">
              <a:buNone/>
            </a:pPr>
            <a:r>
              <a:rPr lang="en-GB" dirty="0"/>
              <a:t> </a:t>
            </a:r>
          </a:p>
          <a:p>
            <a:pPr marL="0" indent="0">
              <a:buNone/>
            </a:pPr>
            <a:r>
              <a:rPr lang="en-GB" dirty="0"/>
              <a:t>Morphological operations include two types of operations</a:t>
            </a:r>
            <a:r>
              <a:rPr lang="en-GB" dirty="0" smtClean="0"/>
              <a:t>:</a:t>
            </a:r>
            <a:endParaRPr lang="en-GB" dirty="0"/>
          </a:p>
          <a:p>
            <a:r>
              <a:rPr lang="en-GB" dirty="0"/>
              <a:t>Dilation :  The dilation operation usually uses a </a:t>
            </a:r>
            <a:r>
              <a:rPr lang="en-GB" dirty="0">
                <a:hlinkClick r:id="rId2" tooltip="Structuring element"/>
              </a:rPr>
              <a:t>structuring element</a:t>
            </a:r>
            <a:r>
              <a:rPr lang="en-GB" dirty="0"/>
              <a:t> for probing and expanding the shapes contained in the input image.</a:t>
            </a:r>
          </a:p>
          <a:p>
            <a:r>
              <a:rPr lang="en-GB" dirty="0"/>
              <a:t>Erosion : The erosion operation also uses a structuring element for probing and </a:t>
            </a:r>
            <a:r>
              <a:rPr lang="en-GB" dirty="0" smtClean="0"/>
              <a:t>thinning(or </a:t>
            </a:r>
            <a:r>
              <a:rPr lang="en-GB" dirty="0"/>
              <a:t>masking) the shapes contained in the input image.</a:t>
            </a:r>
            <a:endParaRPr lang="en-US" dirty="0"/>
          </a:p>
        </p:txBody>
      </p:sp>
    </p:spTree>
    <p:extLst>
      <p:ext uri="{BB962C8B-B14F-4D97-AF65-F5344CB8AC3E}">
        <p14:creationId xmlns:p14="http://schemas.microsoft.com/office/powerpoint/2010/main" val="2096116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187" y="843051"/>
            <a:ext cx="8911687" cy="1280890"/>
          </a:xfrm>
        </p:spPr>
        <p:txBody>
          <a:bodyPr/>
          <a:lstStyle/>
          <a:p>
            <a:r>
              <a:rPr lang="en-GB" dirty="0"/>
              <a:t> </a:t>
            </a:r>
            <a:r>
              <a:rPr lang="en-GB" dirty="0" smtClean="0"/>
              <a:t>Contours</a:t>
            </a:r>
            <a:endParaRPr lang="en-US" dirty="0"/>
          </a:p>
        </p:txBody>
      </p:sp>
      <p:sp>
        <p:nvSpPr>
          <p:cNvPr id="3" name="Content Placeholder 2"/>
          <p:cNvSpPr>
            <a:spLocks noGrp="1"/>
          </p:cNvSpPr>
          <p:nvPr>
            <p:ph idx="1"/>
          </p:nvPr>
        </p:nvSpPr>
        <p:spPr>
          <a:xfrm>
            <a:off x="914400" y="2143222"/>
            <a:ext cx="10577333" cy="4334670"/>
          </a:xfrm>
        </p:spPr>
        <p:txBody>
          <a:bodyPr>
            <a:normAutofit/>
          </a:bodyPr>
          <a:lstStyle/>
          <a:p>
            <a:r>
              <a:rPr lang="en-GB" dirty="0"/>
              <a:t>Contour tracking and </a:t>
            </a:r>
            <a:r>
              <a:rPr lang="en-GB" dirty="0" smtClean="0"/>
              <a:t>modelling </a:t>
            </a:r>
            <a:r>
              <a:rPr lang="en-GB" dirty="0"/>
              <a:t>is also incorporated for character segmentation</a:t>
            </a:r>
          </a:p>
          <a:p>
            <a:r>
              <a:rPr lang="en-GB" dirty="0"/>
              <a:t>First, coarse location of each character is found by an ordinary fast marching technique combined with a gradient- and curvature-dependent speed function</a:t>
            </a:r>
          </a:p>
          <a:p>
            <a:r>
              <a:rPr lang="en-GB" dirty="0"/>
              <a:t>The method proceeds with the segmentation of exact boundaries through the calculation of a special fast marching methodology, which depends on gradient, curvature, and shape similarity information.</a:t>
            </a:r>
          </a:p>
          <a:p>
            <a:r>
              <a:rPr lang="en-GB" dirty="0"/>
              <a:t>Shape similarity statistics were again embedded into a fast marching method to stop the evolving front when the front resembles one of the trained shapes.</a:t>
            </a:r>
          </a:p>
          <a:p>
            <a:endParaRPr lang="en-US" dirty="0"/>
          </a:p>
        </p:txBody>
      </p:sp>
    </p:spTree>
    <p:extLst>
      <p:ext uri="{BB962C8B-B14F-4D97-AF65-F5344CB8AC3E}">
        <p14:creationId xmlns:p14="http://schemas.microsoft.com/office/powerpoint/2010/main" val="3224291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0" y="430927"/>
            <a:ext cx="10165209" cy="947113"/>
          </a:xfrm>
        </p:spPr>
        <p:txBody>
          <a:bodyPr/>
          <a:lstStyle/>
          <a:p>
            <a:r>
              <a:rPr lang="en-US" dirty="0" smtClean="0"/>
              <a:t>Bounding Box Method</a:t>
            </a:r>
            <a:endParaRPr lang="en-US" dirty="0"/>
          </a:p>
        </p:txBody>
      </p:sp>
      <p:sp>
        <p:nvSpPr>
          <p:cNvPr id="3" name="Content Placeholder 2"/>
          <p:cNvSpPr>
            <a:spLocks noGrp="1"/>
          </p:cNvSpPr>
          <p:nvPr>
            <p:ph idx="1"/>
          </p:nvPr>
        </p:nvSpPr>
        <p:spPr>
          <a:xfrm>
            <a:off x="1288446" y="1360868"/>
            <a:ext cx="10006326" cy="4924022"/>
          </a:xfrm>
        </p:spPr>
        <p:txBody>
          <a:bodyPr>
            <a:normAutofit/>
          </a:bodyPr>
          <a:lstStyle/>
          <a:p>
            <a:r>
              <a:rPr lang="en-US" dirty="0" smtClean="0"/>
              <a:t>Bounding box method is based on finding a rectangle of smallest area which encloses a given set of points.</a:t>
            </a:r>
          </a:p>
          <a:p>
            <a:r>
              <a:rPr lang="en-US" dirty="0" smtClean="0"/>
              <a:t>It first classifies pixels into foreground and background.</a:t>
            </a:r>
          </a:p>
          <a:p>
            <a:r>
              <a:rPr lang="en-US" dirty="0" smtClean="0"/>
              <a:t>The foreground layer should be as large as possible.</a:t>
            </a:r>
          </a:p>
          <a:p>
            <a:r>
              <a:rPr lang="en-US" dirty="0" smtClean="0"/>
              <a:t>The similarity between background and foreground layer should be as less as possible.</a:t>
            </a:r>
          </a:p>
          <a:p>
            <a:endParaRPr lang="en-US" dirty="0"/>
          </a:p>
        </p:txBody>
      </p:sp>
    </p:spTree>
    <p:extLst>
      <p:ext uri="{BB962C8B-B14F-4D97-AF65-F5344CB8AC3E}">
        <p14:creationId xmlns:p14="http://schemas.microsoft.com/office/powerpoint/2010/main" val="3599010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bounding box -</a:t>
            </a:r>
            <a:endParaRPr lang="en-US" dirty="0"/>
          </a:p>
        </p:txBody>
      </p:sp>
      <p:sp>
        <p:nvSpPr>
          <p:cNvPr id="3" name="Content Placeholder 2"/>
          <p:cNvSpPr>
            <a:spLocks noGrp="1"/>
          </p:cNvSpPr>
          <p:nvPr>
            <p:ph idx="1"/>
          </p:nvPr>
        </p:nvSpPr>
        <p:spPr>
          <a:xfrm>
            <a:off x="2589212" y="1532586"/>
            <a:ext cx="8915400" cy="4378636"/>
          </a:xfrm>
        </p:spPr>
        <p:txBody>
          <a:bodyPr/>
          <a:lstStyle/>
          <a:p>
            <a:r>
              <a:rPr lang="en-US" dirty="0" smtClean="0"/>
              <a:t>We aim to minimize the following –</a:t>
            </a:r>
          </a:p>
          <a:p>
            <a:endParaRPr lang="en-US" dirty="0"/>
          </a:p>
          <a:p>
            <a:endParaRPr lang="en-US" dirty="0" smtClean="0"/>
          </a:p>
          <a:p>
            <a:endParaRPr lang="en-US" dirty="0"/>
          </a:p>
          <a:p>
            <a:r>
              <a:rPr lang="en-US" dirty="0" smtClean="0"/>
              <a:t>Where E </a:t>
            </a:r>
            <a:r>
              <a:rPr lang="en-US" baseline="-25000" dirty="0" smtClean="0"/>
              <a:t>large</a:t>
            </a:r>
            <a:r>
              <a:rPr lang="en-US" dirty="0" smtClean="0"/>
              <a:t> is  sum of foreground pixels </a:t>
            </a:r>
          </a:p>
          <a:p>
            <a:r>
              <a:rPr lang="en-US" dirty="0" smtClean="0"/>
              <a:t>And E similar is based on the contrast and large neighborhood similarity.</a:t>
            </a:r>
          </a:p>
          <a:p>
            <a:endParaRPr lang="en-US" dirty="0"/>
          </a:p>
        </p:txBody>
      </p:sp>
      <p:pic>
        <p:nvPicPr>
          <p:cNvPr id="4" name="Picture 3"/>
          <p:cNvPicPr>
            <a:picLocks noChangeAspect="1"/>
          </p:cNvPicPr>
          <p:nvPr/>
        </p:nvPicPr>
        <p:blipFill>
          <a:blip r:embed="rId2"/>
          <a:stretch>
            <a:fillRect/>
          </a:stretch>
        </p:blipFill>
        <p:spPr>
          <a:xfrm>
            <a:off x="2821031" y="2026234"/>
            <a:ext cx="6219212" cy="787242"/>
          </a:xfrm>
          <a:prstGeom prst="rect">
            <a:avLst/>
          </a:prstGeom>
        </p:spPr>
      </p:pic>
      <p:pic>
        <p:nvPicPr>
          <p:cNvPr id="5" name="Picture 4"/>
          <p:cNvPicPr>
            <a:picLocks noChangeAspect="1"/>
          </p:cNvPicPr>
          <p:nvPr/>
        </p:nvPicPr>
        <p:blipFill>
          <a:blip r:embed="rId3"/>
          <a:stretch>
            <a:fillRect/>
          </a:stretch>
        </p:blipFill>
        <p:spPr>
          <a:xfrm>
            <a:off x="5059099" y="4005330"/>
            <a:ext cx="2637564" cy="645858"/>
          </a:xfrm>
          <a:prstGeom prst="rect">
            <a:avLst/>
          </a:prstGeom>
        </p:spPr>
      </p:pic>
      <p:pic>
        <p:nvPicPr>
          <p:cNvPr id="6" name="Picture 5"/>
          <p:cNvPicPr>
            <a:picLocks noChangeAspect="1"/>
          </p:cNvPicPr>
          <p:nvPr/>
        </p:nvPicPr>
        <p:blipFill>
          <a:blip r:embed="rId4"/>
          <a:stretch>
            <a:fillRect/>
          </a:stretch>
        </p:blipFill>
        <p:spPr>
          <a:xfrm>
            <a:off x="4493644" y="4651188"/>
            <a:ext cx="3491257" cy="512567"/>
          </a:xfrm>
          <a:prstGeom prst="rect">
            <a:avLst/>
          </a:prstGeom>
        </p:spPr>
      </p:pic>
      <p:pic>
        <p:nvPicPr>
          <p:cNvPr id="7" name="Picture 6"/>
          <p:cNvPicPr>
            <a:picLocks noChangeAspect="1"/>
          </p:cNvPicPr>
          <p:nvPr/>
        </p:nvPicPr>
        <p:blipFill>
          <a:blip r:embed="rId5"/>
          <a:stretch>
            <a:fillRect/>
          </a:stretch>
        </p:blipFill>
        <p:spPr>
          <a:xfrm>
            <a:off x="4067174" y="5277408"/>
            <a:ext cx="4972631" cy="968846"/>
          </a:xfrm>
          <a:prstGeom prst="rect">
            <a:avLst/>
          </a:prstGeom>
        </p:spPr>
      </p:pic>
    </p:spTree>
    <p:extLst>
      <p:ext uri="{BB962C8B-B14F-4D97-AF65-F5344CB8AC3E}">
        <p14:creationId xmlns:p14="http://schemas.microsoft.com/office/powerpoint/2010/main" val="44241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5307"/>
            <a:ext cx="8915400" cy="6014434"/>
          </a:xfrm>
        </p:spPr>
        <p:txBody>
          <a:bodyPr>
            <a:normAutofit/>
          </a:bodyPr>
          <a:lstStyle/>
          <a:p>
            <a:r>
              <a:rPr lang="en-US" dirty="0" smtClean="0"/>
              <a:t>N represents all adjacent pixel pairs, C</a:t>
            </a:r>
            <a:r>
              <a:rPr lang="en-US" baseline="-25000" dirty="0" smtClean="0"/>
              <a:t> </a:t>
            </a:r>
            <a:r>
              <a:rPr lang="en-US" baseline="-25000" dirty="0" err="1" smtClean="0"/>
              <a:t>i</a:t>
            </a:r>
            <a:r>
              <a:rPr lang="en-US" baseline="-25000" dirty="0" smtClean="0"/>
              <a:t> </a:t>
            </a:r>
            <a:r>
              <a:rPr lang="en-US" dirty="0" smtClean="0"/>
              <a:t>is the color vector of pixels </a:t>
            </a:r>
            <a:r>
              <a:rPr lang="en-US" dirty="0" err="1" smtClean="0"/>
              <a:t>i</a:t>
            </a:r>
            <a:r>
              <a:rPr lang="en-US" dirty="0" smtClean="0"/>
              <a:t>.</a:t>
            </a:r>
          </a:p>
          <a:p>
            <a:endParaRPr lang="en-US" dirty="0"/>
          </a:p>
          <a:p>
            <a:r>
              <a:rPr lang="en-US" b="1" dirty="0" smtClean="0"/>
              <a:t>Long Range Neighborhood </a:t>
            </a:r>
            <a:r>
              <a:rPr lang="en-US" dirty="0" smtClean="0"/>
              <a:t> </a:t>
            </a:r>
          </a:p>
          <a:p>
            <a:endParaRPr lang="en-US" dirty="0"/>
          </a:p>
          <a:p>
            <a:endParaRPr lang="en-US" dirty="0" smtClean="0"/>
          </a:p>
          <a:p>
            <a:r>
              <a:rPr lang="en-US" dirty="0" smtClean="0"/>
              <a:t>Long range neighborhood similarity is given by –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To each distant pixel pair having similar colors but belonging to different we add a weight Ø as a penalty, therefore minimizing this function should keep the similarity as small as possible.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4590512" y="2062631"/>
            <a:ext cx="4078259" cy="397233"/>
          </a:xfrm>
          <a:prstGeom prst="rect">
            <a:avLst/>
          </a:prstGeom>
        </p:spPr>
      </p:pic>
      <p:pic>
        <p:nvPicPr>
          <p:cNvPr id="5" name="Picture 4"/>
          <p:cNvPicPr>
            <a:picLocks noChangeAspect="1"/>
          </p:cNvPicPr>
          <p:nvPr/>
        </p:nvPicPr>
        <p:blipFill>
          <a:blip r:embed="rId3"/>
          <a:stretch>
            <a:fillRect/>
          </a:stretch>
        </p:blipFill>
        <p:spPr>
          <a:xfrm>
            <a:off x="4158065" y="3508352"/>
            <a:ext cx="5372301" cy="1759691"/>
          </a:xfrm>
          <a:prstGeom prst="rect">
            <a:avLst/>
          </a:prstGeom>
        </p:spPr>
      </p:pic>
    </p:spTree>
    <p:extLst>
      <p:ext uri="{BB962C8B-B14F-4D97-AF65-F5344CB8AC3E}">
        <p14:creationId xmlns:p14="http://schemas.microsoft.com/office/powerpoint/2010/main" val="3024973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LPR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6234" y="1661374"/>
            <a:ext cx="3490785" cy="4430333"/>
          </a:xfrm>
        </p:spPr>
      </p:pic>
    </p:spTree>
    <p:extLst>
      <p:ext uri="{BB962C8B-B14F-4D97-AF65-F5344CB8AC3E}">
        <p14:creationId xmlns:p14="http://schemas.microsoft.com/office/powerpoint/2010/main" val="64003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 continued …..</a:t>
            </a:r>
            <a:endParaRPr lang="en-US" dirty="0"/>
          </a:p>
        </p:txBody>
      </p:sp>
      <p:sp>
        <p:nvSpPr>
          <p:cNvPr id="3" name="Content Placeholder 2"/>
          <p:cNvSpPr>
            <a:spLocks noGrp="1"/>
          </p:cNvSpPr>
          <p:nvPr>
            <p:ph idx="1"/>
          </p:nvPr>
        </p:nvSpPr>
        <p:spPr/>
        <p:txBody>
          <a:bodyPr/>
          <a:lstStyle/>
          <a:p>
            <a:r>
              <a:rPr lang="en-US" dirty="0"/>
              <a:t>The bounding box is pre implemented in </a:t>
            </a:r>
            <a:r>
              <a:rPr lang="en-US" dirty="0" err="1"/>
              <a:t>matlab</a:t>
            </a:r>
            <a:r>
              <a:rPr lang="en-US" dirty="0"/>
              <a:t> and can be used by calling the function </a:t>
            </a:r>
            <a:r>
              <a:rPr lang="en-US" dirty="0" err="1"/>
              <a:t>regionprops</a:t>
            </a:r>
            <a:r>
              <a:rPr lang="en-US" dirty="0"/>
              <a:t>(I, ‘</a:t>
            </a:r>
            <a:r>
              <a:rPr lang="en-US" dirty="0" err="1"/>
              <a:t>BoundingBox</a:t>
            </a:r>
            <a:r>
              <a:rPr lang="en-US" dirty="0"/>
              <a:t>’) where I is the image on which the </a:t>
            </a:r>
            <a:r>
              <a:rPr lang="en-US" dirty="0" err="1"/>
              <a:t>boundingbox</a:t>
            </a:r>
            <a:r>
              <a:rPr lang="en-US" dirty="0"/>
              <a:t> method is to be applied as a property.</a:t>
            </a:r>
          </a:p>
          <a:p>
            <a:r>
              <a:rPr lang="en-US" dirty="0"/>
              <a:t>If one more property ‘Image’ is added to the above function then function will return the segmented binary images.  </a:t>
            </a:r>
          </a:p>
          <a:p>
            <a:endParaRPr lang="en-US" dirty="0"/>
          </a:p>
        </p:txBody>
      </p:sp>
    </p:spTree>
    <p:extLst>
      <p:ext uri="{BB962C8B-B14F-4D97-AF65-F5344CB8AC3E}">
        <p14:creationId xmlns:p14="http://schemas.microsoft.com/office/powerpoint/2010/main" val="2884025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6880" y="3045338"/>
            <a:ext cx="3241205" cy="1280890"/>
          </a:xfrm>
        </p:spPr>
        <p:txBody>
          <a:bodyPr/>
          <a:lstStyle/>
          <a:p>
            <a:r>
              <a:rPr lang="en-US" dirty="0" smtClean="0"/>
              <a:t>Results</a:t>
            </a:r>
            <a:endParaRPr lang="en-US" dirty="0"/>
          </a:p>
        </p:txBody>
      </p:sp>
    </p:spTree>
    <p:extLst>
      <p:ext uri="{BB962C8B-B14F-4D97-AF65-F5344CB8AC3E}">
        <p14:creationId xmlns:p14="http://schemas.microsoft.com/office/powerpoint/2010/main" val="18104418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043" y="418048"/>
            <a:ext cx="8911687" cy="1280890"/>
          </a:xfrm>
        </p:spPr>
        <p:txBody>
          <a:bodyPr/>
          <a:lstStyle/>
          <a:p>
            <a:r>
              <a:rPr lang="en-US" dirty="0" smtClean="0"/>
              <a:t>Resized Original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379" y="2107752"/>
            <a:ext cx="6272010" cy="4254411"/>
          </a:xfrm>
        </p:spPr>
      </p:pic>
    </p:spTree>
    <p:extLst>
      <p:ext uri="{BB962C8B-B14F-4D97-AF65-F5344CB8AC3E}">
        <p14:creationId xmlns:p14="http://schemas.microsoft.com/office/powerpoint/2010/main" val="695764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Scale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862" y="1558344"/>
            <a:ext cx="7325735" cy="4958366"/>
          </a:xfrm>
        </p:spPr>
      </p:pic>
    </p:spTree>
    <p:extLst>
      <p:ext uri="{BB962C8B-B14F-4D97-AF65-F5344CB8AC3E}">
        <p14:creationId xmlns:p14="http://schemas.microsoft.com/office/powerpoint/2010/main" val="307806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649" y="1738647"/>
            <a:ext cx="8911687" cy="2550017"/>
          </a:xfrm>
        </p:spPr>
        <p:txBody>
          <a:bodyPr>
            <a:normAutofit/>
          </a:bodyPr>
          <a:lstStyle/>
          <a:p>
            <a:r>
              <a:rPr lang="en-US" dirty="0" smtClean="0"/>
              <a:t>Image Segmentation Using the Morphological Gradient Edge Detector and Bounding Box</a:t>
            </a:r>
            <a:endParaRPr lang="en-US" dirty="0"/>
          </a:p>
        </p:txBody>
      </p:sp>
    </p:spTree>
    <p:extLst>
      <p:ext uri="{BB962C8B-B14F-4D97-AF65-F5344CB8AC3E}">
        <p14:creationId xmlns:p14="http://schemas.microsoft.com/office/powerpoint/2010/main" val="1183470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56" y="315017"/>
            <a:ext cx="8911687" cy="1280890"/>
          </a:xfrm>
        </p:spPr>
        <p:txBody>
          <a:bodyPr/>
          <a:lstStyle/>
          <a:p>
            <a:r>
              <a:rPr lang="en-US" dirty="0" smtClean="0"/>
              <a:t>Filtered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9" y="1326524"/>
            <a:ext cx="6915954" cy="5280337"/>
          </a:xfrm>
        </p:spPr>
      </p:pic>
      <p:sp>
        <p:nvSpPr>
          <p:cNvPr id="6" name="TextBox 5"/>
          <p:cNvSpPr txBox="1"/>
          <p:nvPr/>
        </p:nvSpPr>
        <p:spPr>
          <a:xfrm>
            <a:off x="8100812" y="2962141"/>
            <a:ext cx="3387144"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image is filtered using the median filter, other filters can also be used to enhance the image properties.</a:t>
            </a:r>
          </a:p>
          <a:p>
            <a:pPr marL="285750" indent="-285750">
              <a:buFont typeface="Arial" panose="020B0604020202020204" pitchFamily="34" charset="0"/>
              <a:buChar char="•"/>
            </a:pPr>
            <a:r>
              <a:rPr lang="en-US" dirty="0" smtClean="0"/>
              <a:t>I = medfilt2(I,[3,3]);</a:t>
            </a:r>
            <a:endParaRPr lang="en-US" dirty="0"/>
          </a:p>
        </p:txBody>
      </p:sp>
    </p:spTree>
    <p:extLst>
      <p:ext uri="{BB962C8B-B14F-4D97-AF65-F5344CB8AC3E}">
        <p14:creationId xmlns:p14="http://schemas.microsoft.com/office/powerpoint/2010/main" val="3933613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69" y="624110"/>
            <a:ext cx="9778843" cy="818324"/>
          </a:xfrm>
        </p:spPr>
        <p:txBody>
          <a:bodyPr>
            <a:normAutofit/>
          </a:bodyPr>
          <a:lstStyle/>
          <a:p>
            <a:r>
              <a:rPr lang="en-US" dirty="0" smtClean="0"/>
              <a:t>Image Erosion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8956" y="1468818"/>
            <a:ext cx="6593983" cy="4867588"/>
          </a:xfrm>
        </p:spPr>
      </p:pic>
    </p:spTree>
    <p:extLst>
      <p:ext uri="{BB962C8B-B14F-4D97-AF65-F5344CB8AC3E}">
        <p14:creationId xmlns:p14="http://schemas.microsoft.com/office/powerpoint/2010/main" val="1267420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4" y="405169"/>
            <a:ext cx="8911687" cy="908476"/>
          </a:xfrm>
        </p:spPr>
        <p:txBody>
          <a:bodyPr/>
          <a:lstStyle/>
          <a:p>
            <a:r>
              <a:rPr lang="en-US" dirty="0" smtClean="0"/>
              <a:t>Image Dilation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526" y="1403349"/>
            <a:ext cx="7920507" cy="4920177"/>
          </a:xfrm>
        </p:spPr>
      </p:pic>
    </p:spTree>
    <p:extLst>
      <p:ext uri="{BB962C8B-B14F-4D97-AF65-F5344CB8AC3E}">
        <p14:creationId xmlns:p14="http://schemas.microsoft.com/office/powerpoint/2010/main" val="30633299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914" y="443806"/>
            <a:ext cx="8911687" cy="856960"/>
          </a:xfrm>
        </p:spPr>
        <p:txBody>
          <a:bodyPr/>
          <a:lstStyle/>
          <a:p>
            <a:r>
              <a:rPr lang="en-US" dirty="0" smtClean="0"/>
              <a:t>Edge Enhancement</a:t>
            </a:r>
            <a:endParaRPr lang="en-US" dirty="0"/>
          </a:p>
        </p:txBody>
      </p:sp>
      <p:sp>
        <p:nvSpPr>
          <p:cNvPr id="3" name="Content Placeholder 2"/>
          <p:cNvSpPr>
            <a:spLocks noGrp="1"/>
          </p:cNvSpPr>
          <p:nvPr>
            <p:ph idx="1"/>
          </p:nvPr>
        </p:nvSpPr>
        <p:spPr>
          <a:xfrm>
            <a:off x="992232" y="1451018"/>
            <a:ext cx="10302540" cy="4511899"/>
          </a:xfrm>
        </p:spPr>
        <p:txBody>
          <a:bodyPr/>
          <a:lstStyle/>
          <a:p>
            <a:r>
              <a:rPr lang="en-US" dirty="0" smtClean="0"/>
              <a:t>Morphological Gradient is used to enhance the edges in the image.</a:t>
            </a:r>
          </a:p>
          <a:p>
            <a:r>
              <a:rPr lang="en-US" dirty="0" smtClean="0"/>
              <a:t>Morphological Gradient is defined as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After morphological gradient is applied the image convolved with a 2x2 matrix to brighten the edges.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218" y="2575170"/>
            <a:ext cx="8277227" cy="1224097"/>
          </a:xfrm>
          <a:prstGeom prst="rect">
            <a:avLst/>
          </a:prstGeom>
        </p:spPr>
      </p:pic>
    </p:spTree>
    <p:extLst>
      <p:ext uri="{BB962C8B-B14F-4D97-AF65-F5344CB8AC3E}">
        <p14:creationId xmlns:p14="http://schemas.microsoft.com/office/powerpoint/2010/main" val="3895528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95" y="624111"/>
            <a:ext cx="10525818" cy="1063022"/>
          </a:xfrm>
        </p:spPr>
        <p:txBody>
          <a:bodyPr/>
          <a:lstStyle/>
          <a:p>
            <a:r>
              <a:rPr lang="en-US" dirty="0" smtClean="0"/>
              <a:t>Morphological Gradient &amp; Convolution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00" y="1828800"/>
            <a:ext cx="5666704" cy="4572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532" y="1835240"/>
            <a:ext cx="5683305" cy="4578439"/>
          </a:xfrm>
          <a:prstGeom prst="rect">
            <a:avLst/>
          </a:prstGeom>
        </p:spPr>
      </p:pic>
    </p:spTree>
    <p:extLst>
      <p:ext uri="{BB962C8B-B14F-4D97-AF65-F5344CB8AC3E}">
        <p14:creationId xmlns:p14="http://schemas.microsoft.com/office/powerpoint/2010/main" val="180900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370" y="211986"/>
            <a:ext cx="8911687" cy="844082"/>
          </a:xfrm>
        </p:spPr>
        <p:txBody>
          <a:bodyPr/>
          <a:lstStyle/>
          <a:p>
            <a:r>
              <a:rPr lang="en-US" dirty="0" smtClean="0"/>
              <a:t>Difficulties</a:t>
            </a:r>
            <a:endParaRPr lang="en-US" dirty="0"/>
          </a:p>
        </p:txBody>
      </p:sp>
      <p:sp>
        <p:nvSpPr>
          <p:cNvPr id="3" name="Content Placeholder 2"/>
          <p:cNvSpPr>
            <a:spLocks noGrp="1"/>
          </p:cNvSpPr>
          <p:nvPr>
            <p:ph idx="1"/>
          </p:nvPr>
        </p:nvSpPr>
        <p:spPr>
          <a:xfrm>
            <a:off x="1262687" y="1270716"/>
            <a:ext cx="9671475" cy="4653566"/>
          </a:xfrm>
        </p:spPr>
        <p:txBody>
          <a:bodyPr/>
          <a:lstStyle/>
          <a:p>
            <a:r>
              <a:rPr lang="en-US" dirty="0" smtClean="0"/>
              <a:t>Low resolution characters</a:t>
            </a:r>
          </a:p>
          <a:p>
            <a:r>
              <a:rPr lang="en-US" dirty="0" smtClean="0"/>
              <a:t>Blurry image</a:t>
            </a:r>
          </a:p>
          <a:p>
            <a:r>
              <a:rPr lang="en-US" dirty="0" smtClean="0"/>
              <a:t>Number plate not with in the legal specification</a:t>
            </a:r>
          </a:p>
          <a:p>
            <a:r>
              <a:rPr lang="en-US" dirty="0" smtClean="0"/>
              <a:t>Poor maintenance of the vehicle plate</a:t>
            </a:r>
          </a:p>
          <a:p>
            <a:endParaRPr lang="en-US" dirty="0"/>
          </a:p>
        </p:txBody>
      </p:sp>
    </p:spTree>
    <p:extLst>
      <p:ext uri="{BB962C8B-B14F-4D97-AF65-F5344CB8AC3E}">
        <p14:creationId xmlns:p14="http://schemas.microsoft.com/office/powerpoint/2010/main" val="132554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615" y="624110"/>
            <a:ext cx="10293998" cy="831203"/>
          </a:xfrm>
        </p:spPr>
        <p:txBody>
          <a:bodyPr>
            <a:normAutofit/>
          </a:bodyPr>
          <a:lstStyle/>
          <a:p>
            <a:r>
              <a:rPr lang="en-US" dirty="0" smtClean="0"/>
              <a:t>Intensity Scaling</a:t>
            </a:r>
            <a:endParaRPr lang="en-US" dirty="0"/>
          </a:p>
        </p:txBody>
      </p:sp>
      <p:sp>
        <p:nvSpPr>
          <p:cNvPr id="3" name="Content Placeholder 2"/>
          <p:cNvSpPr>
            <a:spLocks noGrp="1"/>
          </p:cNvSpPr>
          <p:nvPr>
            <p:ph idx="1"/>
          </p:nvPr>
        </p:nvSpPr>
        <p:spPr>
          <a:xfrm>
            <a:off x="1146220" y="1416677"/>
            <a:ext cx="10358392" cy="4610636"/>
          </a:xfrm>
        </p:spPr>
        <p:txBody>
          <a:bodyPr/>
          <a:lstStyle/>
          <a:p>
            <a:r>
              <a:rPr lang="en-US" dirty="0" smtClean="0"/>
              <a:t>The intensity of the obtained image is scaled between 0 to 1 to obtain the logical image</a:t>
            </a:r>
          </a:p>
          <a:p>
            <a:pPr marL="0" indent="0">
              <a:buNone/>
            </a:pPr>
            <a:r>
              <a:rPr lang="en-US" dirty="0" smtClean="0"/>
              <a:t>      or binary image.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991" y="2240925"/>
            <a:ext cx="7844106" cy="4481848"/>
          </a:xfrm>
          <a:prstGeom prst="rect">
            <a:avLst/>
          </a:prstGeom>
        </p:spPr>
      </p:pic>
    </p:spTree>
    <p:extLst>
      <p:ext uri="{BB962C8B-B14F-4D97-AF65-F5344CB8AC3E}">
        <p14:creationId xmlns:p14="http://schemas.microsoft.com/office/powerpoint/2010/main" val="4885479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134712"/>
            <a:ext cx="10397029" cy="1191811"/>
          </a:xfrm>
        </p:spPr>
        <p:txBody>
          <a:bodyPr>
            <a:normAutofit/>
          </a:bodyPr>
          <a:lstStyle/>
          <a:p>
            <a:r>
              <a:rPr lang="en-US" dirty="0" smtClean="0"/>
              <a:t>Morphological and Bounding Box Technique for the Character Segmentation</a:t>
            </a:r>
            <a:endParaRPr lang="en-US" dirty="0"/>
          </a:p>
        </p:txBody>
      </p:sp>
      <p:sp>
        <p:nvSpPr>
          <p:cNvPr id="3" name="Content Placeholder 2"/>
          <p:cNvSpPr>
            <a:spLocks noGrp="1"/>
          </p:cNvSpPr>
          <p:nvPr>
            <p:ph idx="1"/>
          </p:nvPr>
        </p:nvSpPr>
        <p:spPr>
          <a:xfrm>
            <a:off x="837127" y="1360868"/>
            <a:ext cx="10397029" cy="3777622"/>
          </a:xfrm>
        </p:spPr>
        <p:txBody>
          <a:bodyPr/>
          <a:lstStyle/>
          <a:p>
            <a:r>
              <a:rPr lang="en-US" dirty="0" smtClean="0"/>
              <a:t>The resulted image is thinned infinite number of times until there is no change in the image to ensure the character isolation.</a:t>
            </a:r>
          </a:p>
          <a:p>
            <a:r>
              <a:rPr lang="en-US" dirty="0" smtClean="0"/>
              <a:t>Finding the connected component area of more than 100 pixels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500" y="2543576"/>
            <a:ext cx="7714444" cy="4314424"/>
          </a:xfrm>
          <a:prstGeom prst="rect">
            <a:avLst/>
          </a:prstGeom>
        </p:spPr>
      </p:pic>
    </p:spTree>
    <p:extLst>
      <p:ext uri="{BB962C8B-B14F-4D97-AF65-F5344CB8AC3E}">
        <p14:creationId xmlns:p14="http://schemas.microsoft.com/office/powerpoint/2010/main" val="2620131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729" y="287933"/>
            <a:ext cx="9917859" cy="935749"/>
          </a:xfrm>
        </p:spPr>
        <p:txBody>
          <a:bodyPr/>
          <a:lstStyle/>
          <a:p>
            <a:r>
              <a:rPr lang="en-US" dirty="0" smtClean="0"/>
              <a:t>Segmented Images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77" y="1166251"/>
            <a:ext cx="1857375" cy="21050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519" y="1165412"/>
            <a:ext cx="1885950" cy="2133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2195" y="1171416"/>
            <a:ext cx="1857375" cy="21526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6927" y="1173499"/>
            <a:ext cx="1866900" cy="21526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4656" y="3387538"/>
            <a:ext cx="1866900" cy="20193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6216" y="3386259"/>
            <a:ext cx="1790700" cy="21336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4526" y="3334553"/>
            <a:ext cx="1819275" cy="21336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5824" y="3332713"/>
            <a:ext cx="1933575" cy="211455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39354" y="1166457"/>
            <a:ext cx="1838325" cy="22288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9997" y="3378575"/>
            <a:ext cx="1866900" cy="2019300"/>
          </a:xfrm>
          <a:prstGeom prst="rect">
            <a:avLst/>
          </a:prstGeom>
        </p:spPr>
      </p:pic>
    </p:spTree>
    <p:extLst>
      <p:ext uri="{BB962C8B-B14F-4D97-AF65-F5344CB8AC3E}">
        <p14:creationId xmlns:p14="http://schemas.microsoft.com/office/powerpoint/2010/main" val="42492784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860" y="2362758"/>
            <a:ext cx="8911687" cy="1642571"/>
          </a:xfrm>
        </p:spPr>
        <p:txBody>
          <a:bodyPr>
            <a:normAutofit fontScale="90000"/>
          </a:bodyPr>
          <a:lstStyle/>
          <a:p>
            <a:r>
              <a:rPr lang="en-US" dirty="0" smtClean="0"/>
              <a:t>LP Detection and Character Segmentation      using the Sobel Edge Detector</a:t>
            </a:r>
            <a:endParaRPr lang="en-US" dirty="0"/>
          </a:p>
        </p:txBody>
      </p:sp>
    </p:spTree>
    <p:extLst>
      <p:ext uri="{BB962C8B-B14F-4D97-AF65-F5344CB8AC3E}">
        <p14:creationId xmlns:p14="http://schemas.microsoft.com/office/powerpoint/2010/main" val="33487530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82" y="263502"/>
            <a:ext cx="8911687" cy="1280890"/>
          </a:xfrm>
        </p:spPr>
        <p:txBody>
          <a:bodyPr/>
          <a:lstStyle/>
          <a:p>
            <a:r>
              <a:rPr lang="en-US" dirty="0" smtClean="0"/>
              <a:t>Sobel Operator</a:t>
            </a:r>
            <a:endParaRPr lang="en-US" dirty="0"/>
          </a:p>
        </p:txBody>
      </p:sp>
      <p:sp>
        <p:nvSpPr>
          <p:cNvPr id="3" name="Content Placeholder 2"/>
          <p:cNvSpPr>
            <a:spLocks noGrp="1"/>
          </p:cNvSpPr>
          <p:nvPr>
            <p:ph idx="1"/>
          </p:nvPr>
        </p:nvSpPr>
        <p:spPr>
          <a:xfrm>
            <a:off x="991673" y="1674254"/>
            <a:ext cx="10512939" cy="4236968"/>
          </a:xfrm>
        </p:spPr>
        <p:txBody>
          <a:bodyPr/>
          <a:lstStyle/>
          <a:p>
            <a:r>
              <a:rPr lang="en-US" b="1" dirty="0" smtClean="0"/>
              <a:t>Sobel Vertical Edge Detector Mask</a:t>
            </a:r>
          </a:p>
          <a:p>
            <a:endParaRPr lang="en-US" b="1" dirty="0"/>
          </a:p>
          <a:p>
            <a:endParaRPr lang="en-US" b="1" dirty="0" smtClean="0"/>
          </a:p>
          <a:p>
            <a:endParaRPr lang="en-US" b="1" dirty="0"/>
          </a:p>
          <a:p>
            <a:endParaRPr lang="en-US" b="1" dirty="0" smtClean="0"/>
          </a:p>
          <a:p>
            <a:endParaRPr lang="en-US" b="1" dirty="0"/>
          </a:p>
          <a:p>
            <a:r>
              <a:rPr lang="en-US" b="1" dirty="0" smtClean="0"/>
              <a:t>Sobel Horizontal Edge Detector Mask</a:t>
            </a:r>
            <a:endParaRPr lang="en-US" dirty="0" smtClean="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2881534"/>
              </p:ext>
            </p:extLst>
          </p:nvPr>
        </p:nvGraphicFramePr>
        <p:xfrm>
          <a:off x="5834131" y="1815922"/>
          <a:ext cx="3271233" cy="2009106"/>
        </p:xfrm>
        <a:graphic>
          <a:graphicData uri="http://schemas.openxmlformats.org/drawingml/2006/table">
            <a:tbl>
              <a:tblPr firstRow="1" bandRow="1">
                <a:tableStyleId>{5C22544A-7EE6-4342-B048-85BDC9FD1C3A}</a:tableStyleId>
              </a:tblPr>
              <a:tblGrid>
                <a:gridCol w="1090411"/>
                <a:gridCol w="1090411"/>
                <a:gridCol w="1090411"/>
              </a:tblGrid>
              <a:tr h="685840">
                <a:tc>
                  <a:txBody>
                    <a:bodyPr/>
                    <a:lstStyle/>
                    <a:p>
                      <a:r>
                        <a:rPr lang="en-US" dirty="0" smtClean="0"/>
                        <a:t>-1</a:t>
                      </a:r>
                      <a:endParaRPr lang="en-US" dirty="0"/>
                    </a:p>
                  </a:txBody>
                  <a:tcPr/>
                </a:tc>
                <a:tc>
                  <a:txBody>
                    <a:bodyPr/>
                    <a:lstStyle/>
                    <a:p>
                      <a:r>
                        <a:rPr lang="en-US" dirty="0" smtClean="0"/>
                        <a:t>0</a:t>
                      </a:r>
                      <a:endParaRPr lang="en-US" dirty="0"/>
                    </a:p>
                  </a:txBody>
                  <a:tcPr>
                    <a:solidFill>
                      <a:schemeClr val="accent1"/>
                    </a:solidFill>
                  </a:tcPr>
                </a:tc>
                <a:tc>
                  <a:txBody>
                    <a:bodyPr/>
                    <a:lstStyle/>
                    <a:p>
                      <a:r>
                        <a:rPr lang="en-US" dirty="0" smtClean="0"/>
                        <a:t>1</a:t>
                      </a:r>
                      <a:endParaRPr lang="en-US" dirty="0"/>
                    </a:p>
                  </a:txBody>
                  <a:tcPr/>
                </a:tc>
              </a:tr>
              <a:tr h="661633">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661633">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37167721"/>
              </p:ext>
            </p:extLst>
          </p:nvPr>
        </p:nvGraphicFramePr>
        <p:xfrm>
          <a:off x="5844147" y="4299991"/>
          <a:ext cx="3209703" cy="2216718"/>
        </p:xfrm>
        <a:graphic>
          <a:graphicData uri="http://schemas.openxmlformats.org/drawingml/2006/table">
            <a:tbl>
              <a:tblPr firstRow="1" bandRow="1">
                <a:tableStyleId>{5C22544A-7EE6-4342-B048-85BDC9FD1C3A}</a:tableStyleId>
              </a:tblPr>
              <a:tblGrid>
                <a:gridCol w="1069901"/>
                <a:gridCol w="1069901"/>
                <a:gridCol w="1069901"/>
              </a:tblGrid>
              <a:tr h="738906">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73890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738906">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40650344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5" y="624110"/>
            <a:ext cx="9959147" cy="985749"/>
          </a:xfrm>
        </p:spPr>
        <p:txBody>
          <a:bodyPr/>
          <a:lstStyle/>
          <a:p>
            <a:r>
              <a:rPr lang="en-US" dirty="0" smtClean="0"/>
              <a:t>After the application of the Sobel Operator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06" y="1532587"/>
            <a:ext cx="7392473" cy="4559568"/>
          </a:xfrm>
        </p:spPr>
      </p:pic>
    </p:spTree>
    <p:extLst>
      <p:ext uri="{BB962C8B-B14F-4D97-AF65-F5344CB8AC3E}">
        <p14:creationId xmlns:p14="http://schemas.microsoft.com/office/powerpoint/2010/main" val="3716143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948" y="327896"/>
            <a:ext cx="8911687" cy="805445"/>
          </a:xfrm>
        </p:spPr>
        <p:txBody>
          <a:bodyPr/>
          <a:lstStyle/>
          <a:p>
            <a:r>
              <a:rPr lang="en-US" dirty="0" smtClean="0"/>
              <a:t>License Plate Region Detected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828" y="1644650"/>
            <a:ext cx="8049296" cy="4665998"/>
          </a:xfrm>
        </p:spPr>
      </p:pic>
    </p:spTree>
    <p:extLst>
      <p:ext uri="{BB962C8B-B14F-4D97-AF65-F5344CB8AC3E}">
        <p14:creationId xmlns:p14="http://schemas.microsoft.com/office/powerpoint/2010/main" val="23811108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248" y="418048"/>
            <a:ext cx="8911687" cy="1280890"/>
          </a:xfrm>
        </p:spPr>
        <p:txBody>
          <a:bodyPr/>
          <a:lstStyle/>
          <a:p>
            <a:r>
              <a:rPr lang="en-US" dirty="0" smtClean="0"/>
              <a:t>Original License Plate Detected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419" y="1503319"/>
            <a:ext cx="7621403" cy="4459600"/>
          </a:xfrm>
        </p:spPr>
      </p:pic>
    </p:spTree>
    <p:extLst>
      <p:ext uri="{BB962C8B-B14F-4D97-AF65-F5344CB8AC3E}">
        <p14:creationId xmlns:p14="http://schemas.microsoft.com/office/powerpoint/2010/main" val="16407098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521079"/>
            <a:ext cx="8911687" cy="1280890"/>
          </a:xfrm>
        </p:spPr>
        <p:txBody>
          <a:bodyPr/>
          <a:lstStyle/>
          <a:p>
            <a:r>
              <a:rPr lang="en-US" dirty="0" smtClean="0"/>
              <a:t>Binary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4" y="1803042"/>
            <a:ext cx="8409903" cy="4108808"/>
          </a:xfrm>
        </p:spPr>
      </p:pic>
    </p:spTree>
    <p:extLst>
      <p:ext uri="{BB962C8B-B14F-4D97-AF65-F5344CB8AC3E}">
        <p14:creationId xmlns:p14="http://schemas.microsoft.com/office/powerpoint/2010/main" val="20172662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0" y="443805"/>
            <a:ext cx="9894753" cy="1280890"/>
          </a:xfrm>
        </p:spPr>
        <p:txBody>
          <a:bodyPr/>
          <a:lstStyle/>
          <a:p>
            <a:r>
              <a:rPr lang="en-US" dirty="0" smtClean="0"/>
              <a:t>Segmented Characters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519" y="1410674"/>
            <a:ext cx="1866900" cy="184768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304" y="1316411"/>
            <a:ext cx="1952625" cy="19290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0112" y="3290447"/>
            <a:ext cx="1914525" cy="21907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7044" y="3300725"/>
            <a:ext cx="1962150" cy="209552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7476" y="1306662"/>
            <a:ext cx="1990725" cy="192593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5974" y="3293101"/>
            <a:ext cx="1981200" cy="207738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583" y="1395300"/>
            <a:ext cx="1943100" cy="1850176"/>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2074" y="1396052"/>
            <a:ext cx="2019300" cy="1888061"/>
          </a:xfrm>
          <a:prstGeom prst="rect">
            <a:avLst/>
          </a:prstGeom>
        </p:spPr>
      </p:pic>
      <p:pic>
        <p:nvPicPr>
          <p:cNvPr id="12" name="Picture 11"/>
          <p:cNvPicPr>
            <a:picLocks noChangeAspect="1"/>
          </p:cNvPicPr>
          <p:nvPr/>
        </p:nvPicPr>
        <p:blipFill>
          <a:blip r:embed="rId10"/>
          <a:stretch>
            <a:fillRect/>
          </a:stretch>
        </p:blipFill>
        <p:spPr>
          <a:xfrm>
            <a:off x="3154127" y="3335628"/>
            <a:ext cx="1865538" cy="202154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5554" y="3249664"/>
            <a:ext cx="1914525" cy="2190750"/>
          </a:xfrm>
          <a:prstGeom prst="rect">
            <a:avLst/>
          </a:prstGeom>
        </p:spPr>
      </p:pic>
    </p:spTree>
    <p:extLst>
      <p:ext uri="{BB962C8B-B14F-4D97-AF65-F5344CB8AC3E}">
        <p14:creationId xmlns:p14="http://schemas.microsoft.com/office/powerpoint/2010/main" val="1620827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5" y="263501"/>
            <a:ext cx="8911687" cy="1280890"/>
          </a:xfrm>
        </p:spPr>
        <p:txBody>
          <a:bodyPr>
            <a:normAutofit/>
          </a:bodyPr>
          <a:lstStyle/>
          <a:p>
            <a:r>
              <a:rPr lang="en-US" dirty="0" smtClean="0"/>
              <a:t>Flow chart for the procedure to achieve the aim of the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296" y="1674253"/>
            <a:ext cx="5679905" cy="4687909"/>
          </a:xfrm>
        </p:spPr>
      </p:pic>
    </p:spTree>
    <p:extLst>
      <p:ext uri="{BB962C8B-B14F-4D97-AF65-F5344CB8AC3E}">
        <p14:creationId xmlns:p14="http://schemas.microsoft.com/office/powerpoint/2010/main" val="40916728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618" y="2543062"/>
            <a:ext cx="8911687" cy="1280890"/>
          </a:xfrm>
        </p:spPr>
        <p:txBody>
          <a:bodyPr/>
          <a:lstStyle/>
          <a:p>
            <a:r>
              <a:rPr lang="en-US" dirty="0" smtClean="0"/>
              <a:t>LP Detection and Segmentation using Top Hat Algorithm</a:t>
            </a:r>
            <a:endParaRPr lang="en-US" dirty="0"/>
          </a:p>
        </p:txBody>
      </p:sp>
    </p:spTree>
    <p:extLst>
      <p:ext uri="{BB962C8B-B14F-4D97-AF65-F5344CB8AC3E}">
        <p14:creationId xmlns:p14="http://schemas.microsoft.com/office/powerpoint/2010/main" val="13790359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6" y="302138"/>
            <a:ext cx="8911687" cy="1280890"/>
          </a:xfrm>
        </p:spPr>
        <p:txBody>
          <a:bodyPr/>
          <a:lstStyle/>
          <a:p>
            <a:r>
              <a:rPr lang="en-US" dirty="0" smtClean="0"/>
              <a:t>Vertical Gradient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769" y="1403797"/>
            <a:ext cx="8216721" cy="4919730"/>
          </a:xfrm>
        </p:spPr>
      </p:pic>
    </p:spTree>
    <p:extLst>
      <p:ext uri="{BB962C8B-B14F-4D97-AF65-F5344CB8AC3E}">
        <p14:creationId xmlns:p14="http://schemas.microsoft.com/office/powerpoint/2010/main" val="3853742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Projection &amp; Smoothed Horizontal Projection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06" y="2069205"/>
            <a:ext cx="4813382"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680" y="2079686"/>
            <a:ext cx="4629970" cy="3702929"/>
          </a:xfrm>
          <a:prstGeom prst="rect">
            <a:avLst/>
          </a:prstGeom>
        </p:spPr>
      </p:pic>
    </p:spTree>
    <p:extLst>
      <p:ext uri="{BB962C8B-B14F-4D97-AF65-F5344CB8AC3E}">
        <p14:creationId xmlns:p14="http://schemas.microsoft.com/office/powerpoint/2010/main" val="24067109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101" y="624110"/>
            <a:ext cx="9920511" cy="1037265"/>
          </a:xfrm>
        </p:spPr>
        <p:txBody>
          <a:bodyPr/>
          <a:lstStyle/>
          <a:p>
            <a:r>
              <a:rPr lang="en-US" dirty="0" smtClean="0"/>
              <a:t>Expected Region of LP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592" y="1584101"/>
            <a:ext cx="7044743" cy="4327749"/>
          </a:xfrm>
        </p:spPr>
      </p:pic>
    </p:spTree>
    <p:extLst>
      <p:ext uri="{BB962C8B-B14F-4D97-AF65-F5344CB8AC3E}">
        <p14:creationId xmlns:p14="http://schemas.microsoft.com/office/powerpoint/2010/main" val="42428039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 Detected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955" y="1764406"/>
            <a:ext cx="8608208" cy="4172755"/>
          </a:xfrm>
        </p:spPr>
      </p:pic>
    </p:spTree>
    <p:extLst>
      <p:ext uri="{BB962C8B-B14F-4D97-AF65-F5344CB8AC3E}">
        <p14:creationId xmlns:p14="http://schemas.microsoft.com/office/powerpoint/2010/main" val="3899178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Segmented Characters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270" y="4166539"/>
            <a:ext cx="1790700" cy="2133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906" y="1565871"/>
            <a:ext cx="1876425" cy="2171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603" y="1553208"/>
            <a:ext cx="1962150" cy="21621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2311" y="4104849"/>
            <a:ext cx="1905000" cy="21240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0093" y="4127469"/>
            <a:ext cx="1981200" cy="20955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1874" y="1579615"/>
            <a:ext cx="1924050" cy="21336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7340" y="4189478"/>
            <a:ext cx="1914525" cy="21336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46937" y="1560996"/>
            <a:ext cx="1952625" cy="215265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237" y="1519758"/>
            <a:ext cx="1990725" cy="220027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8334" y="4141339"/>
            <a:ext cx="1905000" cy="2124075"/>
          </a:xfrm>
          <a:prstGeom prst="rect">
            <a:avLst/>
          </a:prstGeom>
        </p:spPr>
      </p:pic>
    </p:spTree>
    <p:extLst>
      <p:ext uri="{BB962C8B-B14F-4D97-AF65-F5344CB8AC3E}">
        <p14:creationId xmlns:p14="http://schemas.microsoft.com/office/powerpoint/2010/main" val="964018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795" y="220698"/>
            <a:ext cx="8911687" cy="1280890"/>
          </a:xfrm>
        </p:spPr>
        <p:txBody>
          <a:bodyPr/>
          <a:lstStyle/>
          <a:p>
            <a:r>
              <a:rPr lang="en-US" dirty="0" smtClean="0"/>
              <a:t>Scope</a:t>
            </a:r>
            <a:endParaRPr lang="en-US" dirty="0"/>
          </a:p>
        </p:txBody>
      </p:sp>
      <p:sp>
        <p:nvSpPr>
          <p:cNvPr id="3" name="Content Placeholder 2"/>
          <p:cNvSpPr>
            <a:spLocks noGrp="1"/>
          </p:cNvSpPr>
          <p:nvPr>
            <p:ph idx="1"/>
          </p:nvPr>
        </p:nvSpPr>
        <p:spPr>
          <a:xfrm>
            <a:off x="1217612" y="1017493"/>
            <a:ext cx="10064470" cy="4509247"/>
          </a:xfrm>
        </p:spPr>
        <p:txBody>
          <a:bodyPr/>
          <a:lstStyle/>
          <a:p>
            <a:r>
              <a:rPr lang="en-US" dirty="0" smtClean="0"/>
              <a:t>The project can be extended to recognize the individual segmented images that we have obtained.</a:t>
            </a:r>
            <a:endParaRPr lang="en-US" dirty="0"/>
          </a:p>
        </p:txBody>
      </p:sp>
    </p:spTree>
    <p:extLst>
      <p:ext uri="{BB962C8B-B14F-4D97-AF65-F5344CB8AC3E}">
        <p14:creationId xmlns:p14="http://schemas.microsoft.com/office/powerpoint/2010/main" val="316557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81" y="456685"/>
            <a:ext cx="8911687" cy="753929"/>
          </a:xfrm>
        </p:spPr>
        <p:txBody>
          <a:bodyPr/>
          <a:lstStyle/>
          <a:p>
            <a:r>
              <a:rPr lang="en-US" dirty="0" smtClean="0"/>
              <a:t>References</a:t>
            </a:r>
            <a:endParaRPr lang="en-US" dirty="0"/>
          </a:p>
        </p:txBody>
      </p:sp>
      <p:sp>
        <p:nvSpPr>
          <p:cNvPr id="3" name="Content Placeholder 2"/>
          <p:cNvSpPr>
            <a:spLocks noGrp="1"/>
          </p:cNvSpPr>
          <p:nvPr>
            <p:ph idx="1"/>
          </p:nvPr>
        </p:nvSpPr>
        <p:spPr>
          <a:xfrm>
            <a:off x="1108141" y="1412382"/>
            <a:ext cx="10379813" cy="4576293"/>
          </a:xfrm>
        </p:spPr>
        <p:txBody>
          <a:bodyPr/>
          <a:lstStyle/>
          <a:p>
            <a:r>
              <a:rPr lang="en-US" dirty="0" smtClean="0"/>
              <a:t>License plate recognition From still images and Video </a:t>
            </a:r>
            <a:r>
              <a:rPr lang="en-US" dirty="0" err="1" smtClean="0"/>
              <a:t>sequences:A</a:t>
            </a:r>
            <a:r>
              <a:rPr lang="en-US" dirty="0" smtClean="0"/>
              <a:t> Survey (Christos-Nikolas E. </a:t>
            </a:r>
            <a:r>
              <a:rPr lang="en-US" dirty="0" err="1" smtClean="0"/>
              <a:t>Anagnostopoulos</a:t>
            </a:r>
            <a:r>
              <a:rPr lang="en-US" dirty="0" smtClean="0"/>
              <a:t>, </a:t>
            </a:r>
            <a:r>
              <a:rPr lang="en-US" dirty="0" err="1" smtClean="0"/>
              <a:t>Ioannis</a:t>
            </a:r>
            <a:r>
              <a:rPr lang="en-US" dirty="0" smtClean="0"/>
              <a:t> E. </a:t>
            </a:r>
            <a:r>
              <a:rPr lang="en-US" dirty="0" err="1" smtClean="0"/>
              <a:t>Anagnostopoulos</a:t>
            </a:r>
            <a:r>
              <a:rPr lang="en-US" dirty="0" smtClean="0"/>
              <a:t>, </a:t>
            </a:r>
            <a:r>
              <a:rPr lang="en-US" dirty="0" err="1"/>
              <a:t>Ioannis</a:t>
            </a:r>
            <a:r>
              <a:rPr lang="en-US" dirty="0"/>
              <a:t> D. </a:t>
            </a:r>
            <a:r>
              <a:rPr lang="en-US" dirty="0" err="1" smtClean="0"/>
              <a:t>Psoroulas</a:t>
            </a:r>
            <a:r>
              <a:rPr lang="en-US" dirty="0" smtClean="0"/>
              <a:t>, </a:t>
            </a:r>
            <a:r>
              <a:rPr lang="en-US" dirty="0" err="1"/>
              <a:t>Vassili</a:t>
            </a:r>
            <a:r>
              <a:rPr lang="en-US" dirty="0"/>
              <a:t> </a:t>
            </a:r>
            <a:r>
              <a:rPr lang="en-US" dirty="0" err="1" smtClean="0"/>
              <a:t>Loumos</a:t>
            </a:r>
            <a:endParaRPr lang="en-US" dirty="0" smtClean="0"/>
          </a:p>
          <a:p>
            <a:r>
              <a:rPr lang="en-US" dirty="0" smtClean="0"/>
              <a:t>Recognition of vehicle plate number in </a:t>
            </a:r>
            <a:r>
              <a:rPr lang="en-US" dirty="0" err="1" smtClean="0"/>
              <a:t>Matlab</a:t>
            </a:r>
            <a:r>
              <a:rPr lang="en-US" dirty="0" smtClean="0"/>
              <a:t> (</a:t>
            </a:r>
            <a:r>
              <a:rPr lang="en-US" dirty="0" err="1" smtClean="0"/>
              <a:t>Ragini</a:t>
            </a:r>
            <a:r>
              <a:rPr lang="en-US" dirty="0" smtClean="0"/>
              <a:t> Bhat , </a:t>
            </a:r>
            <a:r>
              <a:rPr lang="en-US" dirty="0" err="1"/>
              <a:t>Bijender</a:t>
            </a:r>
            <a:r>
              <a:rPr lang="en-US" dirty="0"/>
              <a:t> </a:t>
            </a:r>
            <a:r>
              <a:rPr lang="en-US" dirty="0" err="1" smtClean="0"/>
              <a:t>Mehandia</a:t>
            </a:r>
            <a:r>
              <a:rPr lang="en-US" dirty="0" smtClean="0"/>
              <a:t>)</a:t>
            </a:r>
          </a:p>
          <a:p>
            <a:r>
              <a:rPr lang="en-US" dirty="0" smtClean="0"/>
              <a:t>Vehicle License Plate Character Segmentation- A Study (</a:t>
            </a:r>
            <a:r>
              <a:rPr lang="en-US" dirty="0" err="1" smtClean="0"/>
              <a:t>V.Karthikeyan</a:t>
            </a:r>
            <a:r>
              <a:rPr lang="en-US" dirty="0" smtClean="0"/>
              <a:t>, </a:t>
            </a:r>
            <a:r>
              <a:rPr lang="en-US" dirty="0" err="1" smtClean="0"/>
              <a:t>R.Sindhu</a:t>
            </a:r>
            <a:r>
              <a:rPr lang="en-US" dirty="0" smtClean="0"/>
              <a:t>, </a:t>
            </a:r>
            <a:r>
              <a:rPr lang="en-US" dirty="0" err="1" smtClean="0"/>
              <a:t>K.Anusha</a:t>
            </a:r>
            <a:r>
              <a:rPr lang="en-US" dirty="0" smtClean="0"/>
              <a:t>, </a:t>
            </a:r>
            <a:r>
              <a:rPr lang="en-US" dirty="0" err="1" smtClean="0"/>
              <a:t>D.S.Vijith</a:t>
            </a:r>
            <a:r>
              <a:rPr lang="en-US" dirty="0" smtClean="0"/>
              <a:t>)</a:t>
            </a:r>
            <a:endParaRPr lang="en-US" dirty="0"/>
          </a:p>
        </p:txBody>
      </p:sp>
    </p:spTree>
    <p:extLst>
      <p:ext uri="{BB962C8B-B14F-4D97-AF65-F5344CB8AC3E}">
        <p14:creationId xmlns:p14="http://schemas.microsoft.com/office/powerpoint/2010/main" val="17487755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102" y="2856321"/>
            <a:ext cx="8911687" cy="1280890"/>
          </a:xfrm>
        </p:spPr>
        <p:txBody>
          <a:bodyPr/>
          <a:lstStyle/>
          <a:p>
            <a:r>
              <a:rPr lang="en-US" dirty="0" smtClean="0"/>
              <a:t>Thank You!</a:t>
            </a:r>
            <a:endParaRPr lang="en-US" dirty="0"/>
          </a:p>
        </p:txBody>
      </p:sp>
    </p:spTree>
    <p:extLst>
      <p:ext uri="{BB962C8B-B14F-4D97-AF65-F5344CB8AC3E}">
        <p14:creationId xmlns:p14="http://schemas.microsoft.com/office/powerpoint/2010/main" val="1617907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953" y="636989"/>
            <a:ext cx="8911687" cy="1037265"/>
          </a:xfrm>
        </p:spPr>
        <p:txBody>
          <a:bodyPr/>
          <a:lstStyle/>
          <a:p>
            <a:r>
              <a:rPr lang="en-US" dirty="0" smtClean="0"/>
              <a:t>Preprocessing</a:t>
            </a:r>
            <a:endParaRPr lang="en-US" dirty="0"/>
          </a:p>
        </p:txBody>
      </p:sp>
      <p:sp>
        <p:nvSpPr>
          <p:cNvPr id="3" name="Content Placeholder 2"/>
          <p:cNvSpPr>
            <a:spLocks noGrp="1"/>
          </p:cNvSpPr>
          <p:nvPr>
            <p:ph idx="1"/>
          </p:nvPr>
        </p:nvSpPr>
        <p:spPr>
          <a:xfrm>
            <a:off x="2202845" y="1863144"/>
            <a:ext cx="8915400" cy="3777622"/>
          </a:xfrm>
        </p:spPr>
        <p:txBody>
          <a:bodyPr/>
          <a:lstStyle/>
          <a:p>
            <a:pPr marL="0" indent="0">
              <a:buNone/>
              <a:defRPr/>
            </a:pPr>
            <a:r>
              <a:rPr lang="en-US" dirty="0"/>
              <a:t>Preprocessing is very important for the better performance from the character extraction from the image.</a:t>
            </a:r>
          </a:p>
          <a:p>
            <a:pPr marL="0" indent="0">
              <a:buNone/>
              <a:defRPr/>
            </a:pPr>
            <a:r>
              <a:rPr lang="en-US" dirty="0"/>
              <a:t>Preprocessing consists of following:-</a:t>
            </a:r>
          </a:p>
          <a:p>
            <a:pPr>
              <a:defRPr/>
            </a:pPr>
            <a:r>
              <a:rPr lang="en-US" dirty="0"/>
              <a:t>Resizing</a:t>
            </a:r>
          </a:p>
          <a:p>
            <a:pPr>
              <a:defRPr/>
            </a:pPr>
            <a:r>
              <a:rPr lang="en-US" dirty="0"/>
              <a:t>RGB to Gray</a:t>
            </a:r>
          </a:p>
          <a:p>
            <a:pPr>
              <a:defRPr/>
            </a:pPr>
            <a:r>
              <a:rPr lang="en-US" dirty="0"/>
              <a:t>Noise </a:t>
            </a:r>
            <a:r>
              <a:rPr lang="en-US" dirty="0" smtClean="0"/>
              <a:t>Removal</a:t>
            </a:r>
            <a:endParaRPr lang="en-US" dirty="0"/>
          </a:p>
          <a:p>
            <a:pPr>
              <a:defRPr/>
            </a:pPr>
            <a:endParaRPr lang="en-US" dirty="0"/>
          </a:p>
          <a:p>
            <a:pPr marL="0" indent="0">
              <a:buNone/>
            </a:pPr>
            <a:endParaRPr lang="en-US" dirty="0"/>
          </a:p>
        </p:txBody>
      </p:sp>
    </p:spTree>
    <p:extLst>
      <p:ext uri="{BB962C8B-B14F-4D97-AF65-F5344CB8AC3E}">
        <p14:creationId xmlns:p14="http://schemas.microsoft.com/office/powerpoint/2010/main" val="211861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976" y="521079"/>
            <a:ext cx="8911687" cy="1280890"/>
          </a:xfrm>
        </p:spPr>
        <p:txBody>
          <a:bodyPr/>
          <a:lstStyle/>
          <a:p>
            <a:r>
              <a:rPr lang="en-US" dirty="0" smtClean="0"/>
              <a:t>Morphological Operations</a:t>
            </a:r>
            <a:endParaRPr lang="en-US" dirty="0"/>
          </a:p>
        </p:txBody>
      </p:sp>
      <p:sp>
        <p:nvSpPr>
          <p:cNvPr id="3" name="Content Placeholder 2"/>
          <p:cNvSpPr>
            <a:spLocks noGrp="1"/>
          </p:cNvSpPr>
          <p:nvPr>
            <p:ph idx="1"/>
          </p:nvPr>
        </p:nvSpPr>
        <p:spPr>
          <a:xfrm>
            <a:off x="1211173" y="1996323"/>
            <a:ext cx="8915400" cy="4280079"/>
          </a:xfrm>
        </p:spPr>
        <p:txBody>
          <a:bodyPr>
            <a:normAutofit/>
          </a:bodyPr>
          <a:lstStyle/>
          <a:p>
            <a:r>
              <a:rPr lang="en-US" dirty="0" smtClean="0"/>
              <a:t>Morphological image processing is a collection of non linear operations related to the shape or morphology of features in an image.</a:t>
            </a:r>
          </a:p>
          <a:p>
            <a:r>
              <a:rPr lang="en-US" dirty="0" smtClean="0"/>
              <a:t>Rely only one the relative ordering of the pixel value , not on their numerical values.</a:t>
            </a:r>
          </a:p>
          <a:p>
            <a:r>
              <a:rPr lang="en-US" dirty="0" smtClean="0"/>
              <a:t>Best suited for processing binary images and grayscale images.</a:t>
            </a:r>
          </a:p>
          <a:p>
            <a:r>
              <a:rPr lang="en-US" dirty="0" smtClean="0"/>
              <a:t>It probe an image with a small shape or template called a </a:t>
            </a:r>
            <a:r>
              <a:rPr lang="en-US" b="1" dirty="0" smtClean="0"/>
              <a:t>structuring element</a:t>
            </a:r>
            <a:r>
              <a:rPr lang="en-US" dirty="0" smtClean="0"/>
              <a:t>.</a:t>
            </a:r>
          </a:p>
          <a:p>
            <a:r>
              <a:rPr lang="en-US" dirty="0" smtClean="0"/>
              <a:t>Structuring element is a small binary image or a matrix having values 0 and 1 only and matrix dimension specifies the size of the structuring element.</a:t>
            </a:r>
            <a:endParaRPr lang="en-US" dirty="0"/>
          </a:p>
        </p:txBody>
      </p:sp>
    </p:spTree>
    <p:extLst>
      <p:ext uri="{BB962C8B-B14F-4D97-AF65-F5344CB8AC3E}">
        <p14:creationId xmlns:p14="http://schemas.microsoft.com/office/powerpoint/2010/main" val="4141795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624110"/>
            <a:ext cx="10487181" cy="818324"/>
          </a:xfrm>
        </p:spPr>
        <p:txBody>
          <a:bodyPr>
            <a:normAutofit/>
          </a:bodyPr>
          <a:lstStyle/>
          <a:p>
            <a:r>
              <a:rPr lang="en-US" dirty="0" smtClean="0"/>
              <a:t>Fundamental Morphological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0868" y="1463899"/>
                <a:ext cx="10547239" cy="4074016"/>
              </a:xfrm>
            </p:spPr>
            <p:txBody>
              <a:bodyPr/>
              <a:lstStyle/>
              <a:p>
                <a:r>
                  <a:rPr lang="en-US" b="1" dirty="0" smtClean="0"/>
                  <a:t>Erosion</a:t>
                </a:r>
              </a:p>
              <a:p>
                <a:pPr lvl="1"/>
                <a:r>
                  <a:rPr lang="en-US" dirty="0" smtClean="0"/>
                  <a:t>The erosion of a binary image f with structuring element s produces a image g with ones in all location (</a:t>
                </a:r>
                <a:r>
                  <a:rPr lang="en-US" dirty="0" err="1" smtClean="0"/>
                  <a:t>x,y</a:t>
                </a:r>
                <a:r>
                  <a:rPr lang="en-US" dirty="0" smtClean="0"/>
                  <a:t>) of a structuring element’s origin at which that structuring element s fits the input image i.e.</a:t>
                </a:r>
              </a:p>
              <a:p>
                <a:pPr marL="457200" lvl="1" indent="0">
                  <a:buNone/>
                </a:pPr>
                <a:r>
                  <a:rPr lang="en-US" dirty="0" smtClean="0"/>
                  <a:t>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𝑓𝑖𝑡𝑠</m:t>
                            </m:r>
                            <m:r>
                              <a:rPr lang="en-US" b="0" i="1" smtClean="0">
                                <a:latin typeface="Cambria Math" panose="02040503050406030204" pitchFamily="18" charset="0"/>
                              </a:rPr>
                              <m:t> </m:t>
                            </m:r>
                            <m:r>
                              <a:rPr lang="en-US" b="0" i="1" smtClean="0">
                                <a:latin typeface="Cambria Math" panose="02040503050406030204" pitchFamily="18" charset="0"/>
                              </a:rPr>
                              <m:t>𝑓</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smtClean="0"/>
                  <a:t>     </a:t>
                </a:r>
              </a:p>
              <a:p>
                <a:pPr lvl="1"/>
                <a:r>
                  <a:rPr lang="en-US" dirty="0" smtClean="0"/>
                  <a:t>Example of erosion</a:t>
                </a:r>
              </a:p>
              <a:p>
                <a:pPr marL="857250" lvl="2"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0868" y="1463899"/>
                <a:ext cx="10547239" cy="4074016"/>
              </a:xfrm>
              <a:blipFill rotWithShape="0">
                <a:blip r:embed="rId2"/>
                <a:stretch>
                  <a:fillRect l="-405" t="-74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256" y="4079315"/>
            <a:ext cx="2105025" cy="2047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671" y="4063620"/>
            <a:ext cx="2095500" cy="2105025"/>
          </a:xfrm>
          <a:prstGeom prst="rect">
            <a:avLst/>
          </a:prstGeom>
        </p:spPr>
      </p:pic>
      <p:sp>
        <p:nvSpPr>
          <p:cNvPr id="6" name="TextBox 5"/>
          <p:cNvSpPr txBox="1"/>
          <p:nvPr/>
        </p:nvSpPr>
        <p:spPr>
          <a:xfrm>
            <a:off x="2794715" y="6194738"/>
            <a:ext cx="1751527" cy="246221"/>
          </a:xfrm>
          <a:prstGeom prst="rect">
            <a:avLst/>
          </a:prstGeom>
          <a:noFill/>
        </p:spPr>
        <p:txBody>
          <a:bodyPr wrap="square" rtlCol="0">
            <a:spAutoFit/>
          </a:bodyPr>
          <a:lstStyle/>
          <a:p>
            <a:r>
              <a:rPr lang="en-US" sz="1000" dirty="0" smtClean="0"/>
              <a:t>Image 1</a:t>
            </a:r>
            <a:endParaRPr lang="en-US" sz="1000" dirty="0"/>
          </a:p>
        </p:txBody>
      </p:sp>
      <p:sp>
        <p:nvSpPr>
          <p:cNvPr id="7" name="TextBox 6"/>
          <p:cNvSpPr txBox="1"/>
          <p:nvPr/>
        </p:nvSpPr>
        <p:spPr>
          <a:xfrm>
            <a:off x="5280338" y="6168980"/>
            <a:ext cx="1429555" cy="230832"/>
          </a:xfrm>
          <a:prstGeom prst="rect">
            <a:avLst/>
          </a:prstGeom>
          <a:noFill/>
        </p:spPr>
        <p:txBody>
          <a:bodyPr wrap="square" rtlCol="0">
            <a:spAutoFit/>
          </a:bodyPr>
          <a:lstStyle/>
          <a:p>
            <a:r>
              <a:rPr lang="en-US" sz="900" dirty="0" smtClean="0"/>
              <a:t>Image 2</a:t>
            </a:r>
            <a:endParaRPr lang="en-US" sz="900" dirty="0"/>
          </a:p>
        </p:txBody>
      </p:sp>
      <p:sp>
        <p:nvSpPr>
          <p:cNvPr id="9" name="TextBox 8"/>
          <p:cNvSpPr txBox="1"/>
          <p:nvPr/>
        </p:nvSpPr>
        <p:spPr>
          <a:xfrm>
            <a:off x="8770513" y="3721994"/>
            <a:ext cx="2034862" cy="1200329"/>
          </a:xfrm>
          <a:prstGeom prst="rect">
            <a:avLst/>
          </a:prstGeom>
          <a:noFill/>
        </p:spPr>
        <p:txBody>
          <a:bodyPr wrap="square" rtlCol="0">
            <a:spAutoFit/>
          </a:bodyPr>
          <a:lstStyle/>
          <a:p>
            <a:r>
              <a:rPr lang="en-US" dirty="0" smtClean="0"/>
              <a:t>Image 2 is eroded with a 3x3 structuring element.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33624461"/>
              </p:ext>
            </p:extLst>
          </p:nvPr>
        </p:nvGraphicFramePr>
        <p:xfrm>
          <a:off x="9040970" y="5112914"/>
          <a:ext cx="695459" cy="927278"/>
        </p:xfrm>
        <a:graphic>
          <a:graphicData uri="http://schemas.openxmlformats.org/drawingml/2006/table">
            <a:tbl>
              <a:tblPr/>
              <a:tblGrid>
                <a:gridCol w="695459"/>
              </a:tblGrid>
              <a:tr h="927278">
                <a:tc>
                  <a:txBody>
                    <a:bodyPr/>
                    <a:lstStyle/>
                    <a:p>
                      <a:r>
                        <a:rPr lang="en-US" dirty="0" smtClean="0"/>
                        <a:t>1 1 1</a:t>
                      </a:r>
                    </a:p>
                    <a:p>
                      <a:r>
                        <a:rPr lang="en-US" dirty="0" smtClean="0"/>
                        <a:t>1 1 1</a:t>
                      </a:r>
                    </a:p>
                    <a:p>
                      <a:r>
                        <a:rPr lang="en-US" dirty="0" smtClean="0"/>
                        <a:t>1 1 1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2039936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696</TotalTime>
  <Words>2242</Words>
  <Application>Microsoft Office PowerPoint</Application>
  <PresentationFormat>Widescreen</PresentationFormat>
  <Paragraphs>290</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Cambria Math</vt:lpstr>
      <vt:lpstr>Century Gothic</vt:lpstr>
      <vt:lpstr>Wingdings 3</vt:lpstr>
      <vt:lpstr>Wisp</vt:lpstr>
      <vt:lpstr>Segmenting characters from license plate using image processing techniques</vt:lpstr>
      <vt:lpstr>Aim</vt:lpstr>
      <vt:lpstr>Motivation</vt:lpstr>
      <vt:lpstr>A General LPR System</vt:lpstr>
      <vt:lpstr>Difficulties</vt:lpstr>
      <vt:lpstr>Flow chart for the procedure to achieve the aim of the project</vt:lpstr>
      <vt:lpstr>Preprocessing</vt:lpstr>
      <vt:lpstr>Morphological Operations</vt:lpstr>
      <vt:lpstr>Fundamental Morphological operations</vt:lpstr>
      <vt:lpstr>Fundamental Morphological operations </vt:lpstr>
      <vt:lpstr>Structuring element used in the project</vt:lpstr>
      <vt:lpstr>Detection Of License Plate Region</vt:lpstr>
      <vt:lpstr>Binary Image Processing</vt:lpstr>
      <vt:lpstr>PowerPoint Presentation</vt:lpstr>
      <vt:lpstr>Top Hat Algorithm In this Project</vt:lpstr>
      <vt:lpstr>Top Hat Algorithm In this Project</vt:lpstr>
      <vt:lpstr>PowerPoint Presentation</vt:lpstr>
      <vt:lpstr>PowerPoint Presentation</vt:lpstr>
      <vt:lpstr>Gray Level Processing </vt:lpstr>
      <vt:lpstr>Gray Level Processing</vt:lpstr>
      <vt:lpstr>Gray Level Processing (Histogram Processing)</vt:lpstr>
      <vt:lpstr>Gray Level processing</vt:lpstr>
      <vt:lpstr>PowerPoint Presentation</vt:lpstr>
      <vt:lpstr>PowerPoint Presentation</vt:lpstr>
      <vt:lpstr>Histogram Processing</vt:lpstr>
      <vt:lpstr>PowerPoint Presentation</vt:lpstr>
      <vt:lpstr>PowerPoint Presentation</vt:lpstr>
      <vt:lpstr>Color Processing</vt:lpstr>
      <vt:lpstr>Color Processing</vt:lpstr>
      <vt:lpstr>Color Processing</vt:lpstr>
      <vt:lpstr>Color Processing</vt:lpstr>
      <vt:lpstr>Classifiers</vt:lpstr>
      <vt:lpstr>Character Segmentation in Binary Image Processing</vt:lpstr>
      <vt:lpstr> Connected Component Analysis (CCA)</vt:lpstr>
      <vt:lpstr> Mathematical Morphology</vt:lpstr>
      <vt:lpstr> Contours</vt:lpstr>
      <vt:lpstr>Bounding Box Method</vt:lpstr>
      <vt:lpstr>Algorithm for bounding box -</vt:lpstr>
      <vt:lpstr>PowerPoint Presentation</vt:lpstr>
      <vt:lpstr>Bounding box continued …..</vt:lpstr>
      <vt:lpstr>Results</vt:lpstr>
      <vt:lpstr>Resized Original Image</vt:lpstr>
      <vt:lpstr>Gray Scale Image</vt:lpstr>
      <vt:lpstr>Image Segmentation Using the Morphological Gradient Edge Detector and Bounding Box</vt:lpstr>
      <vt:lpstr>Filtered Image</vt:lpstr>
      <vt:lpstr>Image Erosion</vt:lpstr>
      <vt:lpstr>Image Dilation</vt:lpstr>
      <vt:lpstr>Edge Enhancement</vt:lpstr>
      <vt:lpstr>Morphological Gradient &amp; Convolution</vt:lpstr>
      <vt:lpstr>Intensity Scaling</vt:lpstr>
      <vt:lpstr>Morphological and Bounding Box Technique for the Character Segmentation</vt:lpstr>
      <vt:lpstr>Segmented Images</vt:lpstr>
      <vt:lpstr>LP Detection and Character Segmentation      using the Sobel Edge Detector</vt:lpstr>
      <vt:lpstr>Sobel Operator</vt:lpstr>
      <vt:lpstr>After the application of the Sobel Operator</vt:lpstr>
      <vt:lpstr>License Plate Region Detected</vt:lpstr>
      <vt:lpstr>Original License Plate Detected</vt:lpstr>
      <vt:lpstr>Binary Image</vt:lpstr>
      <vt:lpstr>Segmented Characters</vt:lpstr>
      <vt:lpstr>LP Detection and Segmentation using Top Hat Algorithm</vt:lpstr>
      <vt:lpstr>Vertical Gradient</vt:lpstr>
      <vt:lpstr>Horizontal Projection &amp; Smoothed Horizontal Projection</vt:lpstr>
      <vt:lpstr>Expected Region of LP</vt:lpstr>
      <vt:lpstr>LP Detected</vt:lpstr>
      <vt:lpstr>Segmented Characters</vt:lpstr>
      <vt:lpstr>Scope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Segmenting characters from license plate using image processing techniques</dc:title>
  <dc:creator>ukumar</dc:creator>
  <cp:lastModifiedBy>ukumar</cp:lastModifiedBy>
  <cp:revision>63</cp:revision>
  <dcterms:created xsi:type="dcterms:W3CDTF">2016-04-12T23:16:23Z</dcterms:created>
  <dcterms:modified xsi:type="dcterms:W3CDTF">2016-04-21T18:46:04Z</dcterms:modified>
</cp:coreProperties>
</file>