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7"/>
  </p:notesMasterIdLst>
  <p:sldIdLst>
    <p:sldId id="256" r:id="rId2"/>
    <p:sldId id="275" r:id="rId3"/>
    <p:sldId id="257" r:id="rId4"/>
    <p:sldId id="258" r:id="rId5"/>
    <p:sldId id="269" r:id="rId6"/>
    <p:sldId id="259" r:id="rId7"/>
    <p:sldId id="260" r:id="rId8"/>
    <p:sldId id="261" r:id="rId9"/>
    <p:sldId id="270" r:id="rId10"/>
    <p:sldId id="271" r:id="rId11"/>
    <p:sldId id="272" r:id="rId12"/>
    <p:sldId id="273" r:id="rId13"/>
    <p:sldId id="274"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97E6D-B715-463A-B4EC-E47247378119}" v="1" dt="2024-04-05T09:06:04.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p:scale>
          <a:sx n="75" d="100"/>
          <a:sy n="75" d="100"/>
        </p:scale>
        <p:origin x="3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tha Sai Sribhashyam" userId="6e755953936f85f1" providerId="LiveId" clId="{F0397E6D-B715-463A-B4EC-E47247378119}"/>
    <pc:docChg chg="modSld">
      <pc:chgData name="Anantha Sai Sribhashyam" userId="6e755953936f85f1" providerId="LiveId" clId="{F0397E6D-B715-463A-B4EC-E47247378119}" dt="2024-04-05T09:05:13.849" v="1" actId="1076"/>
      <pc:docMkLst>
        <pc:docMk/>
      </pc:docMkLst>
      <pc:sldChg chg="modSp mod">
        <pc:chgData name="Anantha Sai Sribhashyam" userId="6e755953936f85f1" providerId="LiveId" clId="{F0397E6D-B715-463A-B4EC-E47247378119}" dt="2024-04-05T09:05:13.849" v="1" actId="1076"/>
        <pc:sldMkLst>
          <pc:docMk/>
          <pc:sldMk cId="377981202" sldId="268"/>
        </pc:sldMkLst>
        <pc:spChg chg="mod">
          <ac:chgData name="Anantha Sai Sribhashyam" userId="6e755953936f85f1" providerId="LiveId" clId="{F0397E6D-B715-463A-B4EC-E47247378119}" dt="2024-04-05T09:05:13.849" v="1" actId="1076"/>
          <ac:spMkLst>
            <pc:docMk/>
            <pc:sldMk cId="377981202" sldId="268"/>
            <ac:spMk id="5" creationId="{A5F55641-8449-9BB1-F6E7-7778B3CB26E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F8CC1-F0E7-4479-802F-7D6E4FAAF30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500C678-C2AA-4DE2-8A7E-E29D195821E7}">
      <dgm:prSet/>
      <dgm:spPr/>
      <dgm:t>
        <a:bodyPr/>
        <a:lstStyle/>
        <a:p>
          <a:r>
            <a:rPr lang="en-US" b="1" i="0" dirty="0"/>
            <a:t>Population/Sample</a:t>
          </a:r>
          <a:r>
            <a:rPr lang="en-US" b="0" i="0" dirty="0"/>
            <a:t>: Define the target population, such as customer service representatives across various industries. Determine the sample size based on statistical power analysis to ensure representativeness, and select a sampling method, like stratified or random sampling, to enhance generalizability.</a:t>
          </a:r>
          <a:endParaRPr lang="en-US" dirty="0"/>
        </a:p>
      </dgm:t>
    </dgm:pt>
    <dgm:pt modelId="{086EBEE1-FF56-4D0F-91A8-D6E1C54811BA}" type="parTrans" cxnId="{2770EF5C-BC14-4A4E-BD8B-1C58B50BF625}">
      <dgm:prSet/>
      <dgm:spPr/>
      <dgm:t>
        <a:bodyPr/>
        <a:lstStyle/>
        <a:p>
          <a:endParaRPr lang="en-US"/>
        </a:p>
      </dgm:t>
    </dgm:pt>
    <dgm:pt modelId="{88EF7BD8-B689-45C5-B50E-612E070312FA}" type="sibTrans" cxnId="{2770EF5C-BC14-4A4E-BD8B-1C58B50BF625}">
      <dgm:prSet/>
      <dgm:spPr/>
      <dgm:t>
        <a:bodyPr/>
        <a:lstStyle/>
        <a:p>
          <a:endParaRPr lang="en-US"/>
        </a:p>
      </dgm:t>
    </dgm:pt>
    <dgm:pt modelId="{C303E13E-6F80-4A09-BF56-570278C5B869}">
      <dgm:prSet/>
      <dgm:spPr/>
      <dgm:t>
        <a:bodyPr/>
        <a:lstStyle/>
        <a:p>
          <a:r>
            <a:rPr lang="en-US" b="1" i="0" dirty="0"/>
            <a:t>Data Collection Methods</a:t>
          </a:r>
          <a:r>
            <a:rPr lang="en-US" b="0" i="0" dirty="0"/>
            <a:t>: Utilize standardized EQ assessments like the Emotional Intelligence Appraisal for measuring representative's EQ levels. For customer satisfaction, employ surveys, interviews, and observations. Ensure these tools are validated for your target population to increase accuracy.</a:t>
          </a:r>
          <a:endParaRPr lang="en-US" dirty="0"/>
        </a:p>
      </dgm:t>
    </dgm:pt>
    <dgm:pt modelId="{EB4FB8CC-A391-4AFD-A396-EC98C04F9E6A}" type="parTrans" cxnId="{22882289-9C69-49D5-83D8-E7B7D35401F4}">
      <dgm:prSet/>
      <dgm:spPr/>
      <dgm:t>
        <a:bodyPr/>
        <a:lstStyle/>
        <a:p>
          <a:endParaRPr lang="en-US"/>
        </a:p>
      </dgm:t>
    </dgm:pt>
    <dgm:pt modelId="{BFEA754B-E646-4A36-9FA8-81C781C0D041}" type="sibTrans" cxnId="{22882289-9C69-49D5-83D8-E7B7D35401F4}">
      <dgm:prSet/>
      <dgm:spPr/>
      <dgm:t>
        <a:bodyPr/>
        <a:lstStyle/>
        <a:p>
          <a:endParaRPr lang="en-US"/>
        </a:p>
      </dgm:t>
    </dgm:pt>
    <dgm:pt modelId="{B1A62DD3-9A89-4FDD-9D8C-B735037F1FB4}" type="pres">
      <dgm:prSet presAssocID="{EBBF8CC1-F0E7-4479-802F-7D6E4FAAF308}" presName="hierChild1" presStyleCnt="0">
        <dgm:presLayoutVars>
          <dgm:chPref val="1"/>
          <dgm:dir/>
          <dgm:animOne val="branch"/>
          <dgm:animLvl val="lvl"/>
          <dgm:resizeHandles/>
        </dgm:presLayoutVars>
      </dgm:prSet>
      <dgm:spPr/>
      <dgm:t>
        <a:bodyPr/>
        <a:lstStyle/>
        <a:p>
          <a:endParaRPr lang="en-US"/>
        </a:p>
      </dgm:t>
    </dgm:pt>
    <dgm:pt modelId="{C47D1789-8E1B-4A34-ACFD-98CA35CC35DF}" type="pres">
      <dgm:prSet presAssocID="{0500C678-C2AA-4DE2-8A7E-E29D195821E7}" presName="hierRoot1" presStyleCnt="0"/>
      <dgm:spPr/>
    </dgm:pt>
    <dgm:pt modelId="{F8260ACF-34AB-41B7-A672-0DF91AF872DF}" type="pres">
      <dgm:prSet presAssocID="{0500C678-C2AA-4DE2-8A7E-E29D195821E7}" presName="composite" presStyleCnt="0"/>
      <dgm:spPr/>
    </dgm:pt>
    <dgm:pt modelId="{9D7C721D-F35A-4A5A-A6BF-38B497EE6D1D}" type="pres">
      <dgm:prSet presAssocID="{0500C678-C2AA-4DE2-8A7E-E29D195821E7}" presName="background" presStyleLbl="node0" presStyleIdx="0" presStyleCnt="2"/>
      <dgm:spPr/>
    </dgm:pt>
    <dgm:pt modelId="{F11FE02B-6CE9-4269-827F-296D47264070}" type="pres">
      <dgm:prSet presAssocID="{0500C678-C2AA-4DE2-8A7E-E29D195821E7}" presName="text" presStyleLbl="fgAcc0" presStyleIdx="0" presStyleCnt="2" custScaleX="105511" custScaleY="126101">
        <dgm:presLayoutVars>
          <dgm:chPref val="3"/>
        </dgm:presLayoutVars>
      </dgm:prSet>
      <dgm:spPr/>
      <dgm:t>
        <a:bodyPr/>
        <a:lstStyle/>
        <a:p>
          <a:endParaRPr lang="en-US"/>
        </a:p>
      </dgm:t>
    </dgm:pt>
    <dgm:pt modelId="{082B79B7-1856-4669-9179-0311AC339B4D}" type="pres">
      <dgm:prSet presAssocID="{0500C678-C2AA-4DE2-8A7E-E29D195821E7}" presName="hierChild2" presStyleCnt="0"/>
      <dgm:spPr/>
    </dgm:pt>
    <dgm:pt modelId="{C6D39F1B-0F0A-4745-8A66-A775DE6561A1}" type="pres">
      <dgm:prSet presAssocID="{C303E13E-6F80-4A09-BF56-570278C5B869}" presName="hierRoot1" presStyleCnt="0"/>
      <dgm:spPr/>
    </dgm:pt>
    <dgm:pt modelId="{2999610B-7126-47E1-9C9D-999CACD5C8E4}" type="pres">
      <dgm:prSet presAssocID="{C303E13E-6F80-4A09-BF56-570278C5B869}" presName="composite" presStyleCnt="0"/>
      <dgm:spPr/>
    </dgm:pt>
    <dgm:pt modelId="{613BF06B-92B0-4BD4-9C11-0EC06B3BA685}" type="pres">
      <dgm:prSet presAssocID="{C303E13E-6F80-4A09-BF56-570278C5B869}" presName="background" presStyleLbl="node0" presStyleIdx="1" presStyleCnt="2"/>
      <dgm:spPr/>
    </dgm:pt>
    <dgm:pt modelId="{6CF20B94-7D5C-4766-AC1F-8754681CEB40}" type="pres">
      <dgm:prSet presAssocID="{C303E13E-6F80-4A09-BF56-570278C5B869}" presName="text" presStyleLbl="fgAcc0" presStyleIdx="1" presStyleCnt="2" custScaleX="119238" custScaleY="131895">
        <dgm:presLayoutVars>
          <dgm:chPref val="3"/>
        </dgm:presLayoutVars>
      </dgm:prSet>
      <dgm:spPr/>
      <dgm:t>
        <a:bodyPr/>
        <a:lstStyle/>
        <a:p>
          <a:endParaRPr lang="en-US"/>
        </a:p>
      </dgm:t>
    </dgm:pt>
    <dgm:pt modelId="{6F28A47B-9424-43E3-92FF-9DB801A89D59}" type="pres">
      <dgm:prSet presAssocID="{C303E13E-6F80-4A09-BF56-570278C5B869}" presName="hierChild2" presStyleCnt="0"/>
      <dgm:spPr/>
    </dgm:pt>
  </dgm:ptLst>
  <dgm:cxnLst>
    <dgm:cxn modelId="{8474E705-5D26-4C1E-A74E-5996CE1145ED}" type="presOf" srcId="{0500C678-C2AA-4DE2-8A7E-E29D195821E7}" destId="{F11FE02B-6CE9-4269-827F-296D47264070}" srcOrd="0" destOrd="0" presId="urn:microsoft.com/office/officeart/2005/8/layout/hierarchy1"/>
    <dgm:cxn modelId="{2770EF5C-BC14-4A4E-BD8B-1C58B50BF625}" srcId="{EBBF8CC1-F0E7-4479-802F-7D6E4FAAF308}" destId="{0500C678-C2AA-4DE2-8A7E-E29D195821E7}" srcOrd="0" destOrd="0" parTransId="{086EBEE1-FF56-4D0F-91A8-D6E1C54811BA}" sibTransId="{88EF7BD8-B689-45C5-B50E-612E070312FA}"/>
    <dgm:cxn modelId="{22882289-9C69-49D5-83D8-E7B7D35401F4}" srcId="{EBBF8CC1-F0E7-4479-802F-7D6E4FAAF308}" destId="{C303E13E-6F80-4A09-BF56-570278C5B869}" srcOrd="1" destOrd="0" parTransId="{EB4FB8CC-A391-4AFD-A396-EC98C04F9E6A}" sibTransId="{BFEA754B-E646-4A36-9FA8-81C781C0D041}"/>
    <dgm:cxn modelId="{5E4AFD55-AB5A-430F-963F-1C437420ADF4}" type="presOf" srcId="{EBBF8CC1-F0E7-4479-802F-7D6E4FAAF308}" destId="{B1A62DD3-9A89-4FDD-9D8C-B735037F1FB4}" srcOrd="0" destOrd="0" presId="urn:microsoft.com/office/officeart/2005/8/layout/hierarchy1"/>
    <dgm:cxn modelId="{D633BD74-A823-4C0A-93F3-A4B41D8AECDF}" type="presOf" srcId="{C303E13E-6F80-4A09-BF56-570278C5B869}" destId="{6CF20B94-7D5C-4766-AC1F-8754681CEB40}" srcOrd="0" destOrd="0" presId="urn:microsoft.com/office/officeart/2005/8/layout/hierarchy1"/>
    <dgm:cxn modelId="{D7A889E7-59F3-4FD6-BF15-D1FE174243E1}" type="presParOf" srcId="{B1A62DD3-9A89-4FDD-9D8C-B735037F1FB4}" destId="{C47D1789-8E1B-4A34-ACFD-98CA35CC35DF}" srcOrd="0" destOrd="0" presId="urn:microsoft.com/office/officeart/2005/8/layout/hierarchy1"/>
    <dgm:cxn modelId="{14003969-2CF4-4719-AFBA-42ADEA9ADF57}" type="presParOf" srcId="{C47D1789-8E1B-4A34-ACFD-98CA35CC35DF}" destId="{F8260ACF-34AB-41B7-A672-0DF91AF872DF}" srcOrd="0" destOrd="0" presId="urn:microsoft.com/office/officeart/2005/8/layout/hierarchy1"/>
    <dgm:cxn modelId="{C5ACE65A-21B5-4F92-A3D9-DE4740A725D2}" type="presParOf" srcId="{F8260ACF-34AB-41B7-A672-0DF91AF872DF}" destId="{9D7C721D-F35A-4A5A-A6BF-38B497EE6D1D}" srcOrd="0" destOrd="0" presId="urn:microsoft.com/office/officeart/2005/8/layout/hierarchy1"/>
    <dgm:cxn modelId="{E1C0E913-B7CD-4338-B0B1-8710E5F994AB}" type="presParOf" srcId="{F8260ACF-34AB-41B7-A672-0DF91AF872DF}" destId="{F11FE02B-6CE9-4269-827F-296D47264070}" srcOrd="1" destOrd="0" presId="urn:microsoft.com/office/officeart/2005/8/layout/hierarchy1"/>
    <dgm:cxn modelId="{7304109E-4ABF-444B-A9EF-324B8E502916}" type="presParOf" srcId="{C47D1789-8E1B-4A34-ACFD-98CA35CC35DF}" destId="{082B79B7-1856-4669-9179-0311AC339B4D}" srcOrd="1" destOrd="0" presId="urn:microsoft.com/office/officeart/2005/8/layout/hierarchy1"/>
    <dgm:cxn modelId="{0DDBF96D-ADA0-43F4-B6A8-3A442747E8FE}" type="presParOf" srcId="{B1A62DD3-9A89-4FDD-9D8C-B735037F1FB4}" destId="{C6D39F1B-0F0A-4745-8A66-A775DE6561A1}" srcOrd="1" destOrd="0" presId="urn:microsoft.com/office/officeart/2005/8/layout/hierarchy1"/>
    <dgm:cxn modelId="{3710969C-A12A-468C-8013-9284CF5C31F8}" type="presParOf" srcId="{C6D39F1B-0F0A-4745-8A66-A775DE6561A1}" destId="{2999610B-7126-47E1-9C9D-999CACD5C8E4}" srcOrd="0" destOrd="0" presId="urn:microsoft.com/office/officeart/2005/8/layout/hierarchy1"/>
    <dgm:cxn modelId="{D07B29A0-BF52-45E0-BD68-AF1FABC74761}" type="presParOf" srcId="{2999610B-7126-47E1-9C9D-999CACD5C8E4}" destId="{613BF06B-92B0-4BD4-9C11-0EC06B3BA685}" srcOrd="0" destOrd="0" presId="urn:microsoft.com/office/officeart/2005/8/layout/hierarchy1"/>
    <dgm:cxn modelId="{920F9875-E253-488C-A156-B07702658F2D}" type="presParOf" srcId="{2999610B-7126-47E1-9C9D-999CACD5C8E4}" destId="{6CF20B94-7D5C-4766-AC1F-8754681CEB40}" srcOrd="1" destOrd="0" presId="urn:microsoft.com/office/officeart/2005/8/layout/hierarchy1"/>
    <dgm:cxn modelId="{B34F286D-9728-45A8-889D-C5AAA6AC18A0}" type="presParOf" srcId="{C6D39F1B-0F0A-4745-8A66-A775DE6561A1}" destId="{6F28A47B-9424-43E3-92FF-9DB801A89D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A56755-ECCF-4116-B402-A7DA6FF69D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10557E4-3CCA-4697-A31C-9425D8FADC79}">
      <dgm:prSet/>
      <dgm:spPr/>
      <dgm:t>
        <a:bodyPr/>
        <a:lstStyle/>
        <a:p>
          <a:r>
            <a:rPr lang="en-US" b="1" i="0" dirty="0"/>
            <a:t>Control Confounding Variables</a:t>
          </a:r>
          <a:r>
            <a:rPr lang="en-US" b="0" i="0" dirty="0"/>
            <a:t>: Identify potential confounders, such as prior training or demographic differences, that could affect outcomes. Use statistical controls, matched groups, or experimental designs to minimize their impact</a:t>
          </a:r>
          <a:endParaRPr lang="en-US" dirty="0"/>
        </a:p>
      </dgm:t>
    </dgm:pt>
    <dgm:pt modelId="{E84886D2-52EB-4C2E-B56C-AB6B19F82C76}" type="parTrans" cxnId="{2A2A15D9-E524-491D-AC8B-8AF6DADBB553}">
      <dgm:prSet/>
      <dgm:spPr/>
      <dgm:t>
        <a:bodyPr/>
        <a:lstStyle/>
        <a:p>
          <a:endParaRPr lang="en-US"/>
        </a:p>
      </dgm:t>
    </dgm:pt>
    <dgm:pt modelId="{50499CE0-90C6-4E5D-AE04-82C227EDFF97}" type="sibTrans" cxnId="{2A2A15D9-E524-491D-AC8B-8AF6DADBB553}">
      <dgm:prSet/>
      <dgm:spPr/>
      <dgm:t>
        <a:bodyPr/>
        <a:lstStyle/>
        <a:p>
          <a:endParaRPr lang="en-US"/>
        </a:p>
      </dgm:t>
    </dgm:pt>
    <dgm:pt modelId="{0C59183C-5CBD-41CF-9F30-F1405745B909}" type="pres">
      <dgm:prSet presAssocID="{2CA56755-ECCF-4116-B402-A7DA6FF69D3B}" presName="hierChild1" presStyleCnt="0">
        <dgm:presLayoutVars>
          <dgm:chPref val="1"/>
          <dgm:dir/>
          <dgm:animOne val="branch"/>
          <dgm:animLvl val="lvl"/>
          <dgm:resizeHandles/>
        </dgm:presLayoutVars>
      </dgm:prSet>
      <dgm:spPr/>
      <dgm:t>
        <a:bodyPr/>
        <a:lstStyle/>
        <a:p>
          <a:endParaRPr lang="en-US"/>
        </a:p>
      </dgm:t>
    </dgm:pt>
    <dgm:pt modelId="{B7FD9AB1-FD6E-467D-97F6-3C13BF7594F2}" type="pres">
      <dgm:prSet presAssocID="{710557E4-3CCA-4697-A31C-9425D8FADC79}" presName="hierRoot1" presStyleCnt="0"/>
      <dgm:spPr/>
    </dgm:pt>
    <dgm:pt modelId="{639E897D-6977-413E-803A-44024B28F2D7}" type="pres">
      <dgm:prSet presAssocID="{710557E4-3CCA-4697-A31C-9425D8FADC79}" presName="composite" presStyleCnt="0"/>
      <dgm:spPr/>
    </dgm:pt>
    <dgm:pt modelId="{FE7E9D4A-B6C2-4CF9-8384-AE7E89A82075}" type="pres">
      <dgm:prSet presAssocID="{710557E4-3CCA-4697-A31C-9425D8FADC79}" presName="background" presStyleLbl="node0" presStyleIdx="0" presStyleCnt="1"/>
      <dgm:spPr/>
    </dgm:pt>
    <dgm:pt modelId="{D07AF89F-3628-4C6B-BE0C-B35841894E9B}" type="pres">
      <dgm:prSet presAssocID="{710557E4-3CCA-4697-A31C-9425D8FADC79}" presName="text" presStyleLbl="fgAcc0" presStyleIdx="0" presStyleCnt="1" custScaleX="69908" custLinFactNeighborX="-49078" custLinFactNeighborY="-326">
        <dgm:presLayoutVars>
          <dgm:chPref val="3"/>
        </dgm:presLayoutVars>
      </dgm:prSet>
      <dgm:spPr/>
      <dgm:t>
        <a:bodyPr/>
        <a:lstStyle/>
        <a:p>
          <a:endParaRPr lang="en-US"/>
        </a:p>
      </dgm:t>
    </dgm:pt>
    <dgm:pt modelId="{D8FCFD91-93D1-490E-B41C-8AA06F373F74}" type="pres">
      <dgm:prSet presAssocID="{710557E4-3CCA-4697-A31C-9425D8FADC79}" presName="hierChild2" presStyleCnt="0"/>
      <dgm:spPr/>
    </dgm:pt>
  </dgm:ptLst>
  <dgm:cxnLst>
    <dgm:cxn modelId="{2A2A15D9-E524-491D-AC8B-8AF6DADBB553}" srcId="{2CA56755-ECCF-4116-B402-A7DA6FF69D3B}" destId="{710557E4-3CCA-4697-A31C-9425D8FADC79}" srcOrd="0" destOrd="0" parTransId="{E84886D2-52EB-4C2E-B56C-AB6B19F82C76}" sibTransId="{50499CE0-90C6-4E5D-AE04-82C227EDFF97}"/>
    <dgm:cxn modelId="{E0FFC1C6-D027-407D-9DA9-4652C54970C4}" type="presOf" srcId="{2CA56755-ECCF-4116-B402-A7DA6FF69D3B}" destId="{0C59183C-5CBD-41CF-9F30-F1405745B909}" srcOrd="0" destOrd="0" presId="urn:microsoft.com/office/officeart/2005/8/layout/hierarchy1"/>
    <dgm:cxn modelId="{5F2564B9-4669-43EF-891A-7B08BC9D08E4}" type="presOf" srcId="{710557E4-3CCA-4697-A31C-9425D8FADC79}" destId="{D07AF89F-3628-4C6B-BE0C-B35841894E9B}" srcOrd="0" destOrd="0" presId="urn:microsoft.com/office/officeart/2005/8/layout/hierarchy1"/>
    <dgm:cxn modelId="{52F14233-1DAE-4610-B72C-C4E3C88D0F4B}" type="presParOf" srcId="{0C59183C-5CBD-41CF-9F30-F1405745B909}" destId="{B7FD9AB1-FD6E-467D-97F6-3C13BF7594F2}" srcOrd="0" destOrd="0" presId="urn:microsoft.com/office/officeart/2005/8/layout/hierarchy1"/>
    <dgm:cxn modelId="{86222160-40F5-484F-8C15-0F641C64DB9A}" type="presParOf" srcId="{B7FD9AB1-FD6E-467D-97F6-3C13BF7594F2}" destId="{639E897D-6977-413E-803A-44024B28F2D7}" srcOrd="0" destOrd="0" presId="urn:microsoft.com/office/officeart/2005/8/layout/hierarchy1"/>
    <dgm:cxn modelId="{14423B14-9AA3-4301-A31C-3F60B239F11D}" type="presParOf" srcId="{639E897D-6977-413E-803A-44024B28F2D7}" destId="{FE7E9D4A-B6C2-4CF9-8384-AE7E89A82075}" srcOrd="0" destOrd="0" presId="urn:microsoft.com/office/officeart/2005/8/layout/hierarchy1"/>
    <dgm:cxn modelId="{9A4872EE-656A-45EE-BE14-E6556D29CB53}" type="presParOf" srcId="{639E897D-6977-413E-803A-44024B28F2D7}" destId="{D07AF89F-3628-4C6B-BE0C-B35841894E9B}" srcOrd="1" destOrd="0" presId="urn:microsoft.com/office/officeart/2005/8/layout/hierarchy1"/>
    <dgm:cxn modelId="{792498D7-8DAD-494B-97A2-15ACD794E0A2}" type="presParOf" srcId="{B7FD9AB1-FD6E-467D-97F6-3C13BF7594F2}" destId="{D8FCFD91-93D1-490E-B41C-8AA06F373F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A56755-ECCF-4116-B402-A7DA6FF69D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10557E4-3CCA-4697-A31C-9425D8FADC79}">
      <dgm:prSet/>
      <dgm:spPr/>
      <dgm:t>
        <a:bodyPr/>
        <a:lstStyle/>
        <a:p>
          <a:r>
            <a:rPr lang="en-US" b="1" i="0" dirty="0"/>
            <a:t>Peer Review and Feedback</a:t>
          </a:r>
          <a:r>
            <a:rPr lang="en-US" b="0" i="0" dirty="0"/>
            <a:t>: Engage peers, experts, or reviewers early in the research process to critique your methodology, analysis, and interpretations. This external input can highlight biases, suggest improvements, and enhance the study's credibility.</a:t>
          </a:r>
          <a:endParaRPr lang="en-US" dirty="0"/>
        </a:p>
      </dgm:t>
    </dgm:pt>
    <dgm:pt modelId="{E84886D2-52EB-4C2E-B56C-AB6B19F82C76}" type="parTrans" cxnId="{2A2A15D9-E524-491D-AC8B-8AF6DADBB553}">
      <dgm:prSet/>
      <dgm:spPr/>
      <dgm:t>
        <a:bodyPr/>
        <a:lstStyle/>
        <a:p>
          <a:endParaRPr lang="en-US"/>
        </a:p>
      </dgm:t>
    </dgm:pt>
    <dgm:pt modelId="{50499CE0-90C6-4E5D-AE04-82C227EDFF97}" type="sibTrans" cxnId="{2A2A15D9-E524-491D-AC8B-8AF6DADBB553}">
      <dgm:prSet/>
      <dgm:spPr/>
      <dgm:t>
        <a:bodyPr/>
        <a:lstStyle/>
        <a:p>
          <a:endParaRPr lang="en-US"/>
        </a:p>
      </dgm:t>
    </dgm:pt>
    <dgm:pt modelId="{0C59183C-5CBD-41CF-9F30-F1405745B909}" type="pres">
      <dgm:prSet presAssocID="{2CA56755-ECCF-4116-B402-A7DA6FF69D3B}" presName="hierChild1" presStyleCnt="0">
        <dgm:presLayoutVars>
          <dgm:chPref val="1"/>
          <dgm:dir/>
          <dgm:animOne val="branch"/>
          <dgm:animLvl val="lvl"/>
          <dgm:resizeHandles/>
        </dgm:presLayoutVars>
      </dgm:prSet>
      <dgm:spPr/>
      <dgm:t>
        <a:bodyPr/>
        <a:lstStyle/>
        <a:p>
          <a:endParaRPr lang="en-US"/>
        </a:p>
      </dgm:t>
    </dgm:pt>
    <dgm:pt modelId="{B7FD9AB1-FD6E-467D-97F6-3C13BF7594F2}" type="pres">
      <dgm:prSet presAssocID="{710557E4-3CCA-4697-A31C-9425D8FADC79}" presName="hierRoot1" presStyleCnt="0"/>
      <dgm:spPr/>
    </dgm:pt>
    <dgm:pt modelId="{639E897D-6977-413E-803A-44024B28F2D7}" type="pres">
      <dgm:prSet presAssocID="{710557E4-3CCA-4697-A31C-9425D8FADC79}" presName="composite" presStyleCnt="0"/>
      <dgm:spPr/>
    </dgm:pt>
    <dgm:pt modelId="{FE7E9D4A-B6C2-4CF9-8384-AE7E89A82075}" type="pres">
      <dgm:prSet presAssocID="{710557E4-3CCA-4697-A31C-9425D8FADC79}" presName="background" presStyleLbl="node0" presStyleIdx="0" presStyleCnt="1"/>
      <dgm:spPr/>
    </dgm:pt>
    <dgm:pt modelId="{D07AF89F-3628-4C6B-BE0C-B35841894E9B}" type="pres">
      <dgm:prSet presAssocID="{710557E4-3CCA-4697-A31C-9425D8FADC79}" presName="text" presStyleLbl="fgAcc0" presStyleIdx="0" presStyleCnt="1" custScaleX="69908" custLinFactNeighborX="39747" custLinFactNeighborY="-4407">
        <dgm:presLayoutVars>
          <dgm:chPref val="3"/>
        </dgm:presLayoutVars>
      </dgm:prSet>
      <dgm:spPr/>
      <dgm:t>
        <a:bodyPr/>
        <a:lstStyle/>
        <a:p>
          <a:endParaRPr lang="en-US"/>
        </a:p>
      </dgm:t>
    </dgm:pt>
    <dgm:pt modelId="{D8FCFD91-93D1-490E-B41C-8AA06F373F74}" type="pres">
      <dgm:prSet presAssocID="{710557E4-3CCA-4697-A31C-9425D8FADC79}" presName="hierChild2" presStyleCnt="0"/>
      <dgm:spPr/>
    </dgm:pt>
  </dgm:ptLst>
  <dgm:cxnLst>
    <dgm:cxn modelId="{2A2A15D9-E524-491D-AC8B-8AF6DADBB553}" srcId="{2CA56755-ECCF-4116-B402-A7DA6FF69D3B}" destId="{710557E4-3CCA-4697-A31C-9425D8FADC79}" srcOrd="0" destOrd="0" parTransId="{E84886D2-52EB-4C2E-B56C-AB6B19F82C76}" sibTransId="{50499CE0-90C6-4E5D-AE04-82C227EDFF97}"/>
    <dgm:cxn modelId="{672BCF95-C9E4-4EEA-AD43-242503F9647F}" type="presOf" srcId="{2CA56755-ECCF-4116-B402-A7DA6FF69D3B}" destId="{0C59183C-5CBD-41CF-9F30-F1405745B909}" srcOrd="0" destOrd="0" presId="urn:microsoft.com/office/officeart/2005/8/layout/hierarchy1"/>
    <dgm:cxn modelId="{F573ACDE-1C2C-4FCD-8280-0BD002FE0BD3}" type="presOf" srcId="{710557E4-3CCA-4697-A31C-9425D8FADC79}" destId="{D07AF89F-3628-4C6B-BE0C-B35841894E9B}" srcOrd="0" destOrd="0" presId="urn:microsoft.com/office/officeart/2005/8/layout/hierarchy1"/>
    <dgm:cxn modelId="{D27DAB5B-7177-401E-88BF-ECA0D591216E}" type="presParOf" srcId="{0C59183C-5CBD-41CF-9F30-F1405745B909}" destId="{B7FD9AB1-FD6E-467D-97F6-3C13BF7594F2}" srcOrd="0" destOrd="0" presId="urn:microsoft.com/office/officeart/2005/8/layout/hierarchy1"/>
    <dgm:cxn modelId="{B126F64B-3EE5-4D3D-8573-C391BC6BFFF8}" type="presParOf" srcId="{B7FD9AB1-FD6E-467D-97F6-3C13BF7594F2}" destId="{639E897D-6977-413E-803A-44024B28F2D7}" srcOrd="0" destOrd="0" presId="urn:microsoft.com/office/officeart/2005/8/layout/hierarchy1"/>
    <dgm:cxn modelId="{0440B77E-7A41-41D5-BBC8-52BAE56AE81C}" type="presParOf" srcId="{639E897D-6977-413E-803A-44024B28F2D7}" destId="{FE7E9D4A-B6C2-4CF9-8384-AE7E89A82075}" srcOrd="0" destOrd="0" presId="urn:microsoft.com/office/officeart/2005/8/layout/hierarchy1"/>
    <dgm:cxn modelId="{262F08BF-1692-45E3-A7BC-5FCC6ADEFE88}" type="presParOf" srcId="{639E897D-6977-413E-803A-44024B28F2D7}" destId="{D07AF89F-3628-4C6B-BE0C-B35841894E9B}" srcOrd="1" destOrd="0" presId="urn:microsoft.com/office/officeart/2005/8/layout/hierarchy1"/>
    <dgm:cxn modelId="{7863802A-DB15-4923-850E-3032EEB665F5}" type="presParOf" srcId="{B7FD9AB1-FD6E-467D-97F6-3C13BF7594F2}" destId="{D8FCFD91-93D1-490E-B41C-8AA06F373F74}"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DB938-8E23-49C3-9B02-95F197AB6E89}"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1A183-B452-406E-AF79-ADA471C97698}" type="slidenum">
              <a:rPr lang="en-IN" smtClean="0"/>
              <a:t>‹#›</a:t>
            </a:fld>
            <a:endParaRPr lang="en-IN"/>
          </a:p>
        </p:txBody>
      </p:sp>
    </p:spTree>
    <p:extLst>
      <p:ext uri="{BB962C8B-B14F-4D97-AF65-F5344CB8AC3E}">
        <p14:creationId xmlns:p14="http://schemas.microsoft.com/office/powerpoint/2010/main" val="27860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81A183-B452-406E-AF79-ADA471C97698}" type="slidenum">
              <a:rPr lang="en-IN" smtClean="0"/>
              <a:t>10</a:t>
            </a:fld>
            <a:endParaRPr lang="en-IN"/>
          </a:p>
        </p:txBody>
      </p:sp>
    </p:spTree>
    <p:extLst>
      <p:ext uri="{BB962C8B-B14F-4D97-AF65-F5344CB8AC3E}">
        <p14:creationId xmlns:p14="http://schemas.microsoft.com/office/powerpoint/2010/main" val="225908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81A183-B452-406E-AF79-ADA471C97698}" type="slidenum">
              <a:rPr lang="en-IN" smtClean="0"/>
              <a:t>15</a:t>
            </a:fld>
            <a:endParaRPr lang="en-IN"/>
          </a:p>
        </p:txBody>
      </p:sp>
    </p:spTree>
    <p:extLst>
      <p:ext uri="{BB962C8B-B14F-4D97-AF65-F5344CB8AC3E}">
        <p14:creationId xmlns:p14="http://schemas.microsoft.com/office/powerpoint/2010/main" val="363252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FB5D14B4-9437-497C-8CC2-60AD227A7627}" type="datetime1">
              <a:rPr lang="en-US" smtClean="0"/>
              <a:t>4/6/2024</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r>
              <a:rPr lang="en-US"/>
              <a:t>CopyRight © 2024 CRS 33H  All Rights Reserved</a:t>
            </a:r>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5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3FEFA829-9D24-45C0-94E0-00D853237287}" type="datetime1">
              <a:rPr lang="en-US" smtClean="0"/>
              <a:t>4/6/2024</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346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EFBB582D-7AA4-4B97-A936-9E6F0BD9DC90}" type="datetime1">
              <a:rPr lang="en-US" smtClean="0"/>
              <a:t>4/6/2024</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8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EECE13D7-020D-47AE-8A2D-BB35D410200F}" type="datetime1">
              <a:rPr lang="en-US" smtClean="0"/>
              <a:t>4/6/2024</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857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8DF1DD45-75FF-48D9-A177-18335FA9DAF0}" type="datetime1">
              <a:rPr lang="en-US" smtClean="0"/>
              <a:t>4/6/2024</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r>
              <a:rPr lang="en-US"/>
              <a:t>CopyRight © 2024 CRS 33H  All Rights Reserved</a:t>
            </a:r>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43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E1D8753A-58FB-42DB-9E40-B27C3AFB85BC}" type="datetime1">
              <a:rPr lang="en-US" smtClean="0"/>
              <a:t>4/6/2024</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572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192238A2-1B61-46CD-98F4-75E955310E14}" type="datetime1">
              <a:rPr lang="en-US" smtClean="0"/>
              <a:t>4/6/2024</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r>
              <a:rPr lang="en-US"/>
              <a:t>CopyRight © 2024 CRS 33H  All Rights Reserved</a:t>
            </a:r>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092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CCD23A61-3CA3-4A27-AB34-BC85C0AEE515}" type="datetime1">
              <a:rPr lang="en-US" smtClean="0"/>
              <a:t>4/6/2024</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r>
              <a:rPr lang="en-US"/>
              <a:t>CopyRight © 2024 CRS 33H  All Rights Reserved</a:t>
            </a:r>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547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252E248F-1BE9-4C47-9829-120D1D625A2B}" type="datetime1">
              <a:rPr lang="en-US" smtClean="0"/>
              <a:t>4/6/2024</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r>
              <a:rPr lang="en-US"/>
              <a:t>CopyRight © 2024 CRS 33H  All Rights Reserved</a:t>
            </a:r>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604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33A4618D-E051-4E4B-A522-CFB873065874}" type="datetime1">
              <a:rPr lang="en-US" smtClean="0"/>
              <a:t>4/6/2024</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441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3E218AF7-EEC5-490C-A832-F32809ECD34B}" type="datetime1">
              <a:rPr lang="en-US" smtClean="0"/>
              <a:t>4/6/2024</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r>
              <a:rPr lang="en-US"/>
              <a:t>CopyRight © 2024 CRS 33H  All Rights Reserved</a:t>
            </a:r>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077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398A8-FA2D-47FC-8718-A617182667E5}" type="datetime1">
              <a:rPr lang="en-US" smtClean="0"/>
              <a:t>4/6/2024</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2024 CRS 33H  All Rights Reserved</a:t>
            </a:r>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0742718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A7B36-C2FF-3552-A628-793B1D068A12}"/>
              </a:ext>
            </a:extLst>
          </p:cNvPr>
          <p:cNvSpPr>
            <a:spLocks noGrp="1"/>
          </p:cNvSpPr>
          <p:nvPr>
            <p:ph type="ctrTitle"/>
          </p:nvPr>
        </p:nvSpPr>
        <p:spPr>
          <a:xfrm>
            <a:off x="576072" y="649224"/>
            <a:ext cx="11036808" cy="3172968"/>
          </a:xfrm>
        </p:spPr>
        <p:txBody>
          <a:bodyPr>
            <a:normAutofit/>
          </a:bodyPr>
          <a:lstStyle/>
          <a:p>
            <a:pPr algn="just"/>
            <a:r>
              <a:rPr lang="en-US" sz="4000" dirty="0"/>
              <a:t>Explore the role of emotional intelligence (EQ) in customer service by studying the relationship between EQ and customer satisfaction.</a:t>
            </a:r>
            <a:endParaRPr lang="en-IN" sz="4000" dirty="0"/>
          </a:p>
        </p:txBody>
      </p:sp>
      <p:sp>
        <p:nvSpPr>
          <p:cNvPr id="3" name="Subtitle 2">
            <a:extLst>
              <a:ext uri="{FF2B5EF4-FFF2-40B4-BE49-F238E27FC236}">
                <a16:creationId xmlns:a16="http://schemas.microsoft.com/office/drawing/2014/main" xmlns="" id="{BDB1EAD5-3213-5F7F-DFD6-3D1302FE02AA}"/>
              </a:ext>
            </a:extLst>
          </p:cNvPr>
          <p:cNvSpPr>
            <a:spLocks noGrp="1"/>
          </p:cNvSpPr>
          <p:nvPr>
            <p:ph type="subTitle" idx="1"/>
          </p:nvPr>
        </p:nvSpPr>
        <p:spPr/>
        <p:txBody>
          <a:bodyPr>
            <a:normAutofit/>
          </a:bodyPr>
          <a:lstStyle/>
          <a:p>
            <a:pPr algn="ctr"/>
            <a:r>
              <a:rPr lang="en-US" sz="2000" dirty="0"/>
              <a:t>Presented By :</a:t>
            </a:r>
          </a:p>
          <a:p>
            <a:pPr algn="ctr"/>
            <a:r>
              <a:rPr lang="en-US" sz="2000" b="1" dirty="0"/>
              <a:t>CRS 33 Q</a:t>
            </a:r>
            <a:endParaRPr lang="en-IN" sz="2400" b="1" dirty="0"/>
          </a:p>
        </p:txBody>
      </p:sp>
    </p:spTree>
    <p:extLst>
      <p:ext uri="{BB962C8B-B14F-4D97-AF65-F5344CB8AC3E}">
        <p14:creationId xmlns:p14="http://schemas.microsoft.com/office/powerpoint/2010/main" val="355975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r>
              <a:rPr lang="en-US" dirty="0"/>
              <a:t>( Cont. )</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10</a:t>
            </a:fld>
            <a:endParaRPr lang="en-US"/>
          </a:p>
        </p:txBody>
      </p:sp>
      <p:grpSp>
        <p:nvGrpSpPr>
          <p:cNvPr id="7" name="Group 6"/>
          <p:cNvGrpSpPr/>
          <p:nvPr/>
        </p:nvGrpSpPr>
        <p:grpSpPr>
          <a:xfrm>
            <a:off x="660399" y="2099733"/>
            <a:ext cx="4504267" cy="3979333"/>
            <a:chOff x="660400" y="2192866"/>
            <a:chExt cx="3962400" cy="3886200"/>
          </a:xfrm>
        </p:grpSpPr>
        <p:sp>
          <p:nvSpPr>
            <p:cNvPr id="8" name="Rounded Rectangle 7"/>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503306" y="2627801"/>
            <a:ext cx="3335866" cy="3416320"/>
          </a:xfrm>
          <a:prstGeom prst="rect">
            <a:avLst/>
          </a:prstGeom>
          <a:noFill/>
        </p:spPr>
        <p:txBody>
          <a:bodyPr wrap="square" rtlCol="0">
            <a:spAutoFit/>
          </a:bodyPr>
          <a:lstStyle/>
          <a:p>
            <a:r>
              <a:rPr lang="en-US" b="1" dirty="0"/>
              <a:t>Triangulation for Reliability</a:t>
            </a:r>
            <a:r>
              <a:rPr lang="en-US" dirty="0"/>
              <a:t>: Incorporate multiple data sources and methodologies to cross-verify results, enhancing the study's reliability and validity. Comparing self-reported EQ with observational or performance-based measures can provide a more holistic view of emotional intelligence's role in customer service excellence.</a:t>
            </a:r>
          </a:p>
        </p:txBody>
      </p:sp>
      <p:grpSp>
        <p:nvGrpSpPr>
          <p:cNvPr id="11" name="Group 10"/>
          <p:cNvGrpSpPr/>
          <p:nvPr/>
        </p:nvGrpSpPr>
        <p:grpSpPr>
          <a:xfrm>
            <a:off x="6470565" y="2099733"/>
            <a:ext cx="4504267" cy="3979333"/>
            <a:chOff x="660400" y="2192866"/>
            <a:chExt cx="3962400" cy="3886200"/>
          </a:xfrm>
        </p:grpSpPr>
        <p:sp>
          <p:nvSpPr>
            <p:cNvPr id="12" name="Rounded Rectangle 11"/>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7312037" y="2912881"/>
            <a:ext cx="3400622" cy="2585323"/>
          </a:xfrm>
          <a:prstGeom prst="rect">
            <a:avLst/>
          </a:prstGeom>
          <a:noFill/>
        </p:spPr>
        <p:txBody>
          <a:bodyPr wrap="square" rtlCol="0">
            <a:spAutoFit/>
          </a:bodyPr>
          <a:lstStyle/>
          <a:p>
            <a:r>
              <a:rPr lang="en-US" b="1" dirty="0"/>
              <a:t>Mixed Methods Approach: </a:t>
            </a:r>
            <a:r>
              <a:rPr lang="en-US" dirty="0"/>
              <a:t>Combine quantitative surveys with qualitative interviews or focus groups to assess emotional intelligence and customer satisfaction. This strategy enriches the understanding of EQ's effect on customer relations.</a:t>
            </a:r>
          </a:p>
        </p:txBody>
      </p:sp>
    </p:spTree>
    <p:extLst>
      <p:ext uri="{BB962C8B-B14F-4D97-AF65-F5344CB8AC3E}">
        <p14:creationId xmlns:p14="http://schemas.microsoft.com/office/powerpoint/2010/main" val="110963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fontScale="70000" lnSpcReduction="20000"/>
          </a:bodyPr>
          <a:lstStyle/>
          <a:p>
            <a:r>
              <a:rPr lang="en-US" dirty="0"/>
              <a:t>Self-awareness challenges: Some customer service representatives may overly assert their knowledge, overshadowing customer interactions with authority rather than empathy.</a:t>
            </a:r>
          </a:p>
          <a:p>
            <a:r>
              <a:rPr lang="en-US" dirty="0"/>
              <a:t>Handling difficult interactions: Representatives frequently encounter upset customers, presenting a constant test of their emotional intelligence and patience.</a:t>
            </a:r>
          </a:p>
          <a:p>
            <a:r>
              <a:rPr lang="en-US" dirty="0"/>
              <a:t>Essential social skills: Effective listening, genuine interest, and warm communication are vital, yet not all reps may excel in these areas.</a:t>
            </a:r>
          </a:p>
          <a:p>
            <a:r>
              <a:rPr lang="en-US" dirty="0"/>
              <a:t>The importance of empathy: Demonstrating understanding and empathy towards customer issues is critical but can be challenging to consistently maintain.</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243192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a:xfrm>
            <a:off x="745067" y="2015067"/>
            <a:ext cx="10538629" cy="4157133"/>
          </a:xfrm>
        </p:spPr>
        <p:txBody>
          <a:bodyPr>
            <a:normAutofit fontScale="92500"/>
          </a:bodyPr>
          <a:lstStyle/>
          <a:p>
            <a:r>
              <a:rPr lang="en-US" b="1" dirty="0"/>
              <a:t>Definition and Components</a:t>
            </a:r>
            <a:r>
              <a:rPr lang="en-US" dirty="0"/>
              <a:t>: Emotional Intelligence (EQ) involves the ability to perceive, control, and evaluate emotions. It encompasses skills vital for managing personal emotions and understanding others', split into personal and social competence.</a:t>
            </a:r>
          </a:p>
          <a:p>
            <a:r>
              <a:rPr lang="en-US" b="1" dirty="0"/>
              <a:t>Understanding Customer Emotions</a:t>
            </a:r>
            <a:r>
              <a:rPr lang="en-US" dirty="0"/>
              <a:t>:</a:t>
            </a:r>
          </a:p>
          <a:p>
            <a:pPr lvl="1"/>
            <a:r>
              <a:rPr lang="en-US" b="1" dirty="0"/>
              <a:t>Self-awareness</a:t>
            </a:r>
            <a:r>
              <a:rPr lang="en-US" dirty="0"/>
              <a:t>: EQ allows staff to recognize their own emotional states, fostering a controlled response to customer inquiries and challenges.</a:t>
            </a:r>
          </a:p>
          <a:p>
            <a:pPr lvl="1"/>
            <a:r>
              <a:rPr lang="en-US" b="1" dirty="0"/>
              <a:t>Empathy</a:t>
            </a:r>
            <a:r>
              <a:rPr lang="en-US" dirty="0"/>
              <a:t>: It enables understanding and sharing the feelings of customers, allowing for a more tailored and effective problem-solving approach.</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45708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a:xfrm>
            <a:off x="897467" y="2175933"/>
            <a:ext cx="10549466" cy="3996267"/>
          </a:xfrm>
        </p:spPr>
        <p:txBody>
          <a:bodyPr>
            <a:normAutofit fontScale="92500" lnSpcReduction="10000"/>
          </a:bodyPr>
          <a:lstStyle/>
          <a:p>
            <a:r>
              <a:rPr lang="en-US" b="1" dirty="0"/>
              <a:t>Improved Communication</a:t>
            </a:r>
            <a:r>
              <a:rPr lang="en-US" dirty="0"/>
              <a:t>:</a:t>
            </a:r>
          </a:p>
          <a:p>
            <a:pPr lvl="1"/>
            <a:r>
              <a:rPr lang="en-US" b="1" dirty="0"/>
              <a:t>Problem-solving</a:t>
            </a:r>
            <a:r>
              <a:rPr lang="en-US" dirty="0"/>
              <a:t>: High EQ in agents not only speeds up the resolution process but also deepens customer connections, enhancing satisfaction.</a:t>
            </a:r>
          </a:p>
          <a:p>
            <a:pPr lvl="1"/>
            <a:r>
              <a:rPr lang="en-US" b="1" dirty="0"/>
              <a:t>Calm and Positive Interaction</a:t>
            </a:r>
            <a:r>
              <a:rPr lang="en-US" dirty="0"/>
              <a:t>: Agents with high EQ maintain a serene and upbeat demeanor, crucial for nurturing happy customer relationships.</a:t>
            </a:r>
          </a:p>
          <a:p>
            <a:r>
              <a:rPr lang="en-US" b="1" dirty="0"/>
              <a:t>Enhanced Customer Engagement</a:t>
            </a:r>
            <a:r>
              <a:rPr lang="en-US" dirty="0"/>
              <a:t>:</a:t>
            </a:r>
          </a:p>
          <a:p>
            <a:pPr lvl="1"/>
            <a:r>
              <a:rPr lang="en-US" b="1" dirty="0"/>
              <a:t>Engagement and Satisfaction</a:t>
            </a:r>
            <a:r>
              <a:rPr lang="en-US" dirty="0"/>
              <a:t>: Emotional intelligence leads to successful customer engagement, crucial for sustained satisfaction and loyalty.</a:t>
            </a:r>
          </a:p>
          <a:p>
            <a:pPr lvl="1"/>
            <a:r>
              <a:rPr lang="en-US" b="1" dirty="0"/>
              <a:t>Long-term Orientation</a:t>
            </a:r>
            <a:r>
              <a:rPr lang="en-US" dirty="0"/>
              <a:t>: By fostering positive emotional connections, businesses can ensure long-term customer loyalty and engagement.</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124336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3EEC5-DFB7-6B61-A457-DD6AF81F57C6}"/>
              </a:ext>
            </a:extLst>
          </p:cNvPr>
          <p:cNvSpPr>
            <a:spLocks noGrp="1"/>
          </p:cNvSpPr>
          <p:nvPr>
            <p:ph type="title"/>
          </p:nvPr>
        </p:nvSpPr>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xmlns="" id="{B47ABC13-C37D-0E11-5298-0094ECBEFA19}"/>
              </a:ext>
            </a:extLst>
          </p:cNvPr>
          <p:cNvSpPr>
            <a:spLocks noGrp="1"/>
          </p:cNvSpPr>
          <p:nvPr>
            <p:ph idx="1"/>
          </p:nvPr>
        </p:nvSpPr>
        <p:spPr>
          <a:xfrm>
            <a:off x="1011936" y="2334805"/>
            <a:ext cx="10168128" cy="3694176"/>
          </a:xfrm>
        </p:spPr>
        <p:txBody>
          <a:bodyPr>
            <a:normAutofit fontScale="92500"/>
          </a:bodyPr>
          <a:lstStyle/>
          <a:p>
            <a:r>
              <a:rPr lang="en-US" sz="2400" b="1" dirty="0"/>
              <a:t>EQ's Role</a:t>
            </a:r>
            <a:r>
              <a:rPr lang="en-US" sz="2400" dirty="0"/>
              <a:t>: Essential in customer service for understanding and effectively responding to customer emotions and needs.</a:t>
            </a:r>
          </a:p>
          <a:p>
            <a:r>
              <a:rPr lang="en-US" sz="2400" b="1" dirty="0"/>
              <a:t>Impact of High EQ</a:t>
            </a:r>
            <a:r>
              <a:rPr lang="en-US" sz="2400" dirty="0"/>
              <a:t>: Leads to empathetic interactions, calm complaint handling, and clear communication, directly boosting customer satisfaction.</a:t>
            </a:r>
          </a:p>
          <a:p>
            <a:r>
              <a:rPr lang="en-US" sz="2400" b="1" dirty="0"/>
              <a:t>Customer Relationships</a:t>
            </a:r>
            <a:r>
              <a:rPr lang="en-US" sz="2400" dirty="0"/>
              <a:t>: High EQ in service teams fosters customer loyalty, enhances team dynamics, and strengthens customer relationships.</a:t>
            </a:r>
          </a:p>
          <a:p>
            <a:r>
              <a:rPr lang="en-US" sz="2400" b="1" dirty="0"/>
              <a:t>Overall Importance</a:t>
            </a:r>
            <a:r>
              <a:rPr lang="en-US" sz="2400" dirty="0"/>
              <a:t>: EQ is key to adaptable, positive customer interactions, building trust, and elevating satisfaction levels.</a:t>
            </a:r>
          </a:p>
          <a:p>
            <a:endParaRPr lang="en-IN" sz="3600" dirty="0"/>
          </a:p>
        </p:txBody>
      </p:sp>
      <p:sp>
        <p:nvSpPr>
          <p:cNvPr id="4" name="Date Placeholder 3">
            <a:extLst>
              <a:ext uri="{FF2B5EF4-FFF2-40B4-BE49-F238E27FC236}">
                <a16:creationId xmlns:a16="http://schemas.microsoft.com/office/drawing/2014/main" xmlns="" id="{644837F6-8A5D-FE8B-686A-BF4123F3F268}"/>
              </a:ext>
            </a:extLst>
          </p:cNvPr>
          <p:cNvSpPr>
            <a:spLocks noGrp="1"/>
          </p:cNvSpPr>
          <p:nvPr>
            <p:ph type="dt" sz="half" idx="10"/>
          </p:nvPr>
        </p:nvSpPr>
        <p:spPr/>
        <p:txBody>
          <a:bodyPr/>
          <a:lstStyle/>
          <a:p>
            <a:fld id="{1C4807BC-5BF9-4ED4-BD0C-A92B69C9F77A}" type="datetime1">
              <a:rPr lang="en-US" smtClean="0"/>
              <a:t>4/6/2024</a:t>
            </a:fld>
            <a:endParaRPr lang="en-US"/>
          </a:p>
        </p:txBody>
      </p:sp>
      <p:sp>
        <p:nvSpPr>
          <p:cNvPr id="6" name="Slide Number Placeholder 5">
            <a:extLst>
              <a:ext uri="{FF2B5EF4-FFF2-40B4-BE49-F238E27FC236}">
                <a16:creationId xmlns:a16="http://schemas.microsoft.com/office/drawing/2014/main" xmlns="" id="{5F3FE76B-E2BB-15AB-4098-BD021EE6A6E3}"/>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10694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3E3ED910-979B-508F-0B2C-9AC32A060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D36EA369-C517-71AE-A333-1FAED0106B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AADA5B5-7E2B-5DBE-AF29-4AAE5FB9045A}"/>
              </a:ext>
            </a:extLst>
          </p:cNvPr>
          <p:cNvSpPr>
            <a:spLocks noGrp="1"/>
          </p:cNvSpPr>
          <p:nvPr>
            <p:ph type="title"/>
          </p:nvPr>
        </p:nvSpPr>
        <p:spPr>
          <a:xfrm>
            <a:off x="2250879" y="1055057"/>
            <a:ext cx="7690243" cy="2918130"/>
          </a:xfrm>
        </p:spPr>
        <p:txBody>
          <a:bodyPr vert="horz" lIns="91440" tIns="45720" rIns="91440" bIns="45720" rtlCol="0" anchor="b">
            <a:normAutofit/>
          </a:bodyPr>
          <a:lstStyle/>
          <a:p>
            <a:pPr algn="ctr"/>
            <a:r>
              <a:rPr lang="en-US" sz="6000" b="1" dirty="0"/>
              <a:t>Thank You </a:t>
            </a:r>
            <a:r>
              <a:rPr lang="en-US" sz="6000" b="1" dirty="0">
                <a:sym typeface="Wingdings" panose="05000000000000000000" pitchFamily="2" charset="2"/>
              </a:rPr>
              <a:t></a:t>
            </a:r>
            <a:endParaRPr lang="en-US" sz="6000" b="1" dirty="0"/>
          </a:p>
        </p:txBody>
      </p:sp>
      <p:sp>
        <p:nvSpPr>
          <p:cNvPr id="15" name="Rectangle 14">
            <a:extLst>
              <a:ext uri="{FF2B5EF4-FFF2-40B4-BE49-F238E27FC236}">
                <a16:creationId xmlns:a16="http://schemas.microsoft.com/office/drawing/2014/main" xmlns="" id="{E180C1AD-8416-EEC2-E3FC-A6A726BED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xmlns="" id="{98C4BEC0-BAF3-5C31-9DBA-213E1B86BFCA}"/>
              </a:ext>
            </a:extLst>
          </p:cNvPr>
          <p:cNvSpPr>
            <a:spLocks noGrp="1"/>
          </p:cNvSpPr>
          <p:nvPr>
            <p:ph type="dt" sz="half" idx="10"/>
          </p:nvPr>
        </p:nvSpPr>
        <p:spPr/>
        <p:txBody>
          <a:bodyPr/>
          <a:lstStyle/>
          <a:p>
            <a:fld id="{1CE3DE20-CAC4-4E4B-8858-7673C6198ADF}" type="datetime1">
              <a:rPr lang="en-US" smtClean="0"/>
              <a:t>4/6/2024</a:t>
            </a:fld>
            <a:endParaRPr lang="en-US"/>
          </a:p>
        </p:txBody>
      </p:sp>
      <p:sp>
        <p:nvSpPr>
          <p:cNvPr id="6" name="Slide Number Placeholder 5">
            <a:extLst>
              <a:ext uri="{FF2B5EF4-FFF2-40B4-BE49-F238E27FC236}">
                <a16:creationId xmlns:a16="http://schemas.microsoft.com/office/drawing/2014/main" xmlns="" id="{41704E68-656E-024E-BA6E-4B1F8E16CA43}"/>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3779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A7B36-C2FF-3552-A628-793B1D068A12}"/>
              </a:ext>
            </a:extLst>
          </p:cNvPr>
          <p:cNvSpPr>
            <a:spLocks noGrp="1"/>
          </p:cNvSpPr>
          <p:nvPr>
            <p:ph type="ctrTitle"/>
          </p:nvPr>
        </p:nvSpPr>
        <p:spPr>
          <a:xfrm>
            <a:off x="576072" y="989901"/>
            <a:ext cx="3769425" cy="1481328"/>
          </a:xfrm>
        </p:spPr>
        <p:txBody>
          <a:bodyPr>
            <a:normAutofit fontScale="90000"/>
          </a:bodyPr>
          <a:lstStyle/>
          <a:p>
            <a:pPr algn="just"/>
            <a:r>
              <a:rPr lang="en-IN" sz="4000" b="1" dirty="0"/>
              <a:t>Team Members:</a:t>
            </a:r>
            <a:r>
              <a:rPr lang="en-IN" sz="4000" dirty="0"/>
              <a:t/>
            </a:r>
            <a:br>
              <a:rPr lang="en-IN" sz="4000" dirty="0"/>
            </a:br>
            <a:r>
              <a:rPr lang="en-IN" sz="4000" dirty="0"/>
              <a:t/>
            </a:r>
            <a:br>
              <a:rPr lang="en-IN" sz="4000" dirty="0"/>
            </a:br>
            <a:endParaRPr lang="en-IN" sz="4000" dirty="0"/>
          </a:p>
        </p:txBody>
      </p:sp>
      <p:sp>
        <p:nvSpPr>
          <p:cNvPr id="5" name="TextBox 4">
            <a:extLst>
              <a:ext uri="{FF2B5EF4-FFF2-40B4-BE49-F238E27FC236}">
                <a16:creationId xmlns:a16="http://schemas.microsoft.com/office/drawing/2014/main" xmlns="" id="{1DA755F7-C08A-9961-00BD-84A8290AF3AC}"/>
              </a:ext>
            </a:extLst>
          </p:cNvPr>
          <p:cNvSpPr txBox="1"/>
          <p:nvPr/>
        </p:nvSpPr>
        <p:spPr>
          <a:xfrm>
            <a:off x="576072" y="1719879"/>
            <a:ext cx="5461233" cy="3785652"/>
          </a:xfrm>
          <a:prstGeom prst="rect">
            <a:avLst/>
          </a:prstGeom>
          <a:noFill/>
        </p:spPr>
        <p:txBody>
          <a:bodyPr wrap="square" rtlCol="0">
            <a:spAutoFit/>
          </a:bodyPr>
          <a:lstStyle/>
          <a:p>
            <a:pPr marL="285750" indent="-285750">
              <a:buFont typeface="Arial" panose="020B0604020202020204" pitchFamily="34" charset="0"/>
              <a:buChar char="•"/>
            </a:pPr>
            <a:r>
              <a:rPr lang="en-IN" sz="1600" i="1" dirty="0"/>
              <a:t>2100030064-BOLLA HEMANVITHA </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2100030091-CHALLARI PRANITHA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2100030127-DEVU GOVARDHAN</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2100030130- DHANYA SRI GRANDHI</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2100030157-GANJAM SAI CHANUKYA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2100030164-G GOWTHAMI</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2100030165-</a:t>
            </a:r>
            <a:r>
              <a:rPr lang="fi-FI" sz="1600" i="1" dirty="0"/>
              <a:t> G Guna Sai Hari Krishna</a:t>
            </a:r>
          </a:p>
          <a:p>
            <a:pPr marL="285750" indent="-285750">
              <a:buFont typeface="Arial" panose="020B0604020202020204" pitchFamily="34" charset="0"/>
              <a:buChar char="•"/>
            </a:pPr>
            <a:endParaRPr lang="en-IN" sz="1600" i="1" dirty="0"/>
          </a:p>
          <a:p>
            <a:pPr marL="285750" indent="-285750">
              <a:buFont typeface="Arial" panose="020B0604020202020204" pitchFamily="34" charset="0"/>
              <a:buChar char="•"/>
            </a:pPr>
            <a:r>
              <a:rPr lang="en-IN" sz="1600" i="1" dirty="0"/>
              <a:t>2100030170-GODE DURGA PRIYA</a:t>
            </a:r>
          </a:p>
        </p:txBody>
      </p:sp>
      <p:sp>
        <p:nvSpPr>
          <p:cNvPr id="3" name="Rectangle 2"/>
          <p:cNvSpPr/>
          <p:nvPr/>
        </p:nvSpPr>
        <p:spPr>
          <a:xfrm>
            <a:off x="496111" y="4445540"/>
            <a:ext cx="11206263" cy="12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03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69A41-49AD-2D0A-E84B-DB54F756C56A}"/>
              </a:ext>
            </a:extLst>
          </p:cNvPr>
          <p:cNvSpPr>
            <a:spLocks noGrp="1"/>
          </p:cNvSpPr>
          <p:nvPr>
            <p:ph type="title"/>
          </p:nvPr>
        </p:nvSpPr>
        <p:spPr/>
        <p:txBody>
          <a:bodyPr>
            <a:normAutofit/>
          </a:bodyPr>
          <a:lstStyle/>
          <a:p>
            <a:r>
              <a:rPr lang="en-US" sz="4400" b="1" dirty="0"/>
              <a:t>Introduction</a:t>
            </a:r>
            <a:endParaRPr lang="en-IN" sz="4400" b="1" dirty="0"/>
          </a:p>
        </p:txBody>
      </p:sp>
      <p:sp>
        <p:nvSpPr>
          <p:cNvPr id="3" name="Content Placeholder 2">
            <a:extLst>
              <a:ext uri="{FF2B5EF4-FFF2-40B4-BE49-F238E27FC236}">
                <a16:creationId xmlns:a16="http://schemas.microsoft.com/office/drawing/2014/main" xmlns="" id="{BBE52FED-AC22-6E52-033F-F7D409B26A46}"/>
              </a:ext>
            </a:extLst>
          </p:cNvPr>
          <p:cNvSpPr>
            <a:spLocks noGrp="1"/>
          </p:cNvSpPr>
          <p:nvPr>
            <p:ph idx="1"/>
          </p:nvPr>
        </p:nvSpPr>
        <p:spPr>
          <a:xfrm>
            <a:off x="1115568" y="1728216"/>
            <a:ext cx="10168128" cy="4443984"/>
          </a:xfrm>
        </p:spPr>
        <p:txBody>
          <a:bodyPr>
            <a:normAutofit fontScale="92500" lnSpcReduction="10000"/>
          </a:bodyPr>
          <a:lstStyle/>
          <a:p>
            <a:r>
              <a:rPr lang="en-US" dirty="0"/>
              <a:t>Emotional Intelligence (EQ) is a crucial skill set that involves understanding and managing not only our own emotions but also those of others. In the realm of customer service, EQ plays a pivotal role in enabling staff to effectively perceive, understand, and respond to the emotions of customers. This skill set is foundational in fostering positive interactions and experiences, leading to happier and more satisfied customers. It's about moving beyond the transactional aspects of service delivery to building genuine connections and understanding, thereby nurturing loyalty, trust, and a strong company reputation.</a:t>
            </a:r>
          </a:p>
        </p:txBody>
      </p:sp>
      <p:sp>
        <p:nvSpPr>
          <p:cNvPr id="4" name="Date Placeholder 3">
            <a:extLst>
              <a:ext uri="{FF2B5EF4-FFF2-40B4-BE49-F238E27FC236}">
                <a16:creationId xmlns:a16="http://schemas.microsoft.com/office/drawing/2014/main" xmlns="" id="{BCDC922C-0D9C-3B63-5D16-17157F0C69A2}"/>
              </a:ext>
            </a:extLst>
          </p:cNvPr>
          <p:cNvSpPr>
            <a:spLocks noGrp="1"/>
          </p:cNvSpPr>
          <p:nvPr>
            <p:ph type="dt" sz="half" idx="10"/>
          </p:nvPr>
        </p:nvSpPr>
        <p:spPr/>
        <p:txBody>
          <a:bodyPr/>
          <a:lstStyle/>
          <a:p>
            <a:fld id="{8596E338-5464-4F6F-BCDB-0ED235CDEF24}" type="datetime1">
              <a:rPr lang="en-US" smtClean="0"/>
              <a:t>4/6/2024</a:t>
            </a:fld>
            <a:endParaRPr lang="en-US"/>
          </a:p>
        </p:txBody>
      </p:sp>
      <p:sp>
        <p:nvSpPr>
          <p:cNvPr id="6" name="Slide Number Placeholder 5">
            <a:extLst>
              <a:ext uri="{FF2B5EF4-FFF2-40B4-BE49-F238E27FC236}">
                <a16:creationId xmlns:a16="http://schemas.microsoft.com/office/drawing/2014/main" xmlns="" id="{68F721C8-63E5-78EA-086C-82A718C979A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43966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B0C30-1751-A52E-39EC-3B48B615FF56}"/>
              </a:ext>
            </a:extLst>
          </p:cNvPr>
          <p:cNvSpPr>
            <a:spLocks noGrp="1"/>
          </p:cNvSpPr>
          <p:nvPr>
            <p:ph type="title"/>
          </p:nvPr>
        </p:nvSpPr>
        <p:spPr/>
        <p:txBody>
          <a:bodyPr>
            <a:normAutofit/>
          </a:bodyPr>
          <a:lstStyle/>
          <a:p>
            <a:r>
              <a:rPr lang="en-US" sz="3600" b="1" dirty="0"/>
              <a:t>EQ Skills in Customer Service</a:t>
            </a:r>
            <a:endParaRPr lang="en-IN" sz="3600" b="1" dirty="0"/>
          </a:p>
        </p:txBody>
      </p:sp>
      <p:sp>
        <p:nvSpPr>
          <p:cNvPr id="3" name="Content Placeholder 2">
            <a:extLst>
              <a:ext uri="{FF2B5EF4-FFF2-40B4-BE49-F238E27FC236}">
                <a16:creationId xmlns:a16="http://schemas.microsoft.com/office/drawing/2014/main" xmlns="" id="{3D4F4821-C03A-2FC0-E828-6DEF14B2D502}"/>
              </a:ext>
            </a:extLst>
          </p:cNvPr>
          <p:cNvSpPr>
            <a:spLocks noGrp="1"/>
          </p:cNvSpPr>
          <p:nvPr>
            <p:ph idx="1"/>
          </p:nvPr>
        </p:nvSpPr>
        <p:spPr>
          <a:xfrm>
            <a:off x="1115568" y="2165684"/>
            <a:ext cx="10168128" cy="4006516"/>
          </a:xfrm>
        </p:spPr>
        <p:txBody>
          <a:bodyPr>
            <a:normAutofit fontScale="85000" lnSpcReduction="20000"/>
          </a:bodyPr>
          <a:lstStyle/>
          <a:p>
            <a:r>
              <a:rPr lang="en-US" b="1" dirty="0"/>
              <a:t>Active Listening</a:t>
            </a:r>
            <a:r>
              <a:rPr lang="en-US" dirty="0"/>
              <a:t>: Engaging fully with the customer's concerns, demonstrating understanding, and conveying empathy.</a:t>
            </a:r>
          </a:p>
          <a:p>
            <a:r>
              <a:rPr lang="en-US" b="1" dirty="0"/>
              <a:t>Empathy</a:t>
            </a:r>
            <a:r>
              <a:rPr lang="en-US" dirty="0"/>
              <a:t>: Accurately identifying and responding to a customer's emotional state.</a:t>
            </a:r>
          </a:p>
          <a:p>
            <a:r>
              <a:rPr lang="en-US" b="1" dirty="0"/>
              <a:t>Effective Communication</a:t>
            </a:r>
            <a:r>
              <a:rPr lang="en-US" dirty="0"/>
              <a:t>: Clear and thoughtful expression, utilizing a tone and language that resonates with the customer.</a:t>
            </a:r>
          </a:p>
          <a:p>
            <a:r>
              <a:rPr lang="en-US" b="1" dirty="0"/>
              <a:t>Self-Regulation</a:t>
            </a:r>
            <a:r>
              <a:rPr lang="en-US" dirty="0"/>
              <a:t>: Maintaining composure and managing personal emotions, especially in challenging situations.</a:t>
            </a:r>
          </a:p>
          <a:p>
            <a:r>
              <a:rPr lang="en-US" b="1" dirty="0"/>
              <a:t>Conflict Resolution</a:t>
            </a:r>
            <a:r>
              <a:rPr lang="en-US" dirty="0"/>
              <a:t>: Efficiently and respectfully addressing and resolving customer complaints and issues.</a:t>
            </a:r>
          </a:p>
          <a:p>
            <a:pPr lvl="1"/>
            <a:endParaRPr lang="en-US" dirty="0"/>
          </a:p>
        </p:txBody>
      </p:sp>
      <p:sp>
        <p:nvSpPr>
          <p:cNvPr id="4" name="Date Placeholder 3">
            <a:extLst>
              <a:ext uri="{FF2B5EF4-FFF2-40B4-BE49-F238E27FC236}">
                <a16:creationId xmlns:a16="http://schemas.microsoft.com/office/drawing/2014/main" xmlns="" id="{FE6F6ACC-2848-EC6E-69C7-B7AA7278AC3D}"/>
              </a:ext>
            </a:extLst>
          </p:cNvPr>
          <p:cNvSpPr>
            <a:spLocks noGrp="1"/>
          </p:cNvSpPr>
          <p:nvPr>
            <p:ph type="dt" sz="half" idx="10"/>
          </p:nvPr>
        </p:nvSpPr>
        <p:spPr/>
        <p:txBody>
          <a:bodyPr/>
          <a:lstStyle/>
          <a:p>
            <a:fld id="{55EAE189-ADFD-427C-9D6A-3A1D0931DF3F}" type="datetime1">
              <a:rPr lang="en-US" smtClean="0"/>
              <a:t>4/6/2024</a:t>
            </a:fld>
            <a:endParaRPr lang="en-US"/>
          </a:p>
        </p:txBody>
      </p:sp>
      <p:sp>
        <p:nvSpPr>
          <p:cNvPr id="6" name="Slide Number Placeholder 5">
            <a:extLst>
              <a:ext uri="{FF2B5EF4-FFF2-40B4-BE49-F238E27FC236}">
                <a16:creationId xmlns:a16="http://schemas.microsoft.com/office/drawing/2014/main" xmlns="" id="{B3D16EB0-D9B4-89C2-A374-8D787058772A}"/>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8162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High EQ in Customer Service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Enhanced Customer Experiences</a:t>
            </a:r>
            <a:r>
              <a:rPr lang="en-US" dirty="0"/>
              <a:t>: Staff with high EQ contribute to more positive customer interactions, fostering satisfaction and loyalty.</a:t>
            </a:r>
          </a:p>
          <a:p>
            <a:r>
              <a:rPr lang="en-US" b="1" dirty="0"/>
              <a:t>Increased Loyalty and Trust</a:t>
            </a:r>
            <a:r>
              <a:rPr lang="en-US" dirty="0"/>
              <a:t>: Customers are more likely to return and trust the company, thanks to experiences that feel personalized and caring.</a:t>
            </a:r>
          </a:p>
          <a:p>
            <a:r>
              <a:rPr lang="en-US" b="1" dirty="0"/>
              <a:t>Reduced Complaints</a:t>
            </a:r>
            <a:r>
              <a:rPr lang="en-US" dirty="0"/>
              <a:t>: Effective emotion management leads to fewer customer complaints and escalations.</a:t>
            </a:r>
          </a:p>
          <a:p>
            <a:r>
              <a:rPr lang="en-US" b="1" dirty="0"/>
              <a:t>Stronger Company Reputation</a:t>
            </a:r>
            <a:r>
              <a:rPr lang="en-US" dirty="0"/>
              <a:t>: Positive customer experiences contribute to a favorable public perception and company reputation.</a:t>
            </a:r>
          </a:p>
          <a:p>
            <a:r>
              <a:rPr lang="en-US" b="1" dirty="0"/>
              <a:t>Effective Communication and Increased Satisfaction</a:t>
            </a:r>
            <a:r>
              <a:rPr lang="en-US" dirty="0"/>
              <a:t>: Clear, empathetic communication ensures customers feel valued, understood, and satisfied.</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4788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3EEE3-1948-BA85-CDE5-008510B874D6}"/>
              </a:ext>
            </a:extLst>
          </p:cNvPr>
          <p:cNvSpPr>
            <a:spLocks noGrp="1"/>
          </p:cNvSpPr>
          <p:nvPr>
            <p:ph type="title"/>
          </p:nvPr>
        </p:nvSpPr>
        <p:spPr>
          <a:xfrm>
            <a:off x="1115568" y="548640"/>
            <a:ext cx="10168128" cy="1153700"/>
          </a:xfrm>
        </p:spPr>
        <p:txBody>
          <a:bodyPr>
            <a:normAutofit/>
          </a:bodyPr>
          <a:lstStyle/>
          <a:p>
            <a:r>
              <a:rPr lang="en-US" sz="3200" b="1" dirty="0"/>
              <a:t>Background</a:t>
            </a:r>
            <a:endParaRPr lang="en-IN" sz="3200" b="1" dirty="0"/>
          </a:p>
        </p:txBody>
      </p:sp>
      <p:sp>
        <p:nvSpPr>
          <p:cNvPr id="3" name="Content Placeholder 2">
            <a:extLst>
              <a:ext uri="{FF2B5EF4-FFF2-40B4-BE49-F238E27FC236}">
                <a16:creationId xmlns:a16="http://schemas.microsoft.com/office/drawing/2014/main" xmlns="" id="{513764E6-5601-1210-302A-1E0CC41D8C71}"/>
              </a:ext>
            </a:extLst>
          </p:cNvPr>
          <p:cNvSpPr>
            <a:spLocks noGrp="1"/>
          </p:cNvSpPr>
          <p:nvPr>
            <p:ph idx="1"/>
          </p:nvPr>
        </p:nvSpPr>
        <p:spPr>
          <a:xfrm>
            <a:off x="1115568" y="2133600"/>
            <a:ext cx="10168128" cy="4038600"/>
          </a:xfrm>
        </p:spPr>
        <p:txBody>
          <a:bodyPr>
            <a:noAutofit/>
          </a:bodyPr>
          <a:lstStyle/>
          <a:p>
            <a:pPr algn="just"/>
            <a:r>
              <a:rPr lang="en-US" sz="2200" dirty="0"/>
              <a:t>In today's competitive market, customer satisfaction is paramount, and emotional intelligence (EQ) in customer service plays a crucial role in setting businesses apart and retaining customers. EQ, the ability to understand and manage emotions, significantly impacts customer interactions, loyalty, and profitability. High EQ among service representatives leads to improved empathy, communication, and conflict resolution, enhancing customer relationships and satisfaction. Prioritizing EQ in hiring and training not only boosts customer service quality but also fosters a positive work environment, reducing employee turnover. Investing in EQ development is essential for businesses aiming to strengthen customer bonds, differentiate from competitors, and achieve market success, marking it as a key factor in delivering outstanding customer service and driving business growth.</a:t>
            </a:r>
            <a:endParaRPr lang="en-IN" sz="2200" dirty="0"/>
          </a:p>
        </p:txBody>
      </p:sp>
      <p:sp>
        <p:nvSpPr>
          <p:cNvPr id="4" name="Date Placeholder 3">
            <a:extLst>
              <a:ext uri="{FF2B5EF4-FFF2-40B4-BE49-F238E27FC236}">
                <a16:creationId xmlns:a16="http://schemas.microsoft.com/office/drawing/2014/main" xmlns="" id="{57C9885A-91DA-C42C-651B-5B3AF07B7026}"/>
              </a:ext>
            </a:extLst>
          </p:cNvPr>
          <p:cNvSpPr>
            <a:spLocks noGrp="1"/>
          </p:cNvSpPr>
          <p:nvPr>
            <p:ph type="dt" sz="half" idx="10"/>
          </p:nvPr>
        </p:nvSpPr>
        <p:spPr/>
        <p:txBody>
          <a:bodyPr/>
          <a:lstStyle/>
          <a:p>
            <a:fld id="{0A692FB7-02D9-401D-9C1E-1339E34A6EBC}" type="datetime1">
              <a:rPr lang="en-US" smtClean="0"/>
              <a:t>4/6/2024</a:t>
            </a:fld>
            <a:endParaRPr lang="en-US"/>
          </a:p>
        </p:txBody>
      </p:sp>
      <p:sp>
        <p:nvSpPr>
          <p:cNvPr id="6" name="Slide Number Placeholder 5">
            <a:extLst>
              <a:ext uri="{FF2B5EF4-FFF2-40B4-BE49-F238E27FC236}">
                <a16:creationId xmlns:a16="http://schemas.microsoft.com/office/drawing/2014/main" xmlns="" id="{3E29EE86-B9F9-368E-A694-FAE4A00620F9}"/>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114472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22C96A-20EC-DB3C-BB8E-7910812479C7}"/>
              </a:ext>
            </a:extLst>
          </p:cNvPr>
          <p:cNvSpPr>
            <a:spLocks noGrp="1"/>
          </p:cNvSpPr>
          <p:nvPr>
            <p:ph type="title"/>
          </p:nvPr>
        </p:nvSpPr>
        <p:spPr>
          <a:xfrm>
            <a:off x="841248" y="256032"/>
            <a:ext cx="10506456" cy="1014984"/>
          </a:xfrm>
        </p:spPr>
        <p:txBody>
          <a:bodyPr anchor="b">
            <a:normAutofit/>
          </a:bodyPr>
          <a:lstStyle/>
          <a:p>
            <a:r>
              <a:rPr lang="en-IN" sz="3100" b="1" dirty="0"/>
              <a:t>Methodology</a:t>
            </a:r>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A0567355-14CD-2A0F-93CE-213914965B19}"/>
              </a:ext>
            </a:extLst>
          </p:cNvPr>
          <p:cNvGraphicFramePr>
            <a:graphicFrameLocks noGrp="1"/>
          </p:cNvGraphicFramePr>
          <p:nvPr>
            <p:ph idx="1"/>
            <p:extLst>
              <p:ext uri="{D42A27DB-BD31-4B8C-83A1-F6EECF244321}">
                <p14:modId xmlns:p14="http://schemas.microsoft.com/office/powerpoint/2010/main" val="14312338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xmlns="" id="{81048FC7-4AA1-CF02-E48B-6858AD2E091B}"/>
              </a:ext>
            </a:extLst>
          </p:cNvPr>
          <p:cNvSpPr>
            <a:spLocks noGrp="1"/>
          </p:cNvSpPr>
          <p:nvPr>
            <p:ph type="dt" sz="half" idx="10"/>
          </p:nvPr>
        </p:nvSpPr>
        <p:spPr/>
        <p:txBody>
          <a:bodyPr/>
          <a:lstStyle/>
          <a:p>
            <a:fld id="{6B7511A2-4EEF-4EFB-A7A1-8FA998EBACE0}" type="datetime1">
              <a:rPr lang="en-US" smtClean="0"/>
              <a:t>4/6/2024</a:t>
            </a:fld>
            <a:endParaRPr lang="en-US"/>
          </a:p>
        </p:txBody>
      </p:sp>
      <p:sp>
        <p:nvSpPr>
          <p:cNvPr id="7" name="Slide Number Placeholder 6">
            <a:extLst>
              <a:ext uri="{FF2B5EF4-FFF2-40B4-BE49-F238E27FC236}">
                <a16:creationId xmlns:a16="http://schemas.microsoft.com/office/drawing/2014/main" xmlns="" id="{FD605324-88B2-FB2D-181B-311C3552B5DC}"/>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64138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0FB462E-DAED-BDA3-7939-98FD74E93E66}"/>
              </a:ext>
            </a:extLst>
          </p:cNvPr>
          <p:cNvSpPr>
            <a:spLocks noGrp="1"/>
          </p:cNvSpPr>
          <p:nvPr>
            <p:ph type="title"/>
          </p:nvPr>
        </p:nvSpPr>
        <p:spPr>
          <a:xfrm>
            <a:off x="841248" y="256032"/>
            <a:ext cx="10506456" cy="1014984"/>
          </a:xfrm>
        </p:spPr>
        <p:txBody>
          <a:bodyPr anchor="b">
            <a:normAutofit/>
          </a:bodyPr>
          <a:lstStyle/>
          <a:p>
            <a:r>
              <a:rPr lang="en-US" sz="3100" b="1" dirty="0"/>
              <a:t>Methodology</a:t>
            </a:r>
            <a:br>
              <a:rPr lang="en-US" sz="3100" b="1" dirty="0"/>
            </a:br>
            <a:r>
              <a:rPr lang="en-US" sz="3100" dirty="0"/>
              <a:t>( Cont. )</a:t>
            </a:r>
            <a:endParaRPr lang="en-IN" sz="3100" dirty="0"/>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xmlns="" id="{BA5E5525-2F38-62C4-232A-3013F38C5634}"/>
              </a:ext>
            </a:extLst>
          </p:cNvPr>
          <p:cNvGraphicFramePr>
            <a:graphicFrameLocks noGrp="1"/>
          </p:cNvGraphicFramePr>
          <p:nvPr>
            <p:ph idx="1"/>
            <p:extLst>
              <p:ext uri="{D42A27DB-BD31-4B8C-83A1-F6EECF244321}">
                <p14:modId xmlns:p14="http://schemas.microsoft.com/office/powerpoint/2010/main" val="63451405"/>
              </p:ext>
            </p:extLst>
          </p:nvPr>
        </p:nvGraphicFramePr>
        <p:xfrm>
          <a:off x="865952" y="1926077"/>
          <a:ext cx="10487847" cy="4357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xmlns="" id="{9D0D657F-3F18-8C35-0464-B882BC7126B2}"/>
              </a:ext>
            </a:extLst>
          </p:cNvPr>
          <p:cNvSpPr>
            <a:spLocks noGrp="1"/>
          </p:cNvSpPr>
          <p:nvPr>
            <p:ph type="dt" sz="half" idx="10"/>
          </p:nvPr>
        </p:nvSpPr>
        <p:spPr/>
        <p:txBody>
          <a:bodyPr/>
          <a:lstStyle/>
          <a:p>
            <a:fld id="{6321D54D-50B4-4E06-8DA0-72E1887B7970}" type="datetime1">
              <a:rPr lang="en-US" smtClean="0"/>
              <a:t>4/6/2024</a:t>
            </a:fld>
            <a:endParaRPr lang="en-US"/>
          </a:p>
        </p:txBody>
      </p:sp>
      <p:sp>
        <p:nvSpPr>
          <p:cNvPr id="7" name="Slide Number Placeholder 6">
            <a:extLst>
              <a:ext uri="{FF2B5EF4-FFF2-40B4-BE49-F238E27FC236}">
                <a16:creationId xmlns:a16="http://schemas.microsoft.com/office/drawing/2014/main" xmlns="" id="{308C1696-19E6-2768-4420-4928DA3080A0}"/>
              </a:ext>
            </a:extLst>
          </p:cNvPr>
          <p:cNvSpPr>
            <a:spLocks noGrp="1"/>
          </p:cNvSpPr>
          <p:nvPr>
            <p:ph type="sldNum" sz="quarter" idx="12"/>
          </p:nvPr>
        </p:nvSpPr>
        <p:spPr/>
        <p:txBody>
          <a:bodyPr/>
          <a:lstStyle/>
          <a:p>
            <a:fld id="{B2DC25EE-239B-4C5F-AAD1-255A7D5F1EE2}" type="slidenum">
              <a:rPr lang="en-US" smtClean="0"/>
              <a:t>8</a:t>
            </a:fld>
            <a:endParaRPr lang="en-US"/>
          </a:p>
        </p:txBody>
      </p:sp>
      <p:graphicFrame>
        <p:nvGraphicFramePr>
          <p:cNvPr id="14" name="Content Placeholder 2">
            <a:extLst>
              <a:ext uri="{FF2B5EF4-FFF2-40B4-BE49-F238E27FC236}">
                <a16:creationId xmlns:a16="http://schemas.microsoft.com/office/drawing/2014/main" xmlns="" id="{BA5E5525-2F38-62C4-232A-3013F38C5634}"/>
              </a:ext>
            </a:extLst>
          </p:cNvPr>
          <p:cNvGraphicFramePr>
            <a:graphicFrameLocks/>
          </p:cNvGraphicFramePr>
          <p:nvPr>
            <p:extLst>
              <p:ext uri="{D42A27DB-BD31-4B8C-83A1-F6EECF244321}">
                <p14:modId xmlns:p14="http://schemas.microsoft.com/office/powerpoint/2010/main" val="744155582"/>
              </p:ext>
            </p:extLst>
          </p:nvPr>
        </p:nvGraphicFramePr>
        <p:xfrm>
          <a:off x="1018353" y="2007133"/>
          <a:ext cx="10329352" cy="44290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6089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r>
              <a:rPr lang="en-US" dirty="0"/>
              <a:t>( Cont. )</a:t>
            </a:r>
          </a:p>
        </p:txBody>
      </p:sp>
      <p:sp>
        <p:nvSpPr>
          <p:cNvPr id="4" name="Date Placeholder 3"/>
          <p:cNvSpPr>
            <a:spLocks noGrp="1"/>
          </p:cNvSpPr>
          <p:nvPr>
            <p:ph type="dt" sz="half" idx="10"/>
          </p:nvPr>
        </p:nvSpPr>
        <p:spPr/>
        <p:txBody>
          <a:bodyPr/>
          <a:lstStyle/>
          <a:p>
            <a:fld id="{EECE13D7-020D-47AE-8A2D-BB35D410200F}" type="datetime1">
              <a:rPr lang="en-US" smtClean="0"/>
              <a:t>4/6/2024</a:t>
            </a:fld>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9</a:t>
            </a:fld>
            <a:endParaRPr lang="en-US"/>
          </a:p>
        </p:txBody>
      </p:sp>
      <p:grpSp>
        <p:nvGrpSpPr>
          <p:cNvPr id="15" name="Group 14"/>
          <p:cNvGrpSpPr/>
          <p:nvPr/>
        </p:nvGrpSpPr>
        <p:grpSpPr>
          <a:xfrm>
            <a:off x="660399" y="2099733"/>
            <a:ext cx="4504267" cy="3979333"/>
            <a:chOff x="660400" y="2192866"/>
            <a:chExt cx="3962400" cy="3886200"/>
          </a:xfrm>
        </p:grpSpPr>
        <p:sp>
          <p:nvSpPr>
            <p:cNvPr id="10" name="Rounded Rectangle 9"/>
            <p:cNvSpPr/>
            <p:nvPr/>
          </p:nvSpPr>
          <p:spPr>
            <a:xfrm>
              <a:off x="660400" y="2192866"/>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15568" y="2674449"/>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405466" y="2911433"/>
            <a:ext cx="3598333" cy="2862322"/>
          </a:xfrm>
          <a:prstGeom prst="rect">
            <a:avLst/>
          </a:prstGeom>
          <a:noFill/>
        </p:spPr>
        <p:txBody>
          <a:bodyPr wrap="square" rtlCol="0">
            <a:spAutoFit/>
          </a:bodyPr>
          <a:lstStyle/>
          <a:p>
            <a:r>
              <a:rPr lang="en-US" b="1" dirty="0"/>
              <a:t>Replication for Generalizability</a:t>
            </a:r>
            <a:r>
              <a:rPr lang="en-US" dirty="0"/>
              <a:t>: Plan for replication studies in varied settings or with different populations to test the findings' consistency and generalizability. This step is crucial for building a robust evidence base and confirming the reliability of your conclusions.</a:t>
            </a:r>
          </a:p>
        </p:txBody>
      </p:sp>
      <p:grpSp>
        <p:nvGrpSpPr>
          <p:cNvPr id="16" name="Group 15"/>
          <p:cNvGrpSpPr/>
          <p:nvPr/>
        </p:nvGrpSpPr>
        <p:grpSpPr>
          <a:xfrm>
            <a:off x="6104467" y="2099733"/>
            <a:ext cx="4529666" cy="3999441"/>
            <a:chOff x="6536266" y="2212974"/>
            <a:chExt cx="3962400" cy="3886200"/>
          </a:xfrm>
        </p:grpSpPr>
        <p:sp>
          <p:nvSpPr>
            <p:cNvPr id="13" name="Rounded Rectangle 12"/>
            <p:cNvSpPr/>
            <p:nvPr/>
          </p:nvSpPr>
          <p:spPr>
            <a:xfrm>
              <a:off x="6536266" y="2212974"/>
              <a:ext cx="3276599" cy="33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91434" y="2694557"/>
              <a:ext cx="3507232" cy="3404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807200" y="2819401"/>
            <a:ext cx="3649133" cy="2585323"/>
          </a:xfrm>
          <a:prstGeom prst="rect">
            <a:avLst/>
          </a:prstGeom>
          <a:noFill/>
        </p:spPr>
        <p:txBody>
          <a:bodyPr wrap="square" rtlCol="0">
            <a:spAutoFit/>
          </a:bodyPr>
          <a:lstStyle/>
          <a:p>
            <a:r>
              <a:rPr lang="en-US" b="1" dirty="0"/>
              <a:t>Actionable Recommendations</a:t>
            </a:r>
            <a:r>
              <a:rPr lang="en-US" dirty="0"/>
              <a:t>: Translate the research outcomes into practical recommendations for improving EQ in customer service contexts. Develop targeted interventions, training programs, and best practices that organizations can implement to boost customer satisfaction.</a:t>
            </a:r>
          </a:p>
        </p:txBody>
      </p:sp>
    </p:spTree>
    <p:extLst>
      <p:ext uri="{BB962C8B-B14F-4D97-AF65-F5344CB8AC3E}">
        <p14:creationId xmlns:p14="http://schemas.microsoft.com/office/powerpoint/2010/main" val="193286920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C322D"/>
      </a:dk2>
      <a:lt2>
        <a:srgbClr val="E8E3E2"/>
      </a:lt2>
      <a:accent1>
        <a:srgbClr val="25AECF"/>
      </a:accent1>
      <a:accent2>
        <a:srgbClr val="14B692"/>
      </a:accent2>
      <a:accent3>
        <a:srgbClr val="21B857"/>
      </a:accent3>
      <a:accent4>
        <a:srgbClr val="1EBC14"/>
      </a:accent4>
      <a:accent5>
        <a:srgbClr val="66B420"/>
      </a:accent5>
      <a:accent6>
        <a:srgbClr val="99A912"/>
      </a:accent6>
      <a:hlink>
        <a:srgbClr val="BF58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81CA329-EAC0-4D62-BF8C-F20266FC2A59}">
  <we:reference id="wa200001409" version="2.0.0.0" store="en-US" storeType="OMEX"/>
  <we:alternateReferences>
    <we:reference id="wa200001409" version="2.0.0.0"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440</TotalTime>
  <Words>1194</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Avenir Next LT Pro</vt:lpstr>
      <vt:lpstr>Calibri</vt:lpstr>
      <vt:lpstr>Wingdings</vt:lpstr>
      <vt:lpstr>AccentBoxVTI</vt:lpstr>
      <vt:lpstr>Explore the role of emotional intelligence (EQ) in customer service by studying the relationship between EQ and customer satisfaction.</vt:lpstr>
      <vt:lpstr>Team Members:  </vt:lpstr>
      <vt:lpstr>Introduction</vt:lpstr>
      <vt:lpstr>EQ Skills in Customer Service</vt:lpstr>
      <vt:lpstr>Benefits of High EQ in Customer Service</vt:lpstr>
      <vt:lpstr>Background</vt:lpstr>
      <vt:lpstr>Methodology</vt:lpstr>
      <vt:lpstr>Methodology ( Cont. )</vt:lpstr>
      <vt:lpstr>Methodology ( Cont. )</vt:lpstr>
      <vt:lpstr>Methodology ( Cont. )</vt:lpstr>
      <vt:lpstr>Limitations</vt:lpstr>
      <vt:lpstr>Recommendations</vt:lpstr>
      <vt:lpstr>Recommendations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Complexity  Enhancing English Skills for Engineers</dc:title>
  <dc:creator>Anantha Sai Sribhashyam</dc:creator>
  <cp:lastModifiedBy>DELL</cp:lastModifiedBy>
  <cp:revision>12</cp:revision>
  <dcterms:created xsi:type="dcterms:W3CDTF">2024-04-05T04:52:55Z</dcterms:created>
  <dcterms:modified xsi:type="dcterms:W3CDTF">2024-04-06T10:12:31Z</dcterms:modified>
</cp:coreProperties>
</file>