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70" r:id="rId16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31" autoAdjust="0"/>
  </p:normalViewPr>
  <p:slideViewPr>
    <p:cSldViewPr>
      <p:cViewPr varScale="1">
        <p:scale>
          <a:sx n="149" d="100"/>
          <a:sy n="149" d="100"/>
        </p:scale>
        <p:origin x="1133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6763E-BE72-437F-AA31-C54A80B4824D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D9A5-7400-4CCA-A0DC-1E5C42284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fw_jump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: jumps to fixed location.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fw_payload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: the firmware embeds the kernel.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fw_dynamic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: a previous stage tells </a:t>
            </a:r>
            <a:r>
              <a:rPr lang="en-US" b="0" i="0" dirty="0" err="1">
                <a:solidFill>
                  <a:srgbClr val="DBDEE1"/>
                </a:solidFill>
                <a:effectLst/>
                <a:latin typeface="gg sans"/>
              </a:rPr>
              <a:t>opensbi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 where to jump to via a struct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D9A5-7400-4CCA-A0DC-1E5C42284A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21125" y="31552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41508" y="31512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19310" y="31512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75644" y="31449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12475" y="31512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72343" y="31576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83442" y="31512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59643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030610" y="31449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954409" y="31512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30610" y="31830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603025" y="31754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575961" y="31489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481104" y="31449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21125" y="31552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41508" y="31512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19310" y="31512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75644" y="31449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12475" y="31512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72343" y="31576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83442" y="31512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59643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030610" y="31449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954409" y="31512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30610" y="31830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3464"/>
            <a:ext cx="55751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516" y="1049807"/>
            <a:ext cx="4920767" cy="1056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8.jp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5.png"/><Relationship Id="rId5" Type="http://schemas.openxmlformats.org/officeDocument/2006/relationships/slide" Target="slide1.xml"/><Relationship Id="rId10" Type="http://schemas.openxmlformats.org/officeDocument/2006/relationships/image" Target="../media/image4.png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940" y="303728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  </a:t>
            </a:r>
            <a:r>
              <a:rPr sz="400" spc="9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        </a:t>
            </a:r>
            <a:r>
              <a:rPr sz="400" spc="4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10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   </a:t>
            </a:r>
            <a:r>
              <a:rPr sz="400" spc="5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9117" y="909784"/>
            <a:ext cx="1602105" cy="8001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5" dirty="0">
                <a:solidFill>
                  <a:srgbClr val="3333B2"/>
                </a:solidFill>
                <a:latin typeface="Courier New"/>
                <a:cs typeface="Courier New"/>
              </a:rPr>
              <a:t>bitbangers CPU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ourier New"/>
              <a:cs typeface="Courier New"/>
            </a:endParaRPr>
          </a:p>
          <a:p>
            <a:pPr marL="94615">
              <a:lnSpc>
                <a:spcPct val="100000"/>
              </a:lnSpc>
            </a:pPr>
            <a:r>
              <a:rPr sz="1200" spc="-60" dirty="0">
                <a:latin typeface="Trebuchet MS"/>
                <a:cs typeface="Trebuchet MS"/>
              </a:rPr>
              <a:t>Devul,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Sanjana,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Aditya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4" name="object 4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95940" y="303728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  </a:t>
            </a:r>
            <a:r>
              <a:rPr sz="400" spc="9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      </a:t>
            </a:r>
            <a:r>
              <a:rPr sz="400" spc="4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10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    </a:t>
            </a:r>
            <a:r>
              <a:rPr sz="400" spc="5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10210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Edge</a:t>
            </a:r>
            <a:r>
              <a:rPr spc="5" dirty="0"/>
              <a:t> </a:t>
            </a:r>
            <a:r>
              <a:rPr spc="-114" dirty="0"/>
              <a:t>cases!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0665" indent="-19431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Font typeface="Cambria"/>
              <a:buChar char="►"/>
              <a:tabLst>
                <a:tab pos="241300" algn="l"/>
              </a:tabLst>
            </a:pPr>
            <a:r>
              <a:rPr sz="1200" spc="-45" dirty="0"/>
              <a:t>Linux</a:t>
            </a:r>
            <a:r>
              <a:rPr sz="1200" spc="20" dirty="0"/>
              <a:t> </a:t>
            </a:r>
            <a:r>
              <a:rPr sz="1200" spc="-65" dirty="0"/>
              <a:t>finds</a:t>
            </a:r>
            <a:r>
              <a:rPr sz="1200" spc="25" dirty="0"/>
              <a:t> </a:t>
            </a:r>
            <a:r>
              <a:rPr sz="1200" spc="-90" dirty="0"/>
              <a:t>edge</a:t>
            </a:r>
            <a:r>
              <a:rPr sz="1200" spc="25" dirty="0"/>
              <a:t> </a:t>
            </a:r>
            <a:r>
              <a:rPr sz="1200" spc="-75" dirty="0"/>
              <a:t>cases</a:t>
            </a:r>
            <a:r>
              <a:rPr sz="1200" spc="25" dirty="0"/>
              <a:t> </a:t>
            </a:r>
            <a:r>
              <a:rPr sz="1200" spc="-80" dirty="0"/>
              <a:t>w/the</a:t>
            </a:r>
            <a:r>
              <a:rPr sz="1200" spc="25" dirty="0"/>
              <a:t> </a:t>
            </a:r>
            <a:r>
              <a:rPr sz="1200" spc="-75" dirty="0"/>
              <a:t>processor</a:t>
            </a:r>
            <a:r>
              <a:rPr sz="1200" spc="25" dirty="0"/>
              <a:t> </a:t>
            </a:r>
            <a:r>
              <a:rPr sz="1200" spc="-80" dirty="0"/>
              <a:t>very</a:t>
            </a:r>
            <a:r>
              <a:rPr sz="1200" spc="25" dirty="0"/>
              <a:t> </a:t>
            </a:r>
            <a:r>
              <a:rPr sz="1200" spc="-95" dirty="0"/>
              <a:t>easily.</a:t>
            </a:r>
            <a:endParaRPr sz="1200"/>
          </a:p>
          <a:p>
            <a:pPr marL="240665" indent="-19431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Font typeface="Cambria"/>
              <a:buChar char="►"/>
              <a:tabLst>
                <a:tab pos="241300" algn="l"/>
              </a:tabLst>
            </a:pPr>
            <a:r>
              <a:rPr sz="1200" spc="-70" dirty="0"/>
              <a:t>Correctness</a:t>
            </a:r>
            <a:r>
              <a:rPr sz="1200" spc="20" dirty="0"/>
              <a:t> </a:t>
            </a:r>
            <a:r>
              <a:rPr sz="1200" spc="-55" dirty="0"/>
              <a:t>is</a:t>
            </a:r>
            <a:r>
              <a:rPr sz="1200" spc="20" dirty="0"/>
              <a:t> </a:t>
            </a:r>
            <a:r>
              <a:rPr sz="1200" spc="-90" dirty="0">
                <a:solidFill>
                  <a:srgbClr val="FF0000"/>
                </a:solidFill>
              </a:rPr>
              <a:t>extremely</a:t>
            </a:r>
            <a:r>
              <a:rPr sz="1200" spc="20" dirty="0">
                <a:solidFill>
                  <a:srgbClr val="FF0000"/>
                </a:solidFill>
              </a:rPr>
              <a:t> </a:t>
            </a:r>
            <a:r>
              <a:rPr sz="1200" spc="-70" dirty="0"/>
              <a:t>important.</a:t>
            </a:r>
            <a:endParaRPr sz="1200"/>
          </a:p>
          <a:p>
            <a:pPr marL="240665" marR="30480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41300" algn="l"/>
              </a:tabLst>
            </a:pPr>
            <a:r>
              <a:rPr sz="1200" spc="-45" dirty="0"/>
              <a:t>Finding bugs </a:t>
            </a:r>
            <a:r>
              <a:rPr sz="1200" spc="-55" dirty="0"/>
              <a:t>is </a:t>
            </a:r>
            <a:r>
              <a:rPr sz="1200" spc="-85" dirty="0"/>
              <a:t>hard,</a:t>
            </a:r>
            <a:r>
              <a:rPr sz="1200" spc="-80" dirty="0"/>
              <a:t> </a:t>
            </a:r>
            <a:r>
              <a:rPr sz="1200" spc="-75" dirty="0"/>
              <a:t>since</a:t>
            </a:r>
            <a:r>
              <a:rPr sz="1200" spc="-70" dirty="0"/>
              <a:t> </a:t>
            </a:r>
            <a:r>
              <a:rPr sz="1200" spc="-45" dirty="0"/>
              <a:t>Linux </a:t>
            </a:r>
            <a:r>
              <a:rPr sz="1200" spc="-65" dirty="0"/>
              <a:t>assumes</a:t>
            </a:r>
            <a:r>
              <a:rPr sz="1200" spc="-60" dirty="0"/>
              <a:t> </a:t>
            </a:r>
            <a:r>
              <a:rPr sz="1200" spc="-85" dirty="0"/>
              <a:t>the</a:t>
            </a:r>
            <a:r>
              <a:rPr sz="1200" spc="-80" dirty="0"/>
              <a:t> </a:t>
            </a:r>
            <a:r>
              <a:rPr sz="1200" spc="-70" dirty="0"/>
              <a:t>underlying</a:t>
            </a:r>
            <a:r>
              <a:rPr sz="1200" spc="220" dirty="0"/>
              <a:t> </a:t>
            </a:r>
            <a:r>
              <a:rPr sz="1200" spc="-95" dirty="0"/>
              <a:t>hardware</a:t>
            </a:r>
            <a:r>
              <a:rPr sz="1200" spc="170" dirty="0"/>
              <a:t> </a:t>
            </a:r>
            <a:r>
              <a:rPr sz="1200" spc="-55" dirty="0"/>
              <a:t>is </a:t>
            </a:r>
            <a:r>
              <a:rPr sz="1200" spc="-50" dirty="0"/>
              <a:t> </a:t>
            </a:r>
            <a:r>
              <a:rPr sz="1200" spc="-90" dirty="0"/>
              <a:t>perfect,</a:t>
            </a:r>
            <a:r>
              <a:rPr sz="1200" spc="25" dirty="0"/>
              <a:t> </a:t>
            </a:r>
            <a:r>
              <a:rPr sz="1200" spc="-65" dirty="0"/>
              <a:t>and</a:t>
            </a:r>
            <a:r>
              <a:rPr sz="1200" spc="30" dirty="0"/>
              <a:t> </a:t>
            </a:r>
            <a:r>
              <a:rPr sz="1200" spc="-70" dirty="0"/>
              <a:t>fails</a:t>
            </a:r>
            <a:r>
              <a:rPr sz="1200" spc="30" dirty="0"/>
              <a:t> </a:t>
            </a:r>
            <a:r>
              <a:rPr sz="1200" spc="-75" dirty="0"/>
              <a:t>silently</a:t>
            </a:r>
            <a:r>
              <a:rPr sz="1200" spc="25" dirty="0"/>
              <a:t> </a:t>
            </a:r>
            <a:r>
              <a:rPr sz="1200" spc="285" dirty="0"/>
              <a:t>—</a:t>
            </a:r>
            <a:r>
              <a:rPr sz="1200" spc="30" dirty="0"/>
              <a:t> </a:t>
            </a:r>
            <a:r>
              <a:rPr sz="1200" spc="-65" dirty="0"/>
              <a:t>finding</a:t>
            </a:r>
            <a:r>
              <a:rPr sz="1200" spc="30" dirty="0"/>
              <a:t> </a:t>
            </a:r>
            <a:r>
              <a:rPr sz="1200" spc="-70" dirty="0"/>
              <a:t>a</a:t>
            </a:r>
            <a:r>
              <a:rPr sz="1200" spc="30" dirty="0"/>
              <a:t> </a:t>
            </a:r>
            <a:r>
              <a:rPr sz="1200" spc="-80" dirty="0"/>
              <a:t>failure</a:t>
            </a:r>
            <a:r>
              <a:rPr sz="1200" spc="25" dirty="0"/>
              <a:t> </a:t>
            </a:r>
            <a:r>
              <a:rPr sz="1200" spc="-65" dirty="0"/>
              <a:t>in</a:t>
            </a:r>
            <a:r>
              <a:rPr sz="1200" spc="30" dirty="0"/>
              <a:t> </a:t>
            </a:r>
            <a:r>
              <a:rPr sz="1200" spc="-80" dirty="0"/>
              <a:t>execution</a:t>
            </a:r>
            <a:r>
              <a:rPr sz="1200" spc="30" dirty="0"/>
              <a:t> </a:t>
            </a:r>
            <a:r>
              <a:rPr sz="1200" spc="-75" dirty="0"/>
              <a:t>means</a:t>
            </a:r>
            <a:r>
              <a:rPr sz="1200" spc="25" dirty="0"/>
              <a:t> </a:t>
            </a:r>
            <a:r>
              <a:rPr sz="1200" spc="-65" dirty="0"/>
              <a:t>comparing </a:t>
            </a:r>
            <a:r>
              <a:rPr sz="1200" spc="-345" dirty="0"/>
              <a:t> </a:t>
            </a:r>
            <a:r>
              <a:rPr sz="1200" spc="-75" dirty="0"/>
              <a:t>traces</a:t>
            </a:r>
            <a:r>
              <a:rPr sz="1200" spc="20" dirty="0"/>
              <a:t> </a:t>
            </a:r>
            <a:r>
              <a:rPr sz="1200" spc="-80" dirty="0"/>
              <a:t>w/emulator.</a:t>
            </a:r>
            <a:endParaRPr sz="120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4" name="object 4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15246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Examples</a:t>
            </a:r>
            <a:r>
              <a:rPr spc="-25" dirty="0"/>
              <a:t> </a:t>
            </a:r>
            <a:r>
              <a:rPr spc="-85" dirty="0"/>
              <a:t>of</a:t>
            </a:r>
            <a:r>
              <a:rPr spc="-20" dirty="0"/>
              <a:t> </a:t>
            </a:r>
            <a:r>
              <a:rPr spc="-125" dirty="0"/>
              <a:t>bugs</a:t>
            </a:r>
          </a:p>
        </p:txBody>
      </p:sp>
      <p:sp>
        <p:nvSpPr>
          <p:cNvPr id="8" name="object 8"/>
          <p:cNvSpPr/>
          <p:nvPr/>
        </p:nvSpPr>
        <p:spPr>
          <a:xfrm>
            <a:off x="663663" y="874877"/>
            <a:ext cx="4736465" cy="542290"/>
          </a:xfrm>
          <a:custGeom>
            <a:avLst/>
            <a:gdLst/>
            <a:ahLst/>
            <a:cxnLst/>
            <a:rect l="l" t="t" r="r" b="b"/>
            <a:pathLst>
              <a:path w="4736465" h="542290">
                <a:moveTo>
                  <a:pt x="4736389" y="54000"/>
                </a:moveTo>
                <a:lnTo>
                  <a:pt x="4732147" y="32981"/>
                </a:lnTo>
                <a:lnTo>
                  <a:pt x="4720577" y="15811"/>
                </a:lnTo>
                <a:lnTo>
                  <a:pt x="4703407" y="4241"/>
                </a:lnTo>
                <a:lnTo>
                  <a:pt x="4682388" y="0"/>
                </a:lnTo>
                <a:lnTo>
                  <a:pt x="53987" y="0"/>
                </a:lnTo>
                <a:lnTo>
                  <a:pt x="32969" y="4241"/>
                </a:lnTo>
                <a:lnTo>
                  <a:pt x="15811" y="15811"/>
                </a:lnTo>
                <a:lnTo>
                  <a:pt x="4241" y="32981"/>
                </a:lnTo>
                <a:lnTo>
                  <a:pt x="0" y="54000"/>
                </a:lnTo>
                <a:lnTo>
                  <a:pt x="0" y="487756"/>
                </a:lnTo>
                <a:lnTo>
                  <a:pt x="4241" y="508774"/>
                </a:lnTo>
                <a:lnTo>
                  <a:pt x="15811" y="525932"/>
                </a:lnTo>
                <a:lnTo>
                  <a:pt x="32969" y="537502"/>
                </a:lnTo>
                <a:lnTo>
                  <a:pt x="53987" y="541743"/>
                </a:lnTo>
                <a:lnTo>
                  <a:pt x="4682388" y="541743"/>
                </a:lnTo>
                <a:lnTo>
                  <a:pt x="4703407" y="537502"/>
                </a:lnTo>
                <a:lnTo>
                  <a:pt x="4720577" y="525932"/>
                </a:lnTo>
                <a:lnTo>
                  <a:pt x="4732147" y="508774"/>
                </a:lnTo>
                <a:lnTo>
                  <a:pt x="4736389" y="487756"/>
                </a:lnTo>
                <a:lnTo>
                  <a:pt x="4736389" y="5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4258" y="445145"/>
            <a:ext cx="5313045" cy="279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marR="532765" indent="-1943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Cambria"/>
              <a:buChar char="►"/>
              <a:tabLst>
                <a:tab pos="219710" algn="l"/>
              </a:tabLst>
            </a:pPr>
            <a:r>
              <a:rPr sz="1200" spc="6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load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precisely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x2</a:t>
            </a:r>
            <a:r>
              <a:rPr sz="1200" spc="-330" dirty="0">
                <a:latin typeface="Courier New"/>
                <a:cs typeface="Courier New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followed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by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mret</a:t>
            </a:r>
            <a:r>
              <a:rPr sz="1200" spc="-335" dirty="0">
                <a:latin typeface="Courier New"/>
                <a:cs typeface="Courier New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caused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hazard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be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incorrectly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detected,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resulting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mret</a:t>
            </a:r>
            <a:r>
              <a:rPr sz="1200" spc="-335" dirty="0">
                <a:latin typeface="Courier New"/>
                <a:cs typeface="Courier New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never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hap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75" dirty="0">
                <a:latin typeface="Trebuchet MS"/>
                <a:cs typeface="Trebuchet MS"/>
              </a:rPr>
              <a:t>ening:</a:t>
            </a:r>
            <a:endParaRPr sz="1200">
              <a:latin typeface="Trebuchet MS"/>
              <a:cs typeface="Trebuchet MS"/>
            </a:endParaRPr>
          </a:p>
          <a:p>
            <a:pPr marL="417195" marR="4027170">
              <a:lnSpc>
                <a:spcPct val="100000"/>
              </a:lnSpc>
              <a:spcBef>
                <a:spcPts val="1030"/>
              </a:spcBef>
            </a:pPr>
            <a:r>
              <a:rPr sz="1200" spc="-105" dirty="0">
                <a:solidFill>
                  <a:srgbClr val="70ADFF"/>
                </a:solidFill>
                <a:latin typeface="Courier New"/>
                <a:cs typeface="Courier New"/>
              </a:rPr>
              <a:t>ld </a:t>
            </a:r>
            <a:r>
              <a:rPr sz="1200" spc="-105" dirty="0">
                <a:solidFill>
                  <a:srgbClr val="3FFFFF"/>
                </a:solidFill>
                <a:latin typeface="Courier New"/>
                <a:cs typeface="Courier New"/>
              </a:rPr>
              <a:t>x</a:t>
            </a:r>
            <a:r>
              <a:rPr sz="1200" spc="-110" dirty="0">
                <a:solidFill>
                  <a:srgbClr val="3FFFFF"/>
                </a:solidFill>
                <a:latin typeface="Courier New"/>
                <a:cs typeface="Courier New"/>
              </a:rPr>
              <a:t>2</a:t>
            </a:r>
            <a:r>
              <a:rPr sz="1200" spc="-105" dirty="0">
                <a:solidFill>
                  <a:srgbClr val="D1D1D1"/>
                </a:solidFill>
                <a:latin typeface="Courier New"/>
                <a:cs typeface="Courier New"/>
              </a:rPr>
              <a:t>, (</a:t>
            </a:r>
            <a:r>
              <a:rPr sz="1200" spc="-105" dirty="0">
                <a:solidFill>
                  <a:srgbClr val="3FFFFF"/>
                </a:solidFill>
                <a:latin typeface="Courier New"/>
                <a:cs typeface="Courier New"/>
              </a:rPr>
              <a:t>xX</a:t>
            </a:r>
            <a:r>
              <a:rPr sz="1200" spc="-105" dirty="0">
                <a:solidFill>
                  <a:srgbClr val="D1D1D1"/>
                </a:solidFill>
                <a:latin typeface="Courier New"/>
                <a:cs typeface="Courier New"/>
              </a:rPr>
              <a:t>)  </a:t>
            </a:r>
            <a:r>
              <a:rPr sz="1200" spc="-105" dirty="0">
                <a:solidFill>
                  <a:srgbClr val="70ADFF"/>
                </a:solidFill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  <a:p>
            <a:pPr marL="219075" marR="383540">
              <a:lnSpc>
                <a:spcPct val="100000"/>
              </a:lnSpc>
              <a:spcBef>
                <a:spcPts val="1305"/>
              </a:spcBef>
            </a:pPr>
            <a:r>
              <a:rPr sz="1200" spc="-30" dirty="0">
                <a:latin typeface="Trebuchet MS"/>
                <a:cs typeface="Trebuchet MS"/>
              </a:rPr>
              <a:t>The </a:t>
            </a:r>
            <a:r>
              <a:rPr sz="1200" spc="-60" dirty="0">
                <a:latin typeface="Trebuchet MS"/>
                <a:cs typeface="Trebuchet MS"/>
              </a:rPr>
              <a:t>symptom </a:t>
            </a:r>
            <a:r>
              <a:rPr sz="1200" spc="-80" dirty="0">
                <a:latin typeface="Trebuchet MS"/>
                <a:cs typeface="Trebuchet MS"/>
              </a:rPr>
              <a:t>was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access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 </a:t>
            </a:r>
            <a:r>
              <a:rPr sz="1200" spc="-70" dirty="0">
                <a:latin typeface="Trebuchet MS"/>
                <a:cs typeface="Trebuchet MS"/>
              </a:rPr>
              <a:t>uninitialized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memory</a:t>
            </a:r>
            <a:r>
              <a:rPr sz="1200" spc="190" dirty="0">
                <a:latin typeface="Trebuchet MS"/>
                <a:cs typeface="Trebuchet MS"/>
              </a:rPr>
              <a:t> </a:t>
            </a:r>
            <a:r>
              <a:rPr sz="1200" spc="285" dirty="0">
                <a:latin typeface="Trebuchet MS"/>
                <a:cs typeface="Trebuchet MS"/>
              </a:rPr>
              <a:t>— </a:t>
            </a:r>
            <a:r>
              <a:rPr sz="1200" spc="-55" dirty="0">
                <a:latin typeface="Trebuchet MS"/>
                <a:cs typeface="Trebuchet MS"/>
              </a:rPr>
              <a:t>figuring </a:t>
            </a:r>
            <a:r>
              <a:rPr sz="1200" spc="-60" dirty="0">
                <a:latin typeface="Trebuchet MS"/>
                <a:cs typeface="Trebuchet MS"/>
              </a:rPr>
              <a:t>out </a:t>
            </a:r>
            <a:r>
              <a:rPr sz="1200" spc="-85" dirty="0">
                <a:latin typeface="Trebuchet MS"/>
                <a:cs typeface="Trebuchet MS"/>
              </a:rPr>
              <a:t>the 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issue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was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with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return-from-trap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required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reworking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emulator’s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timers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till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traces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matched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exactly.</a:t>
            </a:r>
            <a:endParaRPr sz="1200">
              <a:latin typeface="Trebuchet MS"/>
              <a:cs typeface="Trebuchet MS"/>
            </a:endParaRPr>
          </a:p>
          <a:p>
            <a:pPr marL="219075" marR="349885" indent="-194310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Font typeface="Cambria"/>
              <a:buChar char="►"/>
              <a:tabLst>
                <a:tab pos="219710" algn="l"/>
              </a:tabLst>
            </a:pPr>
            <a:r>
              <a:rPr sz="1200" spc="-65" dirty="0">
                <a:latin typeface="Trebuchet MS"/>
                <a:cs typeface="Trebuchet MS"/>
              </a:rPr>
              <a:t>Interrupt flag </a:t>
            </a:r>
            <a:r>
              <a:rPr sz="1200" spc="-80" dirty="0">
                <a:latin typeface="Trebuchet MS"/>
                <a:cs typeface="Trebuchet MS"/>
              </a:rPr>
              <a:t>was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losing </a:t>
            </a:r>
            <a:r>
              <a:rPr sz="1200" spc="-80" dirty="0">
                <a:latin typeface="Trebuchet MS"/>
                <a:cs typeface="Trebuchet MS"/>
              </a:rPr>
              <a:t>state: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this </a:t>
            </a:r>
            <a:r>
              <a:rPr sz="1200" spc="-80" dirty="0">
                <a:latin typeface="Trebuchet MS"/>
                <a:cs typeface="Trebuchet MS"/>
              </a:rPr>
              <a:t>was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happening </a:t>
            </a:r>
            <a:r>
              <a:rPr sz="1200" spc="-90" dirty="0">
                <a:latin typeface="Trebuchet MS"/>
                <a:cs typeface="Trebuchet MS"/>
              </a:rPr>
              <a:t>when</a:t>
            </a:r>
            <a:r>
              <a:rPr sz="1200" spc="18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 </a:t>
            </a:r>
            <a:r>
              <a:rPr sz="1200" spc="-70" dirty="0">
                <a:latin typeface="Trebuchet MS"/>
                <a:cs typeface="Trebuchet MS"/>
              </a:rPr>
              <a:t>interrupt 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happened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precisely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i="1" spc="-30" dirty="0">
                <a:latin typeface="Arial"/>
                <a:cs typeface="Arial"/>
              </a:rPr>
              <a:t>after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multiplication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operation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285" dirty="0">
                <a:latin typeface="Trebuchet MS"/>
                <a:cs typeface="Trebuchet MS"/>
              </a:rPr>
              <a:t>—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stall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EX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caused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certain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side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effects.</a:t>
            </a:r>
            <a:endParaRPr sz="1200">
              <a:latin typeface="Trebuchet MS"/>
              <a:cs typeface="Trebuchet MS"/>
            </a:endParaRPr>
          </a:p>
          <a:p>
            <a:pPr marL="219075" indent="-19431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Cambria"/>
              <a:buChar char="►"/>
              <a:tabLst>
                <a:tab pos="219710" algn="l"/>
              </a:tabLst>
            </a:pPr>
            <a:r>
              <a:rPr sz="1200" spc="5" dirty="0">
                <a:latin typeface="Trebuchet MS"/>
                <a:cs typeface="Trebuchet MS"/>
              </a:rPr>
              <a:t>An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interrupt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occurs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at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exactly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instruction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used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turn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interrupts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off.</a:t>
            </a:r>
            <a:endParaRPr sz="1200">
              <a:latin typeface="Trebuchet MS"/>
              <a:cs typeface="Trebuchet MS"/>
            </a:endParaRPr>
          </a:p>
          <a:p>
            <a:pPr marL="219075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19710" algn="l"/>
              </a:tabLst>
            </a:pPr>
            <a:r>
              <a:rPr sz="1200" spc="-85" dirty="0">
                <a:latin typeface="Trebuchet MS"/>
                <a:cs typeface="Trebuchet MS"/>
              </a:rPr>
              <a:t>…so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many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more</a:t>
            </a:r>
            <a:endParaRPr sz="1200">
              <a:latin typeface="Trebuchet MS"/>
              <a:cs typeface="Trebuchet MS"/>
            </a:endParaRPr>
          </a:p>
          <a:p>
            <a:pPr marL="3740150">
              <a:lnSpc>
                <a:spcPct val="100000"/>
              </a:lnSpc>
              <a:spcBef>
                <a:spcPts val="8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  </a:t>
            </a:r>
            <a:r>
              <a:rPr sz="400" spc="9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      </a:t>
            </a:r>
            <a:r>
              <a:rPr sz="400" spc="4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10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3663950">
              <a:lnSpc>
                <a:spcPct val="100000"/>
              </a:lnSpc>
              <a:spcBef>
                <a:spcPts val="220"/>
              </a:spcBef>
              <a:tabLst>
                <a:tab pos="5019040" algn="l"/>
              </a:tabLst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    </a:t>
            </a:r>
            <a:r>
              <a:rPr sz="400" spc="5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940" y="303728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4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5" name="object 5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93690" y="3037281"/>
            <a:ext cx="45085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        </a:t>
            </a:r>
            <a:r>
              <a:rPr sz="400" spc="-2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dirty="0">
                <a:latin typeface="Calibri"/>
                <a:cs typeface="Calibri"/>
              </a:rPr>
              <a:t>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</a:t>
            </a:r>
            <a:r>
              <a:rPr sz="400" spc="2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 </a:t>
            </a:r>
            <a:r>
              <a:rPr sz="400" spc="3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6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182181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Currently</a:t>
            </a:r>
            <a:r>
              <a:rPr spc="-30" dirty="0"/>
              <a:t> </a:t>
            </a:r>
            <a:r>
              <a:rPr spc="-105" dirty="0"/>
              <a:t>working</a:t>
            </a:r>
            <a:r>
              <a:rPr spc="-25" dirty="0"/>
              <a:t> </a:t>
            </a:r>
            <a:r>
              <a:rPr spc="-114" dirty="0"/>
              <a:t>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1558" y="927024"/>
            <a:ext cx="4851400" cy="13804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31775" indent="-194310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5" dirty="0">
                <a:latin typeface="Trebuchet MS"/>
                <a:cs typeface="Trebuchet MS"/>
              </a:rPr>
              <a:t>F</a:t>
            </a:r>
            <a:r>
              <a:rPr sz="1200" spc="-75" dirty="0">
                <a:latin typeface="Trebuchet MS"/>
                <a:cs typeface="Trebuchet MS"/>
              </a:rPr>
              <a:t>urther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debugging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nommu</a:t>
            </a:r>
            <a:r>
              <a:rPr sz="1200" spc="-335" dirty="0">
                <a:latin typeface="Courier New"/>
                <a:cs typeface="Courier New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b</a:t>
            </a:r>
            <a:r>
              <a:rPr sz="1200" spc="-30" dirty="0">
                <a:latin typeface="Trebuchet MS"/>
                <a:cs typeface="Trebuchet MS"/>
              </a:rPr>
              <a:t>o</a:t>
            </a:r>
            <a:r>
              <a:rPr sz="1200" spc="-80" dirty="0">
                <a:latin typeface="Trebuchet MS"/>
                <a:cs typeface="Trebuchet MS"/>
              </a:rPr>
              <a:t>ot.</a:t>
            </a:r>
            <a:endParaRPr sz="1200">
              <a:latin typeface="Trebuchet MS"/>
              <a:cs typeface="Trebuchet MS"/>
            </a:endParaRPr>
          </a:p>
          <a:p>
            <a:pPr marL="231775" marR="30480" indent="-194310">
              <a:lnSpc>
                <a:spcPts val="1350"/>
              </a:lnSpc>
              <a:spcBef>
                <a:spcPts val="33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55" dirty="0">
                <a:latin typeface="Trebuchet MS"/>
                <a:cs typeface="Trebuchet MS"/>
              </a:rPr>
              <a:t>Testing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new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MMU/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sv32</a:t>
            </a:r>
            <a:r>
              <a:rPr sz="1200" spc="-330" dirty="0">
                <a:latin typeface="Courier New"/>
                <a:cs typeface="Courier New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emulator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booting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14" dirty="0">
                <a:latin typeface="Trebuchet MS"/>
                <a:cs typeface="Trebuchet MS"/>
              </a:rPr>
              <a:t>MMU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Linux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emulation.</a:t>
            </a:r>
            <a:endParaRPr sz="1200">
              <a:latin typeface="Trebuchet MS"/>
              <a:cs typeface="Trebuchet MS"/>
            </a:endParaRPr>
          </a:p>
          <a:p>
            <a:pPr marL="535305" marR="107314" lvl="1" indent="-184150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Cambria"/>
              <a:buChar char="►"/>
              <a:tabLst>
                <a:tab pos="535940" algn="l"/>
              </a:tabLst>
            </a:pPr>
            <a:r>
              <a:rPr sz="1100" spc="-40" dirty="0">
                <a:latin typeface="Tahoma"/>
                <a:cs typeface="Tahoma"/>
              </a:rPr>
              <a:t>Caveat: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flattening </a:t>
            </a:r>
            <a:r>
              <a:rPr sz="1100" spc="80" dirty="0">
                <a:latin typeface="Tahoma"/>
                <a:cs typeface="Tahoma"/>
              </a:rPr>
              <a:t>MMU </a:t>
            </a:r>
            <a:r>
              <a:rPr sz="1100" spc="-20" dirty="0">
                <a:latin typeface="Tahoma"/>
                <a:cs typeface="Tahoma"/>
              </a:rPr>
              <a:t>Linux </a:t>
            </a:r>
            <a:r>
              <a:rPr sz="1100" spc="-30" dirty="0">
                <a:latin typeface="Tahoma"/>
                <a:cs typeface="Tahoma"/>
              </a:rPr>
              <a:t>doesn’t </a:t>
            </a:r>
            <a:r>
              <a:rPr sz="1100" spc="-80" dirty="0">
                <a:latin typeface="Tahoma"/>
                <a:cs typeface="Tahoma"/>
              </a:rPr>
              <a:t>seem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possible, </a:t>
            </a:r>
            <a:r>
              <a:rPr sz="1100" spc="-65" dirty="0">
                <a:latin typeface="Tahoma"/>
                <a:cs typeface="Tahoma"/>
              </a:rPr>
              <a:t>so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75" dirty="0">
                <a:latin typeface="Tahoma"/>
                <a:cs typeface="Tahoma"/>
              </a:rPr>
              <a:t>use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firmware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boot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ELF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Linux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90" dirty="0">
                <a:latin typeface="Tahoma"/>
                <a:cs typeface="Tahoma"/>
              </a:rPr>
              <a:t>—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currently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exploring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OpenSBI’s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SimSun"/>
                <a:cs typeface="SimSun"/>
              </a:rPr>
              <a:t>fw_payload</a:t>
            </a:r>
            <a:r>
              <a:rPr sz="1100" spc="-190" dirty="0">
                <a:latin typeface="SimSun"/>
                <a:cs typeface="SimSun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comparing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emulator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traces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w/QEMU.</a:t>
            </a:r>
            <a:endParaRPr sz="1100">
              <a:latin typeface="Tahoma"/>
              <a:cs typeface="Tahoma"/>
            </a:endParaRPr>
          </a:p>
          <a:p>
            <a:pPr marL="231775" indent="-194310">
              <a:lnSpc>
                <a:spcPct val="100000"/>
              </a:lnSpc>
              <a:spcBef>
                <a:spcPts val="32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45" dirty="0">
                <a:latin typeface="Trebuchet MS"/>
                <a:cs typeface="Trebuchet MS"/>
              </a:rPr>
              <a:t>Finishing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sv32</a:t>
            </a:r>
            <a:r>
              <a:rPr sz="1200" spc="-330" dirty="0">
                <a:latin typeface="Courier New"/>
                <a:cs typeface="Courier New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hardware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(finally)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booting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Linux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there.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4" name="object 4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95940" y="303728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  </a:t>
            </a:r>
            <a:r>
              <a:rPr sz="400" spc="9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     </a:t>
            </a:r>
            <a:r>
              <a:rPr sz="400" spc="4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10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    </a:t>
            </a:r>
            <a:r>
              <a:rPr sz="400" spc="5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30448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What</a:t>
            </a:r>
            <a:r>
              <a:rPr spc="5" dirty="0"/>
              <a:t> </a:t>
            </a:r>
            <a:r>
              <a:rPr spc="-204" dirty="0"/>
              <a:t>w</a:t>
            </a:r>
            <a:r>
              <a:rPr spc="-180" dirty="0"/>
              <a:t>e</a:t>
            </a:r>
            <a:r>
              <a:rPr spc="5" dirty="0"/>
              <a:t> </a:t>
            </a:r>
            <a:r>
              <a:rPr spc="-90" dirty="0"/>
              <a:t>should’ve</a:t>
            </a:r>
            <a:r>
              <a:rPr spc="5" dirty="0"/>
              <a:t> </a:t>
            </a:r>
            <a:r>
              <a:rPr spc="-130" dirty="0"/>
              <a:t>done</a:t>
            </a:r>
            <a:r>
              <a:rPr spc="5" dirty="0"/>
              <a:t> </a:t>
            </a:r>
            <a:r>
              <a:rPr spc="-80" dirty="0"/>
              <a:t>differently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1558" y="1018448"/>
            <a:ext cx="4966335" cy="1201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381635" indent="-1943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60" dirty="0">
                <a:latin typeface="Trebuchet MS"/>
                <a:cs typeface="Trebuchet MS"/>
              </a:rPr>
              <a:t>Started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earlier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85" dirty="0">
                <a:latin typeface="Trebuchet MS"/>
                <a:cs typeface="Trebuchet MS"/>
              </a:rPr>
              <a:t>—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this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project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probably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2.5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month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project,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not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1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month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one.</a:t>
            </a:r>
            <a:endParaRPr sz="1200">
              <a:latin typeface="Trebuchet MS"/>
              <a:cs typeface="Trebuchet MS"/>
            </a:endParaRPr>
          </a:p>
          <a:p>
            <a:pPr marL="231775" marR="79375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70" dirty="0">
                <a:latin typeface="Trebuchet MS"/>
                <a:cs typeface="Trebuchet MS"/>
              </a:rPr>
              <a:t>Tried </a:t>
            </a:r>
            <a:r>
              <a:rPr sz="1200" spc="-50" dirty="0">
                <a:latin typeface="Trebuchet MS"/>
                <a:cs typeface="Trebuchet MS"/>
              </a:rPr>
              <a:t>booting </a:t>
            </a:r>
            <a:r>
              <a:rPr sz="1200" spc="-70" dirty="0">
                <a:latin typeface="Trebuchet MS"/>
                <a:cs typeface="Trebuchet MS"/>
              </a:rPr>
              <a:t>a </a:t>
            </a:r>
            <a:r>
              <a:rPr sz="1200" spc="-85" dirty="0">
                <a:latin typeface="Trebuchet MS"/>
                <a:cs typeface="Trebuchet MS"/>
              </a:rPr>
              <a:t>smaller,</a:t>
            </a:r>
            <a:r>
              <a:rPr sz="1200" spc="-80" dirty="0">
                <a:latin typeface="Trebuchet MS"/>
                <a:cs typeface="Trebuchet MS"/>
              </a:rPr>
              <a:t> simpler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RISC-V </a:t>
            </a:r>
            <a:r>
              <a:rPr sz="1200" spc="-65" dirty="0">
                <a:latin typeface="Trebuchet MS"/>
                <a:cs typeface="Trebuchet MS"/>
              </a:rPr>
              <a:t>operating system </a:t>
            </a:r>
            <a:r>
              <a:rPr sz="1200" spc="285" dirty="0">
                <a:latin typeface="Trebuchet MS"/>
                <a:cs typeface="Trebuchet MS"/>
              </a:rPr>
              <a:t>— </a:t>
            </a:r>
            <a:r>
              <a:rPr sz="1200" spc="-75" dirty="0">
                <a:latin typeface="Trebuchet MS"/>
                <a:cs typeface="Trebuchet MS"/>
              </a:rPr>
              <a:t>unfortunately </a:t>
            </a:r>
            <a:r>
              <a:rPr sz="1200" spc="-35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these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are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rare.</a:t>
            </a:r>
            <a:endParaRPr sz="1200">
              <a:latin typeface="Trebuchet MS"/>
              <a:cs typeface="Trebuchet MS"/>
            </a:endParaRPr>
          </a:p>
          <a:p>
            <a:pPr marL="231775" marR="30480" indent="-19431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60" dirty="0">
                <a:latin typeface="Trebuchet MS"/>
                <a:cs typeface="Trebuchet MS"/>
              </a:rPr>
              <a:t>Started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FPGA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prototyping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earlier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285" dirty="0">
                <a:latin typeface="Trebuchet MS"/>
                <a:cs typeface="Trebuchet MS"/>
              </a:rPr>
              <a:t>—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waiting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for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Linux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boot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simulation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makes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100" dirty="0">
                <a:latin typeface="Trebuchet MS"/>
                <a:cs typeface="Trebuchet MS"/>
              </a:rPr>
              <a:t>TDD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i="1" spc="-70" dirty="0">
                <a:latin typeface="Arial"/>
                <a:cs typeface="Arial"/>
              </a:rPr>
              <a:t>very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slow.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940" y="303728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  </a:t>
            </a:r>
            <a:r>
              <a:rPr sz="400" spc="9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      </a:t>
            </a:r>
            <a:r>
              <a:rPr sz="400" spc="4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10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    </a:t>
            </a:r>
            <a:r>
              <a:rPr sz="400" spc="5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73464"/>
            <a:ext cx="32505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20" dirty="0">
                <a:solidFill>
                  <a:srgbClr val="3333B2"/>
                </a:solidFill>
                <a:latin typeface="Tahoma"/>
                <a:cs typeface="Tahoma"/>
              </a:rPr>
              <a:t>B</a:t>
            </a:r>
            <a:r>
              <a:rPr sz="1700" spc="20" dirty="0">
                <a:solidFill>
                  <a:srgbClr val="3333B2"/>
                </a:solidFill>
                <a:latin typeface="Tahoma"/>
                <a:cs typeface="Tahoma"/>
              </a:rPr>
              <a:t>o</a:t>
            </a:r>
            <a:r>
              <a:rPr sz="1700" spc="-70" dirty="0">
                <a:solidFill>
                  <a:srgbClr val="3333B2"/>
                </a:solidFill>
                <a:latin typeface="Tahoma"/>
                <a:cs typeface="Tahoma"/>
              </a:rPr>
              <a:t>oting</a:t>
            </a:r>
            <a:r>
              <a:rPr sz="1700" spc="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700" spc="-135" dirty="0">
                <a:solidFill>
                  <a:srgbClr val="3333B2"/>
                </a:solidFill>
                <a:latin typeface="Courier New"/>
                <a:cs typeface="Courier New"/>
              </a:rPr>
              <a:t>nommu</a:t>
            </a:r>
            <a:r>
              <a:rPr sz="1700" spc="-484" dirty="0">
                <a:solidFill>
                  <a:srgbClr val="3333B2"/>
                </a:solidFill>
                <a:latin typeface="Courier New"/>
                <a:cs typeface="Courier New"/>
              </a:rPr>
              <a:t> </a:t>
            </a:r>
            <a:r>
              <a:rPr sz="1700" spc="-100" dirty="0">
                <a:solidFill>
                  <a:srgbClr val="3333B2"/>
                </a:solidFill>
                <a:latin typeface="Tahoma"/>
                <a:cs typeface="Tahoma"/>
              </a:rPr>
              <a:t>Linux…to</a:t>
            </a:r>
            <a:r>
              <a:rPr sz="1700" spc="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700" spc="-145" dirty="0">
                <a:solidFill>
                  <a:srgbClr val="3333B2"/>
                </a:solidFill>
                <a:latin typeface="Tahoma"/>
                <a:cs typeface="Tahoma"/>
              </a:rPr>
              <a:t>some</a:t>
            </a:r>
            <a:r>
              <a:rPr sz="1700" spc="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700" spc="-70" dirty="0">
                <a:solidFill>
                  <a:srgbClr val="3333B2"/>
                </a:solidFill>
                <a:latin typeface="Tahoma"/>
                <a:cs typeface="Tahoma"/>
              </a:rPr>
              <a:t>p</a:t>
            </a:r>
            <a:r>
              <a:rPr sz="1700" spc="-60" dirty="0">
                <a:solidFill>
                  <a:srgbClr val="3333B2"/>
                </a:solidFill>
                <a:latin typeface="Tahoma"/>
                <a:cs typeface="Tahoma"/>
              </a:rPr>
              <a:t>oint.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2012" y="549616"/>
            <a:ext cx="4535980" cy="239556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125" y="31552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1508" y="31512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9310" y="31512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12475" y="3142407"/>
            <a:ext cx="203200" cy="55880"/>
            <a:chOff x="4412475" y="314240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475644" y="314493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2475" y="31512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83442" y="3151288"/>
            <a:ext cx="203200" cy="38100"/>
            <a:chOff x="4683442" y="3151288"/>
            <a:chExt cx="203200" cy="38100"/>
          </a:xfrm>
        </p:grpSpPr>
        <p:sp>
          <p:nvSpPr>
            <p:cNvPr id="9" name="object 9"/>
            <p:cNvSpPr/>
            <p:nvPr/>
          </p:nvSpPr>
          <p:spPr>
            <a:xfrm>
              <a:off x="4772343" y="315763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3442" y="31512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9643" y="317033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54409" y="3151288"/>
            <a:ext cx="203200" cy="38100"/>
            <a:chOff x="4954409" y="3151288"/>
            <a:chExt cx="203200" cy="38100"/>
          </a:xfrm>
        </p:grpSpPr>
        <p:sp>
          <p:nvSpPr>
            <p:cNvPr id="13" name="object 13"/>
            <p:cNvSpPr/>
            <p:nvPr/>
          </p:nvSpPr>
          <p:spPr>
            <a:xfrm>
              <a:off x="5043310" y="315763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0" y="0"/>
                  </a:lnTo>
                </a:path>
                <a:path w="381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4409" y="31512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0610" y="31830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314277" y="315763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0" y="0"/>
                </a:lnTo>
              </a:path>
              <a:path w="38100" h="12700">
                <a:moveTo>
                  <a:pt x="0" y="12700"/>
                </a:moveTo>
                <a:lnTo>
                  <a:pt x="38100" y="127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95940" y="303728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  </a:t>
            </a:r>
            <a:r>
              <a:rPr sz="400" u="sng" spc="75" dirty="0">
                <a:uFill>
                  <a:solidFill>
                    <a:srgbClr val="D6D6EF"/>
                  </a:solidFill>
                </a:u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  </a:t>
            </a:r>
            <a:r>
              <a:rPr sz="400" u="sng" spc="75" dirty="0">
                <a:uFill>
                  <a:solidFill>
                    <a:srgbClr val="ADADE0"/>
                  </a:solidFill>
                </a:uFill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  </a:t>
            </a:r>
            <a:r>
              <a:rPr sz="400" spc="90" dirty="0">
                <a:latin typeface="Calibri"/>
                <a:cs typeface="Calibri"/>
              </a:rPr>
              <a:t> </a:t>
            </a:r>
            <a:r>
              <a:rPr sz="400" u="sng" spc="15" dirty="0">
                <a:uFill>
                  <a:solidFill>
                    <a:srgbClr val="ADADE0"/>
                  </a:solidFill>
                </a:uFill>
                <a:latin typeface="Calibri"/>
                <a:cs typeface="Calibri"/>
                <a:hlinkClick r:id="rId3" action="ppaction://hlinksldjump"/>
              </a:rPr>
              <a:t>.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       </a:t>
            </a:r>
            <a:r>
              <a:rPr sz="400" spc="4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10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 </a:t>
            </a:r>
            <a:r>
              <a:rPr sz="400" spc="6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trike="sngStrike" spc="15" dirty="0">
                <a:latin typeface="Calibri"/>
                <a:cs typeface="Calibri"/>
                <a:hlinkClick r:id="rId3" action="ppaction://hlinksldjump"/>
              </a:rPr>
              <a:t>. </a:t>
            </a:r>
            <a:r>
              <a:rPr sz="400" strike="noStrike" spc="1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trike="noStrike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trike="noStrike" spc="15" dirty="0">
                <a:latin typeface="Calibri"/>
                <a:cs typeface="Calibri"/>
              </a:rPr>
              <a:t>   </a:t>
            </a:r>
            <a:r>
              <a:rPr sz="400" strike="noStrike" spc="110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4" action="ppaction://hlinksldjump"/>
              </a:rPr>
              <a:t>.  </a:t>
            </a:r>
            <a:r>
              <a:rPr sz="400" strike="noStrike" spc="8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trike="noStrike" spc="15" dirty="0">
                <a:latin typeface="Calibri"/>
                <a:cs typeface="Calibri"/>
              </a:rPr>
              <a:t>  </a:t>
            </a:r>
            <a:r>
              <a:rPr sz="400" strike="noStrike" spc="75" dirty="0">
                <a:latin typeface="Calibri"/>
                <a:cs typeface="Calibri"/>
              </a:rPr>
              <a:t> </a:t>
            </a:r>
            <a:r>
              <a:rPr sz="400" strike="sngStrike" spc="15" dirty="0">
                <a:latin typeface="Calibri"/>
                <a:cs typeface="Calibri"/>
                <a:hlinkClick r:id="rId3" action="ppaction://hlinksldjump"/>
              </a:rPr>
              <a:t>. </a:t>
            </a:r>
            <a:r>
              <a:rPr sz="400" strike="noStrike" spc="1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trike="noStrike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trike="noStrike" spc="15" dirty="0">
                <a:latin typeface="Calibri"/>
                <a:cs typeface="Calibri"/>
              </a:rPr>
              <a:t>   </a:t>
            </a:r>
            <a:r>
              <a:rPr sz="400" strike="noStrike" spc="110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trike="noStrike" spc="15" dirty="0">
                <a:latin typeface="Calibri"/>
                <a:cs typeface="Calibri"/>
              </a:rPr>
              <a:t>      </a:t>
            </a:r>
            <a:r>
              <a:rPr sz="400" strike="noStrike" spc="60" dirty="0">
                <a:latin typeface="Calibri"/>
                <a:cs typeface="Calibri"/>
              </a:rPr>
              <a:t> </a:t>
            </a:r>
            <a:r>
              <a:rPr sz="400" strike="dblStrike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trike="dblStrike" spc="15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</a:rPr>
              <a:t>        </a:t>
            </a:r>
            <a:r>
              <a:rPr sz="400" strike="noStrike" spc="75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</a:rPr>
              <a:t>.    </a:t>
            </a:r>
            <a:r>
              <a:rPr sz="400" strike="noStrike" spc="70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</a:rPr>
              <a:t>.   </a:t>
            </a:r>
            <a:r>
              <a:rPr sz="400" strike="noStrike" spc="70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00" y="73464"/>
            <a:ext cx="41655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65" dirty="0">
                <a:solidFill>
                  <a:srgbClr val="3333B2"/>
                </a:solidFill>
                <a:latin typeface="Tahoma"/>
                <a:cs typeface="Tahoma"/>
              </a:rPr>
              <a:t>Q/A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940" y="303728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4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5" name="object 5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93690" y="3037281"/>
            <a:ext cx="45085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        </a:t>
            </a:r>
            <a:r>
              <a:rPr sz="400" spc="-2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dirty="0">
                <a:latin typeface="Calibri"/>
                <a:cs typeface="Calibri"/>
              </a:rPr>
              <a:t>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</a:t>
            </a:r>
            <a:r>
              <a:rPr sz="400" spc="2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 </a:t>
            </a:r>
            <a:r>
              <a:rPr sz="400" spc="3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6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16859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Overview</a:t>
            </a:r>
            <a:r>
              <a:rPr spc="-25" dirty="0"/>
              <a:t> </a:t>
            </a:r>
            <a:r>
              <a:rPr spc="-85" dirty="0"/>
              <a:t>of</a:t>
            </a:r>
            <a:r>
              <a:rPr spc="-25" dirty="0"/>
              <a:t> </a:t>
            </a:r>
            <a:r>
              <a:rPr spc="-95" dirty="0"/>
              <a:t>Design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1558" y="1121918"/>
            <a:ext cx="4654550" cy="9112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31775" indent="-19431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105" dirty="0">
                <a:latin typeface="Courier New"/>
                <a:cs typeface="Courier New"/>
              </a:rPr>
              <a:t>RV32IMA_Zicsr_Zifencei</a:t>
            </a:r>
            <a:r>
              <a:rPr sz="1200" spc="-335" dirty="0">
                <a:latin typeface="Courier New"/>
                <a:cs typeface="Courier New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(with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some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sv32</a:t>
            </a:r>
            <a:r>
              <a:rPr sz="1200" spc="-335" dirty="0">
                <a:latin typeface="Courier New"/>
                <a:cs typeface="Courier New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sup</a:t>
            </a:r>
            <a:r>
              <a:rPr sz="1200" spc="-35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rt).</a:t>
            </a:r>
            <a:endParaRPr sz="1200">
              <a:latin typeface="Trebuchet MS"/>
              <a:cs typeface="Trebuchet MS"/>
            </a:endParaRPr>
          </a:p>
          <a:p>
            <a:pPr marL="231775" indent="-19431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60" dirty="0">
                <a:latin typeface="Trebuchet MS"/>
                <a:cs typeface="Trebuchet MS"/>
              </a:rPr>
              <a:t>5-stage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pipelined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in-order,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static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not-taken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branch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prediction,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etc.,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etc.</a:t>
            </a:r>
            <a:endParaRPr sz="1200">
              <a:latin typeface="Trebuchet MS"/>
              <a:cs typeface="Trebuchet MS"/>
            </a:endParaRPr>
          </a:p>
          <a:p>
            <a:pPr marL="231775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35" dirty="0">
                <a:latin typeface="Trebuchet MS"/>
                <a:cs typeface="Trebuchet MS"/>
              </a:rPr>
              <a:t>CLINT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(interrupt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controller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compatible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w/privileged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spec)</a:t>
            </a:r>
            <a:endParaRPr sz="1200">
              <a:latin typeface="Trebuchet MS"/>
              <a:cs typeface="Trebuchet MS"/>
            </a:endParaRPr>
          </a:p>
          <a:p>
            <a:pPr marL="231775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60" dirty="0">
                <a:latin typeface="Trebuchet MS"/>
                <a:cs typeface="Trebuchet MS"/>
              </a:rPr>
              <a:t>Behavioral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UART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for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co-simulation.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125" y="31552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41508" y="31512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19310" y="31512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12475" y="3142407"/>
            <a:ext cx="203200" cy="55880"/>
            <a:chOff x="4412475" y="3142407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475644" y="3144938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2475" y="31512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83442" y="3151288"/>
            <a:ext cx="203200" cy="38100"/>
            <a:chOff x="4683442" y="3151288"/>
            <a:chExt cx="203200" cy="38100"/>
          </a:xfrm>
        </p:grpSpPr>
        <p:sp>
          <p:nvSpPr>
            <p:cNvPr id="9" name="object 9"/>
            <p:cNvSpPr/>
            <p:nvPr/>
          </p:nvSpPr>
          <p:spPr>
            <a:xfrm>
              <a:off x="4772343" y="315763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3442" y="31512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9643" y="317033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12700" y="0"/>
                  </a:moveTo>
                  <a:lnTo>
                    <a:pt x="50800" y="0"/>
                  </a:lnTo>
                </a:path>
                <a:path w="508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54409" y="3151288"/>
            <a:ext cx="203200" cy="38100"/>
            <a:chOff x="4954409" y="3151288"/>
            <a:chExt cx="203200" cy="38100"/>
          </a:xfrm>
        </p:grpSpPr>
        <p:sp>
          <p:nvSpPr>
            <p:cNvPr id="13" name="object 13"/>
            <p:cNvSpPr/>
            <p:nvPr/>
          </p:nvSpPr>
          <p:spPr>
            <a:xfrm>
              <a:off x="5043310" y="3157638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0" y="0"/>
                  </a:lnTo>
                </a:path>
                <a:path w="381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4409" y="3151288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0610" y="31830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95940" y="303728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u="sng" spc="75" dirty="0">
                <a:uFill>
                  <a:solidFill>
                    <a:srgbClr val="D6D6EF"/>
                  </a:solidFill>
                </a:u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u="sng" spc="45" dirty="0">
                <a:uFill>
                  <a:solidFill>
                    <a:srgbClr val="ADADE0"/>
                  </a:solidFill>
                </a:uFill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4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trike="sngStrike" spc="15" dirty="0">
                <a:latin typeface="Calibri"/>
                <a:cs typeface="Calibri"/>
                <a:hlinkClick r:id="rId6" action="ppaction://hlinksldjump"/>
              </a:rPr>
              <a:t>. </a:t>
            </a:r>
            <a:r>
              <a:rPr sz="400" strike="noStrike" spc="1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trike="noStrike" spc="7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trike="noStrike" spc="15" dirty="0">
                <a:latin typeface="Calibri"/>
                <a:cs typeface="Calibri"/>
              </a:rPr>
              <a:t>   </a:t>
            </a:r>
            <a:r>
              <a:rPr sz="400" strike="noStrike" spc="110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trike="noStrike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trike="noStrike" spc="15" dirty="0">
                <a:latin typeface="Calibri"/>
                <a:cs typeface="Calibri"/>
              </a:rPr>
              <a:t>  </a:t>
            </a:r>
            <a:r>
              <a:rPr sz="400" strike="noStrike" spc="75" dirty="0">
                <a:latin typeface="Calibri"/>
                <a:cs typeface="Calibri"/>
              </a:rPr>
              <a:t> </a:t>
            </a:r>
            <a:r>
              <a:rPr sz="400" strike="sngStrike" spc="15" dirty="0">
                <a:latin typeface="Calibri"/>
                <a:cs typeface="Calibri"/>
                <a:hlinkClick r:id="rId6" action="ppaction://hlinksldjump"/>
              </a:rPr>
              <a:t>. </a:t>
            </a:r>
            <a:r>
              <a:rPr sz="400" strike="noStrike" spc="1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trike="noStrike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trike="noStrike" spc="15" dirty="0">
                <a:latin typeface="Calibri"/>
                <a:cs typeface="Calibri"/>
              </a:rPr>
              <a:t>   </a:t>
            </a:r>
            <a:r>
              <a:rPr sz="400" strike="noStrike" spc="110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  <a:hlinkClick r:id="rId5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14277" y="3157638"/>
            <a:ext cx="38100" cy="12700"/>
          </a:xfrm>
          <a:custGeom>
            <a:avLst/>
            <a:gdLst/>
            <a:ahLst/>
            <a:cxnLst/>
            <a:rect l="l" t="t" r="r" b="b"/>
            <a:pathLst>
              <a:path w="38100" h="12700">
                <a:moveTo>
                  <a:pt x="0" y="0"/>
                </a:moveTo>
                <a:lnTo>
                  <a:pt x="38100" y="0"/>
                </a:lnTo>
              </a:path>
              <a:path w="38100" h="12700">
                <a:moveTo>
                  <a:pt x="0" y="12700"/>
                </a:moveTo>
                <a:lnTo>
                  <a:pt x="38100" y="127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93690" y="3037281"/>
            <a:ext cx="45085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u="sng" spc="15" dirty="0">
                <a:uFill>
                  <a:solidFill>
                    <a:srgbClr val="ADADE0"/>
                  </a:solidFill>
                </a:uFill>
                <a:latin typeface="Calibri"/>
                <a:cs typeface="Calibri"/>
                <a:hlinkClick r:id="rId6" action="ppaction://hlinksldjump"/>
              </a:rPr>
              <a:t>. </a:t>
            </a:r>
            <a:r>
              <a:rPr sz="400" u="sng" spc="-40" dirty="0">
                <a:uFill>
                  <a:solidFill>
                    <a:srgbClr val="ADADE0"/>
                  </a:solidFill>
                </a:uFill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dirty="0">
                <a:latin typeface="Calibri"/>
                <a:cs typeface="Calibri"/>
                <a:hlinkClick r:id="rId6" action="ppaction://hlinksldjump"/>
              </a:rPr>
              <a:t>       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 .</a:t>
            </a:r>
            <a:r>
              <a:rPr sz="400" dirty="0">
                <a:latin typeface="Calibri"/>
                <a:cs typeface="Calibri"/>
              </a:rPr>
              <a:t>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</a:t>
            </a:r>
            <a:r>
              <a:rPr sz="400" spc="2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 </a:t>
            </a:r>
            <a:r>
              <a:rPr sz="400" spc="3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00" strike="dblStrike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trike="dblStrike" spc="15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</a:rPr>
              <a:t>        </a:t>
            </a:r>
            <a:r>
              <a:rPr sz="400" strike="noStrike" spc="75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</a:rPr>
              <a:t>.    </a:t>
            </a:r>
            <a:r>
              <a:rPr sz="400" strike="noStrike" spc="65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</a:rPr>
              <a:t>.   </a:t>
            </a:r>
            <a:r>
              <a:rPr sz="400" strike="noStrike" spc="75" dirty="0">
                <a:latin typeface="Calibri"/>
                <a:cs typeface="Calibri"/>
              </a:rPr>
              <a:t> </a:t>
            </a:r>
            <a:r>
              <a:rPr sz="400" strike="noStrike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82994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Datapath</a:t>
            </a: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9961" y="1055329"/>
            <a:ext cx="2627914" cy="118766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09530" y="1785401"/>
            <a:ext cx="92710" cy="584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" spc="25" dirty="0">
                <a:solidFill>
                  <a:srgbClr val="1A1A1A"/>
                </a:solidFill>
                <a:latin typeface="Calibri"/>
                <a:cs typeface="Calibri"/>
              </a:rPr>
              <a:t>IF</a:t>
            </a:r>
            <a:r>
              <a:rPr sz="200" spc="5" dirty="0">
                <a:solidFill>
                  <a:srgbClr val="1A1A1A"/>
                </a:solidFill>
                <a:latin typeface="Calibri"/>
                <a:cs typeface="Calibri"/>
              </a:rPr>
              <a:t>/</a:t>
            </a:r>
            <a:r>
              <a:rPr sz="200" spc="2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200" spc="3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8671" y="1699176"/>
            <a:ext cx="208915" cy="5206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2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50" spc="3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50" spc="1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50" spc="2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50" spc="1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50" spc="30" dirty="0">
                <a:solidFill>
                  <a:srgbClr val="1A1A1A"/>
                </a:solidFill>
                <a:latin typeface="Calibri"/>
                <a:cs typeface="Calibri"/>
              </a:rPr>
              <a:t>n </a:t>
            </a:r>
            <a:r>
              <a:rPr sz="150" spc="3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ac</a:t>
            </a:r>
            <a:r>
              <a:rPr sz="150" spc="30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endParaRPr sz="1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1820" y="1546672"/>
            <a:ext cx="4699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1946" y="1529174"/>
            <a:ext cx="41910" cy="82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solidFill>
                  <a:srgbClr val="1A1A1A"/>
                </a:solidFill>
                <a:latin typeface="Calibri"/>
                <a:cs typeface="Calibri"/>
              </a:rPr>
              <a:t>pc</a:t>
            </a:r>
            <a:r>
              <a:rPr sz="1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00" dirty="0">
                <a:solidFill>
                  <a:srgbClr val="1A1A1A"/>
                </a:solidFill>
                <a:latin typeface="Calibri"/>
                <a:cs typeface="Calibri"/>
              </a:rPr>
              <a:t>mux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5258" y="1770533"/>
            <a:ext cx="4445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5" dirty="0">
                <a:solidFill>
                  <a:srgbClr val="1A1A1A"/>
                </a:solidFill>
                <a:latin typeface="Calibri"/>
                <a:cs typeface="Calibri"/>
              </a:rPr>
              <a:t>+</a:t>
            </a:r>
            <a:r>
              <a:rPr sz="100" spc="25" dirty="0">
                <a:solidFill>
                  <a:srgbClr val="1A1A1A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3002" y="1569409"/>
            <a:ext cx="120014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solidFill>
                  <a:srgbClr val="1A1A1A"/>
                </a:solidFill>
                <a:latin typeface="Calibri"/>
                <a:cs typeface="Calibri"/>
              </a:rPr>
              <a:t>co</a:t>
            </a: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00" spc="10" dirty="0">
                <a:solidFill>
                  <a:srgbClr val="1A1A1A"/>
                </a:solidFill>
                <a:latin typeface="Calibri"/>
                <a:cs typeface="Calibri"/>
              </a:rPr>
              <a:t>tr</a:t>
            </a:r>
            <a:r>
              <a:rPr sz="100" spc="20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00" spc="15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00" spc="5" dirty="0">
                <a:solidFill>
                  <a:srgbClr val="1A1A1A"/>
                </a:solidFill>
                <a:latin typeface="Calibri"/>
                <a:cs typeface="Calibri"/>
              </a:rPr>
              <a:t>_</a:t>
            </a:r>
            <a:r>
              <a:rPr sz="100" spc="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00" spc="20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00" spc="4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4451" y="1767673"/>
            <a:ext cx="104775" cy="584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" spc="2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200" spc="3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200" spc="5" dirty="0">
                <a:solidFill>
                  <a:srgbClr val="1A1A1A"/>
                </a:solidFill>
                <a:latin typeface="Calibri"/>
                <a:cs typeface="Calibri"/>
              </a:rPr>
              <a:t>/</a:t>
            </a:r>
            <a:r>
              <a:rPr sz="200" spc="45" dirty="0">
                <a:solidFill>
                  <a:srgbClr val="1A1A1A"/>
                </a:solidFill>
                <a:latin typeface="Calibri"/>
                <a:cs typeface="Calibri"/>
              </a:rPr>
              <a:t>EX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01152" y="1911511"/>
            <a:ext cx="82550" cy="469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solidFill>
                  <a:srgbClr val="1A1A1A"/>
                </a:solidFill>
                <a:latin typeface="Calibri"/>
                <a:cs typeface="Calibri"/>
              </a:rPr>
              <a:t>rs</a:t>
            </a:r>
            <a:r>
              <a:rPr sz="100" spc="5" dirty="0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r>
              <a:rPr sz="100" spc="10" dirty="0">
                <a:solidFill>
                  <a:srgbClr val="1A1A1A"/>
                </a:solidFill>
                <a:latin typeface="Calibri"/>
                <a:cs typeface="Calibri"/>
              </a:rPr>
              <a:t>_</a:t>
            </a:r>
            <a:r>
              <a:rPr sz="100" spc="2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dx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01152" y="1951726"/>
            <a:ext cx="204470" cy="685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ts val="114"/>
              </a:lnSpc>
            </a:pPr>
            <a:r>
              <a:rPr sz="100" spc="20" dirty="0">
                <a:solidFill>
                  <a:srgbClr val="1A1A1A"/>
                </a:solidFill>
                <a:latin typeface="Calibri"/>
                <a:cs typeface="Calibri"/>
              </a:rPr>
              <a:t>rs2_idx</a:t>
            </a:r>
            <a:endParaRPr sz="100">
              <a:latin typeface="Calibri"/>
              <a:cs typeface="Calibri"/>
            </a:endParaRPr>
          </a:p>
          <a:p>
            <a:pPr marL="126364">
              <a:lnSpc>
                <a:spcPts val="175"/>
              </a:lnSpc>
            </a:pP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regﬁle</a:t>
            </a:r>
            <a:endParaRPr sz="1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4478" y="2155157"/>
            <a:ext cx="97155" cy="4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1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mm</a:t>
            </a:r>
            <a:r>
              <a:rPr sz="150" spc="5" dirty="0">
                <a:solidFill>
                  <a:srgbClr val="1A1A1A"/>
                </a:solidFill>
                <a:latin typeface="Calibri"/>
                <a:cs typeface="Calibri"/>
              </a:rPr>
              <a:t>g</a:t>
            </a:r>
            <a:r>
              <a:rPr sz="15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50" spc="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endParaRPr sz="1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06151" y="1424076"/>
            <a:ext cx="154940" cy="819150"/>
            <a:chOff x="3406151" y="1424076"/>
            <a:chExt cx="154940" cy="819150"/>
          </a:xfrm>
        </p:grpSpPr>
        <p:sp>
          <p:nvSpPr>
            <p:cNvPr id="36" name="object 36"/>
            <p:cNvSpPr/>
            <p:nvPr/>
          </p:nvSpPr>
          <p:spPr>
            <a:xfrm>
              <a:off x="3407103" y="1425028"/>
              <a:ext cx="153035" cy="817244"/>
            </a:xfrm>
            <a:custGeom>
              <a:avLst/>
              <a:gdLst/>
              <a:ahLst/>
              <a:cxnLst/>
              <a:rect l="l" t="t" r="r" b="b"/>
              <a:pathLst>
                <a:path w="153035" h="817244">
                  <a:moveTo>
                    <a:pt x="146383" y="817054"/>
                  </a:moveTo>
                  <a:lnTo>
                    <a:pt x="6306" y="817054"/>
                  </a:lnTo>
                  <a:lnTo>
                    <a:pt x="5379" y="816869"/>
                  </a:lnTo>
                  <a:lnTo>
                    <a:pt x="0" y="810746"/>
                  </a:lnTo>
                  <a:lnTo>
                    <a:pt x="0" y="6308"/>
                  </a:lnTo>
                  <a:lnTo>
                    <a:pt x="6306" y="0"/>
                  </a:lnTo>
                  <a:lnTo>
                    <a:pt x="7270" y="0"/>
                  </a:lnTo>
                  <a:lnTo>
                    <a:pt x="146383" y="0"/>
                  </a:lnTo>
                  <a:lnTo>
                    <a:pt x="152690" y="6308"/>
                  </a:lnTo>
                  <a:lnTo>
                    <a:pt x="152690" y="810746"/>
                  </a:lnTo>
                  <a:lnTo>
                    <a:pt x="147311" y="816869"/>
                  </a:lnTo>
                  <a:lnTo>
                    <a:pt x="146383" y="817054"/>
                  </a:lnTo>
                  <a:close/>
                </a:path>
              </a:pathLst>
            </a:custGeom>
            <a:solidFill>
              <a:srgbClr val="8FD04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07103" y="1425028"/>
              <a:ext cx="153035" cy="817244"/>
            </a:xfrm>
            <a:custGeom>
              <a:avLst/>
              <a:gdLst/>
              <a:ahLst/>
              <a:cxnLst/>
              <a:rect l="l" t="t" r="r" b="b"/>
              <a:pathLst>
                <a:path w="153035" h="817244">
                  <a:moveTo>
                    <a:pt x="7270" y="0"/>
                  </a:moveTo>
                  <a:lnTo>
                    <a:pt x="145419" y="0"/>
                  </a:lnTo>
                  <a:lnTo>
                    <a:pt x="146383" y="0"/>
                  </a:lnTo>
                  <a:lnTo>
                    <a:pt x="147311" y="184"/>
                  </a:lnTo>
                  <a:lnTo>
                    <a:pt x="148202" y="553"/>
                  </a:lnTo>
                  <a:lnTo>
                    <a:pt x="149093" y="922"/>
                  </a:lnTo>
                  <a:lnTo>
                    <a:pt x="149879" y="1448"/>
                  </a:lnTo>
                  <a:lnTo>
                    <a:pt x="150561" y="2130"/>
                  </a:lnTo>
                  <a:lnTo>
                    <a:pt x="151242" y="2812"/>
                  </a:lnTo>
                  <a:lnTo>
                    <a:pt x="151768" y="3598"/>
                  </a:lnTo>
                  <a:lnTo>
                    <a:pt x="152137" y="4489"/>
                  </a:lnTo>
                  <a:lnTo>
                    <a:pt x="152506" y="5380"/>
                  </a:lnTo>
                  <a:lnTo>
                    <a:pt x="152690" y="6308"/>
                  </a:lnTo>
                  <a:lnTo>
                    <a:pt x="152690" y="7272"/>
                  </a:lnTo>
                  <a:lnTo>
                    <a:pt x="152690" y="809781"/>
                  </a:lnTo>
                  <a:lnTo>
                    <a:pt x="145419" y="817054"/>
                  </a:lnTo>
                  <a:lnTo>
                    <a:pt x="7270" y="817054"/>
                  </a:lnTo>
                  <a:lnTo>
                    <a:pt x="6306" y="817054"/>
                  </a:lnTo>
                  <a:lnTo>
                    <a:pt x="5379" y="816869"/>
                  </a:lnTo>
                  <a:lnTo>
                    <a:pt x="4488" y="816500"/>
                  </a:lnTo>
                  <a:lnTo>
                    <a:pt x="3597" y="816131"/>
                  </a:lnTo>
                  <a:lnTo>
                    <a:pt x="0" y="810746"/>
                  </a:lnTo>
                  <a:lnTo>
                    <a:pt x="0" y="809781"/>
                  </a:lnTo>
                  <a:lnTo>
                    <a:pt x="0" y="7272"/>
                  </a:lnTo>
                  <a:lnTo>
                    <a:pt x="0" y="6308"/>
                  </a:lnTo>
                  <a:lnTo>
                    <a:pt x="184" y="5380"/>
                  </a:lnTo>
                  <a:lnTo>
                    <a:pt x="553" y="4489"/>
                  </a:lnTo>
                  <a:lnTo>
                    <a:pt x="922" y="3598"/>
                  </a:lnTo>
                  <a:lnTo>
                    <a:pt x="1447" y="2812"/>
                  </a:lnTo>
                  <a:lnTo>
                    <a:pt x="2129" y="2130"/>
                  </a:lnTo>
                  <a:lnTo>
                    <a:pt x="2811" y="1448"/>
                  </a:lnTo>
                  <a:lnTo>
                    <a:pt x="3597" y="922"/>
                  </a:lnTo>
                  <a:lnTo>
                    <a:pt x="4488" y="553"/>
                  </a:lnTo>
                  <a:lnTo>
                    <a:pt x="5379" y="184"/>
                  </a:lnTo>
                  <a:lnTo>
                    <a:pt x="6306" y="0"/>
                  </a:lnTo>
                  <a:lnTo>
                    <a:pt x="7270" y="0"/>
                  </a:lnTo>
                  <a:close/>
                </a:path>
              </a:pathLst>
            </a:custGeom>
            <a:ln w="317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411718" y="1767673"/>
            <a:ext cx="143510" cy="584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" spc="45" dirty="0">
                <a:solidFill>
                  <a:srgbClr val="1A1A1A"/>
                </a:solidFill>
                <a:latin typeface="Calibri"/>
                <a:cs typeface="Calibri"/>
              </a:rPr>
              <a:t>EX</a:t>
            </a:r>
            <a:r>
              <a:rPr sz="200" spc="5" dirty="0">
                <a:solidFill>
                  <a:srgbClr val="1A1A1A"/>
                </a:solidFill>
                <a:latin typeface="Calibri"/>
                <a:cs typeface="Calibri"/>
              </a:rPr>
              <a:t>/</a:t>
            </a:r>
            <a:r>
              <a:rPr sz="200" spc="2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200" spc="4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200" spc="2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2201" y="1647315"/>
            <a:ext cx="41910" cy="704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00" spc="-5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100" dirty="0">
                <a:solidFill>
                  <a:srgbClr val="1A1A1A"/>
                </a:solidFill>
                <a:latin typeface="Calibri"/>
                <a:cs typeface="Calibri"/>
              </a:rPr>
              <a:t>d_a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22201" y="1947986"/>
            <a:ext cx="41910" cy="71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00" spc="-5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100" dirty="0">
                <a:solidFill>
                  <a:srgbClr val="1A1A1A"/>
                </a:solidFill>
                <a:latin typeface="Calibri"/>
                <a:cs typeface="Calibri"/>
              </a:rPr>
              <a:t>d_b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0720" y="1685614"/>
            <a:ext cx="81915" cy="5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spc="2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200" spc="15" dirty="0">
                <a:solidFill>
                  <a:srgbClr val="1A1A1A"/>
                </a:solidFill>
                <a:latin typeface="Calibri"/>
                <a:cs typeface="Calibri"/>
              </a:rPr>
              <a:t>MP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49625" y="1931469"/>
            <a:ext cx="51435" cy="78740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200" spc="-5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200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endParaRPr sz="2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53035" y="1068992"/>
            <a:ext cx="6858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20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00" spc="1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00" spc="5" dirty="0">
                <a:solidFill>
                  <a:srgbClr val="1A1A1A"/>
                </a:solidFill>
                <a:latin typeface="Calibri"/>
                <a:cs typeface="Calibri"/>
              </a:rPr>
              <a:t>_</a:t>
            </a:r>
            <a:r>
              <a:rPr sz="100" spc="1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79917" y="886314"/>
            <a:ext cx="2515235" cy="1341755"/>
            <a:chOff x="679917" y="886314"/>
            <a:chExt cx="2515235" cy="1341755"/>
          </a:xfrm>
        </p:grpSpPr>
        <p:sp>
          <p:nvSpPr>
            <p:cNvPr id="45" name="object 45"/>
            <p:cNvSpPr/>
            <p:nvPr/>
          </p:nvSpPr>
          <p:spPr>
            <a:xfrm>
              <a:off x="741642" y="1092583"/>
              <a:ext cx="2204085" cy="400685"/>
            </a:xfrm>
            <a:custGeom>
              <a:avLst/>
              <a:gdLst/>
              <a:ahLst/>
              <a:cxnLst/>
              <a:rect l="l" t="t" r="r" b="b"/>
              <a:pathLst>
                <a:path w="2204085" h="400684">
                  <a:moveTo>
                    <a:pt x="2203820" y="0"/>
                  </a:moveTo>
                  <a:lnTo>
                    <a:pt x="7270" y="0"/>
                  </a:lnTo>
                  <a:lnTo>
                    <a:pt x="2423" y="0"/>
                  </a:lnTo>
                  <a:lnTo>
                    <a:pt x="0" y="2424"/>
                  </a:lnTo>
                  <a:lnTo>
                    <a:pt x="0" y="7272"/>
                  </a:lnTo>
                  <a:lnTo>
                    <a:pt x="0" y="400424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4784" y="1490693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70" h="12065">
                  <a:moveTo>
                    <a:pt x="0" y="0"/>
                  </a:moveTo>
                  <a:lnTo>
                    <a:pt x="13715" y="0"/>
                  </a:lnTo>
                  <a:lnTo>
                    <a:pt x="6857" y="1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37228" y="1073039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952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7974" y="1066179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11567" y="0"/>
                  </a:moveTo>
                  <a:lnTo>
                    <a:pt x="11567" y="13719"/>
                  </a:lnTo>
                  <a:lnTo>
                    <a:pt x="0" y="6859"/>
                  </a:lnTo>
                  <a:lnTo>
                    <a:pt x="1156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11216" y="887266"/>
              <a:ext cx="54610" cy="147320"/>
            </a:xfrm>
            <a:custGeom>
              <a:avLst/>
              <a:gdLst/>
              <a:ahLst/>
              <a:cxnLst/>
              <a:rect l="l" t="t" r="r" b="b"/>
              <a:pathLst>
                <a:path w="54610" h="147319">
                  <a:moveTo>
                    <a:pt x="0" y="131503"/>
                  </a:moveTo>
                  <a:lnTo>
                    <a:pt x="0" y="15678"/>
                  </a:lnTo>
                  <a:lnTo>
                    <a:pt x="46584" y="19"/>
                  </a:lnTo>
                  <a:lnTo>
                    <a:pt x="47674" y="0"/>
                  </a:lnTo>
                  <a:lnTo>
                    <a:pt x="49864" y="464"/>
                  </a:lnTo>
                  <a:lnTo>
                    <a:pt x="54532" y="6227"/>
                  </a:lnTo>
                  <a:lnTo>
                    <a:pt x="54532" y="73590"/>
                  </a:lnTo>
                  <a:lnTo>
                    <a:pt x="54532" y="140954"/>
                  </a:lnTo>
                  <a:lnTo>
                    <a:pt x="47674" y="147181"/>
                  </a:lnTo>
                  <a:lnTo>
                    <a:pt x="46584" y="147161"/>
                  </a:lnTo>
                  <a:lnTo>
                    <a:pt x="3889" y="136485"/>
                  </a:lnTo>
                  <a:lnTo>
                    <a:pt x="2566" y="135625"/>
                  </a:lnTo>
                  <a:lnTo>
                    <a:pt x="513" y="132995"/>
                  </a:lnTo>
                  <a:lnTo>
                    <a:pt x="0" y="131503"/>
                  </a:lnTo>
                  <a:close/>
                </a:path>
              </a:pathLst>
            </a:custGeom>
            <a:solidFill>
              <a:srgbClr val="2D9AF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11216" y="887266"/>
              <a:ext cx="54610" cy="147320"/>
            </a:xfrm>
            <a:custGeom>
              <a:avLst/>
              <a:gdLst/>
              <a:ahLst/>
              <a:cxnLst/>
              <a:rect l="l" t="t" r="r" b="b"/>
              <a:pathLst>
                <a:path w="54610" h="147319">
                  <a:moveTo>
                    <a:pt x="54532" y="73590"/>
                  </a:moveTo>
                  <a:lnTo>
                    <a:pt x="54532" y="139834"/>
                  </a:lnTo>
                  <a:lnTo>
                    <a:pt x="54532" y="140954"/>
                  </a:lnTo>
                  <a:lnTo>
                    <a:pt x="54286" y="142017"/>
                  </a:lnTo>
                  <a:lnTo>
                    <a:pt x="53796" y="143023"/>
                  </a:lnTo>
                  <a:lnTo>
                    <a:pt x="53305" y="144030"/>
                  </a:lnTo>
                  <a:lnTo>
                    <a:pt x="52618" y="144877"/>
                  </a:lnTo>
                  <a:lnTo>
                    <a:pt x="51736" y="145567"/>
                  </a:lnTo>
                  <a:lnTo>
                    <a:pt x="50853" y="146256"/>
                  </a:lnTo>
                  <a:lnTo>
                    <a:pt x="49864" y="146716"/>
                  </a:lnTo>
                  <a:lnTo>
                    <a:pt x="48769" y="146949"/>
                  </a:lnTo>
                  <a:lnTo>
                    <a:pt x="47674" y="147181"/>
                  </a:lnTo>
                  <a:lnTo>
                    <a:pt x="46584" y="147161"/>
                  </a:lnTo>
                  <a:lnTo>
                    <a:pt x="45497" y="146890"/>
                  </a:lnTo>
                  <a:lnTo>
                    <a:pt x="5507" y="136890"/>
                  </a:lnTo>
                  <a:lnTo>
                    <a:pt x="3889" y="136485"/>
                  </a:lnTo>
                  <a:lnTo>
                    <a:pt x="2566" y="135625"/>
                  </a:lnTo>
                  <a:lnTo>
                    <a:pt x="1539" y="134310"/>
                  </a:lnTo>
                  <a:lnTo>
                    <a:pt x="513" y="132995"/>
                  </a:lnTo>
                  <a:lnTo>
                    <a:pt x="0" y="131503"/>
                  </a:lnTo>
                  <a:lnTo>
                    <a:pt x="0" y="129834"/>
                  </a:lnTo>
                  <a:lnTo>
                    <a:pt x="0" y="17347"/>
                  </a:lnTo>
                  <a:lnTo>
                    <a:pt x="0" y="15678"/>
                  </a:lnTo>
                  <a:lnTo>
                    <a:pt x="513" y="14186"/>
                  </a:lnTo>
                  <a:lnTo>
                    <a:pt x="1539" y="12871"/>
                  </a:lnTo>
                  <a:lnTo>
                    <a:pt x="2566" y="11556"/>
                  </a:lnTo>
                  <a:lnTo>
                    <a:pt x="3889" y="10696"/>
                  </a:lnTo>
                  <a:lnTo>
                    <a:pt x="5507" y="10291"/>
                  </a:lnTo>
                  <a:lnTo>
                    <a:pt x="45497" y="291"/>
                  </a:lnTo>
                  <a:lnTo>
                    <a:pt x="46584" y="19"/>
                  </a:lnTo>
                  <a:lnTo>
                    <a:pt x="51736" y="1614"/>
                  </a:lnTo>
                  <a:lnTo>
                    <a:pt x="52618" y="2303"/>
                  </a:lnTo>
                  <a:lnTo>
                    <a:pt x="53305" y="3151"/>
                  </a:lnTo>
                  <a:lnTo>
                    <a:pt x="53796" y="4157"/>
                  </a:lnTo>
                  <a:lnTo>
                    <a:pt x="54286" y="5164"/>
                  </a:lnTo>
                  <a:lnTo>
                    <a:pt x="54532" y="6227"/>
                  </a:lnTo>
                  <a:lnTo>
                    <a:pt x="54532" y="7346"/>
                  </a:lnTo>
                  <a:lnTo>
                    <a:pt x="54532" y="73590"/>
                  </a:lnTo>
                  <a:close/>
                </a:path>
              </a:pathLst>
            </a:custGeom>
            <a:ln w="317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39964" y="1003140"/>
              <a:ext cx="153035" cy="967740"/>
            </a:xfrm>
            <a:custGeom>
              <a:avLst/>
              <a:gdLst/>
              <a:ahLst/>
              <a:cxnLst/>
              <a:rect l="l" t="t" r="r" b="b"/>
              <a:pathLst>
                <a:path w="153035" h="967739">
                  <a:moveTo>
                    <a:pt x="0" y="967556"/>
                  </a:moveTo>
                  <a:lnTo>
                    <a:pt x="145657" y="967556"/>
                  </a:lnTo>
                  <a:lnTo>
                    <a:pt x="150504" y="967556"/>
                  </a:lnTo>
                  <a:lnTo>
                    <a:pt x="152928" y="965132"/>
                  </a:lnTo>
                  <a:lnTo>
                    <a:pt x="152928" y="960283"/>
                  </a:lnTo>
                  <a:lnTo>
                    <a:pt x="152928" y="7272"/>
                  </a:lnTo>
                  <a:lnTo>
                    <a:pt x="152928" y="2424"/>
                  </a:lnTo>
                  <a:lnTo>
                    <a:pt x="150504" y="0"/>
                  </a:lnTo>
                  <a:lnTo>
                    <a:pt x="145657" y="0"/>
                  </a:lnTo>
                  <a:lnTo>
                    <a:pt x="35059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65770" y="996281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11567" y="0"/>
                  </a:moveTo>
                  <a:lnTo>
                    <a:pt x="11567" y="13719"/>
                  </a:lnTo>
                  <a:lnTo>
                    <a:pt x="0" y="6859"/>
                  </a:lnTo>
                  <a:lnTo>
                    <a:pt x="1156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0870" y="960868"/>
              <a:ext cx="2329815" cy="574040"/>
            </a:xfrm>
            <a:custGeom>
              <a:avLst/>
              <a:gdLst/>
              <a:ahLst/>
              <a:cxnLst/>
              <a:rect l="l" t="t" r="r" b="b"/>
              <a:pathLst>
                <a:path w="2329815" h="574040">
                  <a:moveTo>
                    <a:pt x="2329637" y="0"/>
                  </a:moveTo>
                  <a:lnTo>
                    <a:pt x="7270" y="0"/>
                  </a:lnTo>
                  <a:lnTo>
                    <a:pt x="2423" y="0"/>
                  </a:lnTo>
                  <a:lnTo>
                    <a:pt x="0" y="2424"/>
                  </a:lnTo>
                  <a:lnTo>
                    <a:pt x="0" y="7272"/>
                  </a:lnTo>
                  <a:lnTo>
                    <a:pt x="0" y="566159"/>
                  </a:lnTo>
                  <a:lnTo>
                    <a:pt x="0" y="571008"/>
                  </a:lnTo>
                  <a:lnTo>
                    <a:pt x="2423" y="573432"/>
                  </a:lnTo>
                  <a:lnTo>
                    <a:pt x="7270" y="573432"/>
                  </a:lnTo>
                  <a:lnTo>
                    <a:pt x="18012" y="57343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6568" y="1527441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5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5779" y="911737"/>
              <a:ext cx="129207" cy="9290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5038" y="2117126"/>
              <a:ext cx="154508" cy="11091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3017996" y="2145336"/>
            <a:ext cx="109220" cy="5206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150" spc="2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50" dirty="0">
                <a:solidFill>
                  <a:srgbClr val="1A1A1A"/>
                </a:solidFill>
                <a:latin typeface="Calibri"/>
                <a:cs typeface="Calibri"/>
              </a:rPr>
              <a:t>_</a:t>
            </a: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50" spc="1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rl</a:t>
            </a:r>
            <a:endParaRPr sz="15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435038" y="1424076"/>
            <a:ext cx="2034539" cy="819150"/>
            <a:chOff x="2435038" y="1424076"/>
            <a:chExt cx="2034539" cy="819150"/>
          </a:xfrm>
        </p:grpSpPr>
        <p:sp>
          <p:nvSpPr>
            <p:cNvPr id="59" name="object 59"/>
            <p:cNvSpPr/>
            <p:nvPr/>
          </p:nvSpPr>
          <p:spPr>
            <a:xfrm>
              <a:off x="2441896" y="2077525"/>
              <a:ext cx="553720" cy="80010"/>
            </a:xfrm>
            <a:custGeom>
              <a:avLst/>
              <a:gdLst/>
              <a:ahLst/>
              <a:cxnLst/>
              <a:rect l="l" t="t" r="r" b="b"/>
              <a:pathLst>
                <a:path w="553719" h="80010">
                  <a:moveTo>
                    <a:pt x="553320" y="79599"/>
                  </a:moveTo>
                  <a:lnTo>
                    <a:pt x="122332" y="79599"/>
                  </a:lnTo>
                  <a:lnTo>
                    <a:pt x="117485" y="79599"/>
                  </a:lnTo>
                  <a:lnTo>
                    <a:pt x="115061" y="77174"/>
                  </a:lnTo>
                  <a:lnTo>
                    <a:pt x="115061" y="72326"/>
                  </a:lnTo>
                  <a:lnTo>
                    <a:pt x="115061" y="35053"/>
                  </a:lnTo>
                  <a:lnTo>
                    <a:pt x="115061" y="30204"/>
                  </a:lnTo>
                  <a:lnTo>
                    <a:pt x="112638" y="27780"/>
                  </a:lnTo>
                  <a:lnTo>
                    <a:pt x="107790" y="27780"/>
                  </a:lnTo>
                  <a:lnTo>
                    <a:pt x="7270" y="27780"/>
                  </a:lnTo>
                  <a:lnTo>
                    <a:pt x="2423" y="27780"/>
                  </a:lnTo>
                  <a:lnTo>
                    <a:pt x="0" y="25356"/>
                  </a:lnTo>
                  <a:lnTo>
                    <a:pt x="0" y="20507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35038" y="2068269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69" h="12064">
                  <a:moveTo>
                    <a:pt x="13715" y="11570"/>
                  </a:moveTo>
                  <a:lnTo>
                    <a:pt x="0" y="11570"/>
                  </a:lnTo>
                  <a:lnTo>
                    <a:pt x="6857" y="0"/>
                  </a:lnTo>
                  <a:lnTo>
                    <a:pt x="13715" y="1157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41896" y="1776380"/>
              <a:ext cx="553720" cy="361950"/>
            </a:xfrm>
            <a:custGeom>
              <a:avLst/>
              <a:gdLst/>
              <a:ahLst/>
              <a:cxnLst/>
              <a:rect l="l" t="t" r="r" b="b"/>
              <a:pathLst>
                <a:path w="553719" h="361950">
                  <a:moveTo>
                    <a:pt x="553320" y="361647"/>
                  </a:moveTo>
                  <a:lnTo>
                    <a:pt x="142238" y="361647"/>
                  </a:lnTo>
                  <a:lnTo>
                    <a:pt x="137391" y="361647"/>
                  </a:lnTo>
                  <a:lnTo>
                    <a:pt x="134967" y="359223"/>
                  </a:lnTo>
                  <a:lnTo>
                    <a:pt x="134967" y="354374"/>
                  </a:lnTo>
                  <a:lnTo>
                    <a:pt x="134967" y="55728"/>
                  </a:lnTo>
                  <a:lnTo>
                    <a:pt x="134967" y="50880"/>
                  </a:lnTo>
                  <a:lnTo>
                    <a:pt x="132544" y="48456"/>
                  </a:lnTo>
                  <a:lnTo>
                    <a:pt x="127696" y="48456"/>
                  </a:lnTo>
                  <a:lnTo>
                    <a:pt x="7270" y="48456"/>
                  </a:lnTo>
                  <a:lnTo>
                    <a:pt x="2423" y="48456"/>
                  </a:lnTo>
                  <a:lnTo>
                    <a:pt x="0" y="46031"/>
                  </a:lnTo>
                  <a:lnTo>
                    <a:pt x="0" y="4118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35038" y="1767124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69" h="12064">
                  <a:moveTo>
                    <a:pt x="13715" y="11570"/>
                  </a:moveTo>
                  <a:lnTo>
                    <a:pt x="0" y="11570"/>
                  </a:lnTo>
                  <a:lnTo>
                    <a:pt x="6857" y="0"/>
                  </a:lnTo>
                  <a:lnTo>
                    <a:pt x="13715" y="1157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07686" y="1833544"/>
              <a:ext cx="90170" cy="0"/>
            </a:xfrm>
            <a:custGeom>
              <a:avLst/>
              <a:gdLst/>
              <a:ahLst/>
              <a:cxnLst/>
              <a:rect l="l" t="t" r="r" b="b"/>
              <a:pathLst>
                <a:path w="90170">
                  <a:moveTo>
                    <a:pt x="0" y="0"/>
                  </a:moveTo>
                  <a:lnTo>
                    <a:pt x="90172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95546" y="1826684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02038" y="1425028"/>
              <a:ext cx="166370" cy="817244"/>
            </a:xfrm>
            <a:custGeom>
              <a:avLst/>
              <a:gdLst/>
              <a:ahLst/>
              <a:cxnLst/>
              <a:rect l="l" t="t" r="r" b="b"/>
              <a:pathLst>
                <a:path w="166370" h="817244">
                  <a:moveTo>
                    <a:pt x="160017" y="817054"/>
                  </a:moveTo>
                  <a:lnTo>
                    <a:pt x="6306" y="817054"/>
                  </a:lnTo>
                  <a:lnTo>
                    <a:pt x="5379" y="816869"/>
                  </a:lnTo>
                  <a:lnTo>
                    <a:pt x="0" y="810746"/>
                  </a:lnTo>
                  <a:lnTo>
                    <a:pt x="0" y="6308"/>
                  </a:lnTo>
                  <a:lnTo>
                    <a:pt x="6306" y="0"/>
                  </a:lnTo>
                  <a:lnTo>
                    <a:pt x="7270" y="0"/>
                  </a:lnTo>
                  <a:lnTo>
                    <a:pt x="160017" y="0"/>
                  </a:lnTo>
                  <a:lnTo>
                    <a:pt x="166323" y="6308"/>
                  </a:lnTo>
                  <a:lnTo>
                    <a:pt x="166323" y="810746"/>
                  </a:lnTo>
                  <a:lnTo>
                    <a:pt x="160944" y="816869"/>
                  </a:lnTo>
                  <a:lnTo>
                    <a:pt x="160017" y="817054"/>
                  </a:lnTo>
                  <a:close/>
                </a:path>
              </a:pathLst>
            </a:custGeom>
            <a:solidFill>
              <a:srgbClr val="8FD04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02038" y="1425028"/>
              <a:ext cx="166370" cy="817244"/>
            </a:xfrm>
            <a:custGeom>
              <a:avLst/>
              <a:gdLst/>
              <a:ahLst/>
              <a:cxnLst/>
              <a:rect l="l" t="t" r="r" b="b"/>
              <a:pathLst>
                <a:path w="166370" h="817244">
                  <a:moveTo>
                    <a:pt x="7270" y="0"/>
                  </a:moveTo>
                  <a:lnTo>
                    <a:pt x="159052" y="0"/>
                  </a:lnTo>
                  <a:lnTo>
                    <a:pt x="160017" y="0"/>
                  </a:lnTo>
                  <a:lnTo>
                    <a:pt x="160944" y="184"/>
                  </a:lnTo>
                  <a:lnTo>
                    <a:pt x="165770" y="4489"/>
                  </a:lnTo>
                  <a:lnTo>
                    <a:pt x="166139" y="5380"/>
                  </a:lnTo>
                  <a:lnTo>
                    <a:pt x="166323" y="6308"/>
                  </a:lnTo>
                  <a:lnTo>
                    <a:pt x="166323" y="7272"/>
                  </a:lnTo>
                  <a:lnTo>
                    <a:pt x="166323" y="809781"/>
                  </a:lnTo>
                  <a:lnTo>
                    <a:pt x="166323" y="810746"/>
                  </a:lnTo>
                  <a:lnTo>
                    <a:pt x="166139" y="811673"/>
                  </a:lnTo>
                  <a:lnTo>
                    <a:pt x="165770" y="812564"/>
                  </a:lnTo>
                  <a:lnTo>
                    <a:pt x="165401" y="813455"/>
                  </a:lnTo>
                  <a:lnTo>
                    <a:pt x="159052" y="817054"/>
                  </a:lnTo>
                  <a:lnTo>
                    <a:pt x="7270" y="817054"/>
                  </a:lnTo>
                  <a:lnTo>
                    <a:pt x="6306" y="817054"/>
                  </a:lnTo>
                  <a:lnTo>
                    <a:pt x="5379" y="816869"/>
                  </a:lnTo>
                  <a:lnTo>
                    <a:pt x="4488" y="816500"/>
                  </a:lnTo>
                  <a:lnTo>
                    <a:pt x="3597" y="816131"/>
                  </a:lnTo>
                  <a:lnTo>
                    <a:pt x="0" y="810746"/>
                  </a:lnTo>
                  <a:lnTo>
                    <a:pt x="0" y="809781"/>
                  </a:lnTo>
                  <a:lnTo>
                    <a:pt x="0" y="7272"/>
                  </a:lnTo>
                  <a:lnTo>
                    <a:pt x="0" y="6308"/>
                  </a:lnTo>
                  <a:lnTo>
                    <a:pt x="184" y="5380"/>
                  </a:lnTo>
                  <a:lnTo>
                    <a:pt x="553" y="4489"/>
                  </a:lnTo>
                  <a:lnTo>
                    <a:pt x="922" y="3598"/>
                  </a:lnTo>
                  <a:lnTo>
                    <a:pt x="1447" y="2812"/>
                  </a:lnTo>
                  <a:lnTo>
                    <a:pt x="2129" y="2130"/>
                  </a:lnTo>
                  <a:lnTo>
                    <a:pt x="2811" y="1448"/>
                  </a:lnTo>
                  <a:lnTo>
                    <a:pt x="3597" y="922"/>
                  </a:lnTo>
                  <a:lnTo>
                    <a:pt x="4488" y="553"/>
                  </a:lnTo>
                  <a:lnTo>
                    <a:pt x="5379" y="184"/>
                  </a:lnTo>
                  <a:lnTo>
                    <a:pt x="6306" y="0"/>
                  </a:lnTo>
                  <a:lnTo>
                    <a:pt x="7270" y="0"/>
                  </a:lnTo>
                  <a:close/>
                </a:path>
              </a:pathLst>
            </a:custGeom>
            <a:ln w="317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310442" y="1767673"/>
            <a:ext cx="149860" cy="584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" spc="2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200" spc="4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200" spc="2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200" spc="5" dirty="0">
                <a:solidFill>
                  <a:srgbClr val="1A1A1A"/>
                </a:solidFill>
                <a:latin typeface="Calibri"/>
                <a:cs typeface="Calibri"/>
              </a:rPr>
              <a:t>/</a:t>
            </a:r>
            <a:r>
              <a:rPr sz="200" spc="25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200" spc="30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endParaRPr sz="2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24995" y="1875549"/>
            <a:ext cx="306070" cy="231775"/>
            <a:chOff x="3824995" y="1875549"/>
            <a:chExt cx="306070" cy="231775"/>
          </a:xfrm>
        </p:grpSpPr>
        <p:sp>
          <p:nvSpPr>
            <p:cNvPr id="69" name="object 69"/>
            <p:cNvSpPr/>
            <p:nvPr/>
          </p:nvSpPr>
          <p:spPr>
            <a:xfrm>
              <a:off x="3825947" y="1876502"/>
              <a:ext cx="304165" cy="229870"/>
            </a:xfrm>
            <a:custGeom>
              <a:avLst/>
              <a:gdLst/>
              <a:ahLst/>
              <a:cxnLst/>
              <a:rect l="l" t="t" r="r" b="b"/>
              <a:pathLst>
                <a:path w="304164" h="229869">
                  <a:moveTo>
                    <a:pt x="297484" y="229547"/>
                  </a:moveTo>
                  <a:lnTo>
                    <a:pt x="6306" y="229547"/>
                  </a:lnTo>
                  <a:lnTo>
                    <a:pt x="5379" y="229363"/>
                  </a:lnTo>
                  <a:lnTo>
                    <a:pt x="0" y="223239"/>
                  </a:lnTo>
                  <a:lnTo>
                    <a:pt x="0" y="6308"/>
                  </a:lnTo>
                  <a:lnTo>
                    <a:pt x="6306" y="0"/>
                  </a:lnTo>
                  <a:lnTo>
                    <a:pt x="7270" y="0"/>
                  </a:lnTo>
                  <a:lnTo>
                    <a:pt x="297484" y="0"/>
                  </a:lnTo>
                  <a:lnTo>
                    <a:pt x="303791" y="6308"/>
                  </a:lnTo>
                  <a:lnTo>
                    <a:pt x="303791" y="223239"/>
                  </a:lnTo>
                  <a:lnTo>
                    <a:pt x="298411" y="229363"/>
                  </a:lnTo>
                  <a:lnTo>
                    <a:pt x="297484" y="229547"/>
                  </a:lnTo>
                  <a:close/>
                </a:path>
              </a:pathLst>
            </a:custGeom>
            <a:solidFill>
              <a:srgbClr val="F14625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25947" y="1876502"/>
              <a:ext cx="304165" cy="229870"/>
            </a:xfrm>
            <a:custGeom>
              <a:avLst/>
              <a:gdLst/>
              <a:ahLst/>
              <a:cxnLst/>
              <a:rect l="l" t="t" r="r" b="b"/>
              <a:pathLst>
                <a:path w="304164" h="229869">
                  <a:moveTo>
                    <a:pt x="7270" y="0"/>
                  </a:moveTo>
                  <a:lnTo>
                    <a:pt x="296520" y="0"/>
                  </a:lnTo>
                  <a:lnTo>
                    <a:pt x="297484" y="0"/>
                  </a:lnTo>
                  <a:lnTo>
                    <a:pt x="298411" y="184"/>
                  </a:lnTo>
                  <a:lnTo>
                    <a:pt x="299302" y="553"/>
                  </a:lnTo>
                  <a:lnTo>
                    <a:pt x="300193" y="922"/>
                  </a:lnTo>
                  <a:lnTo>
                    <a:pt x="300979" y="1448"/>
                  </a:lnTo>
                  <a:lnTo>
                    <a:pt x="301661" y="2130"/>
                  </a:lnTo>
                  <a:lnTo>
                    <a:pt x="302343" y="2812"/>
                  </a:lnTo>
                  <a:lnTo>
                    <a:pt x="302868" y="3598"/>
                  </a:lnTo>
                  <a:lnTo>
                    <a:pt x="303237" y="4489"/>
                  </a:lnTo>
                  <a:lnTo>
                    <a:pt x="303606" y="5380"/>
                  </a:lnTo>
                  <a:lnTo>
                    <a:pt x="303791" y="6308"/>
                  </a:lnTo>
                  <a:lnTo>
                    <a:pt x="303791" y="7272"/>
                  </a:lnTo>
                  <a:lnTo>
                    <a:pt x="303791" y="222275"/>
                  </a:lnTo>
                  <a:lnTo>
                    <a:pt x="303791" y="223239"/>
                  </a:lnTo>
                  <a:lnTo>
                    <a:pt x="303606" y="224167"/>
                  </a:lnTo>
                  <a:lnTo>
                    <a:pt x="303237" y="225058"/>
                  </a:lnTo>
                  <a:lnTo>
                    <a:pt x="302868" y="225949"/>
                  </a:lnTo>
                  <a:lnTo>
                    <a:pt x="302343" y="226735"/>
                  </a:lnTo>
                  <a:lnTo>
                    <a:pt x="296520" y="229547"/>
                  </a:lnTo>
                  <a:lnTo>
                    <a:pt x="7270" y="229547"/>
                  </a:lnTo>
                  <a:lnTo>
                    <a:pt x="553" y="225058"/>
                  </a:lnTo>
                  <a:lnTo>
                    <a:pt x="184" y="224167"/>
                  </a:lnTo>
                  <a:lnTo>
                    <a:pt x="0" y="223239"/>
                  </a:lnTo>
                  <a:lnTo>
                    <a:pt x="0" y="222275"/>
                  </a:lnTo>
                  <a:lnTo>
                    <a:pt x="0" y="7272"/>
                  </a:lnTo>
                  <a:lnTo>
                    <a:pt x="0" y="6308"/>
                  </a:lnTo>
                  <a:lnTo>
                    <a:pt x="184" y="5380"/>
                  </a:lnTo>
                  <a:lnTo>
                    <a:pt x="553" y="4489"/>
                  </a:lnTo>
                  <a:lnTo>
                    <a:pt x="922" y="3598"/>
                  </a:lnTo>
                  <a:lnTo>
                    <a:pt x="1447" y="2812"/>
                  </a:lnTo>
                  <a:lnTo>
                    <a:pt x="2129" y="2130"/>
                  </a:lnTo>
                  <a:lnTo>
                    <a:pt x="2811" y="1448"/>
                  </a:lnTo>
                  <a:lnTo>
                    <a:pt x="3597" y="922"/>
                  </a:lnTo>
                  <a:lnTo>
                    <a:pt x="4488" y="553"/>
                  </a:lnTo>
                  <a:lnTo>
                    <a:pt x="5379" y="184"/>
                  </a:lnTo>
                  <a:lnTo>
                    <a:pt x="6306" y="0"/>
                  </a:lnTo>
                  <a:lnTo>
                    <a:pt x="7270" y="0"/>
                  </a:lnTo>
                  <a:close/>
                </a:path>
              </a:pathLst>
            </a:custGeom>
            <a:ln w="317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907371" y="1964030"/>
            <a:ext cx="140970" cy="5206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3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50" spc="1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a </a:t>
            </a:r>
            <a:r>
              <a:rPr sz="150" spc="3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ac</a:t>
            </a:r>
            <a:r>
              <a:rPr sz="150" spc="30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endParaRPr sz="15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559568" y="1442807"/>
            <a:ext cx="742950" cy="274320"/>
            <a:chOff x="3559568" y="1442807"/>
            <a:chExt cx="742950" cy="274320"/>
          </a:xfrm>
        </p:grpSpPr>
        <p:sp>
          <p:nvSpPr>
            <p:cNvPr id="73" name="object 73"/>
            <p:cNvSpPr/>
            <p:nvPr/>
          </p:nvSpPr>
          <p:spPr>
            <a:xfrm>
              <a:off x="3560520" y="1449667"/>
              <a:ext cx="732790" cy="0"/>
            </a:xfrm>
            <a:custGeom>
              <a:avLst/>
              <a:gdLst/>
              <a:ahLst/>
              <a:cxnLst/>
              <a:rect l="l" t="t" r="r" b="b"/>
              <a:pathLst>
                <a:path w="732789">
                  <a:moveTo>
                    <a:pt x="0" y="0"/>
                  </a:moveTo>
                  <a:lnTo>
                    <a:pt x="732253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90461" y="1442807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60520" y="1504233"/>
              <a:ext cx="732790" cy="0"/>
            </a:xfrm>
            <a:custGeom>
              <a:avLst/>
              <a:gdLst/>
              <a:ahLst/>
              <a:cxnLst/>
              <a:rect l="l" t="t" r="r" b="b"/>
              <a:pathLst>
                <a:path w="732789">
                  <a:moveTo>
                    <a:pt x="0" y="0"/>
                  </a:moveTo>
                  <a:lnTo>
                    <a:pt x="732253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90461" y="1497374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20810" y="1620273"/>
              <a:ext cx="142240" cy="95885"/>
            </a:xfrm>
            <a:custGeom>
              <a:avLst/>
              <a:gdLst/>
              <a:ahLst/>
              <a:cxnLst/>
              <a:rect l="l" t="t" r="r" b="b"/>
              <a:pathLst>
                <a:path w="142239" h="95885">
                  <a:moveTo>
                    <a:pt x="135477" y="95455"/>
                  </a:moveTo>
                  <a:lnTo>
                    <a:pt x="6306" y="95455"/>
                  </a:lnTo>
                  <a:lnTo>
                    <a:pt x="5379" y="95271"/>
                  </a:lnTo>
                  <a:lnTo>
                    <a:pt x="0" y="89147"/>
                  </a:lnTo>
                  <a:lnTo>
                    <a:pt x="0" y="6308"/>
                  </a:lnTo>
                  <a:lnTo>
                    <a:pt x="6306" y="0"/>
                  </a:lnTo>
                  <a:lnTo>
                    <a:pt x="7270" y="0"/>
                  </a:lnTo>
                  <a:lnTo>
                    <a:pt x="135477" y="0"/>
                  </a:lnTo>
                  <a:lnTo>
                    <a:pt x="141784" y="6308"/>
                  </a:lnTo>
                  <a:lnTo>
                    <a:pt x="141784" y="89147"/>
                  </a:lnTo>
                  <a:lnTo>
                    <a:pt x="136404" y="95271"/>
                  </a:lnTo>
                  <a:lnTo>
                    <a:pt x="135477" y="95455"/>
                  </a:lnTo>
                  <a:close/>
                </a:path>
              </a:pathLst>
            </a:custGeom>
            <a:solidFill>
              <a:srgbClr val="2D9AF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20810" y="1620273"/>
              <a:ext cx="142240" cy="95885"/>
            </a:xfrm>
            <a:custGeom>
              <a:avLst/>
              <a:gdLst/>
              <a:ahLst/>
              <a:cxnLst/>
              <a:rect l="l" t="t" r="r" b="b"/>
              <a:pathLst>
                <a:path w="142239" h="95885">
                  <a:moveTo>
                    <a:pt x="7270" y="0"/>
                  </a:moveTo>
                  <a:lnTo>
                    <a:pt x="134513" y="0"/>
                  </a:lnTo>
                  <a:lnTo>
                    <a:pt x="135477" y="0"/>
                  </a:lnTo>
                  <a:lnTo>
                    <a:pt x="136404" y="184"/>
                  </a:lnTo>
                  <a:lnTo>
                    <a:pt x="141230" y="4489"/>
                  </a:lnTo>
                  <a:lnTo>
                    <a:pt x="141599" y="5380"/>
                  </a:lnTo>
                  <a:lnTo>
                    <a:pt x="141784" y="6308"/>
                  </a:lnTo>
                  <a:lnTo>
                    <a:pt x="141784" y="7272"/>
                  </a:lnTo>
                  <a:lnTo>
                    <a:pt x="141784" y="88182"/>
                  </a:lnTo>
                  <a:lnTo>
                    <a:pt x="137295" y="94901"/>
                  </a:lnTo>
                  <a:lnTo>
                    <a:pt x="136404" y="95271"/>
                  </a:lnTo>
                  <a:lnTo>
                    <a:pt x="135477" y="95455"/>
                  </a:lnTo>
                  <a:lnTo>
                    <a:pt x="134513" y="95455"/>
                  </a:lnTo>
                  <a:lnTo>
                    <a:pt x="7270" y="95455"/>
                  </a:lnTo>
                  <a:lnTo>
                    <a:pt x="0" y="89147"/>
                  </a:lnTo>
                  <a:lnTo>
                    <a:pt x="0" y="88182"/>
                  </a:lnTo>
                  <a:lnTo>
                    <a:pt x="0" y="7272"/>
                  </a:lnTo>
                  <a:lnTo>
                    <a:pt x="0" y="6308"/>
                  </a:lnTo>
                  <a:lnTo>
                    <a:pt x="184" y="5380"/>
                  </a:lnTo>
                  <a:lnTo>
                    <a:pt x="553" y="4489"/>
                  </a:lnTo>
                  <a:lnTo>
                    <a:pt x="922" y="3598"/>
                  </a:lnTo>
                  <a:lnTo>
                    <a:pt x="1447" y="2812"/>
                  </a:lnTo>
                  <a:lnTo>
                    <a:pt x="2129" y="2130"/>
                  </a:lnTo>
                  <a:lnTo>
                    <a:pt x="2811" y="1448"/>
                  </a:lnTo>
                  <a:lnTo>
                    <a:pt x="3597" y="922"/>
                  </a:lnTo>
                  <a:lnTo>
                    <a:pt x="4488" y="553"/>
                  </a:lnTo>
                  <a:lnTo>
                    <a:pt x="5379" y="184"/>
                  </a:lnTo>
                  <a:lnTo>
                    <a:pt x="6306" y="0"/>
                  </a:lnTo>
                  <a:lnTo>
                    <a:pt x="7270" y="0"/>
                  </a:lnTo>
                  <a:close/>
                </a:path>
              </a:pathLst>
            </a:custGeom>
            <a:ln w="317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660491" y="1644392"/>
            <a:ext cx="62865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MB</a:t>
            </a:r>
            <a:r>
              <a:rPr sz="100" spc="3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592238" y="1504939"/>
            <a:ext cx="1339850" cy="563245"/>
            <a:chOff x="3592238" y="1504939"/>
            <a:chExt cx="1339850" cy="563245"/>
          </a:xfrm>
        </p:grpSpPr>
        <p:sp>
          <p:nvSpPr>
            <p:cNvPr id="81" name="object 81"/>
            <p:cNvSpPr/>
            <p:nvPr/>
          </p:nvSpPr>
          <p:spPr>
            <a:xfrm>
              <a:off x="3593191" y="1505891"/>
              <a:ext cx="18415" cy="162560"/>
            </a:xfrm>
            <a:custGeom>
              <a:avLst/>
              <a:gdLst/>
              <a:ahLst/>
              <a:cxnLst/>
              <a:rect l="l" t="t" r="r" b="b"/>
              <a:pathLst>
                <a:path w="18414" h="162560">
                  <a:moveTo>
                    <a:pt x="18359" y="162083"/>
                  </a:moveTo>
                  <a:lnTo>
                    <a:pt x="7270" y="162083"/>
                  </a:lnTo>
                  <a:lnTo>
                    <a:pt x="2423" y="162083"/>
                  </a:lnTo>
                  <a:lnTo>
                    <a:pt x="0" y="159659"/>
                  </a:lnTo>
                  <a:lnTo>
                    <a:pt x="0" y="154811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609237" y="1661116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763306" y="1667983"/>
              <a:ext cx="53975" cy="234950"/>
            </a:xfrm>
            <a:custGeom>
              <a:avLst/>
              <a:gdLst/>
              <a:ahLst/>
              <a:cxnLst/>
              <a:rect l="l" t="t" r="r" b="b"/>
              <a:pathLst>
                <a:path w="53975" h="234950">
                  <a:moveTo>
                    <a:pt x="0" y="0"/>
                  </a:moveTo>
                  <a:lnTo>
                    <a:pt x="23675" y="0"/>
                  </a:lnTo>
                  <a:lnTo>
                    <a:pt x="28523" y="0"/>
                  </a:lnTo>
                  <a:lnTo>
                    <a:pt x="30946" y="2424"/>
                  </a:lnTo>
                  <a:lnTo>
                    <a:pt x="30946" y="7272"/>
                  </a:lnTo>
                  <a:lnTo>
                    <a:pt x="30946" y="227498"/>
                  </a:lnTo>
                  <a:lnTo>
                    <a:pt x="30946" y="232346"/>
                  </a:lnTo>
                  <a:lnTo>
                    <a:pt x="33370" y="234771"/>
                  </a:lnTo>
                  <a:lnTo>
                    <a:pt x="38217" y="234771"/>
                  </a:lnTo>
                  <a:lnTo>
                    <a:pt x="53366" y="234771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14360" y="1895894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130439" y="1645206"/>
              <a:ext cx="162560" cy="346710"/>
            </a:xfrm>
            <a:custGeom>
              <a:avLst/>
              <a:gdLst/>
              <a:ahLst/>
              <a:cxnLst/>
              <a:rect l="l" t="t" r="r" b="b"/>
              <a:pathLst>
                <a:path w="162560" h="346710">
                  <a:moveTo>
                    <a:pt x="0" y="346082"/>
                  </a:moveTo>
                  <a:lnTo>
                    <a:pt x="78153" y="346082"/>
                  </a:lnTo>
                  <a:lnTo>
                    <a:pt x="83000" y="346082"/>
                  </a:lnTo>
                  <a:lnTo>
                    <a:pt x="85424" y="343658"/>
                  </a:lnTo>
                  <a:lnTo>
                    <a:pt x="85424" y="338809"/>
                  </a:lnTo>
                  <a:lnTo>
                    <a:pt x="85424" y="7272"/>
                  </a:lnTo>
                  <a:lnTo>
                    <a:pt x="85424" y="2424"/>
                  </a:lnTo>
                  <a:lnTo>
                    <a:pt x="87848" y="0"/>
                  </a:lnTo>
                  <a:lnTo>
                    <a:pt x="92695" y="0"/>
                  </a:lnTo>
                  <a:lnTo>
                    <a:pt x="162321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290447" y="1638346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49272" y="1611085"/>
              <a:ext cx="81915" cy="455930"/>
            </a:xfrm>
            <a:custGeom>
              <a:avLst/>
              <a:gdLst/>
              <a:ahLst/>
              <a:cxnLst/>
              <a:rect l="l" t="t" r="r" b="b"/>
              <a:pathLst>
                <a:path w="81914" h="455930">
                  <a:moveTo>
                    <a:pt x="81798" y="22496"/>
                  </a:moveTo>
                  <a:lnTo>
                    <a:pt x="81798" y="433117"/>
                  </a:lnTo>
                  <a:lnTo>
                    <a:pt x="7948" y="455594"/>
                  </a:lnTo>
                  <a:lnTo>
                    <a:pt x="6857" y="455614"/>
                  </a:lnTo>
                  <a:lnTo>
                    <a:pt x="4667" y="455150"/>
                  </a:lnTo>
                  <a:lnTo>
                    <a:pt x="0" y="449387"/>
                  </a:lnTo>
                  <a:lnTo>
                    <a:pt x="0" y="227807"/>
                  </a:lnTo>
                  <a:lnTo>
                    <a:pt x="0" y="6227"/>
                  </a:lnTo>
                  <a:lnTo>
                    <a:pt x="6857" y="0"/>
                  </a:lnTo>
                  <a:lnTo>
                    <a:pt x="7948" y="19"/>
                  </a:lnTo>
                  <a:lnTo>
                    <a:pt x="77909" y="17514"/>
                  </a:lnTo>
                  <a:lnTo>
                    <a:pt x="79232" y="18374"/>
                  </a:lnTo>
                  <a:lnTo>
                    <a:pt x="81285" y="21004"/>
                  </a:lnTo>
                  <a:lnTo>
                    <a:pt x="81798" y="22496"/>
                  </a:lnTo>
                  <a:close/>
                </a:path>
              </a:pathLst>
            </a:custGeom>
            <a:solidFill>
              <a:srgbClr val="2D9AF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49272" y="1611085"/>
              <a:ext cx="81915" cy="455930"/>
            </a:xfrm>
            <a:custGeom>
              <a:avLst/>
              <a:gdLst/>
              <a:ahLst/>
              <a:cxnLst/>
              <a:rect l="l" t="t" r="r" b="b"/>
              <a:pathLst>
                <a:path w="81914" h="455930">
                  <a:moveTo>
                    <a:pt x="0" y="227807"/>
                  </a:moveTo>
                  <a:lnTo>
                    <a:pt x="0" y="7346"/>
                  </a:lnTo>
                  <a:lnTo>
                    <a:pt x="0" y="6227"/>
                  </a:lnTo>
                  <a:lnTo>
                    <a:pt x="245" y="5164"/>
                  </a:lnTo>
                  <a:lnTo>
                    <a:pt x="736" y="4157"/>
                  </a:lnTo>
                  <a:lnTo>
                    <a:pt x="1227" y="3151"/>
                  </a:lnTo>
                  <a:lnTo>
                    <a:pt x="1913" y="2303"/>
                  </a:lnTo>
                  <a:lnTo>
                    <a:pt x="2796" y="1614"/>
                  </a:lnTo>
                  <a:lnTo>
                    <a:pt x="3678" y="925"/>
                  </a:lnTo>
                  <a:lnTo>
                    <a:pt x="4667" y="464"/>
                  </a:lnTo>
                  <a:lnTo>
                    <a:pt x="5762" y="232"/>
                  </a:lnTo>
                  <a:lnTo>
                    <a:pt x="6857" y="0"/>
                  </a:lnTo>
                  <a:lnTo>
                    <a:pt x="76291" y="17109"/>
                  </a:lnTo>
                  <a:lnTo>
                    <a:pt x="80258" y="19689"/>
                  </a:lnTo>
                  <a:lnTo>
                    <a:pt x="81285" y="21004"/>
                  </a:lnTo>
                  <a:lnTo>
                    <a:pt x="81798" y="22496"/>
                  </a:lnTo>
                  <a:lnTo>
                    <a:pt x="81798" y="24165"/>
                  </a:lnTo>
                  <a:lnTo>
                    <a:pt x="81798" y="431449"/>
                  </a:lnTo>
                  <a:lnTo>
                    <a:pt x="81798" y="433117"/>
                  </a:lnTo>
                  <a:lnTo>
                    <a:pt x="9034" y="455323"/>
                  </a:lnTo>
                  <a:lnTo>
                    <a:pt x="7948" y="455594"/>
                  </a:lnTo>
                  <a:lnTo>
                    <a:pt x="2796" y="454000"/>
                  </a:lnTo>
                  <a:lnTo>
                    <a:pt x="1913" y="453311"/>
                  </a:lnTo>
                  <a:lnTo>
                    <a:pt x="1227" y="452463"/>
                  </a:lnTo>
                  <a:lnTo>
                    <a:pt x="736" y="451456"/>
                  </a:lnTo>
                  <a:lnTo>
                    <a:pt x="245" y="450450"/>
                  </a:lnTo>
                  <a:lnTo>
                    <a:pt x="0" y="449387"/>
                  </a:lnTo>
                  <a:lnTo>
                    <a:pt x="0" y="448267"/>
                  </a:lnTo>
                  <a:lnTo>
                    <a:pt x="0" y="227807"/>
                  </a:lnTo>
                  <a:close/>
                </a:path>
              </a:pathLst>
            </a:custGeom>
            <a:ln w="317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69068" y="1643834"/>
              <a:ext cx="371475" cy="1270"/>
            </a:xfrm>
            <a:custGeom>
              <a:avLst/>
              <a:gdLst/>
              <a:ahLst/>
              <a:cxnLst/>
              <a:rect l="l" t="t" r="r" b="b"/>
              <a:pathLst>
                <a:path w="371475" h="1269">
                  <a:moveTo>
                    <a:pt x="0" y="0"/>
                  </a:moveTo>
                  <a:lnTo>
                    <a:pt x="189410" y="0"/>
                  </a:lnTo>
                  <a:lnTo>
                    <a:pt x="189629" y="0"/>
                  </a:lnTo>
                  <a:lnTo>
                    <a:pt x="189739" y="328"/>
                  </a:lnTo>
                  <a:lnTo>
                    <a:pt x="189739" y="492"/>
                  </a:lnTo>
                  <a:lnTo>
                    <a:pt x="189794" y="657"/>
                  </a:lnTo>
                  <a:lnTo>
                    <a:pt x="370952" y="657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37707" y="1637632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4491" y="1730800"/>
              <a:ext cx="83616" cy="76818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4634119" y="1745600"/>
            <a:ext cx="4445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15" dirty="0">
                <a:solidFill>
                  <a:srgbClr val="1A1A1A"/>
                </a:solidFill>
                <a:latin typeface="Calibri"/>
                <a:cs typeface="Calibri"/>
              </a:rPr>
              <a:t>+</a:t>
            </a:r>
            <a:r>
              <a:rPr sz="100" spc="25" dirty="0">
                <a:solidFill>
                  <a:srgbClr val="1A1A1A"/>
                </a:solidFill>
                <a:latin typeface="Calibri"/>
                <a:cs typeface="Calibri"/>
              </a:rPr>
              <a:t>4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596326" y="1449890"/>
            <a:ext cx="2252980" cy="887730"/>
            <a:chOff x="2596326" y="1449890"/>
            <a:chExt cx="2252980" cy="887730"/>
          </a:xfrm>
        </p:grpSpPr>
        <p:sp>
          <p:nvSpPr>
            <p:cNvPr id="94" name="object 94"/>
            <p:cNvSpPr/>
            <p:nvPr/>
          </p:nvSpPr>
          <p:spPr>
            <a:xfrm>
              <a:off x="4469068" y="1450842"/>
              <a:ext cx="137160" cy="318770"/>
            </a:xfrm>
            <a:custGeom>
              <a:avLst/>
              <a:gdLst/>
              <a:ahLst/>
              <a:cxnLst/>
              <a:rect l="l" t="t" r="r" b="b"/>
              <a:pathLst>
                <a:path w="137160" h="318769">
                  <a:moveTo>
                    <a:pt x="0" y="0"/>
                  </a:moveTo>
                  <a:lnTo>
                    <a:pt x="96976" y="0"/>
                  </a:lnTo>
                  <a:lnTo>
                    <a:pt x="101823" y="0"/>
                  </a:lnTo>
                  <a:lnTo>
                    <a:pt x="104247" y="2424"/>
                  </a:lnTo>
                  <a:lnTo>
                    <a:pt x="104247" y="7272"/>
                  </a:lnTo>
                  <a:lnTo>
                    <a:pt x="104247" y="311094"/>
                  </a:lnTo>
                  <a:lnTo>
                    <a:pt x="104247" y="315942"/>
                  </a:lnTo>
                  <a:lnTo>
                    <a:pt x="106671" y="318367"/>
                  </a:lnTo>
                  <a:lnTo>
                    <a:pt x="111518" y="318367"/>
                  </a:lnTo>
                  <a:lnTo>
                    <a:pt x="137073" y="318367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603829" y="1762350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97956" y="1737244"/>
              <a:ext cx="142240" cy="32384"/>
            </a:xfrm>
            <a:custGeom>
              <a:avLst/>
              <a:gdLst/>
              <a:ahLst/>
              <a:cxnLst/>
              <a:rect l="l" t="t" r="r" b="b"/>
              <a:pathLst>
                <a:path w="142239" h="32385">
                  <a:moveTo>
                    <a:pt x="0" y="32000"/>
                  </a:moveTo>
                  <a:lnTo>
                    <a:pt x="68041" y="32000"/>
                  </a:lnTo>
                  <a:lnTo>
                    <a:pt x="72888" y="32000"/>
                  </a:lnTo>
                  <a:lnTo>
                    <a:pt x="75312" y="29576"/>
                  </a:lnTo>
                  <a:lnTo>
                    <a:pt x="75312" y="24727"/>
                  </a:lnTo>
                  <a:lnTo>
                    <a:pt x="75312" y="7272"/>
                  </a:lnTo>
                  <a:lnTo>
                    <a:pt x="75312" y="2424"/>
                  </a:lnTo>
                  <a:lnTo>
                    <a:pt x="77736" y="0"/>
                  </a:lnTo>
                  <a:lnTo>
                    <a:pt x="82583" y="0"/>
                  </a:lnTo>
                  <a:lnTo>
                    <a:pt x="142098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837741" y="1730385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53364" y="2195132"/>
              <a:ext cx="68473" cy="115985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071903" y="2236425"/>
              <a:ext cx="635" cy="98425"/>
            </a:xfrm>
            <a:custGeom>
              <a:avLst/>
              <a:gdLst/>
              <a:ahLst/>
              <a:cxnLst/>
              <a:rect l="l" t="t" r="r" b="b"/>
              <a:pathLst>
                <a:path w="635" h="98425">
                  <a:moveTo>
                    <a:pt x="0" y="98329"/>
                  </a:moveTo>
                  <a:lnTo>
                    <a:pt x="365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65402" y="2227169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69" h="12064">
                  <a:moveTo>
                    <a:pt x="13715" y="11595"/>
                  </a:moveTo>
                  <a:lnTo>
                    <a:pt x="0" y="11544"/>
                  </a:lnTo>
                  <a:lnTo>
                    <a:pt x="6900" y="0"/>
                  </a:lnTo>
                  <a:lnTo>
                    <a:pt x="13715" y="115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126181" y="2236425"/>
              <a:ext cx="635" cy="99695"/>
            </a:xfrm>
            <a:custGeom>
              <a:avLst/>
              <a:gdLst/>
              <a:ahLst/>
              <a:cxnLst/>
              <a:rect l="l" t="t" r="r" b="b"/>
              <a:pathLst>
                <a:path w="635" h="99694">
                  <a:moveTo>
                    <a:pt x="230" y="996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19329" y="2227169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69" h="12064">
                  <a:moveTo>
                    <a:pt x="13715" y="11554"/>
                  </a:moveTo>
                  <a:lnTo>
                    <a:pt x="0" y="11586"/>
                  </a:lnTo>
                  <a:lnTo>
                    <a:pt x="6831" y="0"/>
                  </a:lnTo>
                  <a:lnTo>
                    <a:pt x="13715" y="1155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597279" y="2172945"/>
              <a:ext cx="802640" cy="107950"/>
            </a:xfrm>
            <a:custGeom>
              <a:avLst/>
              <a:gdLst/>
              <a:ahLst/>
              <a:cxnLst/>
              <a:rect l="l" t="t" r="r" b="b"/>
              <a:pathLst>
                <a:path w="802639" h="107950">
                  <a:moveTo>
                    <a:pt x="0" y="8909"/>
                  </a:moveTo>
                  <a:lnTo>
                    <a:pt x="0" y="100455"/>
                  </a:lnTo>
                  <a:lnTo>
                    <a:pt x="0" y="105304"/>
                  </a:lnTo>
                  <a:lnTo>
                    <a:pt x="2423" y="107728"/>
                  </a:lnTo>
                  <a:lnTo>
                    <a:pt x="7270" y="107728"/>
                  </a:lnTo>
                  <a:lnTo>
                    <a:pt x="759363" y="107728"/>
                  </a:lnTo>
                  <a:lnTo>
                    <a:pt x="764211" y="107728"/>
                  </a:lnTo>
                  <a:lnTo>
                    <a:pt x="766634" y="105304"/>
                  </a:lnTo>
                  <a:lnTo>
                    <a:pt x="766634" y="100455"/>
                  </a:lnTo>
                  <a:lnTo>
                    <a:pt x="766634" y="7272"/>
                  </a:lnTo>
                  <a:lnTo>
                    <a:pt x="766634" y="2424"/>
                  </a:lnTo>
                  <a:lnTo>
                    <a:pt x="769058" y="0"/>
                  </a:lnTo>
                  <a:lnTo>
                    <a:pt x="773905" y="0"/>
                  </a:lnTo>
                  <a:lnTo>
                    <a:pt x="802188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397154" y="2166085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60520" y="2175689"/>
              <a:ext cx="732790" cy="1905"/>
            </a:xfrm>
            <a:custGeom>
              <a:avLst/>
              <a:gdLst/>
              <a:ahLst/>
              <a:cxnLst/>
              <a:rect l="l" t="t" r="r" b="b"/>
              <a:pathLst>
                <a:path w="732789" h="1905">
                  <a:moveTo>
                    <a:pt x="0" y="0"/>
                  </a:moveTo>
                  <a:lnTo>
                    <a:pt x="732253" y="1345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290448" y="2170171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25" y="0"/>
                  </a:lnTo>
                  <a:lnTo>
                    <a:pt x="11580" y="6880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69068" y="1687478"/>
              <a:ext cx="371475" cy="492759"/>
            </a:xfrm>
            <a:custGeom>
              <a:avLst/>
              <a:gdLst/>
              <a:ahLst/>
              <a:cxnLst/>
              <a:rect l="l" t="t" r="r" b="b"/>
              <a:pathLst>
                <a:path w="371475" h="492760">
                  <a:moveTo>
                    <a:pt x="0" y="492278"/>
                  </a:moveTo>
                  <a:lnTo>
                    <a:pt x="60043" y="492278"/>
                  </a:lnTo>
                  <a:lnTo>
                    <a:pt x="64890" y="492278"/>
                  </a:lnTo>
                  <a:lnTo>
                    <a:pt x="67314" y="489853"/>
                  </a:lnTo>
                  <a:lnTo>
                    <a:pt x="67314" y="485005"/>
                  </a:lnTo>
                  <a:lnTo>
                    <a:pt x="67314" y="7272"/>
                  </a:lnTo>
                  <a:lnTo>
                    <a:pt x="67314" y="2424"/>
                  </a:lnTo>
                  <a:lnTo>
                    <a:pt x="69737" y="0"/>
                  </a:lnTo>
                  <a:lnTo>
                    <a:pt x="74585" y="0"/>
                  </a:lnTo>
                  <a:lnTo>
                    <a:pt x="370952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37707" y="1680618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4743735" y="1779062"/>
            <a:ext cx="53340" cy="4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1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50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endParaRPr sz="15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735948" y="1832894"/>
            <a:ext cx="62865" cy="108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150" spc="15" dirty="0">
                <a:solidFill>
                  <a:srgbClr val="1A1A1A"/>
                </a:solidFill>
                <a:latin typeface="Calibri"/>
                <a:cs typeface="Calibri"/>
              </a:rPr>
              <a:t>LB</a:t>
            </a:r>
            <a:endParaRPr sz="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50" spc="10" dirty="0">
                <a:solidFill>
                  <a:srgbClr val="1A1A1A"/>
                </a:solidFill>
                <a:latin typeface="Calibri"/>
                <a:cs typeface="Calibri"/>
              </a:rPr>
              <a:t>BU</a:t>
            </a:r>
            <a:endParaRPr sz="15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43735" y="1954959"/>
            <a:ext cx="52069" cy="4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50" spc="2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endParaRPr sz="15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733353" y="2004186"/>
            <a:ext cx="66040" cy="4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" spc="2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50" spc="2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50" spc="10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endParaRPr sz="150">
              <a:latin typeface="Calibri"/>
              <a:cs typeface="Calibri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898394" y="1150061"/>
            <a:ext cx="4140835" cy="1255395"/>
            <a:chOff x="898394" y="1150061"/>
            <a:chExt cx="4140835" cy="1255395"/>
          </a:xfrm>
        </p:grpSpPr>
        <p:sp>
          <p:nvSpPr>
            <p:cNvPr id="114" name="object 114"/>
            <p:cNvSpPr/>
            <p:nvPr/>
          </p:nvSpPr>
          <p:spPr>
            <a:xfrm>
              <a:off x="4788307" y="1803478"/>
              <a:ext cx="52069" cy="635"/>
            </a:xfrm>
            <a:custGeom>
              <a:avLst/>
              <a:gdLst/>
              <a:ahLst/>
              <a:cxnLst/>
              <a:rect l="l" t="t" r="r" b="b"/>
              <a:pathLst>
                <a:path w="52070" h="635">
                  <a:moveTo>
                    <a:pt x="0" y="598"/>
                  </a:moveTo>
                  <a:lnTo>
                    <a:pt x="51732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837646" y="1796646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158" y="13718"/>
                  </a:moveTo>
                  <a:lnTo>
                    <a:pt x="0" y="0"/>
                  </a:lnTo>
                  <a:lnTo>
                    <a:pt x="11646" y="6725"/>
                  </a:lnTo>
                  <a:lnTo>
                    <a:pt x="158" y="137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788307" y="1857937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70">
                  <a:moveTo>
                    <a:pt x="0" y="0"/>
                  </a:moveTo>
                  <a:lnTo>
                    <a:pt x="51731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837725" y="1851078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88307" y="1918097"/>
              <a:ext cx="52069" cy="1270"/>
            </a:xfrm>
            <a:custGeom>
              <a:avLst/>
              <a:gdLst/>
              <a:ahLst/>
              <a:cxnLst/>
              <a:rect l="l" t="t" r="r" b="b"/>
              <a:pathLst>
                <a:path w="52070" h="1269">
                  <a:moveTo>
                    <a:pt x="0" y="870"/>
                  </a:moveTo>
                  <a:lnTo>
                    <a:pt x="51732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37611" y="1911277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230" y="13717"/>
                  </a:moveTo>
                  <a:lnTo>
                    <a:pt x="0" y="0"/>
                  </a:lnTo>
                  <a:lnTo>
                    <a:pt x="11681" y="6663"/>
                  </a:lnTo>
                  <a:lnTo>
                    <a:pt x="230" y="1371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88307" y="1980010"/>
              <a:ext cx="52069" cy="635"/>
            </a:xfrm>
            <a:custGeom>
              <a:avLst/>
              <a:gdLst/>
              <a:ahLst/>
              <a:cxnLst/>
              <a:rect l="l" t="t" r="r" b="b"/>
              <a:pathLst>
                <a:path w="52070" h="635">
                  <a:moveTo>
                    <a:pt x="0" y="0"/>
                  </a:moveTo>
                  <a:lnTo>
                    <a:pt x="51731" y="544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837653" y="1973671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8"/>
                  </a:moveTo>
                  <a:lnTo>
                    <a:pt x="144" y="0"/>
                  </a:lnTo>
                  <a:lnTo>
                    <a:pt x="11638" y="6980"/>
                  </a:lnTo>
                  <a:lnTo>
                    <a:pt x="0" y="137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788307" y="2028524"/>
              <a:ext cx="52069" cy="1270"/>
            </a:xfrm>
            <a:custGeom>
              <a:avLst/>
              <a:gdLst/>
              <a:ahLst/>
              <a:cxnLst/>
              <a:rect l="l" t="t" r="r" b="b"/>
              <a:pathLst>
                <a:path w="52070" h="1269">
                  <a:moveTo>
                    <a:pt x="0" y="707"/>
                  </a:moveTo>
                  <a:lnTo>
                    <a:pt x="51732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837632" y="2021696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187" y="13717"/>
                  </a:moveTo>
                  <a:lnTo>
                    <a:pt x="0" y="0"/>
                  </a:lnTo>
                  <a:lnTo>
                    <a:pt x="11660" y="6700"/>
                  </a:lnTo>
                  <a:lnTo>
                    <a:pt x="187" y="1371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950281" y="1838883"/>
              <a:ext cx="3022600" cy="516890"/>
            </a:xfrm>
            <a:custGeom>
              <a:avLst/>
              <a:gdLst/>
              <a:ahLst/>
              <a:cxnLst/>
              <a:rect l="l" t="t" r="r" b="b"/>
              <a:pathLst>
                <a:path w="3022600" h="516889">
                  <a:moveTo>
                    <a:pt x="2981547" y="0"/>
                  </a:moveTo>
                  <a:lnTo>
                    <a:pt x="3014798" y="0"/>
                  </a:lnTo>
                  <a:lnTo>
                    <a:pt x="3019646" y="0"/>
                  </a:lnTo>
                  <a:lnTo>
                    <a:pt x="3022069" y="2424"/>
                  </a:lnTo>
                  <a:lnTo>
                    <a:pt x="3022069" y="7272"/>
                  </a:lnTo>
                  <a:lnTo>
                    <a:pt x="3022069" y="509351"/>
                  </a:lnTo>
                  <a:lnTo>
                    <a:pt x="3022069" y="514199"/>
                  </a:lnTo>
                  <a:lnTo>
                    <a:pt x="3019646" y="516623"/>
                  </a:lnTo>
                  <a:lnTo>
                    <a:pt x="3014798" y="516623"/>
                  </a:lnTo>
                  <a:lnTo>
                    <a:pt x="7270" y="516623"/>
                  </a:lnTo>
                  <a:lnTo>
                    <a:pt x="2423" y="516623"/>
                  </a:lnTo>
                  <a:lnTo>
                    <a:pt x="0" y="514199"/>
                  </a:lnTo>
                  <a:lnTo>
                    <a:pt x="0" y="509351"/>
                  </a:lnTo>
                  <a:lnTo>
                    <a:pt x="0" y="295423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943424" y="2125050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69" h="12064">
                  <a:moveTo>
                    <a:pt x="13715" y="11570"/>
                  </a:moveTo>
                  <a:lnTo>
                    <a:pt x="0" y="11570"/>
                  </a:lnTo>
                  <a:lnTo>
                    <a:pt x="6857" y="0"/>
                  </a:lnTo>
                  <a:lnTo>
                    <a:pt x="13715" y="1157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319764" y="1682432"/>
              <a:ext cx="1276350" cy="631190"/>
            </a:xfrm>
            <a:custGeom>
              <a:avLst/>
              <a:gdLst/>
              <a:ahLst/>
              <a:cxnLst/>
              <a:rect l="l" t="t" r="r" b="b"/>
              <a:pathLst>
                <a:path w="1276350" h="631189">
                  <a:moveTo>
                    <a:pt x="1240776" y="378339"/>
                  </a:moveTo>
                  <a:lnTo>
                    <a:pt x="1268951" y="378339"/>
                  </a:lnTo>
                  <a:lnTo>
                    <a:pt x="1273798" y="378339"/>
                  </a:lnTo>
                  <a:lnTo>
                    <a:pt x="1276222" y="380764"/>
                  </a:lnTo>
                  <a:lnTo>
                    <a:pt x="1276222" y="385612"/>
                  </a:lnTo>
                  <a:lnTo>
                    <a:pt x="1276222" y="623309"/>
                  </a:lnTo>
                  <a:lnTo>
                    <a:pt x="1276222" y="628157"/>
                  </a:lnTo>
                  <a:lnTo>
                    <a:pt x="1273798" y="630581"/>
                  </a:lnTo>
                  <a:lnTo>
                    <a:pt x="1268951" y="630581"/>
                  </a:lnTo>
                  <a:lnTo>
                    <a:pt x="7270" y="630581"/>
                  </a:lnTo>
                  <a:lnTo>
                    <a:pt x="2423" y="630581"/>
                  </a:lnTo>
                  <a:lnTo>
                    <a:pt x="0" y="628157"/>
                  </a:lnTo>
                  <a:lnTo>
                    <a:pt x="0" y="623309"/>
                  </a:lnTo>
                  <a:lnTo>
                    <a:pt x="0" y="7272"/>
                  </a:lnTo>
                  <a:lnTo>
                    <a:pt x="0" y="2424"/>
                  </a:lnTo>
                  <a:lnTo>
                    <a:pt x="2423" y="0"/>
                  </a:lnTo>
                  <a:lnTo>
                    <a:pt x="7270" y="0"/>
                  </a:lnTo>
                  <a:lnTo>
                    <a:pt x="77997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395448" y="1675573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299294" y="1744395"/>
              <a:ext cx="2208530" cy="593725"/>
            </a:xfrm>
            <a:custGeom>
              <a:avLst/>
              <a:gdLst/>
              <a:ahLst/>
              <a:cxnLst/>
              <a:rect l="l" t="t" r="r" b="b"/>
              <a:pathLst>
                <a:path w="2208529" h="593725">
                  <a:moveTo>
                    <a:pt x="2169784" y="302730"/>
                  </a:moveTo>
                  <a:lnTo>
                    <a:pt x="2200777" y="302730"/>
                  </a:lnTo>
                  <a:lnTo>
                    <a:pt x="2205624" y="302730"/>
                  </a:lnTo>
                  <a:lnTo>
                    <a:pt x="2208048" y="305154"/>
                  </a:lnTo>
                  <a:lnTo>
                    <a:pt x="2208048" y="310003"/>
                  </a:lnTo>
                  <a:lnTo>
                    <a:pt x="2208048" y="585882"/>
                  </a:lnTo>
                  <a:lnTo>
                    <a:pt x="2208048" y="590730"/>
                  </a:lnTo>
                  <a:lnTo>
                    <a:pt x="2205624" y="593154"/>
                  </a:lnTo>
                  <a:lnTo>
                    <a:pt x="2200777" y="593154"/>
                  </a:lnTo>
                  <a:lnTo>
                    <a:pt x="7270" y="593154"/>
                  </a:lnTo>
                  <a:lnTo>
                    <a:pt x="2423" y="593154"/>
                  </a:lnTo>
                  <a:lnTo>
                    <a:pt x="0" y="590730"/>
                  </a:lnTo>
                  <a:lnTo>
                    <a:pt x="0" y="585882"/>
                  </a:lnTo>
                  <a:lnTo>
                    <a:pt x="0" y="7272"/>
                  </a:lnTo>
                  <a:lnTo>
                    <a:pt x="0" y="2424"/>
                  </a:lnTo>
                  <a:lnTo>
                    <a:pt x="2423" y="0"/>
                  </a:lnTo>
                  <a:lnTo>
                    <a:pt x="7270" y="0"/>
                  </a:lnTo>
                  <a:lnTo>
                    <a:pt x="98447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395428" y="1737536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322351" y="1983578"/>
              <a:ext cx="75565" cy="17780"/>
            </a:xfrm>
            <a:custGeom>
              <a:avLst/>
              <a:gdLst/>
              <a:ahLst/>
              <a:cxnLst/>
              <a:rect l="l" t="t" r="r" b="b"/>
              <a:pathLst>
                <a:path w="75564" h="17780">
                  <a:moveTo>
                    <a:pt x="0" y="17199"/>
                  </a:moveTo>
                  <a:lnTo>
                    <a:pt x="34684" y="17199"/>
                  </a:lnTo>
                  <a:lnTo>
                    <a:pt x="39531" y="17199"/>
                  </a:lnTo>
                  <a:lnTo>
                    <a:pt x="41955" y="14775"/>
                  </a:lnTo>
                  <a:lnTo>
                    <a:pt x="41955" y="9926"/>
                  </a:lnTo>
                  <a:lnTo>
                    <a:pt x="41955" y="4963"/>
                  </a:lnTo>
                  <a:lnTo>
                    <a:pt x="41955" y="1654"/>
                  </a:lnTo>
                  <a:lnTo>
                    <a:pt x="43609" y="0"/>
                  </a:lnTo>
                  <a:lnTo>
                    <a:pt x="46917" y="0"/>
                  </a:lnTo>
                  <a:lnTo>
                    <a:pt x="75383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395421" y="1976718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300560" y="2045786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89">
                  <a:moveTo>
                    <a:pt x="0" y="0"/>
                  </a:moveTo>
                  <a:lnTo>
                    <a:pt x="97196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395442" y="2038926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0" y="13719"/>
                  </a:moveTo>
                  <a:lnTo>
                    <a:pt x="0" y="0"/>
                  </a:lnTo>
                  <a:lnTo>
                    <a:pt x="11567" y="6859"/>
                  </a:lnTo>
                  <a:lnTo>
                    <a:pt x="0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14230" y="1992640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8363" y="15909"/>
                  </a:moveTo>
                  <a:lnTo>
                    <a:pt x="6405" y="15909"/>
                  </a:lnTo>
                  <a:lnTo>
                    <a:pt x="5463" y="15707"/>
                  </a:lnTo>
                  <a:lnTo>
                    <a:pt x="0" y="6899"/>
                  </a:lnTo>
                  <a:lnTo>
                    <a:pt x="187" y="5885"/>
                  </a:lnTo>
                  <a:lnTo>
                    <a:pt x="6405" y="0"/>
                  </a:lnTo>
                  <a:lnTo>
                    <a:pt x="8363" y="0"/>
                  </a:lnTo>
                  <a:lnTo>
                    <a:pt x="14768" y="6899"/>
                  </a:lnTo>
                  <a:lnTo>
                    <a:pt x="14768" y="9010"/>
                  </a:lnTo>
                  <a:lnTo>
                    <a:pt x="8363" y="159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314230" y="1992640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14769" y="9010"/>
                  </a:moveTo>
                  <a:lnTo>
                    <a:pt x="14581" y="10024"/>
                  </a:lnTo>
                  <a:lnTo>
                    <a:pt x="14207" y="10998"/>
                  </a:lnTo>
                  <a:lnTo>
                    <a:pt x="13832" y="11973"/>
                  </a:lnTo>
                  <a:lnTo>
                    <a:pt x="13298" y="12833"/>
                  </a:lnTo>
                </a:path>
                <a:path w="15239" h="16510">
                  <a:moveTo>
                    <a:pt x="11913" y="14325"/>
                  </a:moveTo>
                  <a:lnTo>
                    <a:pt x="11115" y="14900"/>
                  </a:lnTo>
                  <a:lnTo>
                    <a:pt x="10210" y="15303"/>
                  </a:lnTo>
                  <a:lnTo>
                    <a:pt x="9305" y="15707"/>
                  </a:lnTo>
                  <a:lnTo>
                    <a:pt x="8363" y="15909"/>
                  </a:lnTo>
                </a:path>
                <a:path w="15239" h="16510">
                  <a:moveTo>
                    <a:pt x="6405" y="15909"/>
                  </a:moveTo>
                  <a:lnTo>
                    <a:pt x="5463" y="15707"/>
                  </a:lnTo>
                  <a:lnTo>
                    <a:pt x="4558" y="15303"/>
                  </a:lnTo>
                  <a:lnTo>
                    <a:pt x="3653" y="14900"/>
                  </a:lnTo>
                  <a:lnTo>
                    <a:pt x="562" y="10998"/>
                  </a:lnTo>
                  <a:lnTo>
                    <a:pt x="187" y="10024"/>
                  </a:lnTo>
                  <a:lnTo>
                    <a:pt x="0" y="9009"/>
                  </a:lnTo>
                </a:path>
                <a:path w="15239" h="16510">
                  <a:moveTo>
                    <a:pt x="0" y="6899"/>
                  </a:moveTo>
                  <a:lnTo>
                    <a:pt x="187" y="5885"/>
                  </a:lnTo>
                  <a:lnTo>
                    <a:pt x="562" y="4910"/>
                  </a:lnTo>
                  <a:lnTo>
                    <a:pt x="936" y="3935"/>
                  </a:lnTo>
                  <a:lnTo>
                    <a:pt x="1470" y="3075"/>
                  </a:lnTo>
                  <a:lnTo>
                    <a:pt x="2162" y="2329"/>
                  </a:lnTo>
                  <a:lnTo>
                    <a:pt x="2855" y="1583"/>
                  </a:lnTo>
                  <a:lnTo>
                    <a:pt x="3653" y="1009"/>
                  </a:lnTo>
                  <a:lnTo>
                    <a:pt x="4558" y="605"/>
                  </a:lnTo>
                  <a:lnTo>
                    <a:pt x="5463" y="201"/>
                  </a:lnTo>
                  <a:lnTo>
                    <a:pt x="6405" y="0"/>
                  </a:lnTo>
                </a:path>
                <a:path w="15239" h="16510">
                  <a:moveTo>
                    <a:pt x="8363" y="0"/>
                  </a:moveTo>
                  <a:lnTo>
                    <a:pt x="9305" y="201"/>
                  </a:lnTo>
                  <a:lnTo>
                    <a:pt x="10210" y="605"/>
                  </a:lnTo>
                  <a:lnTo>
                    <a:pt x="11115" y="1009"/>
                  </a:lnTo>
                  <a:lnTo>
                    <a:pt x="11913" y="1583"/>
                  </a:lnTo>
                </a:path>
                <a:path w="15239" h="16510">
                  <a:moveTo>
                    <a:pt x="13298" y="3075"/>
                  </a:moveTo>
                  <a:lnTo>
                    <a:pt x="13832" y="3935"/>
                  </a:lnTo>
                  <a:lnTo>
                    <a:pt x="14207" y="4910"/>
                  </a:lnTo>
                  <a:lnTo>
                    <a:pt x="14581" y="5885"/>
                  </a:lnTo>
                  <a:lnTo>
                    <a:pt x="14769" y="6899"/>
                  </a:lnTo>
                </a:path>
              </a:pathLst>
            </a:custGeom>
            <a:ln w="363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295180" y="2036577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8363" y="15909"/>
                  </a:moveTo>
                  <a:lnTo>
                    <a:pt x="6405" y="15909"/>
                  </a:lnTo>
                  <a:lnTo>
                    <a:pt x="5463" y="15707"/>
                  </a:lnTo>
                  <a:lnTo>
                    <a:pt x="0" y="6899"/>
                  </a:lnTo>
                  <a:lnTo>
                    <a:pt x="187" y="5885"/>
                  </a:lnTo>
                  <a:lnTo>
                    <a:pt x="8363" y="0"/>
                  </a:lnTo>
                  <a:lnTo>
                    <a:pt x="9305" y="201"/>
                  </a:lnTo>
                  <a:lnTo>
                    <a:pt x="14769" y="6899"/>
                  </a:lnTo>
                  <a:lnTo>
                    <a:pt x="14769" y="9009"/>
                  </a:lnTo>
                  <a:lnTo>
                    <a:pt x="8363" y="159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295180" y="2036577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14769" y="7954"/>
                  </a:moveTo>
                  <a:lnTo>
                    <a:pt x="14769" y="9009"/>
                  </a:lnTo>
                  <a:lnTo>
                    <a:pt x="14581" y="10024"/>
                  </a:lnTo>
                  <a:lnTo>
                    <a:pt x="14207" y="10998"/>
                  </a:lnTo>
                  <a:lnTo>
                    <a:pt x="13832" y="11973"/>
                  </a:lnTo>
                  <a:lnTo>
                    <a:pt x="13298" y="12833"/>
                  </a:lnTo>
                </a:path>
                <a:path w="15239" h="16510">
                  <a:moveTo>
                    <a:pt x="11913" y="14325"/>
                  </a:moveTo>
                  <a:lnTo>
                    <a:pt x="11115" y="14900"/>
                  </a:lnTo>
                  <a:lnTo>
                    <a:pt x="10210" y="15303"/>
                  </a:lnTo>
                  <a:lnTo>
                    <a:pt x="9305" y="15707"/>
                  </a:lnTo>
                  <a:lnTo>
                    <a:pt x="8363" y="15909"/>
                  </a:lnTo>
                </a:path>
                <a:path w="15239" h="16510">
                  <a:moveTo>
                    <a:pt x="6405" y="15909"/>
                  </a:moveTo>
                  <a:lnTo>
                    <a:pt x="5463" y="15707"/>
                  </a:lnTo>
                  <a:lnTo>
                    <a:pt x="4558" y="15303"/>
                  </a:lnTo>
                  <a:lnTo>
                    <a:pt x="3653" y="14900"/>
                  </a:lnTo>
                  <a:lnTo>
                    <a:pt x="2855" y="14325"/>
                  </a:lnTo>
                  <a:lnTo>
                    <a:pt x="2657" y="14112"/>
                  </a:lnTo>
                </a:path>
                <a:path w="15239" h="16510">
                  <a:moveTo>
                    <a:pt x="1470" y="12833"/>
                  </a:moveTo>
                  <a:lnTo>
                    <a:pt x="936" y="11973"/>
                  </a:lnTo>
                  <a:lnTo>
                    <a:pt x="562" y="10998"/>
                  </a:lnTo>
                  <a:lnTo>
                    <a:pt x="187" y="10024"/>
                  </a:lnTo>
                  <a:lnTo>
                    <a:pt x="0" y="9009"/>
                  </a:lnTo>
                </a:path>
                <a:path w="15239" h="16510">
                  <a:moveTo>
                    <a:pt x="0" y="6899"/>
                  </a:moveTo>
                  <a:lnTo>
                    <a:pt x="187" y="5885"/>
                  </a:lnTo>
                  <a:lnTo>
                    <a:pt x="562" y="4910"/>
                  </a:lnTo>
                  <a:lnTo>
                    <a:pt x="936" y="3935"/>
                  </a:lnTo>
                  <a:lnTo>
                    <a:pt x="1470" y="3075"/>
                  </a:lnTo>
                  <a:lnTo>
                    <a:pt x="2162" y="2329"/>
                  </a:lnTo>
                  <a:lnTo>
                    <a:pt x="2855" y="1583"/>
                  </a:lnTo>
                  <a:lnTo>
                    <a:pt x="3653" y="1009"/>
                  </a:lnTo>
                  <a:lnTo>
                    <a:pt x="4558" y="605"/>
                  </a:lnTo>
                  <a:lnTo>
                    <a:pt x="5463" y="201"/>
                  </a:lnTo>
                  <a:lnTo>
                    <a:pt x="6405" y="0"/>
                  </a:lnTo>
                </a:path>
                <a:path w="15239" h="16510">
                  <a:moveTo>
                    <a:pt x="8363" y="0"/>
                  </a:moveTo>
                  <a:lnTo>
                    <a:pt x="9305" y="201"/>
                  </a:lnTo>
                  <a:lnTo>
                    <a:pt x="10210" y="605"/>
                  </a:lnTo>
                  <a:lnTo>
                    <a:pt x="11115" y="1009"/>
                  </a:lnTo>
                  <a:lnTo>
                    <a:pt x="11913" y="1583"/>
                  </a:lnTo>
                  <a:lnTo>
                    <a:pt x="12606" y="2329"/>
                  </a:lnTo>
                  <a:lnTo>
                    <a:pt x="13298" y="3075"/>
                  </a:lnTo>
                  <a:lnTo>
                    <a:pt x="13832" y="3935"/>
                  </a:lnTo>
                  <a:lnTo>
                    <a:pt x="14207" y="4910"/>
                  </a:lnTo>
                  <a:lnTo>
                    <a:pt x="14581" y="5885"/>
                  </a:lnTo>
                  <a:lnTo>
                    <a:pt x="14769" y="6899"/>
                  </a:lnTo>
                  <a:lnTo>
                    <a:pt x="14769" y="7954"/>
                  </a:lnTo>
                </a:path>
              </a:pathLst>
            </a:custGeom>
            <a:ln w="363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588686" y="1497572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09">
                  <a:moveTo>
                    <a:pt x="8363" y="15909"/>
                  </a:moveTo>
                  <a:lnTo>
                    <a:pt x="6405" y="15909"/>
                  </a:lnTo>
                  <a:lnTo>
                    <a:pt x="5463" y="15707"/>
                  </a:lnTo>
                  <a:lnTo>
                    <a:pt x="0" y="6898"/>
                  </a:lnTo>
                  <a:lnTo>
                    <a:pt x="187" y="5884"/>
                  </a:lnTo>
                  <a:lnTo>
                    <a:pt x="6404" y="0"/>
                  </a:lnTo>
                  <a:lnTo>
                    <a:pt x="8364" y="0"/>
                  </a:lnTo>
                  <a:lnTo>
                    <a:pt x="14768" y="6898"/>
                  </a:lnTo>
                  <a:lnTo>
                    <a:pt x="14768" y="9009"/>
                  </a:lnTo>
                  <a:lnTo>
                    <a:pt x="8363" y="159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588686" y="1497572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09">
                  <a:moveTo>
                    <a:pt x="14769" y="9009"/>
                  </a:moveTo>
                  <a:lnTo>
                    <a:pt x="10210" y="15303"/>
                  </a:lnTo>
                  <a:lnTo>
                    <a:pt x="9305" y="15707"/>
                  </a:lnTo>
                  <a:lnTo>
                    <a:pt x="8363" y="15909"/>
                  </a:lnTo>
                  <a:lnTo>
                    <a:pt x="7384" y="15909"/>
                  </a:lnTo>
                  <a:lnTo>
                    <a:pt x="6405" y="15909"/>
                  </a:lnTo>
                  <a:lnTo>
                    <a:pt x="5463" y="15707"/>
                  </a:lnTo>
                  <a:lnTo>
                    <a:pt x="4558" y="15303"/>
                  </a:lnTo>
                  <a:lnTo>
                    <a:pt x="3653" y="14899"/>
                  </a:lnTo>
                  <a:lnTo>
                    <a:pt x="561" y="10998"/>
                  </a:lnTo>
                  <a:lnTo>
                    <a:pt x="187" y="10023"/>
                  </a:lnTo>
                  <a:lnTo>
                    <a:pt x="0" y="9009"/>
                  </a:lnTo>
                </a:path>
                <a:path w="15239" h="16509">
                  <a:moveTo>
                    <a:pt x="0" y="6898"/>
                  </a:moveTo>
                  <a:lnTo>
                    <a:pt x="187" y="5884"/>
                  </a:lnTo>
                  <a:lnTo>
                    <a:pt x="561" y="4910"/>
                  </a:lnTo>
                  <a:lnTo>
                    <a:pt x="936" y="3935"/>
                  </a:lnTo>
                  <a:lnTo>
                    <a:pt x="1470" y="3075"/>
                  </a:lnTo>
                </a:path>
                <a:path w="15239" h="16509">
                  <a:moveTo>
                    <a:pt x="2855" y="1583"/>
                  </a:moveTo>
                  <a:lnTo>
                    <a:pt x="3653" y="1008"/>
                  </a:lnTo>
                  <a:lnTo>
                    <a:pt x="4558" y="605"/>
                  </a:lnTo>
                  <a:lnTo>
                    <a:pt x="5463" y="201"/>
                  </a:lnTo>
                  <a:lnTo>
                    <a:pt x="6404" y="0"/>
                  </a:lnTo>
                </a:path>
                <a:path w="15239" h="16509">
                  <a:moveTo>
                    <a:pt x="8364" y="0"/>
                  </a:moveTo>
                  <a:lnTo>
                    <a:pt x="9305" y="201"/>
                  </a:lnTo>
                  <a:lnTo>
                    <a:pt x="10210" y="605"/>
                  </a:lnTo>
                  <a:lnTo>
                    <a:pt x="11115" y="1008"/>
                  </a:lnTo>
                  <a:lnTo>
                    <a:pt x="11912" y="1583"/>
                  </a:lnTo>
                </a:path>
                <a:path w="15239" h="16509">
                  <a:moveTo>
                    <a:pt x="13299" y="3076"/>
                  </a:moveTo>
                  <a:lnTo>
                    <a:pt x="13832" y="3935"/>
                  </a:lnTo>
                  <a:lnTo>
                    <a:pt x="14206" y="4910"/>
                  </a:lnTo>
                  <a:lnTo>
                    <a:pt x="14581" y="5884"/>
                  </a:lnTo>
                  <a:lnTo>
                    <a:pt x="14769" y="6899"/>
                  </a:lnTo>
                </a:path>
              </a:pathLst>
            </a:custGeom>
            <a:ln w="363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263636" y="1500729"/>
              <a:ext cx="1134745" cy="3175"/>
            </a:xfrm>
            <a:custGeom>
              <a:avLst/>
              <a:gdLst/>
              <a:ahLst/>
              <a:cxnLst/>
              <a:rect l="l" t="t" r="r" b="b"/>
              <a:pathLst>
                <a:path w="1134745" h="3175">
                  <a:moveTo>
                    <a:pt x="0" y="2703"/>
                  </a:moveTo>
                  <a:lnTo>
                    <a:pt x="1134240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395546" y="1493875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32" y="13719"/>
                  </a:moveTo>
                  <a:lnTo>
                    <a:pt x="0" y="0"/>
                  </a:lnTo>
                  <a:lnTo>
                    <a:pt x="11583" y="6831"/>
                  </a:lnTo>
                  <a:lnTo>
                    <a:pt x="32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263636" y="1451416"/>
              <a:ext cx="1134745" cy="4445"/>
            </a:xfrm>
            <a:custGeom>
              <a:avLst/>
              <a:gdLst/>
              <a:ahLst/>
              <a:cxnLst/>
              <a:rect l="l" t="t" r="r" b="b"/>
              <a:pathLst>
                <a:path w="1134745" h="4444">
                  <a:moveTo>
                    <a:pt x="0" y="4304"/>
                  </a:moveTo>
                  <a:lnTo>
                    <a:pt x="1134240" y="0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395537" y="1444565"/>
              <a:ext cx="12065" cy="13970"/>
            </a:xfrm>
            <a:custGeom>
              <a:avLst/>
              <a:gdLst/>
              <a:ahLst/>
              <a:cxnLst/>
              <a:rect l="l" t="t" r="r" b="b"/>
              <a:pathLst>
                <a:path w="12064" h="13969">
                  <a:moveTo>
                    <a:pt x="52" y="13719"/>
                  </a:moveTo>
                  <a:lnTo>
                    <a:pt x="0" y="0"/>
                  </a:lnTo>
                  <a:lnTo>
                    <a:pt x="11593" y="6815"/>
                  </a:lnTo>
                  <a:lnTo>
                    <a:pt x="52" y="1371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095798" y="1705650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8363" y="15909"/>
                  </a:moveTo>
                  <a:lnTo>
                    <a:pt x="6405" y="15909"/>
                  </a:lnTo>
                  <a:lnTo>
                    <a:pt x="5463" y="15707"/>
                  </a:lnTo>
                  <a:lnTo>
                    <a:pt x="0" y="9010"/>
                  </a:lnTo>
                  <a:lnTo>
                    <a:pt x="0" y="6899"/>
                  </a:lnTo>
                  <a:lnTo>
                    <a:pt x="6405" y="0"/>
                  </a:lnTo>
                  <a:lnTo>
                    <a:pt x="8363" y="0"/>
                  </a:lnTo>
                  <a:lnTo>
                    <a:pt x="14768" y="6899"/>
                  </a:lnTo>
                  <a:lnTo>
                    <a:pt x="14768" y="9010"/>
                  </a:lnTo>
                  <a:lnTo>
                    <a:pt x="8363" y="159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095798" y="1705650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14769" y="9009"/>
                  </a:moveTo>
                  <a:lnTo>
                    <a:pt x="14581" y="10024"/>
                  </a:lnTo>
                  <a:lnTo>
                    <a:pt x="14206" y="10998"/>
                  </a:lnTo>
                  <a:lnTo>
                    <a:pt x="13832" y="11973"/>
                  </a:lnTo>
                  <a:lnTo>
                    <a:pt x="13298" y="12833"/>
                  </a:lnTo>
                </a:path>
                <a:path w="15239" h="16510">
                  <a:moveTo>
                    <a:pt x="11913" y="14325"/>
                  </a:moveTo>
                  <a:lnTo>
                    <a:pt x="11115" y="14900"/>
                  </a:lnTo>
                  <a:lnTo>
                    <a:pt x="10210" y="15303"/>
                  </a:lnTo>
                  <a:lnTo>
                    <a:pt x="9305" y="15707"/>
                  </a:lnTo>
                  <a:lnTo>
                    <a:pt x="8363" y="15909"/>
                  </a:lnTo>
                  <a:lnTo>
                    <a:pt x="7384" y="15909"/>
                  </a:lnTo>
                  <a:lnTo>
                    <a:pt x="6405" y="15909"/>
                  </a:lnTo>
                  <a:lnTo>
                    <a:pt x="5463" y="15707"/>
                  </a:lnTo>
                  <a:lnTo>
                    <a:pt x="4558" y="15303"/>
                  </a:lnTo>
                  <a:lnTo>
                    <a:pt x="3653" y="14900"/>
                  </a:lnTo>
                  <a:lnTo>
                    <a:pt x="2855" y="14325"/>
                  </a:lnTo>
                </a:path>
                <a:path w="15239" h="16510">
                  <a:moveTo>
                    <a:pt x="1470" y="12833"/>
                  </a:moveTo>
                  <a:lnTo>
                    <a:pt x="936" y="11973"/>
                  </a:lnTo>
                  <a:lnTo>
                    <a:pt x="561" y="10998"/>
                  </a:lnTo>
                  <a:lnTo>
                    <a:pt x="187" y="10024"/>
                  </a:lnTo>
                  <a:lnTo>
                    <a:pt x="0" y="9010"/>
                  </a:lnTo>
                </a:path>
                <a:path w="15239" h="16510">
                  <a:moveTo>
                    <a:pt x="0" y="6899"/>
                  </a:moveTo>
                  <a:lnTo>
                    <a:pt x="187" y="5885"/>
                  </a:lnTo>
                  <a:lnTo>
                    <a:pt x="561" y="4910"/>
                  </a:lnTo>
                  <a:lnTo>
                    <a:pt x="936" y="3935"/>
                  </a:lnTo>
                  <a:lnTo>
                    <a:pt x="1470" y="3075"/>
                  </a:lnTo>
                </a:path>
                <a:path w="15239" h="16510">
                  <a:moveTo>
                    <a:pt x="2855" y="1583"/>
                  </a:moveTo>
                  <a:lnTo>
                    <a:pt x="3653" y="1009"/>
                  </a:lnTo>
                  <a:lnTo>
                    <a:pt x="4558" y="605"/>
                  </a:lnTo>
                  <a:lnTo>
                    <a:pt x="5463" y="201"/>
                  </a:lnTo>
                  <a:lnTo>
                    <a:pt x="6405" y="0"/>
                  </a:lnTo>
                  <a:lnTo>
                    <a:pt x="7384" y="0"/>
                  </a:lnTo>
                  <a:lnTo>
                    <a:pt x="8363" y="0"/>
                  </a:lnTo>
                  <a:lnTo>
                    <a:pt x="9305" y="201"/>
                  </a:lnTo>
                  <a:lnTo>
                    <a:pt x="10210" y="605"/>
                  </a:lnTo>
                  <a:lnTo>
                    <a:pt x="11115" y="1009"/>
                  </a:lnTo>
                  <a:lnTo>
                    <a:pt x="11913" y="1583"/>
                  </a:lnTo>
                </a:path>
                <a:path w="15239" h="16510">
                  <a:moveTo>
                    <a:pt x="13298" y="3076"/>
                  </a:moveTo>
                  <a:lnTo>
                    <a:pt x="13832" y="3935"/>
                  </a:lnTo>
                  <a:lnTo>
                    <a:pt x="14206" y="4910"/>
                  </a:lnTo>
                  <a:lnTo>
                    <a:pt x="14581" y="5885"/>
                  </a:lnTo>
                  <a:lnTo>
                    <a:pt x="14769" y="6899"/>
                  </a:lnTo>
                </a:path>
              </a:pathLst>
            </a:custGeom>
            <a:ln w="363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185414" y="1868812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8363" y="15909"/>
                  </a:moveTo>
                  <a:lnTo>
                    <a:pt x="6405" y="15909"/>
                  </a:lnTo>
                  <a:lnTo>
                    <a:pt x="5463" y="15707"/>
                  </a:lnTo>
                  <a:lnTo>
                    <a:pt x="0" y="9009"/>
                  </a:lnTo>
                  <a:lnTo>
                    <a:pt x="0" y="6899"/>
                  </a:lnTo>
                  <a:lnTo>
                    <a:pt x="6405" y="0"/>
                  </a:lnTo>
                  <a:lnTo>
                    <a:pt x="8363" y="0"/>
                  </a:lnTo>
                  <a:lnTo>
                    <a:pt x="14769" y="6899"/>
                  </a:lnTo>
                  <a:lnTo>
                    <a:pt x="14769" y="9009"/>
                  </a:lnTo>
                  <a:lnTo>
                    <a:pt x="8363" y="1590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185414" y="1868812"/>
              <a:ext cx="15240" cy="16510"/>
            </a:xfrm>
            <a:custGeom>
              <a:avLst/>
              <a:gdLst/>
              <a:ahLst/>
              <a:cxnLst/>
              <a:rect l="l" t="t" r="r" b="b"/>
              <a:pathLst>
                <a:path w="15239" h="16510">
                  <a:moveTo>
                    <a:pt x="14769" y="7954"/>
                  </a:moveTo>
                  <a:lnTo>
                    <a:pt x="14769" y="9009"/>
                  </a:lnTo>
                  <a:lnTo>
                    <a:pt x="14581" y="10024"/>
                  </a:lnTo>
                  <a:lnTo>
                    <a:pt x="14206" y="10998"/>
                  </a:lnTo>
                  <a:lnTo>
                    <a:pt x="13832" y="11973"/>
                  </a:lnTo>
                  <a:lnTo>
                    <a:pt x="13298" y="12833"/>
                  </a:lnTo>
                </a:path>
                <a:path w="15239" h="16510">
                  <a:moveTo>
                    <a:pt x="11913" y="14325"/>
                  </a:moveTo>
                  <a:lnTo>
                    <a:pt x="11115" y="14900"/>
                  </a:lnTo>
                  <a:lnTo>
                    <a:pt x="10210" y="15303"/>
                  </a:lnTo>
                  <a:lnTo>
                    <a:pt x="9305" y="15707"/>
                  </a:lnTo>
                  <a:lnTo>
                    <a:pt x="8363" y="15909"/>
                  </a:lnTo>
                </a:path>
                <a:path w="15239" h="16510">
                  <a:moveTo>
                    <a:pt x="6405" y="15909"/>
                  </a:moveTo>
                  <a:lnTo>
                    <a:pt x="5463" y="15707"/>
                  </a:lnTo>
                  <a:lnTo>
                    <a:pt x="4558" y="15303"/>
                  </a:lnTo>
                  <a:lnTo>
                    <a:pt x="3653" y="14900"/>
                  </a:lnTo>
                  <a:lnTo>
                    <a:pt x="562" y="10998"/>
                  </a:lnTo>
                  <a:lnTo>
                    <a:pt x="187" y="10024"/>
                  </a:lnTo>
                  <a:lnTo>
                    <a:pt x="0" y="9009"/>
                  </a:lnTo>
                </a:path>
                <a:path w="15239" h="16510">
                  <a:moveTo>
                    <a:pt x="0" y="6899"/>
                  </a:moveTo>
                  <a:lnTo>
                    <a:pt x="187" y="5885"/>
                  </a:lnTo>
                  <a:lnTo>
                    <a:pt x="562" y="4910"/>
                  </a:lnTo>
                  <a:lnTo>
                    <a:pt x="936" y="3935"/>
                  </a:lnTo>
                  <a:lnTo>
                    <a:pt x="1470" y="3075"/>
                  </a:lnTo>
                </a:path>
                <a:path w="15239" h="16510">
                  <a:moveTo>
                    <a:pt x="2855" y="1583"/>
                  </a:moveTo>
                  <a:lnTo>
                    <a:pt x="3653" y="1009"/>
                  </a:lnTo>
                  <a:lnTo>
                    <a:pt x="4558" y="605"/>
                  </a:lnTo>
                  <a:lnTo>
                    <a:pt x="5463" y="201"/>
                  </a:lnTo>
                  <a:lnTo>
                    <a:pt x="6405" y="0"/>
                  </a:lnTo>
                </a:path>
                <a:path w="15239" h="16510">
                  <a:moveTo>
                    <a:pt x="8363" y="0"/>
                  </a:moveTo>
                  <a:lnTo>
                    <a:pt x="9305" y="201"/>
                  </a:lnTo>
                  <a:lnTo>
                    <a:pt x="10210" y="605"/>
                  </a:lnTo>
                  <a:lnTo>
                    <a:pt x="11115" y="1009"/>
                  </a:lnTo>
                  <a:lnTo>
                    <a:pt x="11913" y="1583"/>
                  </a:lnTo>
                  <a:lnTo>
                    <a:pt x="12606" y="2329"/>
                  </a:lnTo>
                  <a:lnTo>
                    <a:pt x="13298" y="3075"/>
                  </a:lnTo>
                  <a:lnTo>
                    <a:pt x="13832" y="3935"/>
                  </a:lnTo>
                  <a:lnTo>
                    <a:pt x="14206" y="4910"/>
                  </a:lnTo>
                  <a:lnTo>
                    <a:pt x="14581" y="5885"/>
                  </a:lnTo>
                  <a:lnTo>
                    <a:pt x="14769" y="6899"/>
                  </a:lnTo>
                  <a:lnTo>
                    <a:pt x="14769" y="7954"/>
                  </a:lnTo>
                </a:path>
              </a:pathLst>
            </a:custGeom>
            <a:ln w="3635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744899" y="1500707"/>
              <a:ext cx="3293745" cy="903605"/>
            </a:xfrm>
            <a:custGeom>
              <a:avLst/>
              <a:gdLst/>
              <a:ahLst/>
              <a:cxnLst/>
              <a:rect l="l" t="t" r="r" b="b"/>
              <a:pathLst>
                <a:path w="3293745" h="903605">
                  <a:moveTo>
                    <a:pt x="2724169" y="0"/>
                  </a:moveTo>
                  <a:lnTo>
                    <a:pt x="3285920" y="0"/>
                  </a:lnTo>
                  <a:lnTo>
                    <a:pt x="3290767" y="0"/>
                  </a:lnTo>
                  <a:lnTo>
                    <a:pt x="3293191" y="2424"/>
                  </a:lnTo>
                  <a:lnTo>
                    <a:pt x="3293191" y="7272"/>
                  </a:lnTo>
                  <a:lnTo>
                    <a:pt x="3293191" y="896021"/>
                  </a:lnTo>
                  <a:lnTo>
                    <a:pt x="3293191" y="900870"/>
                  </a:lnTo>
                  <a:lnTo>
                    <a:pt x="3290767" y="903294"/>
                  </a:lnTo>
                  <a:lnTo>
                    <a:pt x="3285920" y="903294"/>
                  </a:lnTo>
                  <a:lnTo>
                    <a:pt x="7270" y="903294"/>
                  </a:lnTo>
                  <a:lnTo>
                    <a:pt x="2423" y="903294"/>
                  </a:lnTo>
                  <a:lnTo>
                    <a:pt x="0" y="900870"/>
                  </a:lnTo>
                  <a:lnTo>
                    <a:pt x="0" y="896021"/>
                  </a:lnTo>
                  <a:lnTo>
                    <a:pt x="0" y="633644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738042" y="2125095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69" h="12064">
                  <a:moveTo>
                    <a:pt x="13715" y="11570"/>
                  </a:moveTo>
                  <a:lnTo>
                    <a:pt x="0" y="11570"/>
                  </a:lnTo>
                  <a:lnTo>
                    <a:pt x="6857" y="0"/>
                  </a:lnTo>
                  <a:lnTo>
                    <a:pt x="13715" y="1157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3004" y="2301323"/>
              <a:ext cx="195531" cy="45457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8394" y="1150061"/>
              <a:ext cx="3570876" cy="848064"/>
            </a:xfrm>
            <a:prstGeom prst="rect">
              <a:avLst/>
            </a:prstGeom>
          </p:spPr>
        </p:pic>
      </p:grpSp>
      <p:sp>
        <p:nvSpPr>
          <p:cNvPr id="152" name="object 152"/>
          <p:cNvSpPr txBox="1"/>
          <p:nvPr/>
        </p:nvSpPr>
        <p:spPr>
          <a:xfrm>
            <a:off x="1386344" y="1168816"/>
            <a:ext cx="139065" cy="69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indent="27940">
              <a:lnSpc>
                <a:spcPct val="143200"/>
              </a:lnSpc>
            </a:pPr>
            <a:r>
              <a:rPr sz="100" spc="25" dirty="0">
                <a:solidFill>
                  <a:srgbClr val="1A1A1A"/>
                </a:solidFill>
                <a:latin typeface="Calibri"/>
                <a:cs typeface="Calibri"/>
              </a:rPr>
              <a:t>Hazard </a:t>
            </a: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00" spc="3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00" spc="1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00" spc="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00" spc="1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00" spc="2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00" spc="1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00" spc="1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00" spc="20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00" spc="2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00" spc="1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00" spc="1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162568" y="1370726"/>
            <a:ext cx="4826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35" dirty="0">
                <a:solidFill>
                  <a:srgbClr val="1A1A1A"/>
                </a:solidFill>
                <a:latin typeface="Calibri"/>
                <a:cs typeface="Calibri"/>
              </a:rPr>
              <a:t>EX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160589" y="1248024"/>
            <a:ext cx="52069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WB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153153" y="1309400"/>
            <a:ext cx="6731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00" spc="3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450037" y="1370726"/>
            <a:ext cx="67310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00" spc="3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457473" y="1309400"/>
            <a:ext cx="52069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WB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359224" y="1370726"/>
            <a:ext cx="52069" cy="450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30" dirty="0">
                <a:solidFill>
                  <a:srgbClr val="1A1A1A"/>
                </a:solidFill>
                <a:latin typeface="Calibri"/>
                <a:cs typeface="Calibri"/>
              </a:rPr>
              <a:t>WB</a:t>
            </a:r>
            <a:endParaRPr sz="100">
              <a:latin typeface="Calibri"/>
              <a:cs typeface="Calibri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1835052" y="1545449"/>
            <a:ext cx="3172460" cy="836294"/>
            <a:chOff x="1835052" y="1545449"/>
            <a:chExt cx="3172460" cy="836294"/>
          </a:xfrm>
        </p:grpSpPr>
        <p:sp>
          <p:nvSpPr>
            <p:cNvPr id="160" name="object 160"/>
            <p:cNvSpPr/>
            <p:nvPr/>
          </p:nvSpPr>
          <p:spPr>
            <a:xfrm>
              <a:off x="1841910" y="1546359"/>
              <a:ext cx="3164840" cy="834390"/>
            </a:xfrm>
            <a:custGeom>
              <a:avLst/>
              <a:gdLst/>
              <a:ahLst/>
              <a:cxnLst/>
              <a:rect l="l" t="t" r="r" b="b"/>
              <a:pathLst>
                <a:path w="3164840" h="834389">
                  <a:moveTo>
                    <a:pt x="2626466" y="0"/>
                  </a:moveTo>
                  <a:lnTo>
                    <a:pt x="3157126" y="0"/>
                  </a:lnTo>
                  <a:lnTo>
                    <a:pt x="3161973" y="0"/>
                  </a:lnTo>
                  <a:lnTo>
                    <a:pt x="3164397" y="2424"/>
                  </a:lnTo>
                  <a:lnTo>
                    <a:pt x="3164397" y="7272"/>
                  </a:lnTo>
                  <a:lnTo>
                    <a:pt x="3164397" y="826739"/>
                  </a:lnTo>
                  <a:lnTo>
                    <a:pt x="3164397" y="831587"/>
                  </a:lnTo>
                  <a:lnTo>
                    <a:pt x="3161973" y="834011"/>
                  </a:lnTo>
                  <a:lnTo>
                    <a:pt x="3157126" y="834011"/>
                  </a:lnTo>
                  <a:lnTo>
                    <a:pt x="7270" y="834011"/>
                  </a:lnTo>
                  <a:lnTo>
                    <a:pt x="2423" y="834011"/>
                  </a:lnTo>
                  <a:lnTo>
                    <a:pt x="0" y="831587"/>
                  </a:lnTo>
                  <a:lnTo>
                    <a:pt x="0" y="826739"/>
                  </a:lnTo>
                  <a:lnTo>
                    <a:pt x="0" y="587992"/>
                  </a:lnTo>
                </a:path>
              </a:pathLst>
            </a:custGeom>
            <a:ln w="3175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835052" y="2125095"/>
              <a:ext cx="13970" cy="12065"/>
            </a:xfrm>
            <a:custGeom>
              <a:avLst/>
              <a:gdLst/>
              <a:ahLst/>
              <a:cxnLst/>
              <a:rect l="l" t="t" r="r" b="b"/>
              <a:pathLst>
                <a:path w="13969" h="12064">
                  <a:moveTo>
                    <a:pt x="13715" y="11570"/>
                  </a:moveTo>
                  <a:lnTo>
                    <a:pt x="0" y="11570"/>
                  </a:lnTo>
                  <a:lnTo>
                    <a:pt x="6857" y="0"/>
                  </a:lnTo>
                  <a:lnTo>
                    <a:pt x="13715" y="1157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4" name="object 4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4258" y="489506"/>
            <a:ext cx="5313045" cy="275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075" marR="511809" indent="-1943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Cambria"/>
              <a:buChar char="►"/>
              <a:tabLst>
                <a:tab pos="219710" algn="l"/>
              </a:tabLst>
            </a:pPr>
            <a:r>
              <a:rPr sz="1200" spc="-60" dirty="0">
                <a:latin typeface="Trebuchet MS"/>
                <a:cs typeface="Trebuchet MS"/>
              </a:rPr>
              <a:t>Atomics:</a:t>
            </a:r>
            <a:r>
              <a:rPr sz="1200" spc="16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LR/SC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are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implemented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without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reservation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stations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since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it’s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uniprocessor.</a:t>
            </a:r>
            <a:endParaRPr sz="1200">
              <a:latin typeface="Trebuchet MS"/>
              <a:cs typeface="Trebuchet MS"/>
            </a:endParaRPr>
          </a:p>
          <a:p>
            <a:pPr marL="219075" marR="687705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19710" algn="l"/>
              </a:tabLst>
            </a:pPr>
            <a:r>
              <a:rPr sz="1200" spc="60" dirty="0">
                <a:latin typeface="Trebuchet MS"/>
                <a:cs typeface="Trebuchet MS"/>
              </a:rPr>
              <a:t>AMOs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(read-modify-write)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are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implemented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by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trapping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emulating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using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LR/SC.</a:t>
            </a:r>
            <a:endParaRPr sz="1200">
              <a:latin typeface="Trebuchet MS"/>
              <a:cs typeface="Trebuchet MS"/>
            </a:endParaRPr>
          </a:p>
          <a:p>
            <a:pPr marL="219075" marR="359410" indent="-19431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Cambria"/>
              <a:buChar char="►"/>
              <a:tabLst>
                <a:tab pos="219710" algn="l"/>
              </a:tabLst>
            </a:pPr>
            <a:r>
              <a:rPr sz="1200" spc="-40" dirty="0">
                <a:latin typeface="Trebuchet MS"/>
                <a:cs typeface="Trebuchet MS"/>
              </a:rPr>
              <a:t>Zicsr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85" dirty="0">
                <a:latin typeface="Trebuchet MS"/>
                <a:cs typeface="Trebuchet MS"/>
              </a:rPr>
              <a:t>—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diﬀicult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extension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do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correctly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since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lots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edge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cases.</a:t>
            </a:r>
            <a:r>
              <a:rPr sz="1200" spc="15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Chose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stall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for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four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cycles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 </a:t>
            </a:r>
            <a:r>
              <a:rPr sz="1200" spc="-85" dirty="0">
                <a:latin typeface="Trebuchet MS"/>
                <a:cs typeface="Trebuchet MS"/>
              </a:rPr>
              <a:t>ensure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no </a:t>
            </a:r>
            <a:r>
              <a:rPr sz="1200" spc="-75" dirty="0">
                <a:latin typeface="Trebuchet MS"/>
                <a:cs typeface="Trebuchet MS"/>
              </a:rPr>
              <a:t>hazards,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since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enforcing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privileged</a:t>
            </a:r>
            <a:r>
              <a:rPr sz="1200" spc="-75" dirty="0">
                <a:latin typeface="Trebuchet MS"/>
                <a:cs typeface="Trebuchet MS"/>
              </a:rPr>
              <a:t> spec’s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read/write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permission </a:t>
            </a:r>
            <a:r>
              <a:rPr sz="1200" spc="-60" dirty="0">
                <a:latin typeface="Trebuchet MS"/>
                <a:cs typeface="Trebuchet MS"/>
              </a:rPr>
              <a:t>constraints </a:t>
            </a:r>
            <a:r>
              <a:rPr sz="1200" spc="-65" dirty="0">
                <a:latin typeface="Trebuchet MS"/>
                <a:cs typeface="Trebuchet MS"/>
              </a:rPr>
              <a:t>plus </a:t>
            </a:r>
            <a:r>
              <a:rPr sz="1200" spc="-70" dirty="0">
                <a:latin typeface="Trebuchet MS"/>
                <a:cs typeface="Trebuchet MS"/>
              </a:rPr>
              <a:t>hazards </a:t>
            </a:r>
            <a:r>
              <a:rPr sz="1200" spc="-80" dirty="0">
                <a:latin typeface="Trebuchet MS"/>
                <a:cs typeface="Trebuchet MS"/>
              </a:rPr>
              <a:t>was</a:t>
            </a:r>
            <a:r>
              <a:rPr sz="1200" spc="20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very</a:t>
            </a:r>
            <a:r>
              <a:rPr sz="1200" spc="20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expensive</a:t>
            </a:r>
            <a:r>
              <a:rPr sz="1200" spc="20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 </a:t>
            </a:r>
            <a:r>
              <a:rPr sz="1200" spc="-95" dirty="0">
                <a:latin typeface="Trebuchet MS"/>
                <a:cs typeface="Trebuchet MS"/>
              </a:rPr>
              <a:t>area 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did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not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improve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performance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since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CSR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instructions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are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rare.</a:t>
            </a:r>
            <a:endParaRPr sz="1200">
              <a:latin typeface="Trebuchet MS"/>
              <a:cs typeface="Trebuchet MS"/>
            </a:endParaRPr>
          </a:p>
          <a:p>
            <a:pPr marL="219075" marR="401320" indent="-194310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Font typeface="Cambria"/>
              <a:buChar char="►"/>
              <a:tabLst>
                <a:tab pos="219710" algn="l"/>
              </a:tabLst>
            </a:pPr>
            <a:r>
              <a:rPr sz="1200" spc="-65" dirty="0">
                <a:latin typeface="Trebuchet MS"/>
                <a:cs typeface="Trebuchet MS"/>
              </a:rPr>
              <a:t>Zifenci </a:t>
            </a:r>
            <a:r>
              <a:rPr sz="1200" spc="285" dirty="0">
                <a:latin typeface="Trebuchet MS"/>
                <a:cs typeface="Trebuchet MS"/>
              </a:rPr>
              <a:t>— </a:t>
            </a:r>
            <a:r>
              <a:rPr sz="1200" spc="-75" dirty="0">
                <a:latin typeface="Trebuchet MS"/>
                <a:cs typeface="Trebuchet MS"/>
              </a:rPr>
              <a:t>implementing </a:t>
            </a:r>
            <a:r>
              <a:rPr sz="1200" spc="-80" dirty="0">
                <a:latin typeface="Trebuchet MS"/>
                <a:cs typeface="Trebuchet MS"/>
              </a:rPr>
              <a:t>simple</a:t>
            </a:r>
            <a:r>
              <a:rPr sz="1200" spc="-75" dirty="0">
                <a:latin typeface="Trebuchet MS"/>
                <a:cs typeface="Trebuchet MS"/>
              </a:rPr>
              <a:t> write-update </a:t>
            </a:r>
            <a:r>
              <a:rPr sz="1200" spc="-60" dirty="0">
                <a:latin typeface="Trebuchet MS"/>
                <a:cs typeface="Trebuchet MS"/>
              </a:rPr>
              <a:t>snooping-based </a:t>
            </a:r>
            <a:r>
              <a:rPr sz="1200" spc="-85" dirty="0">
                <a:latin typeface="Trebuchet MS"/>
                <a:cs typeface="Trebuchet MS"/>
              </a:rPr>
              <a:t>cache 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coherence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between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I$ </a:t>
            </a:r>
            <a:r>
              <a:rPr sz="1200" spc="-65" dirty="0">
                <a:latin typeface="Trebuchet MS"/>
                <a:cs typeface="Trebuchet MS"/>
              </a:rPr>
              <a:t>and </a:t>
            </a:r>
            <a:r>
              <a:rPr sz="1200" spc="30" dirty="0">
                <a:latin typeface="Trebuchet MS"/>
                <a:cs typeface="Trebuchet MS"/>
              </a:rPr>
              <a:t>D$ </a:t>
            </a:r>
            <a:r>
              <a:rPr sz="1200" spc="-60" dirty="0">
                <a:latin typeface="Trebuchet MS"/>
                <a:cs typeface="Trebuchet MS"/>
              </a:rPr>
              <a:t>to </a:t>
            </a:r>
            <a:r>
              <a:rPr sz="1200" spc="-90" dirty="0">
                <a:latin typeface="Trebuchet MS"/>
                <a:cs typeface="Trebuchet MS"/>
              </a:rPr>
              <a:t>prevent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flushes of </a:t>
            </a:r>
            <a:r>
              <a:rPr sz="1200" spc="-20" dirty="0">
                <a:latin typeface="Trebuchet MS"/>
                <a:cs typeface="Trebuchet MS"/>
              </a:rPr>
              <a:t>D$.</a:t>
            </a:r>
            <a:r>
              <a:rPr sz="1200" spc="32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(Bus </a:t>
            </a:r>
            <a:r>
              <a:rPr sz="1200" spc="-70" dirty="0">
                <a:latin typeface="Trebuchet MS"/>
                <a:cs typeface="Trebuchet MS"/>
              </a:rPr>
              <a:t>contention </a:t>
            </a:r>
            <a:r>
              <a:rPr sz="1200" spc="-55" dirty="0">
                <a:latin typeface="Trebuchet MS"/>
                <a:cs typeface="Trebuchet MS"/>
              </a:rPr>
              <a:t>is 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not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concern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since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I$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never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written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to.)</a:t>
            </a:r>
            <a:r>
              <a:rPr sz="1200" spc="15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This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0" dirty="0">
                <a:latin typeface="Trebuchet MS"/>
                <a:cs typeface="Trebuchet MS"/>
              </a:rPr>
              <a:t>way,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D$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never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has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write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back </a:t>
            </a:r>
            <a:r>
              <a:rPr sz="1200" spc="-90" dirty="0">
                <a:latin typeface="Trebuchet MS"/>
                <a:cs typeface="Trebuchet MS"/>
              </a:rPr>
              <a:t>every</a:t>
            </a:r>
            <a:r>
              <a:rPr sz="1200" spc="-85" dirty="0">
                <a:latin typeface="Trebuchet MS"/>
                <a:cs typeface="Trebuchet MS"/>
              </a:rPr>
              <a:t> cacheline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on </a:t>
            </a:r>
            <a:r>
              <a:rPr sz="1200" spc="-110" dirty="0">
                <a:latin typeface="Courier New"/>
                <a:cs typeface="Courier New"/>
              </a:rPr>
              <a:t>fence.i</a:t>
            </a:r>
            <a:r>
              <a:rPr sz="1200" spc="-110" dirty="0">
                <a:latin typeface="Trebuchet MS"/>
                <a:cs typeface="Trebuchet MS"/>
              </a:rPr>
              <a:t>,</a:t>
            </a:r>
            <a:r>
              <a:rPr sz="1200" spc="14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19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instruction </a:t>
            </a:r>
            <a:r>
              <a:rPr sz="1200" spc="-65" dirty="0">
                <a:latin typeface="Trebuchet MS"/>
                <a:cs typeface="Trebuchet MS"/>
              </a:rPr>
              <a:t>and </a:t>
            </a:r>
            <a:r>
              <a:rPr sz="1200" spc="-70" dirty="0">
                <a:latin typeface="Trebuchet MS"/>
                <a:cs typeface="Trebuchet MS"/>
              </a:rPr>
              <a:t>data streams </a:t>
            </a:r>
            <a:r>
              <a:rPr sz="1200" spc="-105" dirty="0">
                <a:latin typeface="Trebuchet MS"/>
                <a:cs typeface="Trebuchet MS"/>
              </a:rPr>
              <a:t>are 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always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sync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via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snooping.</a:t>
            </a:r>
            <a:endParaRPr sz="1200">
              <a:latin typeface="Trebuchet MS"/>
              <a:cs typeface="Trebuchet MS"/>
            </a:endParaRPr>
          </a:p>
          <a:p>
            <a:pPr marL="3740150">
              <a:lnSpc>
                <a:spcPct val="100000"/>
              </a:lnSpc>
              <a:spcBef>
                <a:spcPts val="630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  </a:t>
            </a:r>
            <a:r>
              <a:rPr sz="400" spc="9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      </a:t>
            </a:r>
            <a:r>
              <a:rPr sz="400" spc="4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10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3663950">
              <a:lnSpc>
                <a:spcPct val="100000"/>
              </a:lnSpc>
              <a:spcBef>
                <a:spcPts val="220"/>
              </a:spcBef>
              <a:tabLst>
                <a:tab pos="5019040" algn="l"/>
              </a:tabLst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    </a:t>
            </a:r>
            <a:r>
              <a:rPr sz="400" spc="5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1482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</a:t>
            </a:r>
            <a:r>
              <a:rPr spc="-50" dirty="0"/>
              <a:t>o</a:t>
            </a:r>
            <a:r>
              <a:rPr spc="-120" dirty="0"/>
              <a:t>re</a:t>
            </a:r>
            <a:r>
              <a:rPr spc="5" dirty="0"/>
              <a:t> </a:t>
            </a:r>
            <a:r>
              <a:rPr spc="-114" dirty="0"/>
              <a:t>on</a:t>
            </a:r>
            <a:r>
              <a:rPr spc="5" dirty="0"/>
              <a:t> </a:t>
            </a:r>
            <a:r>
              <a:rPr spc="-105" dirty="0"/>
              <a:t>features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940" y="303728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4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5" name="object 5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93690" y="3037281"/>
            <a:ext cx="45085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        </a:t>
            </a:r>
            <a:r>
              <a:rPr sz="400" spc="-2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dirty="0">
                <a:latin typeface="Calibri"/>
                <a:cs typeface="Calibri"/>
              </a:rPr>
              <a:t>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</a:t>
            </a:r>
            <a:r>
              <a:rPr sz="400" spc="2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 </a:t>
            </a:r>
            <a:r>
              <a:rPr sz="400" spc="3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6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22498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Why</a:t>
            </a:r>
            <a:r>
              <a:rPr spc="5" dirty="0"/>
              <a:t> </a:t>
            </a:r>
            <a:r>
              <a:rPr spc="-75" dirty="0"/>
              <a:t>is</a:t>
            </a:r>
            <a:r>
              <a:rPr spc="5" dirty="0"/>
              <a:t> </a:t>
            </a:r>
            <a:r>
              <a:rPr spc="-135" dirty="0">
                <a:latin typeface="Courier New"/>
                <a:cs typeface="Courier New"/>
              </a:rPr>
              <a:t>nommu</a:t>
            </a:r>
            <a:r>
              <a:rPr spc="-484" dirty="0">
                <a:latin typeface="Courier New"/>
                <a:cs typeface="Courier New"/>
              </a:rPr>
              <a:t> </a:t>
            </a:r>
            <a:r>
              <a:rPr spc="-50" dirty="0"/>
              <a:t>Nontrivial?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1558" y="799832"/>
            <a:ext cx="4759960" cy="15792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31775" indent="-194310">
              <a:lnSpc>
                <a:spcPct val="100000"/>
              </a:lnSpc>
              <a:spcBef>
                <a:spcPts val="34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65" dirty="0">
                <a:latin typeface="Trebuchet MS"/>
                <a:cs typeface="Trebuchet MS"/>
              </a:rPr>
              <a:t>Requires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building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Linux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certain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way:</a:t>
            </a:r>
            <a:endParaRPr sz="1200">
              <a:latin typeface="Trebuchet MS"/>
              <a:cs typeface="Trebuchet MS"/>
            </a:endParaRPr>
          </a:p>
          <a:p>
            <a:pPr marL="535305" lvl="1" indent="-1841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Cambria"/>
              <a:buChar char="►"/>
              <a:tabLst>
                <a:tab pos="535940" algn="l"/>
              </a:tabLst>
            </a:pPr>
            <a:r>
              <a:rPr sz="1100" spc="-10" dirty="0">
                <a:latin typeface="Tahoma"/>
                <a:cs typeface="Tahoma"/>
              </a:rPr>
              <a:t>uClibc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instead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glibc,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make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busybox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initramfs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OK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w/this.</a:t>
            </a:r>
            <a:endParaRPr sz="1100">
              <a:latin typeface="Tahoma"/>
              <a:cs typeface="Tahoma"/>
            </a:endParaRPr>
          </a:p>
          <a:p>
            <a:pPr marL="535305" marR="775970" lvl="1" indent="-184150">
              <a:lnSpc>
                <a:spcPct val="102600"/>
              </a:lnSpc>
              <a:buClr>
                <a:srgbClr val="3333B2"/>
              </a:buClr>
              <a:buFont typeface="Cambria"/>
              <a:buChar char="►"/>
              <a:tabLst>
                <a:tab pos="535940" algn="l"/>
              </a:tabLst>
            </a:pPr>
            <a:r>
              <a:rPr sz="1100" spc="-35" dirty="0">
                <a:latin typeface="Tahoma"/>
                <a:cs typeface="Tahoma"/>
              </a:rPr>
              <a:t>Create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flat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bin</a:t>
            </a:r>
            <a:r>
              <a:rPr sz="1100" spc="-7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instead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ELF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don’t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  </a:t>
            </a:r>
            <a:r>
              <a:rPr sz="1100" spc="-35" dirty="0">
                <a:latin typeface="Tahoma"/>
                <a:cs typeface="Tahoma"/>
              </a:rPr>
              <a:t>bootloader/firmware.</a:t>
            </a:r>
            <a:endParaRPr sz="1100">
              <a:latin typeface="Tahoma"/>
              <a:cs typeface="Tahoma"/>
            </a:endParaRPr>
          </a:p>
          <a:p>
            <a:pPr marL="535305" lvl="1" indent="-1841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Cambria"/>
              <a:buChar char="►"/>
              <a:tabLst>
                <a:tab pos="535940" algn="l"/>
              </a:tabLst>
            </a:pPr>
            <a:r>
              <a:rPr sz="1100" spc="-45" dirty="0">
                <a:latin typeface="Tahoma"/>
                <a:cs typeface="Tahoma"/>
              </a:rPr>
              <a:t>Requires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writing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70" dirty="0">
                <a:latin typeface="Tahoma"/>
                <a:cs typeface="Tahoma"/>
              </a:rPr>
              <a:t>DTB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(device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blob)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loading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memory.</a:t>
            </a:r>
            <a:endParaRPr sz="1100">
              <a:latin typeface="Tahoma"/>
              <a:cs typeface="Tahoma"/>
            </a:endParaRPr>
          </a:p>
          <a:p>
            <a:pPr marL="231775" indent="-194310">
              <a:lnSpc>
                <a:spcPct val="100000"/>
              </a:lnSpc>
              <a:spcBef>
                <a:spcPts val="32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55" dirty="0">
                <a:latin typeface="Trebuchet MS"/>
                <a:cs typeface="Trebuchet MS"/>
              </a:rPr>
              <a:t>Testing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this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simulation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is…slow.</a:t>
            </a:r>
            <a:endParaRPr sz="1200">
              <a:latin typeface="Trebuchet MS"/>
              <a:cs typeface="Trebuchet MS"/>
            </a:endParaRPr>
          </a:p>
          <a:p>
            <a:pPr marL="231775" indent="-19431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30" dirty="0">
                <a:latin typeface="Trebuchet MS"/>
                <a:cs typeface="Trebuchet MS"/>
              </a:rPr>
              <a:t>Booting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even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nommu</a:t>
            </a:r>
            <a:r>
              <a:rPr sz="1200" spc="-330" dirty="0">
                <a:latin typeface="Courier New"/>
                <a:cs typeface="Courier New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Linux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creates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very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large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log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files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85" dirty="0">
                <a:latin typeface="Trebuchet MS"/>
                <a:cs typeface="Trebuchet MS"/>
              </a:rPr>
              <a:t>—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our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dump.fsdb</a:t>
            </a:r>
            <a:endParaRPr sz="1200">
              <a:latin typeface="Courier New"/>
              <a:cs typeface="Courier New"/>
            </a:endParaRPr>
          </a:p>
          <a:p>
            <a:pPr marL="231775">
              <a:lnSpc>
                <a:spcPct val="100000"/>
              </a:lnSpc>
              <a:spcBef>
                <a:spcPts val="5"/>
              </a:spcBef>
            </a:pPr>
            <a:r>
              <a:rPr sz="1200" spc="-70" dirty="0">
                <a:latin typeface="Trebuchet MS"/>
                <a:cs typeface="Trebuchet MS"/>
              </a:rPr>
              <a:t>touches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3GiB+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previous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boot.</a:t>
            </a:r>
            <a:r>
              <a:rPr sz="1200" spc="-75" baseline="31250" dirty="0">
                <a:latin typeface="Calibri"/>
                <a:cs typeface="Calibri"/>
              </a:rPr>
              <a:t>1</a:t>
            </a:r>
            <a:endParaRPr sz="1200" baseline="31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994" y="30477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>
                <a:moveTo>
                  <a:pt x="0" y="0"/>
                </a:moveTo>
                <a:lnTo>
                  <a:pt x="201597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6290" y="3050189"/>
            <a:ext cx="2817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44" baseline="27777" dirty="0">
                <a:latin typeface="Calibri"/>
                <a:cs typeface="Calibri"/>
              </a:rPr>
              <a:t>1</a:t>
            </a:r>
            <a:r>
              <a:rPr sz="1000" spc="30" dirty="0">
                <a:latin typeface="Tahoma"/>
                <a:cs typeface="Tahoma"/>
              </a:rPr>
              <a:t>EWS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10GiB/user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ceiling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that’s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easy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hit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15" dirty="0">
                <a:latin typeface="Tahoma"/>
                <a:cs typeface="Tahoma"/>
              </a:rPr>
              <a:t>:/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4" name="object 4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95940" y="3037281"/>
            <a:ext cx="164846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  </a:t>
            </a:r>
            <a:r>
              <a:rPr sz="400" spc="9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      </a:t>
            </a:r>
            <a:r>
              <a:rPr sz="400" spc="4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10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367155" algn="l"/>
              </a:tabLst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    </a:t>
            </a:r>
            <a:r>
              <a:rPr sz="400" spc="5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18427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What’s</a:t>
            </a:r>
            <a:r>
              <a:rPr spc="-35" dirty="0"/>
              <a:t> </a:t>
            </a:r>
            <a:r>
              <a:rPr spc="-95" dirty="0"/>
              <a:t>the</a:t>
            </a:r>
            <a:r>
              <a:rPr spc="-35" dirty="0"/>
              <a:t> </a:t>
            </a:r>
            <a:r>
              <a:rPr spc="-60" dirty="0"/>
              <a:t>Solution?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1558" y="694534"/>
            <a:ext cx="5006975" cy="201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256540" indent="-1943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60" dirty="0">
                <a:latin typeface="Trebuchet MS"/>
                <a:cs typeface="Trebuchet MS"/>
              </a:rPr>
              <a:t>Write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cycle-accurate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model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processor,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interrupt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controller,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other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peripherals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C.</a:t>
            </a:r>
            <a:endParaRPr sz="1200">
              <a:latin typeface="Trebuchet MS"/>
              <a:cs typeface="Trebuchet MS"/>
            </a:endParaRPr>
          </a:p>
          <a:p>
            <a:pPr marL="231775" marR="34290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15" dirty="0">
                <a:latin typeface="Trebuchet MS"/>
                <a:cs typeface="Trebuchet MS"/>
              </a:rPr>
              <a:t>Boot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Linux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there,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then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use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software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emulator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specification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for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what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hardware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should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implement.</a:t>
            </a:r>
            <a:endParaRPr sz="1200">
              <a:latin typeface="Trebuchet MS"/>
              <a:cs typeface="Trebuchet MS"/>
            </a:endParaRPr>
          </a:p>
          <a:p>
            <a:pPr marL="231775" marR="255904" indent="-19431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15" dirty="0">
                <a:latin typeface="Trebuchet MS"/>
                <a:cs typeface="Trebuchet MS"/>
              </a:rPr>
              <a:t>This </a:t>
            </a:r>
            <a:r>
              <a:rPr sz="1200" spc="-80" dirty="0">
                <a:latin typeface="Trebuchet MS"/>
                <a:cs typeface="Trebuchet MS"/>
              </a:rPr>
              <a:t>allows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us </a:t>
            </a:r>
            <a:r>
              <a:rPr sz="1200" spc="-60" dirty="0">
                <a:latin typeface="Trebuchet MS"/>
                <a:cs typeface="Trebuchet MS"/>
              </a:rPr>
              <a:t>to </a:t>
            </a:r>
            <a:r>
              <a:rPr sz="1200" spc="-80" dirty="0">
                <a:latin typeface="Trebuchet MS"/>
                <a:cs typeface="Trebuchet MS"/>
              </a:rPr>
              <a:t>have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 golden </a:t>
            </a:r>
            <a:r>
              <a:rPr sz="1200" spc="-80" dirty="0">
                <a:latin typeface="Trebuchet MS"/>
                <a:cs typeface="Trebuchet MS"/>
              </a:rPr>
              <a:t>model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 </a:t>
            </a:r>
            <a:r>
              <a:rPr sz="1200" spc="-85" dirty="0">
                <a:latin typeface="Trebuchet MS"/>
                <a:cs typeface="Trebuchet MS"/>
              </a:rPr>
              <a:t>compare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instruction </a:t>
            </a:r>
            <a:r>
              <a:rPr sz="1200" spc="-75" dirty="0">
                <a:latin typeface="Trebuchet MS"/>
                <a:cs typeface="Trebuchet MS"/>
              </a:rPr>
              <a:t>traces </a:t>
            </a:r>
            <a:r>
              <a:rPr sz="1200" spc="-65" dirty="0">
                <a:latin typeface="Trebuchet MS"/>
                <a:cs typeface="Trebuchet MS"/>
              </a:rPr>
              <a:t>and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processor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state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with.</a:t>
            </a:r>
            <a:endParaRPr sz="1200">
              <a:latin typeface="Trebuchet MS"/>
              <a:cs typeface="Trebuchet MS"/>
            </a:endParaRPr>
          </a:p>
          <a:p>
            <a:pPr marL="231775" marR="30480" indent="-194310">
              <a:lnSpc>
                <a:spcPct val="100000"/>
              </a:lnSpc>
              <a:spcBef>
                <a:spcPts val="309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40" dirty="0">
                <a:latin typeface="Trebuchet MS"/>
                <a:cs typeface="Trebuchet MS"/>
              </a:rPr>
              <a:t>Debugging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software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emulator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is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much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easier,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since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it’s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about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400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lines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(instead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~3k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lines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Verilog)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boots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Linux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~5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seconds.</a:t>
            </a:r>
            <a:endParaRPr sz="1200">
              <a:latin typeface="Trebuchet MS"/>
              <a:cs typeface="Trebuchet MS"/>
            </a:endParaRPr>
          </a:p>
          <a:p>
            <a:pPr marL="231775" marR="42545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85" dirty="0">
                <a:latin typeface="Trebuchet MS"/>
                <a:cs typeface="Trebuchet MS"/>
              </a:rPr>
              <a:t>Hardware/software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co-design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very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useful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tool,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likely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only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way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actually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this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project.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940" y="303728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4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5" name="object 5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93690" y="3037281"/>
            <a:ext cx="45085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        </a:t>
            </a:r>
            <a:r>
              <a:rPr sz="400" spc="-2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dirty="0">
                <a:latin typeface="Calibri"/>
                <a:cs typeface="Calibri"/>
              </a:rPr>
              <a:t>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</a:t>
            </a:r>
            <a:r>
              <a:rPr sz="400" spc="2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 </a:t>
            </a:r>
            <a:r>
              <a:rPr sz="400" spc="3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6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15805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Sof</a:t>
            </a:r>
            <a:r>
              <a:rPr spc="-85" dirty="0"/>
              <a:t>t</a:t>
            </a:r>
            <a:r>
              <a:rPr spc="-204" dirty="0"/>
              <a:t>w</a:t>
            </a:r>
            <a:r>
              <a:rPr spc="-165" dirty="0"/>
              <a:t>a</a:t>
            </a:r>
            <a:r>
              <a:rPr spc="-120" dirty="0"/>
              <a:t>re</a:t>
            </a:r>
            <a:r>
              <a:rPr spc="5" dirty="0"/>
              <a:t> </a:t>
            </a:r>
            <a:r>
              <a:rPr spc="-95" dirty="0"/>
              <a:t>emulat</a:t>
            </a:r>
            <a:r>
              <a:rPr spc="-145" dirty="0"/>
              <a:t>o</a:t>
            </a:r>
            <a:r>
              <a:rPr spc="-65" dirty="0"/>
              <a:t>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1558" y="956840"/>
            <a:ext cx="4977130" cy="138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30480" indent="-1943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50" dirty="0">
                <a:latin typeface="Trebuchet MS"/>
                <a:cs typeface="Trebuchet MS"/>
              </a:rPr>
              <a:t>We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(very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heavily)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modified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RV32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emulator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be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cycle-accurate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with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our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processor.</a:t>
            </a:r>
            <a:endParaRPr sz="1200">
              <a:latin typeface="Trebuchet MS"/>
              <a:cs typeface="Trebuchet MS"/>
            </a:endParaRPr>
          </a:p>
          <a:p>
            <a:pPr marL="231775" marR="101600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60" dirty="0">
                <a:latin typeface="Trebuchet MS"/>
                <a:cs typeface="Trebuchet MS"/>
              </a:rPr>
              <a:t>Additional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diﬀiculties:</a:t>
            </a:r>
            <a:r>
              <a:rPr sz="1200" spc="17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once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interrupts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are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turned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on,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instruction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traces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can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differ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-65" dirty="0">
                <a:latin typeface="Trebuchet MS"/>
                <a:cs typeface="Trebuchet MS"/>
              </a:rPr>
              <a:t> lot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due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 </a:t>
            </a:r>
            <a:r>
              <a:rPr sz="1200" spc="-80" dirty="0">
                <a:latin typeface="Trebuchet MS"/>
                <a:cs typeface="Trebuchet MS"/>
              </a:rPr>
              <a:t>emulator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simulated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timers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operating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different 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frequencies.</a:t>
            </a:r>
            <a:endParaRPr sz="1200">
              <a:latin typeface="Trebuchet MS"/>
              <a:cs typeface="Trebuchet MS"/>
            </a:endParaRPr>
          </a:p>
          <a:p>
            <a:pPr marL="231775" marR="168910" indent="-194310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85" dirty="0">
                <a:latin typeface="Trebuchet MS"/>
                <a:cs typeface="Trebuchet MS"/>
              </a:rPr>
              <a:t>Needed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make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emulator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cycle-accurate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down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timing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interrupts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between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instructions.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940" y="303728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4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  </a:t>
            </a:r>
            <a:r>
              <a:rPr sz="400" spc="45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5" name="object 5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93690" y="3037281"/>
            <a:ext cx="45085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          </a:t>
            </a:r>
            <a:r>
              <a:rPr sz="400" spc="-2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7" action="ppaction://hlinksldjump"/>
              </a:rPr>
              <a:t>.</a:t>
            </a:r>
            <a:r>
              <a:rPr sz="400" dirty="0">
                <a:latin typeface="Calibri"/>
                <a:cs typeface="Calibri"/>
              </a:rPr>
              <a:t>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</a:t>
            </a:r>
            <a:r>
              <a:rPr sz="400" spc="2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 </a:t>
            </a:r>
            <a:r>
              <a:rPr sz="400" spc="3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6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47929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Writing</a:t>
            </a:r>
            <a:r>
              <a:rPr spc="5" dirty="0"/>
              <a:t> </a:t>
            </a:r>
            <a:r>
              <a:rPr spc="-120" dirty="0"/>
              <a:t>a</a:t>
            </a:r>
            <a:r>
              <a:rPr spc="5" dirty="0"/>
              <a:t> </a:t>
            </a:r>
            <a:r>
              <a:rPr spc="-85" dirty="0"/>
              <a:t>correct</a:t>
            </a:r>
            <a:r>
              <a:rPr spc="5" dirty="0"/>
              <a:t> </a:t>
            </a:r>
            <a:r>
              <a:rPr spc="-95" dirty="0"/>
              <a:t>emulator</a:t>
            </a:r>
            <a:r>
              <a:rPr spc="5" dirty="0"/>
              <a:t> </a:t>
            </a:r>
            <a:r>
              <a:rPr spc="-50" dirty="0"/>
              <a:t>that</a:t>
            </a:r>
            <a:r>
              <a:rPr spc="10" dirty="0"/>
              <a:t> </a:t>
            </a:r>
            <a:r>
              <a:rPr spc="-100" dirty="0"/>
              <a:t>can</a:t>
            </a:r>
            <a:r>
              <a:rPr spc="5" dirty="0"/>
              <a:t> </a:t>
            </a:r>
            <a:r>
              <a:rPr spc="-60" dirty="0"/>
              <a:t>boot</a:t>
            </a:r>
            <a:r>
              <a:rPr spc="5" dirty="0"/>
              <a:t> </a:t>
            </a:r>
            <a:r>
              <a:rPr spc="-65" dirty="0"/>
              <a:t>Linux</a:t>
            </a:r>
            <a:r>
              <a:rPr spc="5" dirty="0"/>
              <a:t> </a:t>
            </a:r>
            <a:r>
              <a:rPr spc="-75" dirty="0"/>
              <a:t>is</a:t>
            </a:r>
            <a:r>
              <a:rPr spc="5" dirty="0"/>
              <a:t> </a:t>
            </a:r>
            <a:r>
              <a:rPr spc="-100" dirty="0"/>
              <a:t>hard!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1558" y="767864"/>
            <a:ext cx="4932045" cy="182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120650" indent="-19431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25" dirty="0">
                <a:latin typeface="Trebuchet MS"/>
                <a:cs typeface="Trebuchet MS"/>
              </a:rPr>
              <a:t>Has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involved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building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Linux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many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times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lots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different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(experimental)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ways.</a:t>
            </a:r>
            <a:endParaRPr sz="1200" dirty="0">
              <a:latin typeface="Trebuchet MS"/>
              <a:cs typeface="Trebuchet MS"/>
            </a:endParaRPr>
          </a:p>
          <a:p>
            <a:pPr marL="231775" marR="30480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40" dirty="0">
                <a:latin typeface="Trebuchet MS"/>
                <a:cs typeface="Trebuchet MS"/>
              </a:rPr>
              <a:t>Building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firmware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(OpenSBI)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with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various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configurations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(RISC-V </a:t>
            </a:r>
            <a:r>
              <a:rPr sz="1200" spc="-45" dirty="0">
                <a:latin typeface="Trebuchet MS"/>
                <a:cs typeface="Trebuchet MS"/>
              </a:rPr>
              <a:t>boot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process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still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WIP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and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changes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often).</a:t>
            </a:r>
            <a:endParaRPr sz="1200" dirty="0">
              <a:latin typeface="Trebuchet MS"/>
              <a:cs typeface="Trebuchet MS"/>
            </a:endParaRPr>
          </a:p>
          <a:p>
            <a:pPr marL="231775" indent="-19431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35" dirty="0">
                <a:latin typeface="Trebuchet MS"/>
                <a:cs typeface="Trebuchet MS"/>
              </a:rPr>
              <a:t>Lots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reading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Linux/OpenSBI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source.</a:t>
            </a:r>
            <a:endParaRPr sz="1200" dirty="0">
              <a:latin typeface="Trebuchet MS"/>
              <a:cs typeface="Trebuchet MS"/>
            </a:endParaRPr>
          </a:p>
          <a:p>
            <a:pPr marL="231775" marR="271145" indent="-19431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45" dirty="0">
                <a:latin typeface="Trebuchet MS"/>
                <a:cs typeface="Trebuchet MS"/>
              </a:rPr>
              <a:t>When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comparing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traces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w/QEMU,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finding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abnormalities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how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QEMU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handles </a:t>
            </a:r>
            <a:r>
              <a:rPr sz="1200" spc="100" dirty="0">
                <a:latin typeface="Trebuchet MS"/>
                <a:cs typeface="Trebuchet MS"/>
              </a:rPr>
              <a:t>DTB </a:t>
            </a:r>
            <a:r>
              <a:rPr sz="1200" spc="285" dirty="0">
                <a:latin typeface="Trebuchet MS"/>
                <a:cs typeface="Trebuchet MS"/>
              </a:rPr>
              <a:t>— </a:t>
            </a:r>
            <a:r>
              <a:rPr sz="1200" spc="-100" dirty="0">
                <a:latin typeface="Trebuchet MS"/>
                <a:cs typeface="Trebuchet MS"/>
              </a:rPr>
              <a:t>needed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 </a:t>
            </a:r>
            <a:r>
              <a:rPr sz="1200" spc="-90" dirty="0">
                <a:latin typeface="Trebuchet MS"/>
                <a:cs typeface="Trebuchet MS"/>
              </a:rPr>
              <a:t>read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QEMU </a:t>
            </a:r>
            <a:r>
              <a:rPr sz="1200" spc="-75" dirty="0">
                <a:latin typeface="Trebuchet MS"/>
                <a:cs typeface="Trebuchet MS"/>
              </a:rPr>
              <a:t>source </a:t>
            </a:r>
            <a:r>
              <a:rPr sz="1200" spc="-65" dirty="0">
                <a:latin typeface="Trebuchet MS"/>
                <a:cs typeface="Trebuchet MS"/>
              </a:rPr>
              <a:t>and </a:t>
            </a:r>
            <a:r>
              <a:rPr sz="1200" spc="-70" dirty="0">
                <a:latin typeface="Trebuchet MS"/>
                <a:cs typeface="Trebuchet MS"/>
              </a:rPr>
              <a:t>build </a:t>
            </a:r>
            <a:r>
              <a:rPr sz="1200" spc="70" dirty="0">
                <a:latin typeface="Trebuchet MS"/>
                <a:cs typeface="Trebuchet MS"/>
              </a:rPr>
              <a:t>QEMU </a:t>
            </a:r>
            <a:r>
              <a:rPr sz="1200" spc="-70" dirty="0">
                <a:latin typeface="Trebuchet MS"/>
                <a:cs typeface="Trebuchet MS"/>
              </a:rPr>
              <a:t>with 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changes.</a:t>
            </a:r>
            <a:endParaRPr sz="1200" dirty="0">
              <a:latin typeface="Trebuchet MS"/>
              <a:cs typeface="Trebuchet MS"/>
            </a:endParaRPr>
          </a:p>
          <a:p>
            <a:pPr marL="231775" indent="-19431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90" dirty="0">
                <a:latin typeface="Trebuchet MS"/>
                <a:cs typeface="Trebuchet MS"/>
              </a:rPr>
              <a:t>…and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of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course,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reading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RISC-V </a:t>
            </a:r>
            <a:r>
              <a:rPr sz="1200" spc="-75" dirty="0">
                <a:latin typeface="Trebuchet MS"/>
                <a:cs typeface="Trebuchet MS"/>
              </a:rPr>
              <a:t>specs.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940" y="3037281"/>
            <a:ext cx="1124585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4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</a:t>
            </a:r>
            <a:r>
              <a:rPr sz="400" spc="4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20"/>
              </a:spcBef>
            </a:pP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 </a:t>
            </a:r>
            <a:r>
              <a:rPr sz="400" spc="7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 </a:t>
            </a:r>
            <a:r>
              <a:rPr sz="400" spc="6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3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2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4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4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75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  </a:t>
            </a:r>
            <a:r>
              <a:rPr sz="400" spc="80" dirty="0">
                <a:latin typeface="Calibri"/>
                <a:cs typeface="Calibri"/>
                <a:hlinkClick r:id="rId5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7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</a:t>
            </a:r>
            <a:r>
              <a:rPr sz="400" spc="8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   </a:t>
            </a:r>
            <a:r>
              <a:rPr sz="400" spc="11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1577" y="31449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478573" y="3142407"/>
            <a:ext cx="238760" cy="57150"/>
            <a:chOff x="5478573" y="3142407"/>
            <a:chExt cx="238760" cy="57150"/>
          </a:xfrm>
        </p:grpSpPr>
        <p:sp>
          <p:nvSpPr>
            <p:cNvPr id="5" name="object 5"/>
            <p:cNvSpPr/>
            <p:nvPr/>
          </p:nvSpPr>
          <p:spPr>
            <a:xfrm>
              <a:off x="5603025" y="3175418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5961" y="31489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1104" y="3144938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93690" y="3037281"/>
            <a:ext cx="450850" cy="2025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          </a:t>
            </a:r>
            <a:r>
              <a:rPr sz="400" spc="-2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400" spc="15" dirty="0">
                <a:latin typeface="Calibri"/>
                <a:cs typeface="Calibri"/>
                <a:hlinkClick r:id="rId6" action="ppaction://hlinksldjump"/>
              </a:rPr>
              <a:t>.</a:t>
            </a:r>
            <a:r>
              <a:rPr sz="400" dirty="0">
                <a:latin typeface="Calibri"/>
                <a:cs typeface="Calibri"/>
              </a:rPr>
              <a:t>       </a:t>
            </a:r>
            <a:r>
              <a:rPr sz="400" spc="-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</a:t>
            </a:r>
            <a:r>
              <a:rPr sz="400" spc="2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r>
              <a:rPr sz="400" dirty="0">
                <a:latin typeface="Calibri"/>
                <a:cs typeface="Calibri"/>
              </a:rPr>
              <a:t>     </a:t>
            </a:r>
            <a:r>
              <a:rPr sz="400" spc="3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69545" algn="l"/>
              </a:tabLst>
            </a:pPr>
            <a:r>
              <a:rPr sz="400" spc="15" dirty="0">
                <a:latin typeface="Calibri"/>
                <a:cs typeface="Calibri"/>
                <a:hlinkClick r:id="rId5" action="ppaction://hlinksldjump"/>
              </a:rPr>
              <a:t>.</a:t>
            </a:r>
            <a:r>
              <a:rPr sz="400" spc="15" dirty="0">
                <a:latin typeface="Calibri"/>
                <a:cs typeface="Calibri"/>
              </a:rPr>
              <a:t>	.    </a:t>
            </a:r>
            <a:r>
              <a:rPr sz="400" spc="65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   </a:t>
            </a:r>
            <a:r>
              <a:rPr sz="400" spc="70" dirty="0">
                <a:latin typeface="Calibri"/>
                <a:cs typeface="Calibri"/>
              </a:rPr>
              <a:t> </a:t>
            </a:r>
            <a:r>
              <a:rPr sz="400" spc="15" dirty="0">
                <a:latin typeface="Calibri"/>
                <a:cs typeface="Calibri"/>
              </a:rPr>
              <a:t>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73464"/>
            <a:ext cx="11131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Some</a:t>
            </a:r>
            <a:r>
              <a:rPr spc="5" dirty="0"/>
              <a:t> </a:t>
            </a:r>
            <a:r>
              <a:rPr spc="-90" dirty="0"/>
              <a:t>results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1558" y="993927"/>
            <a:ext cx="4567555" cy="12287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31775" indent="-194310">
              <a:lnSpc>
                <a:spcPct val="100000"/>
              </a:lnSpc>
              <a:spcBef>
                <a:spcPts val="405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55" dirty="0">
                <a:latin typeface="Trebuchet MS"/>
                <a:cs typeface="Trebuchet MS"/>
              </a:rPr>
              <a:t>Simulation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~1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million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instructions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takes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1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minute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on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VCS.</a:t>
            </a:r>
            <a:endParaRPr sz="1200">
              <a:latin typeface="Trebuchet MS"/>
              <a:cs typeface="Trebuchet MS"/>
            </a:endParaRPr>
          </a:p>
          <a:p>
            <a:pPr marL="231775" marR="30480" indent="-19431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55" dirty="0">
                <a:latin typeface="Trebuchet MS"/>
                <a:cs typeface="Trebuchet MS"/>
              </a:rPr>
              <a:t>Emulator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takes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~5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seconds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boot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Linux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(which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about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137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million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instructions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till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the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Courier New"/>
                <a:cs typeface="Courier New"/>
              </a:rPr>
              <a:t>login</a:t>
            </a:r>
            <a:r>
              <a:rPr sz="1200" spc="-335" dirty="0">
                <a:latin typeface="Courier New"/>
                <a:cs typeface="Courier New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60" dirty="0">
                <a:latin typeface="Trebuchet MS"/>
                <a:cs typeface="Trebuchet MS"/>
              </a:rPr>
              <a:t>rogram.)</a:t>
            </a:r>
            <a:endParaRPr sz="1200">
              <a:latin typeface="Trebuchet MS"/>
              <a:cs typeface="Trebuchet MS"/>
            </a:endParaRPr>
          </a:p>
          <a:p>
            <a:pPr marL="231775" indent="-194310">
              <a:lnSpc>
                <a:spcPct val="100000"/>
              </a:lnSpc>
              <a:spcBef>
                <a:spcPts val="220"/>
              </a:spcBef>
              <a:buClr>
                <a:srgbClr val="3333B2"/>
              </a:buClr>
              <a:buFont typeface="Cambria"/>
              <a:buChar char="►"/>
              <a:tabLst>
                <a:tab pos="232410" algn="l"/>
              </a:tabLst>
            </a:pPr>
            <a:r>
              <a:rPr sz="1200" spc="-50" dirty="0">
                <a:latin typeface="Trebuchet MS"/>
                <a:cs typeface="Trebuchet MS"/>
              </a:rPr>
              <a:t>Synthesis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successful:</a:t>
            </a:r>
            <a:endParaRPr sz="1200">
              <a:latin typeface="Trebuchet MS"/>
              <a:cs typeface="Trebuchet MS"/>
            </a:endParaRPr>
          </a:p>
          <a:p>
            <a:pPr marL="535305" lvl="1" indent="-1841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Cambria"/>
              <a:buChar char="►"/>
              <a:tabLst>
                <a:tab pos="535940" algn="l"/>
              </a:tabLst>
            </a:pPr>
            <a:r>
              <a:rPr sz="1100" spc="-30" dirty="0">
                <a:latin typeface="Tahoma"/>
                <a:cs typeface="Tahoma"/>
              </a:rPr>
              <a:t>Slack: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1.41</a:t>
            </a:r>
            <a:endParaRPr sz="1100">
              <a:latin typeface="Tahoma"/>
              <a:cs typeface="Tahoma"/>
            </a:endParaRPr>
          </a:p>
          <a:p>
            <a:pPr marL="535305" lvl="1" indent="-1841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Cambria"/>
              <a:buChar char="►"/>
              <a:tabLst>
                <a:tab pos="535940" algn="l"/>
              </a:tabLst>
            </a:pPr>
            <a:r>
              <a:rPr sz="1100" spc="-40" dirty="0">
                <a:latin typeface="Tahoma"/>
                <a:cs typeface="Tahoma"/>
              </a:rPr>
              <a:t>Area: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18889</a:t>
            </a:r>
            <a:r>
              <a:rPr sz="1100" i="1" spc="5" dirty="0">
                <a:latin typeface="Georgia"/>
                <a:cs typeface="Georgia"/>
              </a:rPr>
              <a:t>.</a:t>
            </a:r>
            <a:r>
              <a:rPr sz="1100" spc="-55" dirty="0">
                <a:latin typeface="Tahoma"/>
                <a:cs typeface="Tahoma"/>
              </a:rPr>
              <a:t>7237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240" dirty="0">
                <a:latin typeface="Times New Roman"/>
                <a:cs typeface="Times New Roman"/>
              </a:rPr>
              <a:t>≈</a:t>
            </a:r>
            <a:r>
              <a:rPr sz="1100" i="1" spc="25" dirty="0">
                <a:latin typeface="Times New Roman"/>
                <a:cs typeface="Times New Roman"/>
              </a:rPr>
              <a:t> </a:t>
            </a:r>
            <a:r>
              <a:rPr sz="1100" spc="-55" dirty="0">
                <a:latin typeface="Tahoma"/>
                <a:cs typeface="Tahoma"/>
              </a:rPr>
              <a:t>18900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1609</Words>
  <Application>Microsoft Office PowerPoint</Application>
  <PresentationFormat>Custom</PresentationFormat>
  <Paragraphs>175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SimSun</vt:lpstr>
      <vt:lpstr>Arial</vt:lpstr>
      <vt:lpstr>Calibri</vt:lpstr>
      <vt:lpstr>Cambria</vt:lpstr>
      <vt:lpstr>Courier New</vt:lpstr>
      <vt:lpstr>Georgia</vt:lpstr>
      <vt:lpstr>gg sans</vt:lpstr>
      <vt:lpstr>Tahoma</vt:lpstr>
      <vt:lpstr>Times New Roman</vt:lpstr>
      <vt:lpstr>Trebuchet MS</vt:lpstr>
      <vt:lpstr>Office Theme</vt:lpstr>
      <vt:lpstr>PowerPoint Presentation</vt:lpstr>
      <vt:lpstr>Overview of Design</vt:lpstr>
      <vt:lpstr>Datapath</vt:lpstr>
      <vt:lpstr>More on features</vt:lpstr>
      <vt:lpstr>Why is nommu Nontrivial?</vt:lpstr>
      <vt:lpstr>What’s the Solution?</vt:lpstr>
      <vt:lpstr>Software emulator</vt:lpstr>
      <vt:lpstr>Writing a correct emulator that can boot Linux is hard!</vt:lpstr>
      <vt:lpstr>Some results</vt:lpstr>
      <vt:lpstr>Edge cases!</vt:lpstr>
      <vt:lpstr>Examples of bugs</vt:lpstr>
      <vt:lpstr>Currently working on</vt:lpstr>
      <vt:lpstr>What we should’ve done differently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bitbangers CPU</dc:title>
  <dc:creator>Devul, Sanjana, Aditya</dc:creator>
  <cp:lastModifiedBy>Nahar, Devul</cp:lastModifiedBy>
  <cp:revision>1</cp:revision>
  <dcterms:created xsi:type="dcterms:W3CDTF">2023-05-03T01:21:02Z</dcterms:created>
  <dcterms:modified xsi:type="dcterms:W3CDTF">2023-05-03T04:47:43Z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Emacs 28.2 (Org mode 9.5.5)</vt:lpwstr>
  </property>
  <property fmtid="{D5CDD505-2E9C-101B-9397-08002B2CF9AE}" pid="4" name="LastSaved">
    <vt:filetime>2023-05-02T00:00:00Z</vt:filetime>
  </property>
</Properties>
</file>