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9"/>
  </p:notesMasterIdLst>
  <p:sldIdLst>
    <p:sldId id="256" r:id="rId2"/>
    <p:sldId id="258" r:id="rId3"/>
    <p:sldId id="259" r:id="rId4"/>
    <p:sldId id="257"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0769" autoAdjust="0"/>
  </p:normalViewPr>
  <p:slideViewPr>
    <p:cSldViewPr snapToGrid="0">
      <p:cViewPr>
        <p:scale>
          <a:sx n="66" d="100"/>
          <a:sy n="66" d="100"/>
        </p:scale>
        <p:origin x="1330" y="4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6572B-98CE-46C9-9C77-C59BC457CDCC}" type="datetimeFigureOut">
              <a:rPr lang="en-US" smtClean="0"/>
              <a:t>7/6/2021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A610D-AB8E-483A-8AA7-CB9D2CCC754C}" type="slidenum">
              <a:rPr lang="en-US" smtClean="0"/>
              <a:t>‹#›</a:t>
            </a:fld>
            <a:endParaRPr lang="en-US"/>
          </a:p>
        </p:txBody>
      </p:sp>
    </p:spTree>
    <p:extLst>
      <p:ext uri="{BB962C8B-B14F-4D97-AF65-F5344CB8AC3E}">
        <p14:creationId xmlns:p14="http://schemas.microsoft.com/office/powerpoint/2010/main" val="2353441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codeproject.com/Articles/141842/Automate-your-UI-using-Microsoft-Automation-Framew"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Automate your UI using Microsoft Automation Framework - </a:t>
            </a:r>
            <a:r>
              <a:rPr lang="en-US" dirty="0" err="1">
                <a:hlinkClick r:id="rId3"/>
              </a:rPr>
              <a:t>CodeProject</a:t>
            </a:r>
            <a:endParaRPr lang="en-US" dirty="0"/>
          </a:p>
        </p:txBody>
      </p:sp>
      <p:sp>
        <p:nvSpPr>
          <p:cNvPr id="4" name="Slide Number Placeholder 3"/>
          <p:cNvSpPr>
            <a:spLocks noGrp="1"/>
          </p:cNvSpPr>
          <p:nvPr>
            <p:ph type="sldNum" sz="quarter" idx="5"/>
          </p:nvPr>
        </p:nvSpPr>
        <p:spPr/>
        <p:txBody>
          <a:bodyPr/>
          <a:lstStyle/>
          <a:p>
            <a:fld id="{609A610D-AB8E-483A-8AA7-CB9D2CCC754C}" type="slidenum">
              <a:rPr lang="en-US" smtClean="0"/>
              <a:t>1</a:t>
            </a:fld>
            <a:endParaRPr lang="en-US"/>
          </a:p>
        </p:txBody>
      </p:sp>
    </p:spTree>
    <p:extLst>
      <p:ext uri="{BB962C8B-B14F-4D97-AF65-F5344CB8AC3E}">
        <p14:creationId xmlns:p14="http://schemas.microsoft.com/office/powerpoint/2010/main" val="852978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7/6/2021</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59887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7/6/2021</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952732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7/6/2021</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623288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7/6/2021</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762446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7/6/2021</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629634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7/6/2021</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047276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7/6/2021</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510384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7/6/2021</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752694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7/6/2021</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067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7/6/2021</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641584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7/6/2021</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744738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7/6/2021</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18450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6D93436-4112-4262-BC78-9645A598F05F}"/>
              </a:ext>
            </a:extLst>
          </p:cNvPr>
          <p:cNvPicPr>
            <a:picLocks noChangeAspect="1"/>
          </p:cNvPicPr>
          <p:nvPr/>
        </p:nvPicPr>
        <p:blipFill rotWithShape="1">
          <a:blip r:embed="rId3"/>
          <a:srcRect t="6639"/>
          <a:stretch/>
        </p:blipFill>
        <p:spPr>
          <a:xfrm>
            <a:off x="20" y="10"/>
            <a:ext cx="12191980" cy="6857989"/>
          </a:xfrm>
          <a:prstGeom prst="rect">
            <a:avLst/>
          </a:prstGeom>
        </p:spPr>
      </p:pic>
      <p:sp>
        <p:nvSpPr>
          <p:cNvPr id="18"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1" y="1028700"/>
            <a:ext cx="4038600" cy="48006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85B3B97-FC23-4E13-85A9-BFD0B2F8BB8F}"/>
              </a:ext>
            </a:extLst>
          </p:cNvPr>
          <p:cNvSpPr>
            <a:spLocks noGrp="1"/>
          </p:cNvSpPr>
          <p:nvPr>
            <p:ph type="ctrTitle"/>
          </p:nvPr>
        </p:nvSpPr>
        <p:spPr>
          <a:xfrm>
            <a:off x="1406925" y="1398850"/>
            <a:ext cx="3282152" cy="2030150"/>
          </a:xfrm>
        </p:spPr>
        <p:txBody>
          <a:bodyPr>
            <a:normAutofit/>
          </a:bodyPr>
          <a:lstStyle/>
          <a:p>
            <a:r>
              <a:rPr lang="en-US" dirty="0"/>
              <a:t>Automation Namespace</a:t>
            </a:r>
          </a:p>
        </p:txBody>
      </p:sp>
      <p:sp>
        <p:nvSpPr>
          <p:cNvPr id="3" name="Subtitle 2">
            <a:extLst>
              <a:ext uri="{FF2B5EF4-FFF2-40B4-BE49-F238E27FC236}">
                <a16:creationId xmlns:a16="http://schemas.microsoft.com/office/drawing/2014/main" id="{AC37FDE9-6493-47E7-AD70-857D5DDD7BC3}"/>
              </a:ext>
            </a:extLst>
          </p:cNvPr>
          <p:cNvSpPr>
            <a:spLocks noGrp="1"/>
          </p:cNvSpPr>
          <p:nvPr>
            <p:ph type="subTitle" idx="1"/>
          </p:nvPr>
        </p:nvSpPr>
        <p:spPr>
          <a:xfrm>
            <a:off x="1473537" y="3712101"/>
            <a:ext cx="3148928" cy="732541"/>
          </a:xfrm>
        </p:spPr>
        <p:txBody>
          <a:bodyPr>
            <a:normAutofit/>
          </a:bodyPr>
          <a:lstStyle/>
          <a:p>
            <a:r>
              <a:rPr lang="en-US" dirty="0"/>
              <a:t>By Devul Nahar</a:t>
            </a:r>
          </a:p>
        </p:txBody>
      </p:sp>
      <p:grpSp>
        <p:nvGrpSpPr>
          <p:cNvPr id="20" name="Group 19">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9" y="4550150"/>
            <a:ext cx="867485" cy="115439"/>
            <a:chOff x="8910933" y="1861308"/>
            <a:chExt cx="867485" cy="115439"/>
          </a:xfrm>
        </p:grpSpPr>
        <p:sp>
          <p:nvSpPr>
            <p:cNvPr id="21" name="Rectangle 20">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7418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4E901-381D-4B8E-8088-0A737289D616}"/>
              </a:ext>
            </a:extLst>
          </p:cNvPr>
          <p:cNvSpPr>
            <a:spLocks noGrp="1"/>
          </p:cNvSpPr>
          <p:nvPr>
            <p:ph type="title"/>
          </p:nvPr>
        </p:nvSpPr>
        <p:spPr>
          <a:xfrm>
            <a:off x="1028700" y="170227"/>
            <a:ext cx="10134600" cy="1288489"/>
          </a:xfrm>
        </p:spPr>
        <p:txBody>
          <a:bodyPr/>
          <a:lstStyle/>
          <a:p>
            <a:r>
              <a:rPr lang="en-US" dirty="0"/>
              <a:t>What are Namespaces?</a:t>
            </a:r>
          </a:p>
        </p:txBody>
      </p:sp>
      <p:sp>
        <p:nvSpPr>
          <p:cNvPr id="3" name="Content Placeholder 2">
            <a:extLst>
              <a:ext uri="{FF2B5EF4-FFF2-40B4-BE49-F238E27FC236}">
                <a16:creationId xmlns:a16="http://schemas.microsoft.com/office/drawing/2014/main" id="{855B3D59-DAA1-4615-B87F-C665630F23DA}"/>
              </a:ext>
            </a:extLst>
          </p:cNvPr>
          <p:cNvSpPr>
            <a:spLocks noGrp="1"/>
          </p:cNvSpPr>
          <p:nvPr>
            <p:ph idx="1"/>
          </p:nvPr>
        </p:nvSpPr>
        <p:spPr>
          <a:xfrm>
            <a:off x="1120979" y="1541117"/>
            <a:ext cx="10363550" cy="3969342"/>
          </a:xfrm>
        </p:spPr>
        <p:txBody>
          <a:bodyPr>
            <a:normAutofit fontScale="92500" lnSpcReduction="10000"/>
          </a:bodyPr>
          <a:lstStyle/>
          <a:p>
            <a:pPr marL="342900" indent="-342900">
              <a:buFont typeface="Arial" panose="020B0604020202020204" pitchFamily="34" charset="0"/>
              <a:buChar char="•"/>
            </a:pPr>
            <a:r>
              <a:rPr lang="en-US" dirty="0"/>
              <a:t>Namespaces are used to organize classes, interfaces, structures, or methods. </a:t>
            </a:r>
          </a:p>
          <a:p>
            <a:pPr marL="342900" indent="-342900">
              <a:buFont typeface="Arial" panose="020B0604020202020204" pitchFamily="34" charset="0"/>
              <a:buChar char="•"/>
            </a:pPr>
            <a:r>
              <a:rPr lang="en-US" dirty="0"/>
              <a:t>Namespaces allow us to break up our code so that they can be easier to understand and maintain. </a:t>
            </a:r>
          </a:p>
          <a:p>
            <a:pPr marL="342900" indent="-342900">
              <a:buFont typeface="Arial" panose="020B0604020202020204" pitchFamily="34" charset="0"/>
              <a:buChar char="•"/>
            </a:pPr>
            <a:r>
              <a:rPr lang="en-US" dirty="0"/>
              <a:t>To access class, use </a:t>
            </a:r>
            <a:r>
              <a:rPr lang="en-US" b="1" dirty="0"/>
              <a:t>using </a:t>
            </a:r>
            <a:r>
              <a:rPr lang="en-US" b="1" dirty="0" err="1"/>
              <a:t>namespace.classname</a:t>
            </a:r>
            <a:endParaRPr lang="en-US" b="1" dirty="0"/>
          </a:p>
          <a:p>
            <a:pPr marL="617220" lvl="1" indent="-342900"/>
            <a:r>
              <a:rPr lang="en-US" dirty="0"/>
              <a:t>Example: </a:t>
            </a:r>
            <a:r>
              <a:rPr lang="en-US" b="1" dirty="0" err="1"/>
              <a:t>System.console.writeline</a:t>
            </a:r>
            <a:r>
              <a:rPr lang="en-US" b="1" dirty="0"/>
              <a:t> </a:t>
            </a:r>
            <a:r>
              <a:rPr lang="en-US" dirty="0"/>
              <a:t>(namespace, class, method)</a:t>
            </a:r>
          </a:p>
          <a:p>
            <a:pPr marL="342900" indent="-342900">
              <a:buFont typeface="Arial" panose="020B0604020202020204" pitchFamily="34" charset="0"/>
              <a:buChar char="•"/>
            </a:pPr>
            <a:r>
              <a:rPr lang="en-US" dirty="0"/>
              <a:t>The namespaces in C# can be nested. That means one namespace can contain other namespaces also.</a:t>
            </a:r>
          </a:p>
          <a:p>
            <a:pPr marL="342900" indent="-342900">
              <a:buFont typeface="Arial" panose="020B0604020202020204" pitchFamily="34" charset="0"/>
              <a:buChar char="•"/>
            </a:pPr>
            <a:r>
              <a:rPr lang="en-US" dirty="0"/>
              <a:t>Standard namespaces include: System, </a:t>
            </a:r>
            <a:r>
              <a:rPr lang="en-US" dirty="0" err="1"/>
              <a:t>System.Net</a:t>
            </a:r>
            <a:r>
              <a:rPr lang="en-US" dirty="0"/>
              <a:t>, System.IO. The user can also define their own namespaces</a:t>
            </a:r>
          </a:p>
          <a:p>
            <a:pPr marL="342900" indent="-342900">
              <a:buFont typeface="Arial" panose="020B0604020202020204" pitchFamily="34" charset="0"/>
              <a:buChar char="•"/>
            </a:pPr>
            <a:r>
              <a:rPr lang="en-US" dirty="0"/>
              <a:t>The namespace elements can't be explicitly declared as private or protected. The namespace allows only public and internal elements (elements in same assembly) as its members. The default is internal.</a:t>
            </a:r>
          </a:p>
          <a:p>
            <a:pPr marL="342900" indent="-342900">
              <a:buFont typeface="Arial" panose="020B0604020202020204" pitchFamily="34" charset="0"/>
              <a:buChar char="•"/>
            </a:pPr>
            <a:r>
              <a:rPr lang="en-US" dirty="0"/>
              <a:t>Helps in resolving class name conflicts</a:t>
            </a:r>
          </a:p>
        </p:txBody>
      </p:sp>
      <p:pic>
        <p:nvPicPr>
          <p:cNvPr id="5" name="Picture 4">
            <a:extLst>
              <a:ext uri="{FF2B5EF4-FFF2-40B4-BE49-F238E27FC236}">
                <a16:creationId xmlns:a16="http://schemas.microsoft.com/office/drawing/2014/main" id="{401C552B-6165-41BF-8538-1E39CC985FC0}"/>
              </a:ext>
            </a:extLst>
          </p:cNvPr>
          <p:cNvPicPr>
            <a:picLocks noChangeAspect="1"/>
          </p:cNvPicPr>
          <p:nvPr/>
        </p:nvPicPr>
        <p:blipFill>
          <a:blip r:embed="rId2"/>
          <a:stretch>
            <a:fillRect/>
          </a:stretch>
        </p:blipFill>
        <p:spPr>
          <a:xfrm>
            <a:off x="3100015" y="5316883"/>
            <a:ext cx="6652837" cy="1493649"/>
          </a:xfrm>
          <a:prstGeom prst="rect">
            <a:avLst/>
          </a:prstGeom>
        </p:spPr>
      </p:pic>
    </p:spTree>
    <p:extLst>
      <p:ext uri="{BB962C8B-B14F-4D97-AF65-F5344CB8AC3E}">
        <p14:creationId xmlns:p14="http://schemas.microsoft.com/office/powerpoint/2010/main" val="504613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A77238-7BDA-4C6A-8F14-2BE9429EEDD9}"/>
              </a:ext>
            </a:extLst>
          </p:cNvPr>
          <p:cNvPicPr>
            <a:picLocks noChangeAspect="1"/>
          </p:cNvPicPr>
          <p:nvPr/>
        </p:nvPicPr>
        <p:blipFill>
          <a:blip r:embed="rId2"/>
          <a:stretch>
            <a:fillRect/>
          </a:stretch>
        </p:blipFill>
        <p:spPr>
          <a:xfrm>
            <a:off x="2486510" y="786740"/>
            <a:ext cx="6974338" cy="5284519"/>
          </a:xfrm>
          <a:prstGeom prst="rect">
            <a:avLst/>
          </a:prstGeom>
        </p:spPr>
      </p:pic>
    </p:spTree>
    <p:extLst>
      <p:ext uri="{BB962C8B-B14F-4D97-AF65-F5344CB8AC3E}">
        <p14:creationId xmlns:p14="http://schemas.microsoft.com/office/powerpoint/2010/main" val="2542988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72C72-8052-459D-86BA-7F7DDDD4C0C1}"/>
              </a:ext>
            </a:extLst>
          </p:cNvPr>
          <p:cNvSpPr>
            <a:spLocks noGrp="1"/>
          </p:cNvSpPr>
          <p:nvPr>
            <p:ph type="title"/>
          </p:nvPr>
        </p:nvSpPr>
        <p:spPr/>
        <p:txBody>
          <a:bodyPr/>
          <a:lstStyle/>
          <a:p>
            <a:r>
              <a:rPr lang="en-US" dirty="0"/>
              <a:t>What is it the Windows Automation Namespace?</a:t>
            </a:r>
          </a:p>
        </p:txBody>
      </p:sp>
      <p:sp>
        <p:nvSpPr>
          <p:cNvPr id="3" name="Content Placeholder 2">
            <a:extLst>
              <a:ext uri="{FF2B5EF4-FFF2-40B4-BE49-F238E27FC236}">
                <a16:creationId xmlns:a16="http://schemas.microsoft.com/office/drawing/2014/main" id="{A25B7438-1C27-4C17-8C6C-897AD0964275}"/>
              </a:ext>
            </a:extLst>
          </p:cNvPr>
          <p:cNvSpPr>
            <a:spLocks noGrp="1"/>
          </p:cNvSpPr>
          <p:nvPr>
            <p:ph idx="1"/>
          </p:nvPr>
        </p:nvSpPr>
        <p:spPr/>
        <p:txBody>
          <a:bodyPr>
            <a:normAutofit fontScale="92500" lnSpcReduction="20000"/>
          </a:bodyPr>
          <a:lstStyle/>
          <a:p>
            <a:pPr marL="342900" indent="-342900">
              <a:buFont typeface="Arial" panose="020B0604020202020204" pitchFamily="34" charset="0"/>
              <a:buChar char="•"/>
            </a:pPr>
            <a:r>
              <a:rPr lang="en-US" dirty="0"/>
              <a:t>UI automation is a WPF programmatic interface to the user interface of your application to external applications that may be interested in programmatic communication with your UI. Through this you can access your UI’s button, and other visual/graphic elements from code.</a:t>
            </a:r>
          </a:p>
          <a:p>
            <a:pPr marL="342900" indent="-342900">
              <a:buFont typeface="Arial" panose="020B0604020202020204" pitchFamily="34" charset="0"/>
              <a:buChar char="•"/>
            </a:pPr>
            <a:r>
              <a:rPr lang="en-US" dirty="0"/>
              <a:t>UI automation testing is a technique where these testing processes are performed using an automation tool. Instead of having testers click through the application to verify data and action flows visually, test scripts are written for each test case.</a:t>
            </a:r>
          </a:p>
          <a:p>
            <a:pPr marL="342900" indent="-342900">
              <a:buFont typeface="Arial" panose="020B0604020202020204" pitchFamily="34" charset="0"/>
              <a:buChar char="•"/>
            </a:pPr>
            <a:r>
              <a:rPr lang="en-US" dirty="0"/>
              <a:t>UI Automation has several benefits:</a:t>
            </a:r>
          </a:p>
          <a:p>
            <a:pPr marL="617220" lvl="1" indent="-342900"/>
            <a:r>
              <a:rPr lang="en-US" dirty="0"/>
              <a:t>Accessibility features – UI automation provides accessibility support in your application. </a:t>
            </a:r>
          </a:p>
          <a:p>
            <a:pPr marL="617220" lvl="1" indent="-342900"/>
            <a:r>
              <a:rPr lang="en-US" dirty="0"/>
              <a:t>Automated UI testing – UI automation can automate testing for application UI saving time and costs associated with manual and regression testing. Moreover given a set of use cases, UI automation can be used to verify application behavior via scenario tests.</a:t>
            </a:r>
          </a:p>
          <a:p>
            <a:pPr marL="617220" lvl="1" indent="-342900"/>
            <a:r>
              <a:rPr lang="en-US" dirty="0"/>
              <a:t>Custom controls – If you are authoring custom controls, UI automation support enables end clients of your control to automate your control in their application UI.</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062869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35B14-8965-4020-8A75-A7E909EC12E8}"/>
              </a:ext>
            </a:extLst>
          </p:cNvPr>
          <p:cNvSpPr>
            <a:spLocks noGrp="1"/>
          </p:cNvSpPr>
          <p:nvPr>
            <p:ph type="title"/>
          </p:nvPr>
        </p:nvSpPr>
        <p:spPr/>
        <p:txBody>
          <a:bodyPr/>
          <a:lstStyle/>
          <a:p>
            <a:r>
              <a:rPr lang="en-US" dirty="0"/>
              <a:t>How does Automation Work?</a:t>
            </a:r>
          </a:p>
        </p:txBody>
      </p:sp>
      <p:sp>
        <p:nvSpPr>
          <p:cNvPr id="3" name="Content Placeholder 2">
            <a:extLst>
              <a:ext uri="{FF2B5EF4-FFF2-40B4-BE49-F238E27FC236}">
                <a16:creationId xmlns:a16="http://schemas.microsoft.com/office/drawing/2014/main" id="{6CF89136-A4FF-4BBC-A6C0-8658FDEA434D}"/>
              </a:ext>
            </a:extLst>
          </p:cNvPr>
          <p:cNvSpPr>
            <a:spLocks noGrp="1"/>
          </p:cNvSpPr>
          <p:nvPr>
            <p:ph idx="1"/>
          </p:nvPr>
        </p:nvSpPr>
        <p:spPr>
          <a:xfrm>
            <a:off x="1028700" y="2161903"/>
            <a:ext cx="6378779" cy="3969342"/>
          </a:xfrm>
        </p:spPr>
        <p:txBody>
          <a:bodyPr>
            <a:normAutofit fontScale="62500" lnSpcReduction="20000"/>
          </a:bodyPr>
          <a:lstStyle/>
          <a:p>
            <a:pPr marL="342900" indent="-342900">
              <a:buFont typeface="Arial" panose="020B0604020202020204" pitchFamily="34" charset="0"/>
              <a:buChar char="•"/>
            </a:pPr>
            <a:r>
              <a:rPr lang="en-US" dirty="0">
                <a:solidFill>
                  <a:srgbClr val="111111"/>
                </a:solidFill>
                <a:latin typeface="Segoe UI" panose="020B0502040204020203" pitchFamily="34" charset="0"/>
              </a:rPr>
              <a:t>C</a:t>
            </a:r>
            <a:r>
              <a:rPr lang="en-US" b="0" i="0" dirty="0">
                <a:solidFill>
                  <a:srgbClr val="111111"/>
                </a:solidFill>
                <a:effectLst/>
                <a:latin typeface="Segoe UI" panose="020B0502040204020203" pitchFamily="34" charset="0"/>
              </a:rPr>
              <a:t>ommon protocol </a:t>
            </a:r>
            <a:r>
              <a:rPr lang="en-US" b="0" i="0" dirty="0">
                <a:solidFill>
                  <a:srgbClr val="111111"/>
                </a:solidFill>
                <a:effectLst/>
                <a:latin typeface="Segoe UI" panose="020B0502040204020203" pitchFamily="34" charset="0"/>
                <a:sym typeface="Wingdings" panose="05000000000000000000" pitchFamily="2" charset="2"/>
              </a:rPr>
              <a:t> </a:t>
            </a:r>
            <a:r>
              <a:rPr lang="en-US" b="0" i="0" dirty="0">
                <a:solidFill>
                  <a:srgbClr val="111111"/>
                </a:solidFill>
                <a:effectLst/>
                <a:latin typeface="Segoe UI" panose="020B0502040204020203" pitchFamily="34" charset="0"/>
              </a:rPr>
              <a:t>for exchanging information between your application and an external entity such as screen reader or automated UI tests.</a:t>
            </a:r>
          </a:p>
          <a:p>
            <a:pPr marL="342900" indent="-342900">
              <a:buFont typeface="Arial" panose="020B0604020202020204" pitchFamily="34" charset="0"/>
              <a:buChar char="•"/>
            </a:pPr>
            <a:r>
              <a:rPr lang="en-US" b="0" i="0" dirty="0">
                <a:solidFill>
                  <a:srgbClr val="111111"/>
                </a:solidFill>
                <a:effectLst/>
                <a:latin typeface="Segoe UI" panose="020B0502040204020203" pitchFamily="34" charset="0"/>
              </a:rPr>
              <a:t>API </a:t>
            </a:r>
            <a:r>
              <a:rPr lang="en-US" b="0" i="0" dirty="0">
                <a:solidFill>
                  <a:srgbClr val="111111"/>
                </a:solidFill>
                <a:effectLst/>
                <a:latin typeface="Segoe UI" panose="020B0502040204020203" pitchFamily="34" charset="0"/>
                <a:sym typeface="Wingdings" panose="05000000000000000000" pitchFamily="2" charset="2"/>
              </a:rPr>
              <a:t> </a:t>
            </a:r>
            <a:r>
              <a:rPr lang="en-US" b="0" i="0" dirty="0">
                <a:solidFill>
                  <a:srgbClr val="111111"/>
                </a:solidFill>
                <a:effectLst/>
                <a:latin typeface="Segoe UI" panose="020B0502040204020203" pitchFamily="34" charset="0"/>
              </a:rPr>
              <a:t>external application can discover controls, navigate the visual tree, access the state of the controls and perform control specific actions.</a:t>
            </a:r>
          </a:p>
          <a:p>
            <a:pPr marL="342900" indent="-342900">
              <a:buFont typeface="Arial" panose="020B0604020202020204" pitchFamily="34" charset="0"/>
              <a:buChar char="•"/>
            </a:pPr>
            <a:r>
              <a:rPr lang="en-US" b="0" i="0" dirty="0">
                <a:solidFill>
                  <a:srgbClr val="111111"/>
                </a:solidFill>
                <a:effectLst/>
                <a:latin typeface="Segoe UI" panose="020B0502040204020203" pitchFamily="34" charset="0"/>
              </a:rPr>
              <a:t>In WPF, automation object model is provided via </a:t>
            </a:r>
            <a:r>
              <a:rPr lang="en-US" b="1" i="1" dirty="0" err="1">
                <a:solidFill>
                  <a:srgbClr val="111111"/>
                </a:solidFill>
                <a:effectLst/>
                <a:latin typeface="Segoe UI" panose="020B0502040204020203" pitchFamily="34" charset="0"/>
              </a:rPr>
              <a:t>System.Windows.Automation.AutomationElement</a:t>
            </a:r>
            <a:r>
              <a:rPr lang="en-US" b="1" i="1" dirty="0">
                <a:solidFill>
                  <a:srgbClr val="111111"/>
                </a:solidFill>
                <a:effectLst/>
                <a:latin typeface="Segoe UI" panose="020B0502040204020203" pitchFamily="34" charset="0"/>
              </a:rPr>
              <a:t> </a:t>
            </a:r>
            <a:r>
              <a:rPr lang="en-US" b="0" i="0" dirty="0">
                <a:solidFill>
                  <a:srgbClr val="111111"/>
                </a:solidFill>
                <a:effectLst/>
                <a:latin typeface="Segoe UI" panose="020B0502040204020203" pitchFamily="34" charset="0"/>
              </a:rPr>
              <a:t>instance associated with a </a:t>
            </a:r>
            <a:r>
              <a:rPr lang="en-US" b="0" i="0" dirty="0" err="1">
                <a:solidFill>
                  <a:srgbClr val="111111"/>
                </a:solidFill>
                <a:effectLst/>
                <a:latin typeface="Segoe UI" panose="020B0502040204020203" pitchFamily="34" charset="0"/>
              </a:rPr>
              <a:t>UIElement</a:t>
            </a:r>
            <a:r>
              <a:rPr lang="en-US" b="0" i="0" dirty="0">
                <a:solidFill>
                  <a:srgbClr val="111111"/>
                </a:solidFill>
                <a:effectLst/>
                <a:latin typeface="Segoe UI" panose="020B0502040204020203" pitchFamily="34" charset="0"/>
              </a:rPr>
              <a:t> (said to be “automation peer” of the control).</a:t>
            </a:r>
          </a:p>
          <a:p>
            <a:pPr marL="342900" indent="-342900">
              <a:buFont typeface="Arial" panose="020B0604020202020204" pitchFamily="34" charset="0"/>
              <a:buChar char="•"/>
            </a:pPr>
            <a:r>
              <a:rPr lang="en-US" b="0" i="0" dirty="0">
                <a:solidFill>
                  <a:srgbClr val="111111"/>
                </a:solidFill>
                <a:effectLst/>
                <a:latin typeface="Segoe UI" panose="020B0502040204020203" pitchFamily="34" charset="0"/>
              </a:rPr>
              <a:t>To support UI automation, a control author needs to implement an abstract class </a:t>
            </a:r>
            <a:r>
              <a:rPr lang="en-US" b="0" i="0" dirty="0" err="1">
                <a:solidFill>
                  <a:srgbClr val="111111"/>
                </a:solidFill>
                <a:effectLst/>
                <a:latin typeface="Segoe UI" panose="020B0502040204020203" pitchFamily="34" charset="0"/>
              </a:rPr>
              <a:t>AutomationPeer</a:t>
            </a:r>
            <a:r>
              <a:rPr lang="en-US" b="0" i="0" dirty="0">
                <a:solidFill>
                  <a:srgbClr val="111111"/>
                </a:solidFill>
                <a:effectLst/>
                <a:latin typeface="Segoe UI" panose="020B0502040204020203" pitchFamily="34" charset="0"/>
              </a:rPr>
              <a:t> from </a:t>
            </a:r>
            <a:r>
              <a:rPr lang="en-US" b="0" i="0" dirty="0" err="1">
                <a:solidFill>
                  <a:srgbClr val="111111"/>
                </a:solidFill>
                <a:effectLst/>
                <a:latin typeface="Segoe UI" panose="020B0502040204020203" pitchFamily="34" charset="0"/>
              </a:rPr>
              <a:t>UIElement</a:t>
            </a:r>
            <a:r>
              <a:rPr lang="en-US" b="0" i="0" dirty="0">
                <a:solidFill>
                  <a:srgbClr val="111111"/>
                </a:solidFill>
                <a:effectLst/>
                <a:latin typeface="Segoe UI" panose="020B0502040204020203" pitchFamily="34" charset="0"/>
              </a:rPr>
              <a:t> class’ virtual method </a:t>
            </a:r>
            <a:r>
              <a:rPr lang="en-US" b="0" i="0" dirty="0" err="1">
                <a:solidFill>
                  <a:srgbClr val="111111"/>
                </a:solidFill>
                <a:effectLst/>
                <a:latin typeface="Segoe UI" panose="020B0502040204020203" pitchFamily="34" charset="0"/>
              </a:rPr>
              <a:t>OnCreateAutomationPeer</a:t>
            </a:r>
            <a:r>
              <a:rPr lang="en-US" b="0" i="0" dirty="0">
                <a:solidFill>
                  <a:srgbClr val="111111"/>
                </a:solidFill>
                <a:effectLst/>
                <a:latin typeface="Segoe UI" panose="020B0502040204020203" pitchFamily="34" charset="0"/>
              </a:rPr>
              <a:t>. </a:t>
            </a:r>
          </a:p>
          <a:p>
            <a:pPr marL="342900" indent="-342900">
              <a:buFont typeface="Arial" panose="020B0604020202020204" pitchFamily="34" charset="0"/>
              <a:buChar char="•"/>
            </a:pPr>
            <a:r>
              <a:rPr lang="en-US" b="0" i="0" dirty="0" err="1">
                <a:solidFill>
                  <a:srgbClr val="111111"/>
                </a:solidFill>
                <a:effectLst/>
                <a:latin typeface="Segoe UI" panose="020B0502040204020203" pitchFamily="34" charset="0"/>
              </a:rPr>
              <a:t>AutomationPeer</a:t>
            </a:r>
            <a:r>
              <a:rPr lang="en-US" b="0" i="0" dirty="0">
                <a:solidFill>
                  <a:srgbClr val="111111"/>
                </a:solidFill>
                <a:effectLst/>
                <a:latin typeface="Segoe UI" panose="020B0502040204020203" pitchFamily="34" charset="0"/>
              </a:rPr>
              <a:t> is then used at runtime to extract </a:t>
            </a:r>
            <a:r>
              <a:rPr lang="en-US" b="0" i="0" dirty="0" err="1">
                <a:solidFill>
                  <a:srgbClr val="111111"/>
                </a:solidFill>
                <a:effectLst/>
                <a:latin typeface="Segoe UI" panose="020B0502040204020203" pitchFamily="34" charset="0"/>
              </a:rPr>
              <a:t>AutomationElement</a:t>
            </a:r>
            <a:r>
              <a:rPr lang="en-US" b="0" i="0" dirty="0">
                <a:solidFill>
                  <a:srgbClr val="111111"/>
                </a:solidFill>
                <a:effectLst/>
                <a:latin typeface="Segoe UI" panose="020B0502040204020203" pitchFamily="34" charset="0"/>
              </a:rPr>
              <a:t> for the </a:t>
            </a:r>
            <a:r>
              <a:rPr lang="en-US" b="0" i="0" dirty="0" err="1">
                <a:solidFill>
                  <a:srgbClr val="111111"/>
                </a:solidFill>
                <a:effectLst/>
                <a:latin typeface="Segoe UI" panose="020B0502040204020203" pitchFamily="34" charset="0"/>
              </a:rPr>
              <a:t>UIElement</a:t>
            </a:r>
            <a:r>
              <a:rPr lang="en-US" b="0" i="0" dirty="0">
                <a:solidFill>
                  <a:srgbClr val="111111"/>
                </a:solidFill>
                <a:effectLst/>
                <a:latin typeface="Segoe UI" panose="020B0502040204020203" pitchFamily="34" charset="0"/>
              </a:rPr>
              <a:t>. It is important to note that the standard controls in WPF have standard implementation of </a:t>
            </a:r>
            <a:r>
              <a:rPr lang="en-US" b="0" i="0" dirty="0" err="1">
                <a:solidFill>
                  <a:srgbClr val="111111"/>
                </a:solidFill>
                <a:effectLst/>
                <a:latin typeface="Segoe UI" panose="020B0502040204020203" pitchFamily="34" charset="0"/>
              </a:rPr>
              <a:t>AutomationPeer</a:t>
            </a:r>
            <a:r>
              <a:rPr lang="en-US" b="0" i="0" dirty="0">
                <a:solidFill>
                  <a:srgbClr val="111111"/>
                </a:solidFill>
                <a:effectLst/>
                <a:latin typeface="Segoe UI" panose="020B0502040204020203" pitchFamily="34" charset="0"/>
              </a:rPr>
              <a:t> associated with the controls out of the box. </a:t>
            </a:r>
          </a:p>
          <a:p>
            <a:pPr marL="342900" indent="-342900">
              <a:buFont typeface="Arial" panose="020B0604020202020204" pitchFamily="34" charset="0"/>
              <a:buChar char="•"/>
            </a:pPr>
            <a:r>
              <a:rPr lang="en-US" b="0" i="0" dirty="0">
                <a:solidFill>
                  <a:srgbClr val="111111"/>
                </a:solidFill>
                <a:effectLst/>
                <a:latin typeface="Segoe UI" panose="020B0502040204020203" pitchFamily="34" charset="0"/>
              </a:rPr>
              <a:t>If you are authoring a custom control, you may want to implement one or more interfaces defined under the </a:t>
            </a:r>
            <a:r>
              <a:rPr lang="en-US" b="1" i="1" dirty="0" err="1">
                <a:solidFill>
                  <a:srgbClr val="111111"/>
                </a:solidFill>
                <a:effectLst/>
                <a:latin typeface="Segoe UI" panose="020B0502040204020203" pitchFamily="34" charset="0"/>
              </a:rPr>
              <a:t>System.Windows.Automation.Provider</a:t>
            </a:r>
            <a:r>
              <a:rPr lang="en-US" b="1" i="1" dirty="0">
                <a:solidFill>
                  <a:srgbClr val="111111"/>
                </a:solidFill>
                <a:effectLst/>
                <a:latin typeface="Segoe UI" panose="020B0502040204020203" pitchFamily="34" charset="0"/>
              </a:rPr>
              <a:t> </a:t>
            </a:r>
            <a:r>
              <a:rPr lang="en-US" b="0" i="0" dirty="0">
                <a:solidFill>
                  <a:srgbClr val="111111"/>
                </a:solidFill>
                <a:effectLst/>
                <a:latin typeface="Segoe UI" panose="020B0502040204020203" pitchFamily="34" charset="0"/>
              </a:rPr>
              <a:t>namespace to support UI automation</a:t>
            </a:r>
          </a:p>
          <a:p>
            <a:pPr marL="342900" indent="-342900">
              <a:buFont typeface="Arial" panose="020B0604020202020204" pitchFamily="34" charset="0"/>
              <a:buChar char="•"/>
            </a:pPr>
            <a:endParaRPr lang="en-US" b="0" i="0" dirty="0">
              <a:solidFill>
                <a:srgbClr val="111111"/>
              </a:solidFill>
              <a:effectLst/>
              <a:latin typeface="Segoe UI" panose="020B0502040204020203" pitchFamily="34" charset="0"/>
            </a:endParaRPr>
          </a:p>
        </p:txBody>
      </p:sp>
      <p:pic>
        <p:nvPicPr>
          <p:cNvPr id="1028" name="Picture 4">
            <a:extLst>
              <a:ext uri="{FF2B5EF4-FFF2-40B4-BE49-F238E27FC236}">
                <a16:creationId xmlns:a16="http://schemas.microsoft.com/office/drawing/2014/main" id="{4D915FB9-FBB4-49FA-800D-8A8901E804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7949" y="1517840"/>
            <a:ext cx="3095625" cy="412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146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DCC06-C3F6-4E8D-B2CC-BA6D05A3D8ED}"/>
              </a:ext>
            </a:extLst>
          </p:cNvPr>
          <p:cNvSpPr>
            <a:spLocks noGrp="1"/>
          </p:cNvSpPr>
          <p:nvPr>
            <p:ph type="title"/>
          </p:nvPr>
        </p:nvSpPr>
        <p:spPr>
          <a:xfrm>
            <a:off x="3667759" y="723901"/>
            <a:ext cx="4856480" cy="1288884"/>
          </a:xfrm>
        </p:spPr>
        <p:txBody>
          <a:bodyPr anchor="b">
            <a:normAutofit/>
          </a:bodyPr>
          <a:lstStyle/>
          <a:p>
            <a:pPr algn="ctr"/>
            <a:r>
              <a:rPr lang="en-US" dirty="0" err="1"/>
              <a:t>PatternInterface</a:t>
            </a:r>
            <a:r>
              <a:rPr lang="en-US" dirty="0"/>
              <a:t> &amp; </a:t>
            </a:r>
            <a:r>
              <a:rPr lang="en-US" dirty="0" err="1"/>
              <a:t>AutomationPeer</a:t>
            </a:r>
            <a:endParaRPr lang="en-US"/>
          </a:p>
        </p:txBody>
      </p:sp>
      <p:pic>
        <p:nvPicPr>
          <p:cNvPr id="2052" name="Picture 4">
            <a:extLst>
              <a:ext uri="{FF2B5EF4-FFF2-40B4-BE49-F238E27FC236}">
                <a16:creationId xmlns:a16="http://schemas.microsoft.com/office/drawing/2014/main" id="{0F52DC67-433C-46FD-8873-954888D3DD7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2372" y="943522"/>
            <a:ext cx="1946300" cy="4970958"/>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1996656-AF5B-438D-9FCC-208E327AFE22}"/>
              </a:ext>
            </a:extLst>
          </p:cNvPr>
          <p:cNvSpPr>
            <a:spLocks noGrp="1"/>
          </p:cNvSpPr>
          <p:nvPr>
            <p:ph idx="1"/>
          </p:nvPr>
        </p:nvSpPr>
        <p:spPr>
          <a:xfrm>
            <a:off x="3688079" y="2732545"/>
            <a:ext cx="4815840" cy="3232826"/>
          </a:xfrm>
        </p:spPr>
        <p:txBody>
          <a:bodyPr anchor="t">
            <a:normAutofit fontScale="92500" lnSpcReduction="10000"/>
          </a:bodyPr>
          <a:lstStyle/>
          <a:p>
            <a:pPr marL="342900" indent="-342900" algn="ctr">
              <a:lnSpc>
                <a:spcPct val="100000"/>
              </a:lnSpc>
              <a:buFont typeface="Arial" panose="020B0604020202020204" pitchFamily="34" charset="0"/>
              <a:buChar char="•"/>
            </a:pPr>
            <a:r>
              <a:rPr lang="en-US" sz="1400" dirty="0"/>
              <a:t>Each </a:t>
            </a:r>
            <a:r>
              <a:rPr lang="en-US" sz="1400" dirty="0" err="1"/>
              <a:t>AutomationPeer</a:t>
            </a:r>
            <a:r>
              <a:rPr lang="en-US" sz="1400" dirty="0"/>
              <a:t> must implement one or more “standard control patterns” to expose capabilities that can be used by automation clients such as screen readers. </a:t>
            </a:r>
          </a:p>
          <a:p>
            <a:pPr marL="342900" indent="-342900" algn="ctr">
              <a:lnSpc>
                <a:spcPct val="100000"/>
              </a:lnSpc>
              <a:buFont typeface="Arial" panose="020B0604020202020204" pitchFamily="34" charset="0"/>
              <a:buChar char="•"/>
            </a:pPr>
            <a:r>
              <a:rPr lang="en-US" sz="1400" dirty="0"/>
              <a:t>You can get a control for a specific </a:t>
            </a:r>
            <a:r>
              <a:rPr lang="en-US" sz="1400" dirty="0" err="1"/>
              <a:t>PatternInterface</a:t>
            </a:r>
            <a:r>
              <a:rPr lang="en-US" sz="1400" dirty="0"/>
              <a:t> via </a:t>
            </a:r>
            <a:r>
              <a:rPr lang="en-US" sz="1400" dirty="0" err="1"/>
              <a:t>AutomationPeer’s</a:t>
            </a:r>
            <a:r>
              <a:rPr lang="en-US" sz="1400" dirty="0"/>
              <a:t> </a:t>
            </a:r>
            <a:r>
              <a:rPr lang="en-US" sz="1400" dirty="0" err="1"/>
              <a:t>GetPattern</a:t>
            </a:r>
            <a:r>
              <a:rPr lang="en-US" sz="1400" dirty="0"/>
              <a:t> method that takes </a:t>
            </a:r>
            <a:r>
              <a:rPr lang="en-US" sz="1400" dirty="0" err="1"/>
              <a:t>PatternInterface</a:t>
            </a:r>
            <a:r>
              <a:rPr lang="en-US" sz="1400" dirty="0"/>
              <a:t> member as a parameter and returns the supported pattern or null if the specified </a:t>
            </a:r>
            <a:r>
              <a:rPr lang="en-US" sz="1400" dirty="0" err="1"/>
              <a:t>PatternInterface</a:t>
            </a:r>
            <a:r>
              <a:rPr lang="en-US" sz="1400" dirty="0"/>
              <a:t> is a not supported pattern. </a:t>
            </a:r>
          </a:p>
          <a:p>
            <a:pPr marL="342900" indent="-342900" algn="ctr">
              <a:lnSpc>
                <a:spcPct val="100000"/>
              </a:lnSpc>
              <a:buFont typeface="Arial" panose="020B0604020202020204" pitchFamily="34" charset="0"/>
              <a:buChar char="•"/>
            </a:pPr>
            <a:r>
              <a:rPr lang="en-US" sz="1400" dirty="0"/>
              <a:t>For example, Button, Hyperlink and </a:t>
            </a:r>
            <a:r>
              <a:rPr lang="en-US" sz="1400" dirty="0" err="1"/>
              <a:t>MenuItem</a:t>
            </a:r>
            <a:r>
              <a:rPr lang="en-US" sz="1400" dirty="0"/>
              <a:t> controls support </a:t>
            </a:r>
            <a:r>
              <a:rPr lang="en-US" sz="1400" dirty="0" err="1"/>
              <a:t>InvokePattern</a:t>
            </a:r>
            <a:r>
              <a:rPr lang="en-US" sz="1400" dirty="0"/>
              <a:t> and can therefore indicate to the automation clients that control is capable of invoking a command. </a:t>
            </a:r>
          </a:p>
          <a:p>
            <a:pPr marL="342900" indent="-342900" algn="ctr">
              <a:lnSpc>
                <a:spcPct val="100000"/>
              </a:lnSpc>
              <a:buFont typeface="Arial" panose="020B0604020202020204" pitchFamily="34" charset="0"/>
              <a:buChar char="•"/>
            </a:pPr>
            <a:r>
              <a:rPr lang="en-US" sz="1400" dirty="0"/>
              <a:t>Control patterns are strictly limited and custom control patterns are not supported. The reason is that automation clients must work on a standardized protocol and cannot interpret custom patterns to figure out the functionality of the controls.</a:t>
            </a:r>
          </a:p>
        </p:txBody>
      </p:sp>
      <p:pic>
        <p:nvPicPr>
          <p:cNvPr id="2054" name="Picture 6">
            <a:extLst>
              <a:ext uri="{FF2B5EF4-FFF2-40B4-BE49-F238E27FC236}">
                <a16:creationId xmlns:a16="http://schemas.microsoft.com/office/drawing/2014/main" id="{4BD7A97A-08F9-4D0B-A04D-A0ED838A7739}"/>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tretch>
            <a:fillRect/>
          </a:stretch>
        </p:blipFill>
        <p:spPr bwMode="auto">
          <a:xfrm>
            <a:off x="9011919" y="1596518"/>
            <a:ext cx="2469113" cy="3655983"/>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75" name="Date Placeholder 3">
            <a:extLst>
              <a:ext uri="{FF2B5EF4-FFF2-40B4-BE49-F238E27FC236}">
                <a16:creationId xmlns:a16="http://schemas.microsoft.com/office/drawing/2014/main" id="{DD15B0A1-9FF4-46AF-B28A-047D54951029}"/>
              </a:ext>
            </a:extLst>
          </p:cNvPr>
          <p:cNvSpPr>
            <a:spLocks noGrp="1"/>
          </p:cNvSpPr>
          <p:nvPr>
            <p:ph type="dt" sz="half" idx="10"/>
          </p:nvPr>
        </p:nvSpPr>
        <p:spPr>
          <a:xfrm>
            <a:off x="354841" y="6245032"/>
            <a:ext cx="2659380" cy="365125"/>
          </a:xfrm>
        </p:spPr>
        <p:txBody>
          <a:bodyPr/>
          <a:lstStyle/>
          <a:p>
            <a:pPr>
              <a:spcAft>
                <a:spcPts val="600"/>
              </a:spcAft>
            </a:pPr>
            <a:fld id="{8699B0DD-7D20-4E53-87A5-0A082AEECC1C}" type="datetime1">
              <a:rPr lang="en-US" smtClean="0"/>
              <a:pPr>
                <a:spcAft>
                  <a:spcPts val="600"/>
                </a:spcAft>
              </a:pPr>
              <a:t>7/6/2021</a:t>
            </a:fld>
            <a:endParaRPr lang="en-US" dirty="0"/>
          </a:p>
        </p:txBody>
      </p:sp>
      <p:sp>
        <p:nvSpPr>
          <p:cNvPr id="77" name="Footer Placeholder 5">
            <a:extLst>
              <a:ext uri="{FF2B5EF4-FFF2-40B4-BE49-F238E27FC236}">
                <a16:creationId xmlns:a16="http://schemas.microsoft.com/office/drawing/2014/main" id="{5EA009BE-636F-403E-886C-CB5673C6269A}"/>
              </a:ext>
            </a:extLst>
          </p:cNvPr>
          <p:cNvSpPr>
            <a:spLocks noGrp="1"/>
          </p:cNvSpPr>
          <p:nvPr>
            <p:ph type="ftr" sz="quarter" idx="11"/>
          </p:nvPr>
        </p:nvSpPr>
        <p:spPr>
          <a:xfrm>
            <a:off x="7279964" y="6245033"/>
            <a:ext cx="4112222" cy="365125"/>
          </a:xfrm>
        </p:spPr>
        <p:txBody>
          <a:bodyPr/>
          <a:lstStyle/>
          <a:p>
            <a:pPr>
              <a:spcAft>
                <a:spcPts val="600"/>
              </a:spcAft>
            </a:pPr>
            <a:r>
              <a:rPr lang="en-US" dirty="0"/>
              <a:t>Sample Footer Text</a:t>
            </a:r>
          </a:p>
        </p:txBody>
      </p:sp>
      <p:sp>
        <p:nvSpPr>
          <p:cNvPr id="79" name="Slide Number Placeholder 6">
            <a:extLst>
              <a:ext uri="{FF2B5EF4-FFF2-40B4-BE49-F238E27FC236}">
                <a16:creationId xmlns:a16="http://schemas.microsoft.com/office/drawing/2014/main" id="{CD1D7E3B-4795-40C4-8395-D78A39C0AB8A}"/>
              </a:ext>
            </a:extLst>
          </p:cNvPr>
          <p:cNvSpPr>
            <a:spLocks noGrp="1"/>
          </p:cNvSpPr>
          <p:nvPr>
            <p:ph type="sldNum" sz="quarter" idx="12"/>
          </p:nvPr>
        </p:nvSpPr>
        <p:spPr>
          <a:xfrm>
            <a:off x="11394765" y="6245032"/>
            <a:ext cx="524491" cy="365125"/>
          </a:xfrm>
        </p:spPr>
        <p:txBody>
          <a:bodyPr/>
          <a:lstStyle/>
          <a:p>
            <a:pPr>
              <a:spcAft>
                <a:spcPts val="600"/>
              </a:spcAft>
            </a:pPr>
            <a:fld id="{EE8B9A6F-C182-42ED-B752-9AF949706052}" type="slidenum">
              <a:rPr lang="en-US" smtClean="0"/>
              <a:pPr>
                <a:spcAft>
                  <a:spcPts val="600"/>
                </a:spcAft>
              </a:pPr>
              <a:t>6</a:t>
            </a:fld>
            <a:endParaRPr lang="en-US"/>
          </a:p>
        </p:txBody>
      </p:sp>
    </p:spTree>
    <p:extLst>
      <p:ext uri="{BB962C8B-B14F-4D97-AF65-F5344CB8AC3E}">
        <p14:creationId xmlns:p14="http://schemas.microsoft.com/office/powerpoint/2010/main" val="2378538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B9C42-ECDD-4B45-BDE7-EFF596A10E88}"/>
              </a:ext>
            </a:extLst>
          </p:cNvPr>
          <p:cNvSpPr>
            <a:spLocks noGrp="1"/>
          </p:cNvSpPr>
          <p:nvPr>
            <p:ph type="title"/>
          </p:nvPr>
        </p:nvSpPr>
        <p:spPr>
          <a:xfrm>
            <a:off x="7150882" y="1000366"/>
            <a:ext cx="3995397" cy="1239627"/>
          </a:xfrm>
        </p:spPr>
        <p:txBody>
          <a:bodyPr anchor="b">
            <a:normAutofit/>
          </a:bodyPr>
          <a:lstStyle/>
          <a:p>
            <a:pPr algn="ctr"/>
            <a:r>
              <a:rPr lang="en-US" dirty="0"/>
              <a:t>Automation Tree in WPF</a:t>
            </a:r>
          </a:p>
        </p:txBody>
      </p:sp>
      <p:pic>
        <p:nvPicPr>
          <p:cNvPr id="3074" name="Picture 2" descr="How UI Automation Exposes Embedded Objects - Win32 apps | Microsoft Docs">
            <a:extLst>
              <a:ext uri="{FF2B5EF4-FFF2-40B4-BE49-F238E27FC236}">
                <a16:creationId xmlns:a16="http://schemas.microsoft.com/office/drawing/2014/main" id="{26299841-1644-49C3-AF02-6AAFF79D2A5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3901" y="1738745"/>
            <a:ext cx="5200181" cy="3354116"/>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D7135F7-8752-4FA0-AD7A-FA01323A7106}"/>
              </a:ext>
            </a:extLst>
          </p:cNvPr>
          <p:cNvSpPr>
            <a:spLocks noGrp="1"/>
          </p:cNvSpPr>
          <p:nvPr>
            <p:ph idx="1"/>
          </p:nvPr>
        </p:nvSpPr>
        <p:spPr>
          <a:xfrm>
            <a:off x="5741159" y="2346330"/>
            <a:ext cx="6096000" cy="3985021"/>
          </a:xfrm>
        </p:spPr>
        <p:txBody>
          <a:bodyPr>
            <a:normAutofit/>
          </a:bodyPr>
          <a:lstStyle/>
          <a:p>
            <a:pPr marL="342900" indent="-342900">
              <a:buFont typeface="Arial" panose="020B0604020202020204" pitchFamily="34" charset="0"/>
              <a:buChar char="•"/>
            </a:pPr>
            <a:r>
              <a:rPr lang="en-US" sz="1600" dirty="0"/>
              <a:t>Automation tree is constructed during automation tree navigation. One can navigate UI automation tree using the </a:t>
            </a:r>
            <a:r>
              <a:rPr lang="en-US" sz="1600" dirty="0" err="1"/>
              <a:t>AutomationElement</a:t>
            </a:r>
            <a:r>
              <a:rPr lang="en-US" sz="1600" dirty="0"/>
              <a:t> instance. There are multiple ways to view the automation tree:</a:t>
            </a:r>
          </a:p>
          <a:p>
            <a:pPr marL="617220" lvl="1" indent="-342900"/>
            <a:r>
              <a:rPr lang="en-US" sz="1400" dirty="0" err="1"/>
              <a:t>RawViewWalker</a:t>
            </a:r>
            <a:r>
              <a:rPr lang="en-US" sz="1400" dirty="0"/>
              <a:t> - non-filtered complete automation tree view</a:t>
            </a:r>
          </a:p>
          <a:p>
            <a:pPr marL="617220" lvl="1" indent="-342900"/>
            <a:r>
              <a:rPr lang="en-US" sz="1400" dirty="0" err="1"/>
              <a:t>ControlViewWalker</a:t>
            </a:r>
            <a:r>
              <a:rPr lang="en-US" sz="1400" dirty="0"/>
              <a:t> - a subset of raw view that only contains </a:t>
            </a:r>
            <a:r>
              <a:rPr lang="en-US" sz="1400" dirty="0" err="1"/>
              <a:t>AutomationElements</a:t>
            </a:r>
            <a:r>
              <a:rPr lang="en-US" sz="1400" dirty="0"/>
              <a:t> that correspond to controls</a:t>
            </a:r>
          </a:p>
          <a:p>
            <a:pPr marL="617220" lvl="1" indent="-342900"/>
            <a:r>
              <a:rPr lang="en-US" sz="1400" dirty="0" err="1"/>
              <a:t>ContentViewWalker</a:t>
            </a:r>
            <a:r>
              <a:rPr lang="en-US" sz="1400" dirty="0"/>
              <a:t> -  a subset </a:t>
            </a:r>
            <a:r>
              <a:rPr lang="en-US" sz="1600" dirty="0"/>
              <a:t>of</a:t>
            </a:r>
            <a:r>
              <a:rPr lang="en-US" sz="1400" dirty="0"/>
              <a:t> control view that only contains </a:t>
            </a:r>
            <a:r>
              <a:rPr lang="en-US" sz="1400" dirty="0" err="1"/>
              <a:t>AutomationElements</a:t>
            </a:r>
            <a:r>
              <a:rPr lang="en-US" sz="1400" dirty="0"/>
              <a:t> that correspond to elements that represent information in terms of content to the end user</a:t>
            </a:r>
          </a:p>
          <a:p>
            <a:pPr marL="617220" lvl="1" indent="-342900"/>
            <a:r>
              <a:rPr lang="en-US" sz="1400" dirty="0" err="1"/>
              <a:t>CustomView</a:t>
            </a:r>
            <a:r>
              <a:rPr lang="en-US" sz="1400" dirty="0"/>
              <a:t> - Using an </a:t>
            </a:r>
            <a:r>
              <a:rPr lang="en-US" sz="1400" dirty="0" err="1"/>
              <a:t>AutomationElement</a:t>
            </a:r>
            <a:r>
              <a:rPr lang="en-US" sz="1400" dirty="0"/>
              <a:t> and a condition (which can be one of </a:t>
            </a:r>
            <a:r>
              <a:rPr lang="en-US" sz="1400" dirty="0" err="1"/>
              <a:t>PropertyCondition</a:t>
            </a:r>
            <a:r>
              <a:rPr lang="en-US" sz="1400" dirty="0"/>
              <a:t>, </a:t>
            </a:r>
            <a:r>
              <a:rPr lang="en-US" sz="1400" dirty="0" err="1"/>
              <a:t>AndCondition</a:t>
            </a:r>
            <a:r>
              <a:rPr lang="en-US" sz="1400" dirty="0"/>
              <a:t>, </a:t>
            </a:r>
            <a:r>
              <a:rPr lang="en-US" sz="1400" dirty="0" err="1"/>
              <a:t>OrCondition</a:t>
            </a:r>
            <a:r>
              <a:rPr lang="en-US" sz="1400" dirty="0"/>
              <a:t> or </a:t>
            </a:r>
            <a:r>
              <a:rPr lang="en-US" sz="1400" dirty="0" err="1"/>
              <a:t>NotCondition</a:t>
            </a:r>
            <a:r>
              <a:rPr lang="en-US" sz="1400" dirty="0"/>
              <a:t>), one can navigate automation tree in a custom manner. To navigate a custom view, a call to the </a:t>
            </a:r>
            <a:r>
              <a:rPr lang="en-US" sz="1400" dirty="0" err="1"/>
              <a:t>FirstFind</a:t>
            </a:r>
            <a:r>
              <a:rPr lang="en-US" sz="1400" dirty="0"/>
              <a:t> or </a:t>
            </a:r>
            <a:r>
              <a:rPr lang="en-US" sz="1400" dirty="0" err="1"/>
              <a:t>FindAll</a:t>
            </a:r>
            <a:r>
              <a:rPr lang="en-US" sz="1400" dirty="0"/>
              <a:t> methods of </a:t>
            </a:r>
            <a:r>
              <a:rPr lang="en-US" sz="1400" dirty="0" err="1"/>
              <a:t>AutomationElement</a:t>
            </a:r>
            <a:r>
              <a:rPr lang="en-US" sz="1400" dirty="0"/>
              <a:t> is made with a tree scope</a:t>
            </a:r>
          </a:p>
        </p:txBody>
      </p:sp>
      <p:sp>
        <p:nvSpPr>
          <p:cNvPr id="71" name="Date Placeholder 51">
            <a:extLst>
              <a:ext uri="{FF2B5EF4-FFF2-40B4-BE49-F238E27FC236}">
                <a16:creationId xmlns:a16="http://schemas.microsoft.com/office/drawing/2014/main" id="{893DE6C6-94DA-4FF2-8F83-1AFFFD613D49}"/>
              </a:ext>
            </a:extLst>
          </p:cNvPr>
          <p:cNvSpPr>
            <a:spLocks noGrp="1"/>
          </p:cNvSpPr>
          <p:nvPr>
            <p:ph type="dt" sz="half" idx="10"/>
          </p:nvPr>
        </p:nvSpPr>
        <p:spPr>
          <a:xfrm>
            <a:off x="354841" y="6245032"/>
            <a:ext cx="2659380" cy="365125"/>
          </a:xfrm>
        </p:spPr>
        <p:txBody>
          <a:bodyPr/>
          <a:lstStyle/>
          <a:p>
            <a:pPr>
              <a:spcAft>
                <a:spcPts val="600"/>
              </a:spcAft>
            </a:pPr>
            <a:fld id="{D2F71754-229B-43E5-ADF5-EF710C528365}" type="datetime1">
              <a:rPr lang="en-US" smtClean="0"/>
              <a:pPr>
                <a:spcAft>
                  <a:spcPts val="600"/>
                </a:spcAft>
              </a:pPr>
              <a:t>7/6/2021</a:t>
            </a:fld>
            <a:endParaRPr lang="en-US"/>
          </a:p>
        </p:txBody>
      </p:sp>
      <p:sp>
        <p:nvSpPr>
          <p:cNvPr id="73" name="Footer Placeholder 52">
            <a:extLst>
              <a:ext uri="{FF2B5EF4-FFF2-40B4-BE49-F238E27FC236}">
                <a16:creationId xmlns:a16="http://schemas.microsoft.com/office/drawing/2014/main" id="{DACAB7A8-0C1E-4082-8F42-ED97D712998E}"/>
              </a:ext>
            </a:extLst>
          </p:cNvPr>
          <p:cNvSpPr>
            <a:spLocks noGrp="1"/>
          </p:cNvSpPr>
          <p:nvPr>
            <p:ph type="ftr" sz="quarter" idx="11"/>
          </p:nvPr>
        </p:nvSpPr>
        <p:spPr>
          <a:xfrm>
            <a:off x="7279964" y="6245033"/>
            <a:ext cx="4112222" cy="365125"/>
          </a:xfrm>
        </p:spPr>
        <p:txBody>
          <a:bodyPr/>
          <a:lstStyle/>
          <a:p>
            <a:pPr>
              <a:spcAft>
                <a:spcPts val="600"/>
              </a:spcAft>
            </a:pPr>
            <a:r>
              <a:rPr lang="en-US"/>
              <a:t>Sample Footer Text</a:t>
            </a:r>
            <a:endParaRPr lang="en-US" dirty="0"/>
          </a:p>
        </p:txBody>
      </p:sp>
      <p:sp>
        <p:nvSpPr>
          <p:cNvPr id="75" name="Slide Number Placeholder 53">
            <a:extLst>
              <a:ext uri="{FF2B5EF4-FFF2-40B4-BE49-F238E27FC236}">
                <a16:creationId xmlns:a16="http://schemas.microsoft.com/office/drawing/2014/main" id="{C5F5F57A-1D5C-43B2-928A-B81C1B1773D0}"/>
              </a:ext>
            </a:extLst>
          </p:cNvPr>
          <p:cNvSpPr>
            <a:spLocks noGrp="1"/>
          </p:cNvSpPr>
          <p:nvPr>
            <p:ph type="sldNum" sz="quarter" idx="12"/>
          </p:nvPr>
        </p:nvSpPr>
        <p:spPr>
          <a:xfrm>
            <a:off x="11394765" y="6245032"/>
            <a:ext cx="524491" cy="365125"/>
          </a:xfrm>
        </p:spPr>
        <p:txBody>
          <a:bodyPr/>
          <a:lstStyle/>
          <a:p>
            <a:pPr>
              <a:spcAft>
                <a:spcPts val="600"/>
              </a:spcAft>
            </a:pPr>
            <a:fld id="{EE8B9A6F-C182-42ED-B752-9AF949706052}" type="slidenum">
              <a:rPr lang="en-US" smtClean="0"/>
              <a:pPr>
                <a:spcAft>
                  <a:spcPts val="600"/>
                </a:spcAft>
              </a:pPr>
              <a:t>7</a:t>
            </a:fld>
            <a:endParaRPr lang="en-US"/>
          </a:p>
        </p:txBody>
      </p:sp>
    </p:spTree>
    <p:extLst>
      <p:ext uri="{BB962C8B-B14F-4D97-AF65-F5344CB8AC3E}">
        <p14:creationId xmlns:p14="http://schemas.microsoft.com/office/powerpoint/2010/main" val="1024508367"/>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TotalTime>
  <Words>801</Words>
  <Application>Microsoft Office PowerPoint</Application>
  <PresentationFormat>Widescreen</PresentationFormat>
  <Paragraphs>44</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Bembo</vt:lpstr>
      <vt:lpstr>Calibri</vt:lpstr>
      <vt:lpstr>Segoe UI</vt:lpstr>
      <vt:lpstr>AdornVTI</vt:lpstr>
      <vt:lpstr>Automation Namespace</vt:lpstr>
      <vt:lpstr>What are Namespaces?</vt:lpstr>
      <vt:lpstr>PowerPoint Presentation</vt:lpstr>
      <vt:lpstr>What is it the Windows Automation Namespace?</vt:lpstr>
      <vt:lpstr>How does Automation Work?</vt:lpstr>
      <vt:lpstr>PatternInterface &amp; AutomationPeer</vt:lpstr>
      <vt:lpstr>Automation Tree in WPF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Namespace</dc:title>
  <dc:creator>Nahar, Devul Ashok</dc:creator>
  <cp:lastModifiedBy>Nahar, Devul Ashok</cp:lastModifiedBy>
  <cp:revision>15</cp:revision>
  <dcterms:created xsi:type="dcterms:W3CDTF">2021-07-06T09:56:21Z</dcterms:created>
  <dcterms:modified xsi:type="dcterms:W3CDTF">2021-07-06T14:55:25Z</dcterms:modified>
</cp:coreProperties>
</file>