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30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A10-B231-452A-A83D-51E903E8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8637-C8AC-48C3-B183-E4A31DAA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FFCB-890D-4CD0-8B8C-A5AAD967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AD82-79BD-49B1-9F57-1359D342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746E-5331-411C-8E7D-10CA86AE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DB03-75A0-4C29-BA2F-FC231FBB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8AF06-15E1-4825-AE91-89A9F803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41A0-6D00-42CD-890A-1C6E1E32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97B5-D0F0-4C8D-86D2-9D6474E4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D3C6-F088-4526-B14D-1409E0C7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86804-C88A-4817-AEB8-F2B063CC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67FB6-7EDA-4515-B151-88F39691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ABCF-25EE-4FB3-B521-6F9AD38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A10D-0779-450B-85F0-6BC3AB52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E999-2174-4AB4-9A06-E55D11F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6F34-0233-4ACA-85A7-60BA8697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242D-F705-4343-B5E7-682DAA30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7503-6331-4665-97AD-008EBD1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5D80-6966-469D-B31C-34193DAC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5DC8-64D6-4C34-BF05-A4032E3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F0FC-A0AE-478B-AF1B-CD5A8E53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396B-4473-43D4-867F-3891D407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E10C-9C55-43A1-86D3-C79F6EC1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8694-3B0F-4E9C-8250-B540F8C9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8B2E-4078-4630-B266-FD7D500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94A8-1BD4-4E58-8323-9AFB7E46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E97A-99FF-48DB-A96B-A686A2850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D6E2-2E30-4E26-AECF-222505A2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B3263-EC55-46FC-B607-F0E88D6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622D-9835-432A-8B00-1CF230A5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D7B4-D0CE-4171-BB28-026B7831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2F05-3C1E-4E9F-A3E3-98E144E7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76D5-69F5-4A69-A0F4-23C6A455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3FD8-DC58-4BF7-A54D-F9078A4B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069B5-6511-4A3D-B199-75DFE4DA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FF85D-5A42-45D2-9C6D-D48AA809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63CF3-24F6-4BCE-AEE8-47AC895C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9D4AE-93C8-4247-AEF9-E0F0009B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F53EB-D225-4405-AFB5-0B65FF97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5B2-4C9E-43A6-8483-C40C91E5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F183E-C9E8-453E-A441-F9A6683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8500-D5E2-4D25-B226-36E17359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4EEE-291B-4D73-800B-06297E6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4CEDD-E197-4E60-BD50-14A3C4CB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803AF-649B-4151-853F-AD4D94EE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438A-23BA-47FD-9A70-352DA00D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8130-A471-4B20-A88B-37F7AC1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928C-60B8-414F-83C2-FFC4946F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244B1-176C-4F26-BDA8-0C77C2DEE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B1337-F613-4CE1-B00E-8E7BE833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A334-2F5D-4FD1-AF3E-8C85FC04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386C-1867-4DC2-82C4-FED41830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60E1-3DC3-47C7-BC6B-CE9D57F3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977F2-BEE8-4F31-B580-9AE34D5AC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E3656-6B81-4E37-B1EF-4803FC79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88FA-348E-4F30-99FB-41554C9B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6F78-B9D6-49F6-816D-FC79F0A3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075F-5068-4F9E-94F7-13CABF0E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BF0E2-D5CF-4FEE-A92B-AD6B819C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3F50-B5D3-4E80-BBD4-3B2809AEB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280B-F751-4DED-BCE3-8E6913352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DCEB-7ECB-4A12-9A2E-4F41FDF7DE3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6DE9-A5EC-4814-99B9-FA84202B9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ECA0-EDFA-473A-A5A6-158A9D6E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3600-8471-4EEC-82C4-7372212F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C224-47B1-4455-BB82-D3A3EB00A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Page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CD802-C420-43A2-BC1A-0274DC23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Devul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8D18-383E-485A-97A7-B316F75F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 Object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68F9-3DE1-4B60-9B4D-14F6746F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Page object is a design pattern that is popular in test automation.</a:t>
            </a:r>
          </a:p>
          <a:p>
            <a:r>
              <a:rPr lang="en-US" dirty="0"/>
              <a:t>The advantage of this model is that it reduces code duplication and improves test maintenance. Additionally, a big benefit is that if the UI changes for the page, the test themselves don’t need to change, only the code within the page object needs to change.</a:t>
            </a:r>
          </a:p>
          <a:p>
            <a:r>
              <a:rPr lang="en-US" dirty="0"/>
              <a:t>It models areas of UI that can also be considered as object repository for web UI elements.</a:t>
            </a:r>
          </a:p>
          <a:p>
            <a:r>
              <a:rPr lang="en-US" dirty="0"/>
              <a:t>Functionality classes (</a:t>
            </a:r>
            <a:r>
              <a:rPr lang="en-US" dirty="0" err="1"/>
              <a:t>PageObjects</a:t>
            </a:r>
            <a:r>
              <a:rPr lang="en-US" dirty="0"/>
              <a:t>) in this design represent a logical relationship between the pages of the application. </a:t>
            </a:r>
          </a:p>
          <a:p>
            <a:r>
              <a:rPr lang="en-US" dirty="0"/>
              <a:t>Each class is referred to as </a:t>
            </a:r>
            <a:r>
              <a:rPr lang="en-US" dirty="0" err="1"/>
              <a:t>PageObjects</a:t>
            </a:r>
            <a:r>
              <a:rPr lang="en-US" dirty="0"/>
              <a:t> and returns other </a:t>
            </a:r>
            <a:r>
              <a:rPr lang="en-US" dirty="0" err="1"/>
              <a:t>PageObjects</a:t>
            </a:r>
            <a:r>
              <a:rPr lang="en-US" dirty="0"/>
              <a:t> to facilitate flow between pages. </a:t>
            </a:r>
          </a:p>
          <a:p>
            <a:r>
              <a:rPr lang="en-US" dirty="0"/>
              <a:t>Page object class is responsible to find the </a:t>
            </a:r>
            <a:r>
              <a:rPr lang="en-US" dirty="0" err="1"/>
              <a:t>WebElements</a:t>
            </a:r>
            <a:r>
              <a:rPr lang="en-US" dirty="0"/>
              <a:t> of that page and also hold methods which perform operations on those </a:t>
            </a:r>
            <a:r>
              <a:rPr lang="en-US" dirty="0" err="1"/>
              <a:t>WebElements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F5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FB1AB-1C1F-4BA0-85D7-F49DC282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Page Object Model?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ge Object Model (POM) &amp; Page Factory in Selenium: Complete Tutorial">
            <a:extLst>
              <a:ext uri="{FF2B5EF4-FFF2-40B4-BE49-F238E27FC236}">
                <a16:creationId xmlns:a16="http://schemas.microsoft.com/office/drawing/2014/main" id="{1BDBBC76-055F-4506-A50E-B7884A47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44" y="2917838"/>
            <a:ext cx="6579910" cy="31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DED3-15B1-464F-9032-CE8B5A30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620283"/>
            <a:ext cx="3424739" cy="561743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scripts such as to the one on the left, we are simply finding elements and filling values for those elements.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main problem with scripts is that if 10 different scripts are using the same element, any change to that element will require you to change all 10 scripts 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 Time consuming and error prone.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Better approach is to create a separate class file which would find web elements, fill them or verify them. The class can be reused in all scripts using that element.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If there is a change in the web element, we need to simply make changes to that 1 class. </a:t>
            </a:r>
          </a:p>
        </p:txBody>
      </p:sp>
    </p:spTree>
    <p:extLst>
      <p:ext uri="{BB962C8B-B14F-4D97-AF65-F5344CB8AC3E}">
        <p14:creationId xmlns:p14="http://schemas.microsoft.com/office/powerpoint/2010/main" val="137096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CB4F-6FFA-451F-B932-7157F8E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Advantages of 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B1C1-1688-4E5E-9405-C2E2AAFF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Page Object Design Pattern says operations and flows in the UI should be separated from verification. This concept makes our code cleaner and easy to understand.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Object repository is independent of test cases, so we can use the same object repository for a different purpose with different tools.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Less amount of code, and the code that is written is more optimized because of the reusable page methods in the POM classes.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is a clean separation between test code and page specific code such as locators.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is a single repositor for the services or operations offered by the page rather than having these services scattered through out the tests.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Page Object Model (POM) &amp; Page Factory in Selenium: Complete Tutorial">
            <a:extLst>
              <a:ext uri="{FF2B5EF4-FFF2-40B4-BE49-F238E27FC236}">
                <a16:creationId xmlns:a16="http://schemas.microsoft.com/office/drawing/2014/main" id="{58518360-2102-403B-91AF-69BE1341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2692419"/>
            <a:ext cx="4072815" cy="258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34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C29A-8AE4-4419-901B-619F3B62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Scripts vs POP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36C224-A7C4-4E6C-BB79-9B0CD6D53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600429"/>
            <a:ext cx="5455917" cy="1650415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C4F339-3123-48A7-A840-03013E0F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859585"/>
            <a:ext cx="5455917" cy="11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4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40B62-839A-491D-BFC4-F3D69D3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Page Factory in Selenium?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age Object Model (POM) &amp; Page Factory in Selenium: Complete Tutorial">
            <a:extLst>
              <a:ext uri="{FF2B5EF4-FFF2-40B4-BE49-F238E27FC236}">
                <a16:creationId xmlns:a16="http://schemas.microsoft.com/office/drawing/2014/main" id="{6E69A957-78B0-48BE-B4DC-57B5D9D0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9912" y="2524953"/>
            <a:ext cx="4419784" cy="18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665-12A0-4C15-852F-0C1FA350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Page Factory in Selenium is an inbuilt Page Object Model framework concept for Selenium WebDriver, but it is very optimized.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It is used for initialization of Page objects or to instantiate the Page object itself. It is also used to initialize Page class elements without using "</a:t>
            </a:r>
            <a:r>
              <a:rPr lang="en-US" sz="1600" dirty="0" err="1">
                <a:solidFill>
                  <a:srgbClr val="FFFFFF"/>
                </a:solidFill>
              </a:rPr>
              <a:t>FindElement</a:t>
            </a:r>
            <a:r>
              <a:rPr lang="en-US" sz="1600" dirty="0">
                <a:solidFill>
                  <a:srgbClr val="FFFFFF"/>
                </a:solidFill>
              </a:rPr>
              <a:t>/s."</a:t>
            </a:r>
          </a:p>
          <a:p>
            <a:r>
              <a:rPr lang="en-US" sz="1600" dirty="0">
                <a:solidFill>
                  <a:srgbClr val="FFFFFF"/>
                </a:solidFill>
              </a:rPr>
              <a:t>Here as well, we follow the concept of separation of Page Object Repository and Test Methods. Additionally, with the help of class </a:t>
            </a:r>
            <a:r>
              <a:rPr lang="en-US" sz="1600" dirty="0" err="1">
                <a:solidFill>
                  <a:srgbClr val="FFFFFF"/>
                </a:solidFill>
              </a:rPr>
              <a:t>PageFactory</a:t>
            </a:r>
            <a:r>
              <a:rPr lang="en-US" sz="1600" dirty="0">
                <a:solidFill>
                  <a:srgbClr val="FFFFFF"/>
                </a:solidFill>
              </a:rPr>
              <a:t> in Selenium, we use annotations such as @FindBy to find </a:t>
            </a:r>
            <a:r>
              <a:rPr lang="en-US" sz="1600" dirty="0" err="1">
                <a:solidFill>
                  <a:srgbClr val="FFFFFF"/>
                </a:solidFill>
              </a:rPr>
              <a:t>WebElement</a:t>
            </a:r>
            <a:r>
              <a:rPr lang="en-US" sz="1600" dirty="0">
                <a:solidFill>
                  <a:srgbClr val="FFFFFF"/>
                </a:solidFill>
              </a:rPr>
              <a:t>. We use </a:t>
            </a:r>
            <a:r>
              <a:rPr lang="en-US" sz="1600" dirty="0" err="1">
                <a:solidFill>
                  <a:srgbClr val="FFFFFF"/>
                </a:solidFill>
              </a:rPr>
              <a:t>initElements</a:t>
            </a:r>
            <a:r>
              <a:rPr lang="en-US" sz="1600" dirty="0">
                <a:solidFill>
                  <a:srgbClr val="FFFFFF"/>
                </a:solidFill>
              </a:rPr>
              <a:t> method to initialize web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1A945-6A95-428C-83EC-104866B3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1" y="4607093"/>
            <a:ext cx="595173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9DE1-C963-47C1-8403-33A945D4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2234-AA6A-4F8E-8C64-D67880CA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separation between the test method and the AUTs (Application Under Test) locators (for example IDs). Both are intertwined in a single method. If the AUT’s UI changes its identifiers, layout, or how a login is input or processed, the test itself must change.</a:t>
            </a:r>
          </a:p>
          <a:p>
            <a:r>
              <a:rPr lang="en-US" dirty="0"/>
              <a:t>The id-locators would be spread in multiple tests, all tests that had to use this login page. </a:t>
            </a:r>
          </a:p>
        </p:txBody>
      </p:sp>
    </p:spTree>
    <p:extLst>
      <p:ext uri="{BB962C8B-B14F-4D97-AF65-F5344CB8AC3E}">
        <p14:creationId xmlns:p14="http://schemas.microsoft.com/office/powerpoint/2010/main" val="195458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Page Object Model</vt:lpstr>
      <vt:lpstr>What is Page Object Model?</vt:lpstr>
      <vt:lpstr>Why Page Object Model?</vt:lpstr>
      <vt:lpstr>Advantages of POM</vt:lpstr>
      <vt:lpstr>Scripts vs POP</vt:lpstr>
      <vt:lpstr>What is Page Factory in Selenium?</vt:lpstr>
      <vt:lpstr>Disadvantages of POP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</dc:title>
  <dc:creator>Nahar, Devul Ashok</dc:creator>
  <cp:lastModifiedBy>Nahar, Devul Ashok</cp:lastModifiedBy>
  <cp:revision>7</cp:revision>
  <dcterms:created xsi:type="dcterms:W3CDTF">2021-07-06T14:54:01Z</dcterms:created>
  <dcterms:modified xsi:type="dcterms:W3CDTF">2021-07-06T15:58:12Z</dcterms:modified>
</cp:coreProperties>
</file>