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67" r:id="rId3"/>
    <p:sldId id="275" r:id="rId4"/>
    <p:sldId id="268" r:id="rId5"/>
    <p:sldId id="258" r:id="rId6"/>
    <p:sldId id="269" r:id="rId7"/>
    <p:sldId id="276" r:id="rId8"/>
    <p:sldId id="271" r:id="rId9"/>
    <p:sldId id="260" r:id="rId10"/>
    <p:sldId id="259" r:id="rId11"/>
    <p:sldId id="270" r:id="rId12"/>
    <p:sldId id="261" r:id="rId13"/>
    <p:sldId id="262" r:id="rId14"/>
    <p:sldId id="272" r:id="rId15"/>
    <p:sldId id="273" r:id="rId16"/>
    <p:sldId id="263" r:id="rId17"/>
    <p:sldId id="27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232"/>
    <a:srgbClr val="CE295E"/>
    <a:srgbClr val="7F7F7F"/>
    <a:srgbClr val="404040"/>
    <a:srgbClr val="A6A6A6"/>
    <a:srgbClr val="F2F2F2"/>
    <a:srgbClr val="BFBFBF"/>
    <a:srgbClr val="E37777"/>
    <a:srgbClr val="64A4CA"/>
    <a:srgbClr val="66C5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256" autoAdjust="0"/>
  </p:normalViewPr>
  <p:slideViewPr>
    <p:cSldViewPr snapToGrid="0" showGuides="1">
      <p:cViewPr varScale="1">
        <p:scale>
          <a:sx n="65" d="100"/>
          <a:sy n="65" d="100"/>
        </p:scale>
        <p:origin x="936" y="84"/>
      </p:cViewPr>
      <p:guideLst>
        <p:guide orient="horz" pos="2424"/>
        <p:guide pos="3840"/>
        <p:guide pos="192"/>
        <p:guide pos="7512"/>
        <p:guide orient="horz" pos="216"/>
        <p:guide orient="horz" pos="4032"/>
        <p:guide orient="horz" pos="69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CE295E"/>
              </a:solidFill>
              <a:ln w="19050">
                <a:noFill/>
              </a:ln>
              <a:effectLst/>
            </c:spPr>
            <c:extLst>
              <c:ext xmlns:c16="http://schemas.microsoft.com/office/drawing/2014/chart" uri="{C3380CC4-5D6E-409C-BE32-E72D297353CC}">
                <c16:uniqueId val="{00000001-5B32-498A-BA96-D0931BA13C43}"/>
              </c:ext>
            </c:extLst>
          </c:dPt>
          <c:dPt>
            <c:idx val="1"/>
            <c:bubble3D val="0"/>
            <c:spPr>
              <a:solidFill>
                <a:schemeClr val="tx1">
                  <a:lumMod val="75000"/>
                  <a:lumOff val="25000"/>
                </a:schemeClr>
              </a:solidFill>
              <a:ln w="19050">
                <a:noFill/>
              </a:ln>
              <a:effectLst/>
            </c:spPr>
            <c:extLst>
              <c:ext xmlns:c16="http://schemas.microsoft.com/office/drawing/2014/chart" uri="{C3380CC4-5D6E-409C-BE32-E72D297353CC}">
                <c16:uniqueId val="{00000003-5B32-498A-BA96-D0931BA13C43}"/>
              </c:ext>
            </c:extLst>
          </c:dPt>
          <c:dPt>
            <c:idx val="2"/>
            <c:bubble3D val="0"/>
            <c:spPr>
              <a:solidFill>
                <a:srgbClr val="7F7F7F"/>
              </a:solidFill>
              <a:ln w="19050">
                <a:noFill/>
              </a:ln>
              <a:effectLst/>
            </c:spPr>
            <c:extLst>
              <c:ext xmlns:c16="http://schemas.microsoft.com/office/drawing/2014/chart" uri="{C3380CC4-5D6E-409C-BE32-E72D297353CC}">
                <c16:uniqueId val="{00000005-5B32-498A-BA96-D0931BA13C43}"/>
              </c:ext>
            </c:extLst>
          </c:dPt>
          <c:cat>
            <c:strRef>
              <c:f>Sheet1!$A$2:$A$4</c:f>
              <c:strCache>
                <c:ptCount val="3"/>
                <c:pt idx="0">
                  <c:v>Manage</c:v>
                </c:pt>
                <c:pt idx="1">
                  <c:v>Assess</c:v>
                </c:pt>
                <c:pt idx="2">
                  <c:v>Predict</c:v>
                </c:pt>
              </c:strCache>
            </c:strRef>
          </c:cat>
          <c:val>
            <c:numRef>
              <c:f>Sheet1!$B$2:$B$4</c:f>
              <c:numCache>
                <c:formatCode>0%</c:formatCode>
                <c:ptCount val="3"/>
                <c:pt idx="0">
                  <c:v>0.33</c:v>
                </c:pt>
                <c:pt idx="1">
                  <c:v>0.33</c:v>
                </c:pt>
                <c:pt idx="2">
                  <c:v>0.33</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12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3/26/2019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1070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This app helps users assess, create, track, and predict their grades throughout school and college all in one easy to use application. </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224242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The app will be able to full fill this objective by rendering various graphs, tables, and prediction models based on their contemporary and pre-existent grades on assignments, projects, tests, exams, etc for that semester/grade. The prediction models and a permanent database for tracking their grades and easily managing them are some of the features that would specifically make this app stand out from other GPA applications.</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374911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Although there are websites online where the user can access grades, the user is never really able to get the full picture of all their subjects until the report card, without doing tiresome and fallible calculations themselves. </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171098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This app serves to simply all that without the users having to wait for the report card being astounded by receiving grades they did not expect. Through this app, the user will KNOW and have CONTROL over your grades without any speculations.</a:t>
            </a:r>
            <a:endParaRPr lang="en-US" dirty="0"/>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297021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transition spd="med">
    <p:pull dir="u"/>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www.google.com/url?sa=i&amp;rct=j&amp;q=&amp;esrc=s&amp;source=images&amp;cd=&amp;cad=rja&amp;uact=8&amp;ved=2ahUKEwij64_e_5jhAhUQmRQKHVDnC3oQjRx6BAgBEAU&amp;url=%2Furl%3Fsa%3Di%26rct%3Dj%26q%3D%26esrc%3Ds%26source%3Dimages%26cd%3D%26ved%3D%26url%3Dhttps%253A%252F%252Fwww.vectorstock.com%252Froyalty-free-vector%252Fbusiness-office-tired-worker-flat-icon-pictogram-vector-4920186%26psig%3DAOvVaw3J1Uf8zmOmm5FjEaTiHpJ4%26ust%3D1553455734208360&amp;psig=AOvVaw3J1Uf8zmOmm5FjEaTiHpJ4&amp;ust=1553455734208360"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mage result for innovation wallpaper">
            <a:extLst>
              <a:ext uri="{FF2B5EF4-FFF2-40B4-BE49-F238E27FC236}">
                <a16:creationId xmlns:a16="http://schemas.microsoft.com/office/drawing/2014/main" id="{B0E4C610-E4C9-41C7-B6A4-E24C5A57B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822"/>
            <a:ext cx="12192000" cy="68698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2" y="-11822"/>
            <a:ext cx="12192000" cy="6881643"/>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126028" y="2444521"/>
            <a:ext cx="4223788" cy="646331"/>
          </a:xfrm>
          <a:prstGeom prst="rect">
            <a:avLst/>
          </a:prstGeom>
          <a:noFill/>
        </p:spPr>
        <p:txBody>
          <a:bodyPr wrap="square" rtlCol="0" anchor="ctr">
            <a:spAutoFit/>
          </a:bodyPr>
          <a:lstStyle/>
          <a:p>
            <a:pPr algn="ctr"/>
            <a:r>
              <a:rPr lang="en-US" sz="3600" dirty="0">
                <a:solidFill>
                  <a:schemeClr val="bg1"/>
                </a:solidFill>
                <a:latin typeface="+mj-lt"/>
              </a:rPr>
              <a:t>GPA MAPPER</a:t>
            </a:r>
          </a:p>
        </p:txBody>
      </p:sp>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961697" y="1692361"/>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020853"/>
            <a:ext cx="5143500" cy="338554"/>
          </a:xfrm>
          <a:prstGeom prst="rect">
            <a:avLst/>
          </a:prstGeom>
          <a:noFill/>
        </p:spPr>
        <p:txBody>
          <a:bodyPr wrap="square" rtlCol="0" anchor="ctr">
            <a:spAutoFit/>
          </a:bodyPr>
          <a:lstStyle/>
          <a:p>
            <a:pPr algn="ctr"/>
            <a:r>
              <a:rPr lang="en-US" sz="1600" dirty="0">
                <a:solidFill>
                  <a:schemeClr val="bg1"/>
                </a:solidFill>
              </a:rPr>
              <a:t>- By Devul Nahar -</a:t>
            </a:r>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361277"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pic>
        <p:nvPicPr>
          <p:cNvPr id="9" name="Picture 8">
            <a:extLst>
              <a:ext uri="{FF2B5EF4-FFF2-40B4-BE49-F238E27FC236}">
                <a16:creationId xmlns:a16="http://schemas.microsoft.com/office/drawing/2014/main" id="{CE2B063E-80D8-4B5C-8734-BE4123F7A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4454" y="3457414"/>
            <a:ext cx="2003090" cy="2003090"/>
          </a:xfrm>
          <a:prstGeom prst="rect">
            <a:avLst/>
          </a:prstGeom>
        </p:spPr>
      </p:pic>
    </p:spTree>
    <p:extLst>
      <p:ext uri="{BB962C8B-B14F-4D97-AF65-F5344CB8AC3E}">
        <p14:creationId xmlns:p14="http://schemas.microsoft.com/office/powerpoint/2010/main" val="3105940131"/>
      </p:ext>
    </p:extLst>
  </p:cSld>
  <p:clrMapOvr>
    <a:masterClrMapping/>
  </p:clrMapOvr>
  <p:transition spd="med">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Adding a subject</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10</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763732" y="1471064"/>
            <a:ext cx="3028950" cy="4524306"/>
            <a:chOff x="838200" y="1687232"/>
            <a:chExt cx="3028950" cy="4524306"/>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Chart 22">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43175042"/>
                </p:ext>
              </p:extLst>
            </p:nvPr>
          </p:nvGraphicFramePr>
          <p:xfrm>
            <a:off x="1322832" y="1687232"/>
            <a:ext cx="2059686" cy="192094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0321790F-CD39-47FB-80ED-9EBD430089D0}"/>
                </a:ext>
              </a:extLst>
            </p:cNvPr>
            <p:cNvSpPr/>
            <p:nvPr/>
          </p:nvSpPr>
          <p:spPr>
            <a:xfrm>
              <a:off x="1048902" y="4313661"/>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1</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5123771"/>
              <a:ext cx="2693422" cy="2154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Go to the Menu</a:t>
              </a: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1256940"/>
            <a:ext cx="3028950" cy="4960977"/>
            <a:chOff x="4581525" y="1687232"/>
            <a:chExt cx="3028950" cy="4960977"/>
          </a:xfrm>
        </p:grpSpPr>
        <p:sp>
          <p:nvSpPr>
            <p:cNvPr id="60" name="Rectangle 59">
              <a:extLst>
                <a:ext uri="{FF2B5EF4-FFF2-40B4-BE49-F238E27FC236}">
                  <a16:creationId xmlns:a16="http://schemas.microsoft.com/office/drawing/2014/main" id="{CE964EA2-E75F-4ACF-84AC-8F703B06F6D6}"/>
                </a:ext>
              </a:extLst>
            </p:cNvPr>
            <p:cNvSpPr/>
            <p:nvPr/>
          </p:nvSpPr>
          <p:spPr>
            <a:xfrm>
              <a:off x="4581525" y="4438820"/>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6" name="Chart 85">
              <a:extLst>
                <a:ext uri="{FF2B5EF4-FFF2-40B4-BE49-F238E27FC236}">
                  <a16:creationId xmlns:a16="http://schemas.microsoft.com/office/drawing/2014/main" id="{07617017-56AE-4EF1-990A-2D4410C51BFB}"/>
                </a:ext>
              </a:extLst>
            </p:cNvPr>
            <p:cNvGraphicFramePr/>
            <p:nvPr>
              <p:extLst>
                <p:ext uri="{D42A27DB-BD31-4B8C-83A1-F6EECF244321}">
                  <p14:modId xmlns:p14="http://schemas.microsoft.com/office/powerpoint/2010/main" val="1349080414"/>
                </p:ext>
              </p:extLst>
            </p:nvPr>
          </p:nvGraphicFramePr>
          <p:xfrm>
            <a:off x="5085207" y="1687232"/>
            <a:ext cx="2059686" cy="1920940"/>
          </p:xfrm>
          <a:graphic>
            <a:graphicData uri="http://schemas.openxmlformats.org/drawingml/2006/chart">
              <c:chart xmlns:c="http://schemas.openxmlformats.org/drawingml/2006/chart" xmlns:r="http://schemas.openxmlformats.org/officeDocument/2006/relationships" r:id="rId3"/>
            </a:graphicData>
          </a:graphic>
        </p:graphicFrame>
        <p:sp>
          <p:nvSpPr>
            <p:cNvPr id="88" name="Rectangle: Rounded Corners 87">
              <a:extLst>
                <a:ext uri="{FF2B5EF4-FFF2-40B4-BE49-F238E27FC236}">
                  <a16:creationId xmlns:a16="http://schemas.microsoft.com/office/drawing/2014/main" id="{5B1D1B62-74EE-4306-A194-676901404487}"/>
                </a:ext>
              </a:extLst>
            </p:cNvPr>
            <p:cNvSpPr/>
            <p:nvPr/>
          </p:nvSpPr>
          <p:spPr>
            <a:xfrm>
              <a:off x="4930642" y="4563865"/>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2</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49289" y="5231493"/>
              <a:ext cx="2693422" cy="2154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Select Subjects</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3804228"/>
            <a:ext cx="3028950" cy="2209389"/>
            <a:chOff x="4600575" y="4002149"/>
            <a:chExt cx="3028950" cy="2209389"/>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4412968"/>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3</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829175" y="5123771"/>
              <a:ext cx="2693422" cy="2154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tx1">
                      <a:lumMod val="75000"/>
                      <a:lumOff val="25000"/>
                    </a:schemeClr>
                  </a:solidFill>
                </a:rPr>
                <a:t>Select Add Subject</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5" name="Picture 4">
            <a:extLst>
              <a:ext uri="{FF2B5EF4-FFF2-40B4-BE49-F238E27FC236}">
                <a16:creationId xmlns:a16="http://schemas.microsoft.com/office/drawing/2014/main" id="{5744644C-B600-4B86-B934-140A4BE8C087}"/>
              </a:ext>
            </a:extLst>
          </p:cNvPr>
          <p:cNvPicPr>
            <a:picLocks noChangeAspect="1"/>
          </p:cNvPicPr>
          <p:nvPr/>
        </p:nvPicPr>
        <p:blipFill>
          <a:blip r:embed="rId4"/>
          <a:stretch>
            <a:fillRect/>
          </a:stretch>
        </p:blipFill>
        <p:spPr>
          <a:xfrm>
            <a:off x="1240954" y="1898165"/>
            <a:ext cx="2185342" cy="1745608"/>
          </a:xfrm>
          <a:prstGeom prst="rect">
            <a:avLst/>
          </a:prstGeom>
        </p:spPr>
      </p:pic>
      <p:pic>
        <p:nvPicPr>
          <p:cNvPr id="12" name="Picture 11">
            <a:extLst>
              <a:ext uri="{FF2B5EF4-FFF2-40B4-BE49-F238E27FC236}">
                <a16:creationId xmlns:a16="http://schemas.microsoft.com/office/drawing/2014/main" id="{7C9E55FD-46B6-41D9-B733-0682598A88AA}"/>
              </a:ext>
            </a:extLst>
          </p:cNvPr>
          <p:cNvPicPr>
            <a:picLocks noChangeAspect="1"/>
          </p:cNvPicPr>
          <p:nvPr/>
        </p:nvPicPr>
        <p:blipFill>
          <a:blip r:embed="rId5"/>
          <a:stretch>
            <a:fillRect/>
          </a:stretch>
        </p:blipFill>
        <p:spPr>
          <a:xfrm>
            <a:off x="5066157" y="1965457"/>
            <a:ext cx="2185342" cy="1767760"/>
          </a:xfrm>
          <a:prstGeom prst="rect">
            <a:avLst/>
          </a:prstGeom>
        </p:spPr>
      </p:pic>
      <p:pic>
        <p:nvPicPr>
          <p:cNvPr id="13" name="Picture 12">
            <a:extLst>
              <a:ext uri="{FF2B5EF4-FFF2-40B4-BE49-F238E27FC236}">
                <a16:creationId xmlns:a16="http://schemas.microsoft.com/office/drawing/2014/main" id="{B2679EC4-8E3E-40C3-BE13-A66F6212CBF1}"/>
              </a:ext>
            </a:extLst>
          </p:cNvPr>
          <p:cNvPicPr>
            <a:picLocks noChangeAspect="1"/>
          </p:cNvPicPr>
          <p:nvPr/>
        </p:nvPicPr>
        <p:blipFill>
          <a:blip r:embed="rId6"/>
          <a:stretch>
            <a:fillRect/>
          </a:stretch>
        </p:blipFill>
        <p:spPr>
          <a:xfrm>
            <a:off x="8589932" y="2166276"/>
            <a:ext cx="2333951" cy="1238423"/>
          </a:xfrm>
          <a:prstGeom prst="rect">
            <a:avLst/>
          </a:prstGeom>
        </p:spPr>
      </p:pic>
    </p:spTree>
    <p:extLst>
      <p:ext uri="{BB962C8B-B14F-4D97-AF65-F5344CB8AC3E}">
        <p14:creationId xmlns:p14="http://schemas.microsoft.com/office/powerpoint/2010/main" val="409242125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down)">
                                      <p:cBhvr>
                                        <p:cTn id="3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Adding an assignment</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11</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7" y="1410623"/>
            <a:ext cx="5083808" cy="4368105"/>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4126558" y="17542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832965" y="1391133"/>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3700554" y="2469058"/>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TextBox 47">
            <a:extLst>
              <a:ext uri="{FF2B5EF4-FFF2-40B4-BE49-F238E27FC236}">
                <a16:creationId xmlns:a16="http://schemas.microsoft.com/office/drawing/2014/main" id="{ADD28621-C404-41A6-85D1-1C963A241234}"/>
              </a:ext>
            </a:extLst>
          </p:cNvPr>
          <p:cNvSpPr txBox="1"/>
          <p:nvPr/>
        </p:nvSpPr>
        <p:spPr>
          <a:xfrm>
            <a:off x="922884" y="1487223"/>
            <a:ext cx="3610329"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Select Subject</a:t>
            </a:r>
          </a:p>
        </p:txBody>
      </p:sp>
      <p:sp>
        <p:nvSpPr>
          <p:cNvPr id="38" name="TextBox 47">
            <a:extLst>
              <a:ext uri="{FF2B5EF4-FFF2-40B4-BE49-F238E27FC236}">
                <a16:creationId xmlns:a16="http://schemas.microsoft.com/office/drawing/2014/main" id="{468E2C47-3170-4264-A8DB-61C9DD65CB3F}"/>
              </a:ext>
            </a:extLst>
          </p:cNvPr>
          <p:cNvSpPr txBox="1"/>
          <p:nvPr/>
        </p:nvSpPr>
        <p:spPr>
          <a:xfrm>
            <a:off x="756093" y="1981152"/>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Click the Floating Button again, and then select add category.</a:t>
            </a:r>
          </a:p>
        </p:txBody>
      </p:sp>
      <p:sp>
        <p:nvSpPr>
          <p:cNvPr id="37" name="TextBox 47">
            <a:extLst>
              <a:ext uri="{FF2B5EF4-FFF2-40B4-BE49-F238E27FC236}">
                <a16:creationId xmlns:a16="http://schemas.microsoft.com/office/drawing/2014/main" id="{CEDCE8FF-73B3-4C37-B751-F7E83288982A}"/>
              </a:ext>
            </a:extLst>
          </p:cNvPr>
          <p:cNvSpPr txBox="1"/>
          <p:nvPr/>
        </p:nvSpPr>
        <p:spPr>
          <a:xfrm>
            <a:off x="-14775" y="261100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Then Click the floating button and press add category option</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295400"/>
            <a:ext cx="5715000" cy="5562599"/>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C7A54575-C4EE-436C-AC7B-84A170E0DA0F}"/>
              </a:ext>
              <a:ext uri="{C183D7F6-B498-43B3-948B-1728B52AA6E4}">
                <adec:decorative xmlns:adec="http://schemas.microsoft.com/office/drawing/2017/decorative" val="1"/>
              </a:ext>
            </a:extLst>
          </p:cNvPr>
          <p:cNvSpPr/>
          <p:nvPr/>
        </p:nvSpPr>
        <p:spPr>
          <a:xfrm>
            <a:off x="3635665" y="32695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4" name="Oval 33">
            <a:extLst>
              <a:ext uri="{FF2B5EF4-FFF2-40B4-BE49-F238E27FC236}">
                <a16:creationId xmlns:a16="http://schemas.microsoft.com/office/drawing/2014/main" id="{B63AF1B8-BF90-49FE-9890-32746D13BA58}"/>
              </a:ext>
              <a:ext uri="{C183D7F6-B498-43B3-948B-1728B52AA6E4}">
                <adec:decorative xmlns:adec="http://schemas.microsoft.com/office/drawing/2017/decorative" val="1"/>
              </a:ext>
            </a:extLst>
          </p:cNvPr>
          <p:cNvSpPr/>
          <p:nvPr/>
        </p:nvSpPr>
        <p:spPr>
          <a:xfrm>
            <a:off x="3730528" y="4041612"/>
            <a:ext cx="684798"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5" name="Oval 34">
            <a:extLst>
              <a:ext uri="{FF2B5EF4-FFF2-40B4-BE49-F238E27FC236}">
                <a16:creationId xmlns:a16="http://schemas.microsoft.com/office/drawing/2014/main" id="{B02D1BE2-E828-47DC-8F30-B05708C32478}"/>
              </a:ext>
              <a:ext uri="{C183D7F6-B498-43B3-948B-1728B52AA6E4}">
                <adec:decorative xmlns:adec="http://schemas.microsoft.com/office/drawing/2017/decorative" val="1"/>
              </a:ext>
            </a:extLst>
          </p:cNvPr>
          <p:cNvSpPr/>
          <p:nvPr/>
        </p:nvSpPr>
        <p:spPr>
          <a:xfrm>
            <a:off x="4206007" y="4659451"/>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40" name="Oval 39">
            <a:extLst>
              <a:ext uri="{FF2B5EF4-FFF2-40B4-BE49-F238E27FC236}">
                <a16:creationId xmlns:a16="http://schemas.microsoft.com/office/drawing/2014/main" id="{AC65CB15-2814-423B-8CFB-F7F6F1BB627F}"/>
              </a:ext>
              <a:ext uri="{C183D7F6-B498-43B3-948B-1728B52AA6E4}">
                <adec:decorative xmlns:adec="http://schemas.microsoft.com/office/drawing/2017/decorative" val="1"/>
              </a:ext>
            </a:extLst>
          </p:cNvPr>
          <p:cNvSpPr/>
          <p:nvPr/>
        </p:nvSpPr>
        <p:spPr>
          <a:xfrm>
            <a:off x="4920779" y="5155779"/>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2" name="TextBox 47">
            <a:extLst>
              <a:ext uri="{FF2B5EF4-FFF2-40B4-BE49-F238E27FC236}">
                <a16:creationId xmlns:a16="http://schemas.microsoft.com/office/drawing/2014/main" id="{7BF8BEAE-5188-4356-BE17-87570033CD33}"/>
              </a:ext>
            </a:extLst>
          </p:cNvPr>
          <p:cNvSpPr txBox="1"/>
          <p:nvPr/>
        </p:nvSpPr>
        <p:spPr>
          <a:xfrm>
            <a:off x="-97604" y="3324841"/>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Select the category name by clicking on the image.</a:t>
            </a:r>
          </a:p>
        </p:txBody>
      </p:sp>
      <p:sp>
        <p:nvSpPr>
          <p:cNvPr id="46" name="TextBox 47">
            <a:extLst>
              <a:ext uri="{FF2B5EF4-FFF2-40B4-BE49-F238E27FC236}">
                <a16:creationId xmlns:a16="http://schemas.microsoft.com/office/drawing/2014/main" id="{B8FE03D0-8F4F-43C5-8DC9-00367A3DF910}"/>
              </a:ext>
            </a:extLst>
          </p:cNvPr>
          <p:cNvSpPr txBox="1"/>
          <p:nvPr/>
        </p:nvSpPr>
        <p:spPr>
          <a:xfrm>
            <a:off x="15199" y="3950220"/>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Specify a percentage Weightage for that category. (Make sure that the percentage for categories all add up to a 100%, and that you have no categories with the same name)</a:t>
            </a:r>
          </a:p>
        </p:txBody>
      </p:sp>
      <p:pic>
        <p:nvPicPr>
          <p:cNvPr id="15" name="Picture 14">
            <a:extLst>
              <a:ext uri="{FF2B5EF4-FFF2-40B4-BE49-F238E27FC236}">
                <a16:creationId xmlns:a16="http://schemas.microsoft.com/office/drawing/2014/main" id="{55CC69CF-3E34-4B5B-9F9E-EA99A8649C43}"/>
              </a:ext>
            </a:extLst>
          </p:cNvPr>
          <p:cNvPicPr>
            <a:picLocks noChangeAspect="1"/>
          </p:cNvPicPr>
          <p:nvPr/>
        </p:nvPicPr>
        <p:blipFill>
          <a:blip r:embed="rId3"/>
          <a:stretch>
            <a:fillRect/>
          </a:stretch>
        </p:blipFill>
        <p:spPr>
          <a:xfrm>
            <a:off x="6879767" y="1734855"/>
            <a:ext cx="3539459" cy="3388290"/>
          </a:xfrm>
          <a:prstGeom prst="rect">
            <a:avLst/>
          </a:prstGeom>
        </p:spPr>
      </p:pic>
      <p:sp>
        <p:nvSpPr>
          <p:cNvPr id="48" name="TextBox 47">
            <a:extLst>
              <a:ext uri="{FF2B5EF4-FFF2-40B4-BE49-F238E27FC236}">
                <a16:creationId xmlns:a16="http://schemas.microsoft.com/office/drawing/2014/main" id="{A9EDCA66-D5FA-4C01-AE3B-7D6193487818}"/>
              </a:ext>
            </a:extLst>
          </p:cNvPr>
          <p:cNvSpPr txBox="1"/>
          <p:nvPr/>
        </p:nvSpPr>
        <p:spPr>
          <a:xfrm>
            <a:off x="446682" y="5049049"/>
            <a:ext cx="3610329"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Select Add Category</a:t>
            </a:r>
          </a:p>
        </p:txBody>
      </p:sp>
      <p:sp>
        <p:nvSpPr>
          <p:cNvPr id="49" name="TextBox 48">
            <a:extLst>
              <a:ext uri="{FF2B5EF4-FFF2-40B4-BE49-F238E27FC236}">
                <a16:creationId xmlns:a16="http://schemas.microsoft.com/office/drawing/2014/main" id="{25ECD737-8CBD-4146-9D2D-A8B6BBA3987A}"/>
              </a:ext>
            </a:extLst>
          </p:cNvPr>
          <p:cNvSpPr txBox="1"/>
          <p:nvPr/>
        </p:nvSpPr>
        <p:spPr>
          <a:xfrm>
            <a:off x="1008773" y="5514655"/>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Go back to the Assignments Screen by clicking the back button.</a:t>
            </a:r>
          </a:p>
        </p:txBody>
      </p:sp>
    </p:spTree>
    <p:extLst>
      <p:ext uri="{BB962C8B-B14F-4D97-AF65-F5344CB8AC3E}">
        <p14:creationId xmlns:p14="http://schemas.microsoft.com/office/powerpoint/2010/main" val="317845803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ppt_x"/>
                                          </p:val>
                                        </p:tav>
                                        <p:tav tm="100000">
                                          <p:val>
                                            <p:strVal val="#ppt_x"/>
                                          </p:val>
                                        </p:tav>
                                      </p:tavLst>
                                    </p:anim>
                                    <p:anim calcmode="lin" valueType="num">
                                      <p:cBhvr additive="base">
                                        <p:cTn id="1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additive="base">
                                        <p:cTn id="26" dur="500" fill="hold"/>
                                        <p:tgtEl>
                                          <p:spTgt spid="38"/>
                                        </p:tgtEl>
                                        <p:attrNameLst>
                                          <p:attrName>ppt_x</p:attrName>
                                        </p:attrNameLst>
                                      </p:cBhvr>
                                      <p:tavLst>
                                        <p:tav tm="0">
                                          <p:val>
                                            <p:strVal val="#ppt_x"/>
                                          </p:val>
                                        </p:tav>
                                        <p:tav tm="100000">
                                          <p:val>
                                            <p:strVal val="#ppt_x"/>
                                          </p:val>
                                        </p:tav>
                                      </p:tavLst>
                                    </p:anim>
                                    <p:anim calcmode="lin" valueType="num">
                                      <p:cBhvr additive="base">
                                        <p:cTn id="2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ppt_x"/>
                                          </p:val>
                                        </p:tav>
                                        <p:tav tm="100000">
                                          <p:val>
                                            <p:strVal val="#ppt_x"/>
                                          </p:val>
                                        </p:tav>
                                      </p:tavLst>
                                    </p:anim>
                                    <p:anim calcmode="lin" valueType="num">
                                      <p:cBhvr additive="base">
                                        <p:cTn id="33" dur="500" fill="hold"/>
                                        <p:tgtEl>
                                          <p:spTgt spid="3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500" fill="hold"/>
                                        <p:tgtEl>
                                          <p:spTgt spid="42"/>
                                        </p:tgtEl>
                                        <p:attrNameLst>
                                          <p:attrName>ppt_x</p:attrName>
                                        </p:attrNameLst>
                                      </p:cBhvr>
                                      <p:tavLst>
                                        <p:tav tm="0">
                                          <p:val>
                                            <p:strVal val="#ppt_x"/>
                                          </p:val>
                                        </p:tav>
                                        <p:tav tm="100000">
                                          <p:val>
                                            <p:strVal val="#ppt_x"/>
                                          </p:val>
                                        </p:tav>
                                      </p:tavLst>
                                    </p:anim>
                                    <p:anim calcmode="lin" valueType="num">
                                      <p:cBhvr additive="base">
                                        <p:cTn id="4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 calcmode="lin" valueType="num">
                                      <p:cBhvr additive="base">
                                        <p:cTn id="52" dur="500" fill="hold"/>
                                        <p:tgtEl>
                                          <p:spTgt spid="46"/>
                                        </p:tgtEl>
                                        <p:attrNameLst>
                                          <p:attrName>ppt_x</p:attrName>
                                        </p:attrNameLst>
                                      </p:cBhvr>
                                      <p:tavLst>
                                        <p:tav tm="0">
                                          <p:val>
                                            <p:strVal val="#ppt_x"/>
                                          </p:val>
                                        </p:tav>
                                        <p:tav tm="100000">
                                          <p:val>
                                            <p:strVal val="#ppt_x"/>
                                          </p:val>
                                        </p:tav>
                                      </p:tavLst>
                                    </p:anim>
                                    <p:anim calcmode="lin" valueType="num">
                                      <p:cBhvr additive="base">
                                        <p:cTn id="53" dur="500" fill="hold"/>
                                        <p:tgtEl>
                                          <p:spTgt spid="46"/>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fill="hold"/>
                                        <p:tgtEl>
                                          <p:spTgt spid="34"/>
                                        </p:tgtEl>
                                        <p:attrNameLst>
                                          <p:attrName>ppt_x</p:attrName>
                                        </p:attrNameLst>
                                      </p:cBhvr>
                                      <p:tavLst>
                                        <p:tav tm="0">
                                          <p:val>
                                            <p:strVal val="#ppt_x"/>
                                          </p:val>
                                        </p:tav>
                                        <p:tav tm="100000">
                                          <p:val>
                                            <p:strVal val="#ppt_x"/>
                                          </p:val>
                                        </p:tav>
                                      </p:tavLst>
                                    </p:anim>
                                    <p:anim calcmode="lin" valueType="num">
                                      <p:cBhvr additive="base">
                                        <p:cTn id="5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ppt_x"/>
                                          </p:val>
                                        </p:tav>
                                        <p:tav tm="100000">
                                          <p:val>
                                            <p:strVal val="#ppt_x"/>
                                          </p:val>
                                        </p:tav>
                                      </p:tavLst>
                                    </p:anim>
                                    <p:anim calcmode="lin" valueType="num">
                                      <p:cBhvr additive="base">
                                        <p:cTn id="63" dur="500" fill="hold"/>
                                        <p:tgtEl>
                                          <p:spTgt spid="3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additive="base">
                                        <p:cTn id="72" dur="500" fill="hold"/>
                                        <p:tgtEl>
                                          <p:spTgt spid="40"/>
                                        </p:tgtEl>
                                        <p:attrNameLst>
                                          <p:attrName>ppt_x</p:attrName>
                                        </p:attrNameLst>
                                      </p:cBhvr>
                                      <p:tavLst>
                                        <p:tav tm="0">
                                          <p:val>
                                            <p:strVal val="#ppt_x"/>
                                          </p:val>
                                        </p:tav>
                                        <p:tav tm="100000">
                                          <p:val>
                                            <p:strVal val="#ppt_x"/>
                                          </p:val>
                                        </p:tav>
                                      </p:tavLst>
                                    </p:anim>
                                    <p:anim calcmode="lin" valueType="num">
                                      <p:cBhvr additive="base">
                                        <p:cTn id="73" dur="500" fill="hold"/>
                                        <p:tgtEl>
                                          <p:spTgt spid="4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 calcmode="lin" valueType="num">
                                      <p:cBhvr additive="base">
                                        <p:cTn id="76" dur="500" fill="hold"/>
                                        <p:tgtEl>
                                          <p:spTgt spid="49"/>
                                        </p:tgtEl>
                                        <p:attrNameLst>
                                          <p:attrName>ppt_x</p:attrName>
                                        </p:attrNameLst>
                                      </p:cBhvr>
                                      <p:tavLst>
                                        <p:tav tm="0">
                                          <p:val>
                                            <p:strVal val="#ppt_x"/>
                                          </p:val>
                                        </p:tav>
                                        <p:tav tm="100000">
                                          <p:val>
                                            <p:strVal val="#ppt_x"/>
                                          </p:val>
                                        </p:tav>
                                      </p:tavLst>
                                    </p:anim>
                                    <p:anim calcmode="lin" valueType="num">
                                      <p:cBhvr additive="base">
                                        <p:cTn id="77"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25" grpId="0" animBg="1"/>
      <p:bldP spid="36" grpId="0"/>
      <p:bldP spid="38" grpId="0"/>
      <p:bldP spid="37" grpId="0"/>
      <p:bldP spid="33" grpId="0" animBg="1"/>
      <p:bldP spid="34" grpId="0" animBg="1"/>
      <p:bldP spid="35" grpId="0" animBg="1"/>
      <p:bldP spid="40" grpId="0" animBg="1"/>
      <p:bldP spid="42" grpId="0"/>
      <p:bldP spid="46" grpId="0"/>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D8722C52-9CB4-45C1-82EB-9196F64DC3D7}"/>
              </a:ext>
              <a:ext uri="{C183D7F6-B498-43B3-948B-1728B52AA6E4}">
                <adec:decorative xmlns:adec="http://schemas.microsoft.com/office/drawing/2017/decorative"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07433DA3-7C45-4A76-A8BA-7C9E688B75A7}"/>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B8C39A2F-EB98-421A-9196-A1F82FA0CF1A}"/>
              </a:ext>
              <a:ext uri="{C183D7F6-B498-43B3-948B-1728B52AA6E4}">
                <adec:decorative xmlns:adec="http://schemas.microsoft.com/office/drawing/2017/decorative"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35" name="Oval 34">
            <a:extLst>
              <a:ext uri="{FF2B5EF4-FFF2-40B4-BE49-F238E27FC236}">
                <a16:creationId xmlns:a16="http://schemas.microsoft.com/office/drawing/2014/main" id="{E3EAFB8C-B68B-4DDE-875A-CD4EB5E2AFA4}"/>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7792861" y="1567833"/>
            <a:ext cx="3892448" cy="3693319"/>
            <a:chOff x="7792861" y="1617135"/>
            <a:chExt cx="3892448" cy="3693319"/>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1617135"/>
              <a:ext cx="3892448" cy="3693319"/>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bg1"/>
                  </a:solidFill>
                </a:rPr>
                <a:t>8) Click the Floating menu button and select add assignment</a:t>
              </a: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a:p>
              <a:pPr algn="ctr"/>
              <a:endParaRPr lang="en-US" sz="2000" dirty="0">
                <a:solidFill>
                  <a:schemeClr val="bg1"/>
                </a:solidFill>
              </a:endParaRP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31815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pic>
        <p:nvPicPr>
          <p:cNvPr id="3" name="Picture 2">
            <a:extLst>
              <a:ext uri="{FF2B5EF4-FFF2-40B4-BE49-F238E27FC236}">
                <a16:creationId xmlns:a16="http://schemas.microsoft.com/office/drawing/2014/main" id="{4ECB063D-826D-4256-A89F-44B0940F56A4}"/>
              </a:ext>
            </a:extLst>
          </p:cNvPr>
          <p:cNvPicPr>
            <a:picLocks noChangeAspect="1"/>
          </p:cNvPicPr>
          <p:nvPr/>
        </p:nvPicPr>
        <p:blipFill>
          <a:blip r:embed="rId4"/>
          <a:stretch>
            <a:fillRect/>
          </a:stretch>
        </p:blipFill>
        <p:spPr>
          <a:xfrm>
            <a:off x="2697542" y="1887282"/>
            <a:ext cx="4291987" cy="3054420"/>
          </a:xfrm>
          <a:prstGeom prst="rect">
            <a:avLst/>
          </a:prstGeom>
        </p:spPr>
      </p:pic>
      <p:sp>
        <p:nvSpPr>
          <p:cNvPr id="34" name="TextBox 47">
            <a:extLst>
              <a:ext uri="{FF2B5EF4-FFF2-40B4-BE49-F238E27FC236}">
                <a16:creationId xmlns:a16="http://schemas.microsoft.com/office/drawing/2014/main" id="{D10F1EFE-01DF-40B4-9476-799025569B76}"/>
              </a:ext>
            </a:extLst>
          </p:cNvPr>
          <p:cNvSpPr txBox="1"/>
          <p:nvPr/>
        </p:nvSpPr>
        <p:spPr>
          <a:xfrm>
            <a:off x="7704739" y="4734356"/>
            <a:ext cx="389244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bg1"/>
                </a:solidFill>
              </a:rPr>
              <a:t>9)Type in the details and click add assignment</a:t>
            </a:r>
          </a:p>
        </p:txBody>
      </p:sp>
    </p:spTree>
    <p:extLst>
      <p:ext uri="{BB962C8B-B14F-4D97-AF65-F5344CB8AC3E}">
        <p14:creationId xmlns:p14="http://schemas.microsoft.com/office/powerpoint/2010/main" val="204410031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Adding a category</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13</a:t>
            </a:fld>
            <a:endParaRPr lang="en-US" dirty="0"/>
          </a:p>
        </p:txBody>
      </p:sp>
      <p:sp>
        <p:nvSpPr>
          <p:cNvPr id="42" name="TextBox 47">
            <a:extLst>
              <a:ext uri="{FF2B5EF4-FFF2-40B4-BE49-F238E27FC236}">
                <a16:creationId xmlns:a16="http://schemas.microsoft.com/office/drawing/2014/main" id="{2B5BB5A9-EBF5-4B8A-9F43-73BA73A14309}"/>
              </a:ext>
            </a:extLst>
          </p:cNvPr>
          <p:cNvSpPr txBox="1"/>
          <p:nvPr/>
        </p:nvSpPr>
        <p:spPr>
          <a:xfrm>
            <a:off x="442949" y="5479284"/>
            <a:ext cx="3450278" cy="553998"/>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tx1">
                    <a:lumMod val="75000"/>
                    <a:lumOff val="25000"/>
                  </a:schemeClr>
                </a:solidFill>
              </a:rPr>
              <a:t>When you are showed a list of all the categories, select add category.</a:t>
            </a:r>
          </a:p>
        </p:txBody>
      </p:sp>
      <p:cxnSp>
        <p:nvCxnSpPr>
          <p:cNvPr id="18" name="Straight Connector 17">
            <a:extLst>
              <a:ext uri="{FF2B5EF4-FFF2-40B4-BE49-F238E27FC236}">
                <a16:creationId xmlns:a16="http://schemas.microsoft.com/office/drawing/2014/main" id="{20C89A7C-22CD-4EA2-8D41-03122A25549C}"/>
              </a:ext>
              <a:ext uri="{C183D7F6-B498-43B3-948B-1728B52AA6E4}">
                <adec:decorative xmlns:adec="http://schemas.microsoft.com/office/drawing/2017/decorative" val="1"/>
              </a:ext>
            </a:extLst>
          </p:cNvPr>
          <p:cNvCxnSpPr>
            <a:cxnSpLocks/>
          </p:cNvCxnSpPr>
          <p:nvPr/>
        </p:nvCxnSpPr>
        <p:spPr>
          <a:xfrm>
            <a:off x="3925064" y="1285219"/>
            <a:ext cx="0" cy="49745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812232B-830B-45D4-B2FA-6E45FE8B1F3C}"/>
              </a:ext>
              <a:ext uri="{C183D7F6-B498-43B3-948B-1728B52AA6E4}">
                <adec:decorative xmlns:adec="http://schemas.microsoft.com/office/drawing/2017/decorative" val="1"/>
              </a:ext>
            </a:extLst>
          </p:cNvPr>
          <p:cNvCxnSpPr>
            <a:cxnSpLocks/>
          </p:cNvCxnSpPr>
          <p:nvPr/>
        </p:nvCxnSpPr>
        <p:spPr>
          <a:xfrm>
            <a:off x="6958239" y="1285219"/>
            <a:ext cx="0" cy="497451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95A916-8E19-4600-AA32-AD3EA52A5E00}"/>
              </a:ext>
              <a:ext uri="{C183D7F6-B498-43B3-948B-1728B52AA6E4}">
                <adec:decorative xmlns:adec="http://schemas.microsoft.com/office/drawing/2017/decorative" val="1"/>
              </a:ext>
            </a:extLst>
          </p:cNvPr>
          <p:cNvCxnSpPr>
            <a:cxnSpLocks/>
          </p:cNvCxnSpPr>
          <p:nvPr/>
        </p:nvCxnSpPr>
        <p:spPr>
          <a:xfrm>
            <a:off x="9763579" y="1250003"/>
            <a:ext cx="0" cy="50097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8" name="TextBox 47">
            <a:extLst>
              <a:ext uri="{FF2B5EF4-FFF2-40B4-BE49-F238E27FC236}">
                <a16:creationId xmlns:a16="http://schemas.microsoft.com/office/drawing/2014/main" id="{012B5CF6-F3B0-4A9A-AB3D-0DCFDC2E8277}"/>
              </a:ext>
            </a:extLst>
          </p:cNvPr>
          <p:cNvSpPr txBox="1"/>
          <p:nvPr/>
        </p:nvSpPr>
        <p:spPr>
          <a:xfrm>
            <a:off x="4378014" y="5338133"/>
            <a:ext cx="2355112"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tx1">
                    <a:lumMod val="75000"/>
                    <a:lumOff val="25000"/>
                  </a:schemeClr>
                </a:solidFill>
              </a:rPr>
              <a:t>Tap the image icon, to choose a custom icon for the category</a:t>
            </a:r>
          </a:p>
        </p:txBody>
      </p:sp>
      <p:pic>
        <p:nvPicPr>
          <p:cNvPr id="146" name="Picture 145">
            <a:extLst>
              <a:ext uri="{FF2B5EF4-FFF2-40B4-BE49-F238E27FC236}">
                <a16:creationId xmlns:a16="http://schemas.microsoft.com/office/drawing/2014/main" id="{D2DE3C07-931D-44C3-965E-2C474E752D7C}"/>
              </a:ext>
            </a:extLst>
          </p:cNvPr>
          <p:cNvPicPr/>
          <p:nvPr/>
        </p:nvPicPr>
        <p:blipFill>
          <a:blip r:embed="rId2" cstate="print">
            <a:extLst>
              <a:ext uri="{28A0092B-C50C-407E-A947-70E740481C1C}">
                <a14:useLocalDpi xmlns:a14="http://schemas.microsoft.com/office/drawing/2010/main" val="0"/>
              </a:ext>
            </a:extLst>
          </a:blip>
          <a:srcRect l="7181" t="6349" r="7185" b="2725"/>
          <a:stretch>
            <a:fillRect/>
          </a:stretch>
        </p:blipFill>
        <p:spPr bwMode="auto">
          <a:xfrm>
            <a:off x="1126450" y="1285219"/>
            <a:ext cx="1841817" cy="3414598"/>
          </a:xfrm>
          <a:prstGeom prst="rect">
            <a:avLst/>
          </a:prstGeom>
          <a:noFill/>
        </p:spPr>
      </p:pic>
      <p:pic>
        <p:nvPicPr>
          <p:cNvPr id="147" name="Picture 146">
            <a:extLst>
              <a:ext uri="{FF2B5EF4-FFF2-40B4-BE49-F238E27FC236}">
                <a16:creationId xmlns:a16="http://schemas.microsoft.com/office/drawing/2014/main" id="{6C330C95-3C8E-4FA7-8938-B97211B8E49E}"/>
              </a:ext>
            </a:extLst>
          </p:cNvPr>
          <p:cNvPicPr/>
          <p:nvPr/>
        </p:nvPicPr>
        <p:blipFill>
          <a:blip r:embed="rId3">
            <a:extLst>
              <a:ext uri="{28A0092B-C50C-407E-A947-70E740481C1C}">
                <a14:useLocalDpi xmlns:a14="http://schemas.microsoft.com/office/drawing/2010/main" val="0"/>
              </a:ext>
            </a:extLst>
          </a:blip>
          <a:srcRect l="20401" t="6233" r="27689" b="8064"/>
          <a:stretch>
            <a:fillRect/>
          </a:stretch>
        </p:blipFill>
        <p:spPr bwMode="auto">
          <a:xfrm>
            <a:off x="2635220" y="4600412"/>
            <a:ext cx="360127" cy="425139"/>
          </a:xfrm>
          <a:prstGeom prst="rect">
            <a:avLst/>
          </a:prstGeom>
          <a:noFill/>
        </p:spPr>
      </p:pic>
      <p:pic>
        <p:nvPicPr>
          <p:cNvPr id="148" name="Picture 147">
            <a:extLst>
              <a:ext uri="{FF2B5EF4-FFF2-40B4-BE49-F238E27FC236}">
                <a16:creationId xmlns:a16="http://schemas.microsoft.com/office/drawing/2014/main" id="{556BC2CD-4B05-49AE-9952-9BC38D22E1A2}"/>
              </a:ext>
            </a:extLst>
          </p:cNvPr>
          <p:cNvPicPr/>
          <p:nvPr/>
        </p:nvPicPr>
        <p:blipFill>
          <a:blip r:embed="rId4" cstate="print">
            <a:extLst>
              <a:ext uri="{28A0092B-C50C-407E-A947-70E740481C1C}">
                <a14:useLocalDpi xmlns:a14="http://schemas.microsoft.com/office/drawing/2010/main" val="0"/>
              </a:ext>
            </a:extLst>
          </a:blip>
          <a:srcRect l="7407" t="25232" r="7407" b="20949"/>
          <a:stretch>
            <a:fillRect/>
          </a:stretch>
        </p:blipFill>
        <p:spPr bwMode="auto">
          <a:xfrm>
            <a:off x="4412145" y="1377442"/>
            <a:ext cx="2438400" cy="2178997"/>
          </a:xfrm>
          <a:prstGeom prst="rect">
            <a:avLst/>
          </a:prstGeom>
          <a:noFill/>
        </p:spPr>
      </p:pic>
      <p:pic>
        <p:nvPicPr>
          <p:cNvPr id="150" name="Picture 149">
            <a:extLst>
              <a:ext uri="{FF2B5EF4-FFF2-40B4-BE49-F238E27FC236}">
                <a16:creationId xmlns:a16="http://schemas.microsoft.com/office/drawing/2014/main" id="{D807DDB4-E97D-46CC-9659-22B529318DFC}"/>
              </a:ext>
            </a:extLst>
          </p:cNvPr>
          <p:cNvPicPr/>
          <p:nvPr/>
        </p:nvPicPr>
        <p:blipFill rotWithShape="1">
          <a:blip r:embed="rId5" cstate="print">
            <a:extLst>
              <a:ext uri="{28A0092B-C50C-407E-A947-70E740481C1C}">
                <a14:useLocalDpi xmlns:a14="http://schemas.microsoft.com/office/drawing/2010/main" val="0"/>
              </a:ext>
            </a:extLst>
          </a:blip>
          <a:srcRect l="7883" t="7624" r="7642" b="53290"/>
          <a:stretch/>
        </p:blipFill>
        <p:spPr bwMode="auto">
          <a:xfrm>
            <a:off x="4630850" y="3429000"/>
            <a:ext cx="2090527" cy="1690200"/>
          </a:xfrm>
          <a:prstGeom prst="rect">
            <a:avLst/>
          </a:prstGeom>
          <a:noFill/>
        </p:spPr>
      </p:pic>
      <p:pic>
        <p:nvPicPr>
          <p:cNvPr id="151" name="Picture 150">
            <a:extLst>
              <a:ext uri="{FF2B5EF4-FFF2-40B4-BE49-F238E27FC236}">
                <a16:creationId xmlns:a16="http://schemas.microsoft.com/office/drawing/2014/main" id="{9CB1C32B-723D-4E52-8B58-0AC535B2C294}"/>
              </a:ext>
            </a:extLst>
          </p:cNvPr>
          <p:cNvPicPr/>
          <p:nvPr/>
        </p:nvPicPr>
        <p:blipFill>
          <a:blip r:embed="rId6" cstate="print">
            <a:extLst>
              <a:ext uri="{28A0092B-C50C-407E-A947-70E740481C1C}">
                <a14:useLocalDpi xmlns:a14="http://schemas.microsoft.com/office/drawing/2010/main" val="0"/>
              </a:ext>
            </a:extLst>
          </a:blip>
          <a:srcRect l="8244" t="25041" r="9319" b="21709"/>
          <a:stretch>
            <a:fillRect/>
          </a:stretch>
        </p:blipFill>
        <p:spPr bwMode="auto">
          <a:xfrm>
            <a:off x="7249205" y="1820419"/>
            <a:ext cx="2251710" cy="2581910"/>
          </a:xfrm>
          <a:prstGeom prst="rect">
            <a:avLst/>
          </a:prstGeom>
          <a:noFill/>
        </p:spPr>
      </p:pic>
      <p:pic>
        <p:nvPicPr>
          <p:cNvPr id="8" name="Picture 7">
            <a:extLst>
              <a:ext uri="{FF2B5EF4-FFF2-40B4-BE49-F238E27FC236}">
                <a16:creationId xmlns:a16="http://schemas.microsoft.com/office/drawing/2014/main" id="{B6E9BC13-6F4E-44D7-9B8B-6C91D0396987}"/>
              </a:ext>
            </a:extLst>
          </p:cNvPr>
          <p:cNvPicPr>
            <a:picLocks noChangeAspect="1"/>
          </p:cNvPicPr>
          <p:nvPr/>
        </p:nvPicPr>
        <p:blipFill>
          <a:blip r:embed="rId7"/>
          <a:stretch>
            <a:fillRect/>
          </a:stretch>
        </p:blipFill>
        <p:spPr>
          <a:xfrm>
            <a:off x="9825904" y="1574603"/>
            <a:ext cx="2303771" cy="818867"/>
          </a:xfrm>
          <a:prstGeom prst="rect">
            <a:avLst/>
          </a:prstGeom>
        </p:spPr>
      </p:pic>
      <p:pic>
        <p:nvPicPr>
          <p:cNvPr id="9" name="Picture 8">
            <a:extLst>
              <a:ext uri="{FF2B5EF4-FFF2-40B4-BE49-F238E27FC236}">
                <a16:creationId xmlns:a16="http://schemas.microsoft.com/office/drawing/2014/main" id="{E0AF0DBB-AFC0-442D-8E6C-D5950245DF99}"/>
              </a:ext>
            </a:extLst>
          </p:cNvPr>
          <p:cNvPicPr>
            <a:picLocks noChangeAspect="1"/>
          </p:cNvPicPr>
          <p:nvPr/>
        </p:nvPicPr>
        <p:blipFill>
          <a:blip r:embed="rId8"/>
          <a:stretch>
            <a:fillRect/>
          </a:stretch>
        </p:blipFill>
        <p:spPr>
          <a:xfrm>
            <a:off x="9898507" y="2380642"/>
            <a:ext cx="2141579" cy="2773731"/>
          </a:xfrm>
          <a:prstGeom prst="rect">
            <a:avLst/>
          </a:prstGeom>
        </p:spPr>
      </p:pic>
      <p:sp>
        <p:nvSpPr>
          <p:cNvPr id="152" name="Oval 151">
            <a:extLst>
              <a:ext uri="{FF2B5EF4-FFF2-40B4-BE49-F238E27FC236}">
                <a16:creationId xmlns:a16="http://schemas.microsoft.com/office/drawing/2014/main" id="{1915042E-FA24-4F93-ADD7-F0998977C0BF}"/>
              </a:ext>
              <a:ext uri="{C183D7F6-B498-43B3-948B-1728B52AA6E4}">
                <adec:decorative xmlns:adec="http://schemas.microsoft.com/office/drawing/2017/decorative" val="1"/>
              </a:ext>
            </a:extLst>
          </p:cNvPr>
          <p:cNvSpPr/>
          <p:nvPr/>
        </p:nvSpPr>
        <p:spPr>
          <a:xfrm>
            <a:off x="197384" y="1074982"/>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3" name="Oval 152">
            <a:extLst>
              <a:ext uri="{FF2B5EF4-FFF2-40B4-BE49-F238E27FC236}">
                <a16:creationId xmlns:a16="http://schemas.microsoft.com/office/drawing/2014/main" id="{BC17F78C-E1E9-403F-9008-F03E15D5C77C}"/>
              </a:ext>
              <a:ext uri="{C183D7F6-B498-43B3-948B-1728B52AA6E4}">
                <adec:decorative xmlns:adec="http://schemas.microsoft.com/office/drawing/2017/decorative" val="1"/>
              </a:ext>
            </a:extLst>
          </p:cNvPr>
          <p:cNvSpPr/>
          <p:nvPr/>
        </p:nvSpPr>
        <p:spPr>
          <a:xfrm>
            <a:off x="4184474" y="1027954"/>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4" name="Oval 153">
            <a:extLst>
              <a:ext uri="{FF2B5EF4-FFF2-40B4-BE49-F238E27FC236}">
                <a16:creationId xmlns:a16="http://schemas.microsoft.com/office/drawing/2014/main" id="{6693D3E6-85A4-47D6-9996-5807EB298A3C}"/>
              </a:ext>
              <a:ext uri="{C183D7F6-B498-43B3-948B-1728B52AA6E4}">
                <adec:decorative xmlns:adec="http://schemas.microsoft.com/office/drawing/2017/decorative" val="1"/>
              </a:ext>
            </a:extLst>
          </p:cNvPr>
          <p:cNvSpPr/>
          <p:nvPr/>
        </p:nvSpPr>
        <p:spPr>
          <a:xfrm>
            <a:off x="7009021" y="1074982"/>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5" name="Oval 154">
            <a:extLst>
              <a:ext uri="{FF2B5EF4-FFF2-40B4-BE49-F238E27FC236}">
                <a16:creationId xmlns:a16="http://schemas.microsoft.com/office/drawing/2014/main" id="{6F7CDE68-4CFF-4FB2-A243-9CEDB0C13620}"/>
              </a:ext>
              <a:ext uri="{C183D7F6-B498-43B3-948B-1728B52AA6E4}">
                <adec:decorative xmlns:adec="http://schemas.microsoft.com/office/drawing/2017/decorative" val="1"/>
              </a:ext>
            </a:extLst>
          </p:cNvPr>
          <p:cNvSpPr/>
          <p:nvPr/>
        </p:nvSpPr>
        <p:spPr>
          <a:xfrm>
            <a:off x="9782786" y="1105647"/>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56" name="TextBox 47">
            <a:extLst>
              <a:ext uri="{FF2B5EF4-FFF2-40B4-BE49-F238E27FC236}">
                <a16:creationId xmlns:a16="http://schemas.microsoft.com/office/drawing/2014/main" id="{E6D0A1FA-3D24-4F91-BF59-AC5ADC9CDDDC}"/>
              </a:ext>
            </a:extLst>
          </p:cNvPr>
          <p:cNvSpPr txBox="1"/>
          <p:nvPr/>
        </p:nvSpPr>
        <p:spPr>
          <a:xfrm>
            <a:off x="7183353" y="5182370"/>
            <a:ext cx="2355112" cy="923330"/>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tx1">
                    <a:lumMod val="75000"/>
                    <a:lumOff val="25000"/>
                  </a:schemeClr>
                </a:solidFill>
              </a:rPr>
              <a:t>Type the name of the category, and hit enter</a:t>
            </a:r>
          </a:p>
        </p:txBody>
      </p:sp>
      <p:sp>
        <p:nvSpPr>
          <p:cNvPr id="157" name="TextBox 47">
            <a:extLst>
              <a:ext uri="{FF2B5EF4-FFF2-40B4-BE49-F238E27FC236}">
                <a16:creationId xmlns:a16="http://schemas.microsoft.com/office/drawing/2014/main" id="{E6705AAB-DA7A-4DA4-89E9-D4BB96F272EE}"/>
              </a:ext>
            </a:extLst>
          </p:cNvPr>
          <p:cNvSpPr txBox="1"/>
          <p:nvPr/>
        </p:nvSpPr>
        <p:spPr>
          <a:xfrm>
            <a:off x="9801129" y="5406819"/>
            <a:ext cx="2355112"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tx1">
                    <a:lumMod val="75000"/>
                    <a:lumOff val="25000"/>
                  </a:schemeClr>
                </a:solidFill>
              </a:rPr>
              <a:t>Select the category you just added. </a:t>
            </a:r>
          </a:p>
        </p:txBody>
      </p:sp>
    </p:spTree>
    <p:extLst>
      <p:ext uri="{BB962C8B-B14F-4D97-AF65-F5344CB8AC3E}">
        <p14:creationId xmlns:p14="http://schemas.microsoft.com/office/powerpoint/2010/main" val="140775147"/>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2"/>
                                        </p:tgtEl>
                                        <p:attrNameLst>
                                          <p:attrName>style.visibility</p:attrName>
                                        </p:attrNameLst>
                                      </p:cBhvr>
                                      <p:to>
                                        <p:strVal val="visible"/>
                                      </p:to>
                                    </p:set>
                                    <p:anim calcmode="lin" valueType="num">
                                      <p:cBhvr additive="base">
                                        <p:cTn id="12" dur="500" fill="hold"/>
                                        <p:tgtEl>
                                          <p:spTgt spid="152"/>
                                        </p:tgtEl>
                                        <p:attrNameLst>
                                          <p:attrName>ppt_x</p:attrName>
                                        </p:attrNameLst>
                                      </p:cBhvr>
                                      <p:tavLst>
                                        <p:tav tm="0">
                                          <p:val>
                                            <p:strVal val="#ppt_x"/>
                                          </p:val>
                                        </p:tav>
                                        <p:tav tm="100000">
                                          <p:val>
                                            <p:strVal val="#ppt_x"/>
                                          </p:val>
                                        </p:tav>
                                      </p:tavLst>
                                    </p:anim>
                                    <p:anim calcmode="lin" valueType="num">
                                      <p:cBhvr additive="base">
                                        <p:cTn id="13" dur="500" fill="hold"/>
                                        <p:tgtEl>
                                          <p:spTgt spid="15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ppt_x"/>
                                          </p:val>
                                        </p:tav>
                                        <p:tav tm="100000">
                                          <p:val>
                                            <p:strVal val="#ppt_x"/>
                                          </p:val>
                                        </p:tav>
                                      </p:tavLst>
                                    </p:anim>
                                    <p:anim calcmode="lin" valueType="num">
                                      <p:cBhvr additive="base">
                                        <p:cTn id="17" dur="500" fill="hold"/>
                                        <p:tgtEl>
                                          <p:spTgt spid="14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7"/>
                                        </p:tgtEl>
                                        <p:attrNameLst>
                                          <p:attrName>style.visibility</p:attrName>
                                        </p:attrNameLst>
                                      </p:cBhvr>
                                      <p:to>
                                        <p:strVal val="visible"/>
                                      </p:to>
                                    </p:set>
                                    <p:anim calcmode="lin" valueType="num">
                                      <p:cBhvr additive="base">
                                        <p:cTn id="20" dur="500" fill="hold"/>
                                        <p:tgtEl>
                                          <p:spTgt spid="147"/>
                                        </p:tgtEl>
                                        <p:attrNameLst>
                                          <p:attrName>ppt_x</p:attrName>
                                        </p:attrNameLst>
                                      </p:cBhvr>
                                      <p:tavLst>
                                        <p:tav tm="0">
                                          <p:val>
                                            <p:strVal val="#ppt_x"/>
                                          </p:val>
                                        </p:tav>
                                        <p:tav tm="100000">
                                          <p:val>
                                            <p:strVal val="#ppt_x"/>
                                          </p:val>
                                        </p:tav>
                                      </p:tavLst>
                                    </p:anim>
                                    <p:anim calcmode="lin" valueType="num">
                                      <p:cBhvr additive="base">
                                        <p:cTn id="21" dur="500" fill="hold"/>
                                        <p:tgtEl>
                                          <p:spTgt spid="14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ppt_x"/>
                                          </p:val>
                                        </p:tav>
                                        <p:tav tm="100000">
                                          <p:val>
                                            <p:strVal val="#ppt_x"/>
                                          </p:val>
                                        </p:tav>
                                      </p:tavLst>
                                    </p:anim>
                                    <p:anim calcmode="lin" valueType="num">
                                      <p:cBhvr additive="base">
                                        <p:cTn id="2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wipe(down)">
                                      <p:cBhvr>
                                        <p:cTn id="33" dur="500"/>
                                        <p:tgtEl>
                                          <p:spTgt spid="153"/>
                                        </p:tgtEl>
                                      </p:cBhvr>
                                    </p:animEffect>
                                  </p:childTnLst>
                                </p:cTn>
                              </p:par>
                              <p:par>
                                <p:cTn id="34" presetID="22" presetClass="entr" presetSubtype="4" fill="hold" nodeType="with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wipe(down)">
                                      <p:cBhvr>
                                        <p:cTn id="36" dur="500"/>
                                        <p:tgtEl>
                                          <p:spTgt spid="148"/>
                                        </p:tgtEl>
                                      </p:cBhvr>
                                    </p:animEffect>
                                  </p:childTnLst>
                                </p:cTn>
                              </p:par>
                              <p:par>
                                <p:cTn id="37" presetID="22" presetClass="entr" presetSubtype="4" fill="hold" nodeType="withEffect">
                                  <p:stCondLst>
                                    <p:cond delay="0"/>
                                  </p:stCondLst>
                                  <p:childTnLst>
                                    <p:set>
                                      <p:cBhvr>
                                        <p:cTn id="38" dur="1" fill="hold">
                                          <p:stCondLst>
                                            <p:cond delay="0"/>
                                          </p:stCondLst>
                                        </p:cTn>
                                        <p:tgtEl>
                                          <p:spTgt spid="150"/>
                                        </p:tgtEl>
                                        <p:attrNameLst>
                                          <p:attrName>style.visibility</p:attrName>
                                        </p:attrNameLst>
                                      </p:cBhvr>
                                      <p:to>
                                        <p:strVal val="visible"/>
                                      </p:to>
                                    </p:set>
                                    <p:animEffect transition="in" filter="wipe(down)">
                                      <p:cBhvr>
                                        <p:cTn id="39" dur="500"/>
                                        <p:tgtEl>
                                          <p:spTgt spid="15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8"/>
                                        </p:tgtEl>
                                        <p:attrNameLst>
                                          <p:attrName>style.visibility</p:attrName>
                                        </p:attrNameLst>
                                      </p:cBhvr>
                                      <p:to>
                                        <p:strVal val="visible"/>
                                      </p:to>
                                    </p:set>
                                    <p:animEffect transition="in" filter="wipe(down)">
                                      <p:cBhvr>
                                        <p:cTn id="42" dur="500"/>
                                        <p:tgtEl>
                                          <p:spTgt spid="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4"/>
                                        </p:tgtEl>
                                        <p:attrNameLst>
                                          <p:attrName>style.visibility</p:attrName>
                                        </p:attrNameLst>
                                      </p:cBhvr>
                                      <p:to>
                                        <p:strVal val="visible"/>
                                      </p:to>
                                    </p:set>
                                    <p:animEffect transition="in" filter="wipe(down)">
                                      <p:cBhvr>
                                        <p:cTn id="47" dur="500"/>
                                        <p:tgtEl>
                                          <p:spTgt spid="154"/>
                                        </p:tgtEl>
                                      </p:cBhvr>
                                    </p:animEffect>
                                  </p:childTnLst>
                                </p:cTn>
                              </p:par>
                              <p:par>
                                <p:cTn id="48" presetID="22" presetClass="entr" presetSubtype="4" fill="hold"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par>
                                <p:cTn id="51" presetID="22" presetClass="entr" presetSubtype="4" fill="hold" nodeType="withEffect">
                                  <p:stCondLst>
                                    <p:cond delay="0"/>
                                  </p:stCondLst>
                                  <p:childTnLst>
                                    <p:set>
                                      <p:cBhvr>
                                        <p:cTn id="52" dur="1" fill="hold">
                                          <p:stCondLst>
                                            <p:cond delay="0"/>
                                          </p:stCondLst>
                                        </p:cTn>
                                        <p:tgtEl>
                                          <p:spTgt spid="151"/>
                                        </p:tgtEl>
                                        <p:attrNameLst>
                                          <p:attrName>style.visibility</p:attrName>
                                        </p:attrNameLst>
                                      </p:cBhvr>
                                      <p:to>
                                        <p:strVal val="visible"/>
                                      </p:to>
                                    </p:set>
                                    <p:animEffect transition="in" filter="wipe(down)">
                                      <p:cBhvr>
                                        <p:cTn id="53" dur="500"/>
                                        <p:tgtEl>
                                          <p:spTgt spid="15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wipe(down)">
                                      <p:cBhvr>
                                        <p:cTn id="56" dur="500"/>
                                        <p:tgtEl>
                                          <p:spTgt spid="1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55"/>
                                        </p:tgtEl>
                                        <p:attrNameLst>
                                          <p:attrName>style.visibility</p:attrName>
                                        </p:attrNameLst>
                                      </p:cBhvr>
                                      <p:to>
                                        <p:strVal val="visible"/>
                                      </p:to>
                                    </p:set>
                                    <p:animEffect transition="in" filter="wipe(down)">
                                      <p:cBhvr>
                                        <p:cTn id="61" dur="500"/>
                                        <p:tgtEl>
                                          <p:spTgt spid="155"/>
                                        </p:tgtEl>
                                      </p:cBhvr>
                                    </p:animEffect>
                                  </p:childTnLst>
                                </p:cTn>
                              </p:par>
                              <p:par>
                                <p:cTn id="62" presetID="22" presetClass="entr" presetSubtype="4" fill="hold"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down)">
                                      <p:cBhvr>
                                        <p:cTn id="64" dur="500"/>
                                        <p:tgtEl>
                                          <p:spTgt spid="8"/>
                                        </p:tgtEl>
                                      </p:cBhvr>
                                    </p:animEffect>
                                  </p:childTnLst>
                                </p:cTn>
                              </p:par>
                              <p:par>
                                <p:cTn id="65" presetID="2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500"/>
                                        <p:tgtEl>
                                          <p:spTgt spid="44"/>
                                        </p:tgtEl>
                                      </p:cBhvr>
                                    </p:animEffect>
                                  </p:childTnLst>
                                </p:cTn>
                              </p:par>
                              <p:par>
                                <p:cTn id="68" presetID="22" presetClass="entr" presetSubtype="4"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down)">
                                      <p:cBhvr>
                                        <p:cTn id="70" dur="500"/>
                                        <p:tgtEl>
                                          <p:spTgt spid="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57"/>
                                        </p:tgtEl>
                                        <p:attrNameLst>
                                          <p:attrName>style.visibility</p:attrName>
                                        </p:attrNameLst>
                                      </p:cBhvr>
                                      <p:to>
                                        <p:strVal val="visible"/>
                                      </p:to>
                                    </p:set>
                                    <p:animEffect transition="in" filter="wipe(down)">
                                      <p:cBhvr>
                                        <p:cTn id="73"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138" grpId="0"/>
      <p:bldP spid="152" grpId="0" animBg="1"/>
      <p:bldP spid="153" grpId="0" animBg="1"/>
      <p:bldP spid="154" grpId="0" animBg="1"/>
      <p:bldP spid="155" grpId="0" animBg="1"/>
      <p:bldP spid="156" grpId="0"/>
      <p:bldP spid="1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Plan and improve your grades</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14</a:t>
            </a:fld>
            <a:endParaRPr lang="en-US" dirty="0"/>
          </a:p>
        </p:txBody>
      </p:sp>
      <p:grpSp>
        <p:nvGrpSpPr>
          <p:cNvPr id="11" name="Group 10">
            <a:extLst>
              <a:ext uri="{FF2B5EF4-FFF2-40B4-BE49-F238E27FC236}">
                <a16:creationId xmlns:a16="http://schemas.microsoft.com/office/drawing/2014/main" id="{095571C6-E78B-432E-820B-E4F5E4306FBF}"/>
              </a:ext>
              <a:ext uri="{C183D7F6-B498-43B3-948B-1728B52AA6E4}">
                <adec:decorative xmlns:adec="http://schemas.microsoft.com/office/drawing/2017/decorative" val="1"/>
              </a:ext>
            </a:extLst>
          </p:cNvPr>
          <p:cNvGrpSpPr/>
          <p:nvPr/>
        </p:nvGrpSpPr>
        <p:grpSpPr>
          <a:xfrm>
            <a:off x="763732" y="1471064"/>
            <a:ext cx="3028950" cy="4524306"/>
            <a:chOff x="838200" y="1687232"/>
            <a:chExt cx="3028950" cy="4524306"/>
          </a:xfrm>
        </p:grpSpPr>
        <p:sp>
          <p:nvSpPr>
            <p:cNvPr id="84" name="Rectangle 83">
              <a:extLst>
                <a:ext uri="{FF2B5EF4-FFF2-40B4-BE49-F238E27FC236}">
                  <a16:creationId xmlns:a16="http://schemas.microsoft.com/office/drawing/2014/main" id="{5517C826-C471-4169-9892-EEBF4B4D8645}"/>
                </a:ext>
              </a:extLst>
            </p:cNvPr>
            <p:cNvSpPr/>
            <p:nvPr/>
          </p:nvSpPr>
          <p:spPr>
            <a:xfrm>
              <a:off x="838200"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Chart 22">
              <a:extLst>
                <a:ext uri="{FF2B5EF4-FFF2-40B4-BE49-F238E27FC236}">
                  <a16:creationId xmlns:a16="http://schemas.microsoft.com/office/drawing/2014/main" id="{906FB1C6-A882-4BAA-8733-7662E3996CB6}"/>
                </a:ext>
              </a:extLst>
            </p:cNvPr>
            <p:cNvGraphicFramePr/>
            <p:nvPr>
              <p:extLst/>
            </p:nvPr>
          </p:nvGraphicFramePr>
          <p:xfrm>
            <a:off x="1322832" y="1687232"/>
            <a:ext cx="2059686" cy="192094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Rounded Corners 6">
              <a:extLst>
                <a:ext uri="{FF2B5EF4-FFF2-40B4-BE49-F238E27FC236}">
                  <a16:creationId xmlns:a16="http://schemas.microsoft.com/office/drawing/2014/main" id="{0321790F-CD39-47FB-80ED-9EBD430089D0}"/>
                </a:ext>
              </a:extLst>
            </p:cNvPr>
            <p:cNvSpPr/>
            <p:nvPr/>
          </p:nvSpPr>
          <p:spPr>
            <a:xfrm>
              <a:off x="1048902" y="4313661"/>
              <a:ext cx="2533650" cy="498598"/>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1</a:t>
              </a:r>
            </a:p>
          </p:txBody>
        </p:sp>
        <p:sp>
          <p:nvSpPr>
            <p:cNvPr id="50" name="TextBox 47">
              <a:extLst>
                <a:ext uri="{FF2B5EF4-FFF2-40B4-BE49-F238E27FC236}">
                  <a16:creationId xmlns:a16="http://schemas.microsoft.com/office/drawing/2014/main" id="{93A7AF6A-22BC-4CD2-A354-D732C3FA233C}"/>
                </a:ext>
              </a:extLst>
            </p:cNvPr>
            <p:cNvSpPr txBox="1"/>
            <p:nvPr/>
          </p:nvSpPr>
          <p:spPr>
            <a:xfrm>
              <a:off x="1005964" y="5004076"/>
              <a:ext cx="2693422" cy="83099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75000"/>
                      <a:lumOff val="25000"/>
                    </a:schemeClr>
                  </a:solidFill>
                </a:rPr>
                <a:t>Click the floating action button, and select Improve Your GPA.</a:t>
              </a:r>
            </a:p>
          </p:txBody>
        </p:sp>
        <p:grpSp>
          <p:nvGrpSpPr>
            <p:cNvPr id="9" name="Group 8">
              <a:extLst>
                <a:ext uri="{FF2B5EF4-FFF2-40B4-BE49-F238E27FC236}">
                  <a16:creationId xmlns:a16="http://schemas.microsoft.com/office/drawing/2014/main" id="{A8D036FC-A71A-4362-9029-CA4004AEC69C}"/>
                </a:ext>
              </a:extLst>
            </p:cNvPr>
            <p:cNvGrpSpPr/>
            <p:nvPr/>
          </p:nvGrpSpPr>
          <p:grpSpPr>
            <a:xfrm>
              <a:off x="2019351" y="5999642"/>
              <a:ext cx="666649" cy="116554"/>
              <a:chOff x="2000299" y="6003628"/>
              <a:chExt cx="666649" cy="116554"/>
            </a:xfrm>
          </p:grpSpPr>
          <p:sp>
            <p:nvSpPr>
              <p:cNvPr id="8" name="Rectangle: Rounded Corners 7">
                <a:extLst>
                  <a:ext uri="{FF2B5EF4-FFF2-40B4-BE49-F238E27FC236}">
                    <a16:creationId xmlns:a16="http://schemas.microsoft.com/office/drawing/2014/main" id="{039D305D-7F54-4713-A905-386715DF6134}"/>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Rounded Corners 50">
                <a:extLst>
                  <a:ext uri="{FF2B5EF4-FFF2-40B4-BE49-F238E27FC236}">
                    <a16:creationId xmlns:a16="http://schemas.microsoft.com/office/drawing/2014/main" id="{0315503C-4C47-4E5E-A01E-3958471F84BE}"/>
                  </a:ext>
                </a:extLst>
              </p:cNvPr>
              <p:cNvSpPr/>
              <p:nvPr/>
            </p:nvSpPr>
            <p:spPr>
              <a:xfrm rot="18900000">
                <a:off x="2275346"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26C79082-74F0-4AC4-B0F3-1B90034C8813}"/>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a:extLst>
              <a:ext uri="{FF2B5EF4-FFF2-40B4-BE49-F238E27FC236}">
                <a16:creationId xmlns:a16="http://schemas.microsoft.com/office/drawing/2014/main" id="{CCAE9C21-B3D7-4679-B837-F4BA7320CFB2}"/>
              </a:ext>
              <a:ext uri="{C183D7F6-B498-43B3-948B-1728B52AA6E4}">
                <adec:decorative xmlns:adec="http://schemas.microsoft.com/office/drawing/2017/decorative" val="1"/>
              </a:ext>
            </a:extLst>
          </p:cNvPr>
          <p:cNvGrpSpPr/>
          <p:nvPr/>
        </p:nvGrpSpPr>
        <p:grpSpPr>
          <a:xfrm>
            <a:off x="4581525" y="1256940"/>
            <a:ext cx="3028950" cy="4960977"/>
            <a:chOff x="4581525" y="1687232"/>
            <a:chExt cx="3028950" cy="4960977"/>
          </a:xfrm>
        </p:grpSpPr>
        <p:sp>
          <p:nvSpPr>
            <p:cNvPr id="60" name="Rectangle 59">
              <a:extLst>
                <a:ext uri="{FF2B5EF4-FFF2-40B4-BE49-F238E27FC236}">
                  <a16:creationId xmlns:a16="http://schemas.microsoft.com/office/drawing/2014/main" id="{CE964EA2-E75F-4ACF-84AC-8F703B06F6D6}"/>
                </a:ext>
              </a:extLst>
            </p:cNvPr>
            <p:cNvSpPr/>
            <p:nvPr/>
          </p:nvSpPr>
          <p:spPr>
            <a:xfrm>
              <a:off x="4581525" y="4438820"/>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6" name="Chart 85">
              <a:extLst>
                <a:ext uri="{FF2B5EF4-FFF2-40B4-BE49-F238E27FC236}">
                  <a16:creationId xmlns:a16="http://schemas.microsoft.com/office/drawing/2014/main" id="{07617017-56AE-4EF1-990A-2D4410C51BFB}"/>
                </a:ext>
              </a:extLst>
            </p:cNvPr>
            <p:cNvGraphicFramePr/>
            <p:nvPr>
              <p:extLst/>
            </p:nvPr>
          </p:nvGraphicFramePr>
          <p:xfrm>
            <a:off x="5085207" y="1687232"/>
            <a:ext cx="2059686" cy="1920940"/>
          </p:xfrm>
          <a:graphic>
            <a:graphicData uri="http://schemas.openxmlformats.org/drawingml/2006/chart">
              <c:chart xmlns:c="http://schemas.openxmlformats.org/drawingml/2006/chart" xmlns:r="http://schemas.openxmlformats.org/officeDocument/2006/relationships" r:id="rId3"/>
            </a:graphicData>
          </a:graphic>
        </p:graphicFrame>
        <p:sp>
          <p:nvSpPr>
            <p:cNvPr id="88" name="Rectangle: Rounded Corners 87">
              <a:extLst>
                <a:ext uri="{FF2B5EF4-FFF2-40B4-BE49-F238E27FC236}">
                  <a16:creationId xmlns:a16="http://schemas.microsoft.com/office/drawing/2014/main" id="{5B1D1B62-74EE-4306-A194-676901404487}"/>
                </a:ext>
              </a:extLst>
            </p:cNvPr>
            <p:cNvSpPr/>
            <p:nvPr/>
          </p:nvSpPr>
          <p:spPr>
            <a:xfrm>
              <a:off x="4930642" y="4563865"/>
              <a:ext cx="2533650" cy="498598"/>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2</a:t>
              </a:r>
            </a:p>
          </p:txBody>
        </p:sp>
        <p:sp>
          <p:nvSpPr>
            <p:cNvPr id="89" name="TextBox 47">
              <a:extLst>
                <a:ext uri="{FF2B5EF4-FFF2-40B4-BE49-F238E27FC236}">
                  <a16:creationId xmlns:a16="http://schemas.microsoft.com/office/drawing/2014/main" id="{1DD221D1-F384-4A12-B3A1-9380E515AA4D}"/>
                </a:ext>
              </a:extLst>
            </p:cNvPr>
            <p:cNvSpPr txBox="1"/>
            <p:nvPr/>
          </p:nvSpPr>
          <p:spPr>
            <a:xfrm>
              <a:off x="4749289" y="5231493"/>
              <a:ext cx="2693422" cy="615553"/>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solidFill>
                    <a:schemeClr val="tx1">
                      <a:lumMod val="75000"/>
                      <a:lumOff val="25000"/>
                    </a:schemeClr>
                  </a:solidFill>
                </a:rPr>
                <a:t>Select the category of the next assignment.</a:t>
              </a:r>
            </a:p>
          </p:txBody>
        </p:sp>
        <p:grpSp>
          <p:nvGrpSpPr>
            <p:cNvPr id="90" name="Group 89">
              <a:extLst>
                <a:ext uri="{FF2B5EF4-FFF2-40B4-BE49-F238E27FC236}">
                  <a16:creationId xmlns:a16="http://schemas.microsoft.com/office/drawing/2014/main" id="{084F8638-3DFE-40FD-854B-409E4CB30D48}"/>
                </a:ext>
              </a:extLst>
            </p:cNvPr>
            <p:cNvGrpSpPr/>
            <p:nvPr/>
          </p:nvGrpSpPr>
          <p:grpSpPr>
            <a:xfrm>
              <a:off x="5781726" y="5999642"/>
              <a:ext cx="666649" cy="116554"/>
              <a:chOff x="2000299" y="6003628"/>
              <a:chExt cx="666649" cy="116554"/>
            </a:xfrm>
          </p:grpSpPr>
          <p:sp>
            <p:nvSpPr>
              <p:cNvPr id="91" name="Rectangle: Rounded Corners 90">
                <a:extLst>
                  <a:ext uri="{FF2B5EF4-FFF2-40B4-BE49-F238E27FC236}">
                    <a16:creationId xmlns:a16="http://schemas.microsoft.com/office/drawing/2014/main" id="{892C806D-C45F-463A-AFE9-40722447233E}"/>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9BFF84D4-4EC3-4945-B13B-66B4E4959D5E}"/>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Rounded Corners 92">
                <a:extLst>
                  <a:ext uri="{FF2B5EF4-FFF2-40B4-BE49-F238E27FC236}">
                    <a16:creationId xmlns:a16="http://schemas.microsoft.com/office/drawing/2014/main" id="{51D44F5C-0BBA-4717-8784-6F4AACC29B26}"/>
                  </a:ext>
                </a:extLst>
              </p:cNvPr>
              <p:cNvSpPr/>
              <p:nvPr/>
            </p:nvSpPr>
            <p:spPr>
              <a:xfrm rot="18900000">
                <a:off x="2550394" y="6003628"/>
                <a:ext cx="116554" cy="116554"/>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4" name="Group 93">
            <a:extLst>
              <a:ext uri="{FF2B5EF4-FFF2-40B4-BE49-F238E27FC236}">
                <a16:creationId xmlns:a16="http://schemas.microsoft.com/office/drawing/2014/main" id="{6F24C558-0189-4057-9F4E-DF71D7873DAB}"/>
              </a:ext>
              <a:ext uri="{C183D7F6-B498-43B3-948B-1728B52AA6E4}">
                <adec:decorative xmlns:adec="http://schemas.microsoft.com/office/drawing/2017/decorative" val="1"/>
              </a:ext>
            </a:extLst>
          </p:cNvPr>
          <p:cNvGrpSpPr/>
          <p:nvPr/>
        </p:nvGrpSpPr>
        <p:grpSpPr>
          <a:xfrm>
            <a:off x="8324850" y="3804228"/>
            <a:ext cx="3028950" cy="2209389"/>
            <a:chOff x="4600575" y="4002149"/>
            <a:chExt cx="3028950" cy="2209389"/>
          </a:xfrm>
        </p:grpSpPr>
        <p:sp>
          <p:nvSpPr>
            <p:cNvPr id="95" name="Rectangle 94">
              <a:extLst>
                <a:ext uri="{FF2B5EF4-FFF2-40B4-BE49-F238E27FC236}">
                  <a16:creationId xmlns:a16="http://schemas.microsoft.com/office/drawing/2014/main" id="{827A7180-F4B1-4428-920C-21FEF63F28E6}"/>
                </a:ext>
              </a:extLst>
            </p:cNvPr>
            <p:cNvSpPr/>
            <p:nvPr/>
          </p:nvSpPr>
          <p:spPr>
            <a:xfrm>
              <a:off x="4600575" y="4002149"/>
              <a:ext cx="3028950" cy="2209389"/>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Rounded Corners 96">
              <a:extLst>
                <a:ext uri="{FF2B5EF4-FFF2-40B4-BE49-F238E27FC236}">
                  <a16:creationId xmlns:a16="http://schemas.microsoft.com/office/drawing/2014/main" id="{97ADD497-A19D-4612-BEA2-0A08536668AC}"/>
                </a:ext>
              </a:extLst>
            </p:cNvPr>
            <p:cNvSpPr/>
            <p:nvPr/>
          </p:nvSpPr>
          <p:spPr>
            <a:xfrm>
              <a:off x="4829175" y="4412968"/>
              <a:ext cx="2533650" cy="498598"/>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3</a:t>
              </a:r>
            </a:p>
          </p:txBody>
        </p:sp>
        <p:sp>
          <p:nvSpPr>
            <p:cNvPr id="98" name="TextBox 47">
              <a:extLst>
                <a:ext uri="{FF2B5EF4-FFF2-40B4-BE49-F238E27FC236}">
                  <a16:creationId xmlns:a16="http://schemas.microsoft.com/office/drawing/2014/main" id="{2B00CA3E-327F-492E-8233-637749B20261}"/>
                </a:ext>
              </a:extLst>
            </p:cNvPr>
            <p:cNvSpPr txBox="1"/>
            <p:nvPr/>
          </p:nvSpPr>
          <p:spPr>
            <a:xfrm>
              <a:off x="4829175" y="5123771"/>
              <a:ext cx="2693422" cy="830997"/>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75000"/>
                      <a:lumOff val="25000"/>
                    </a:schemeClr>
                  </a:solidFill>
                </a:rPr>
                <a:t>Enter the desired grade, and see the required grade for next assignment</a:t>
              </a:r>
            </a:p>
          </p:txBody>
        </p:sp>
        <p:grpSp>
          <p:nvGrpSpPr>
            <p:cNvPr id="99" name="Group 98">
              <a:extLst>
                <a:ext uri="{FF2B5EF4-FFF2-40B4-BE49-F238E27FC236}">
                  <a16:creationId xmlns:a16="http://schemas.microsoft.com/office/drawing/2014/main" id="{F99F15A6-1005-4919-844A-DC792B7441D2}"/>
                </a:ext>
              </a:extLst>
            </p:cNvPr>
            <p:cNvGrpSpPr/>
            <p:nvPr/>
          </p:nvGrpSpPr>
          <p:grpSpPr>
            <a:xfrm>
              <a:off x="5781726" y="5999642"/>
              <a:ext cx="666649" cy="116554"/>
              <a:chOff x="2000299" y="6003628"/>
              <a:chExt cx="666649" cy="116554"/>
            </a:xfrm>
          </p:grpSpPr>
          <p:sp>
            <p:nvSpPr>
              <p:cNvPr id="100" name="Rectangle: Rounded Corners 99">
                <a:extLst>
                  <a:ext uri="{FF2B5EF4-FFF2-40B4-BE49-F238E27FC236}">
                    <a16:creationId xmlns:a16="http://schemas.microsoft.com/office/drawing/2014/main" id="{E3CAE9A1-EAF1-4D84-8445-91DB24FF15FF}"/>
                  </a:ext>
                </a:extLst>
              </p:cNvPr>
              <p:cNvSpPr/>
              <p:nvPr/>
            </p:nvSpPr>
            <p:spPr>
              <a:xfrm rot="18900000">
                <a:off x="2000299"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0E2495B4-60C8-4DE6-9FC6-8875DAB46AC9}"/>
                  </a:ext>
                </a:extLst>
              </p:cNvPr>
              <p:cNvSpPr/>
              <p:nvPr/>
            </p:nvSpPr>
            <p:spPr>
              <a:xfrm rot="18900000">
                <a:off x="2275346"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09C96969-49B1-4D8A-95DF-3FAB21DA87C9}"/>
                  </a:ext>
                </a:extLst>
              </p:cNvPr>
              <p:cNvSpPr/>
              <p:nvPr/>
            </p:nvSpPr>
            <p:spPr>
              <a:xfrm rot="18900000">
                <a:off x="2550394" y="6003628"/>
                <a:ext cx="116554" cy="116554"/>
              </a:xfrm>
              <a:prstGeom prst="round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a:extLst>
              <a:ext uri="{FF2B5EF4-FFF2-40B4-BE49-F238E27FC236}">
                <a16:creationId xmlns:a16="http://schemas.microsoft.com/office/drawing/2014/main" id="{ED985EFE-7E6C-4734-96BA-6F4427F77170}"/>
              </a:ext>
            </a:extLst>
          </p:cNvPr>
          <p:cNvPicPr>
            <a:picLocks noChangeAspect="1"/>
          </p:cNvPicPr>
          <p:nvPr/>
        </p:nvPicPr>
        <p:blipFill>
          <a:blip r:embed="rId4"/>
          <a:stretch>
            <a:fillRect/>
          </a:stretch>
        </p:blipFill>
        <p:spPr>
          <a:xfrm>
            <a:off x="1439427" y="1335928"/>
            <a:ext cx="1716970" cy="2603148"/>
          </a:xfrm>
          <a:prstGeom prst="rect">
            <a:avLst/>
          </a:prstGeom>
        </p:spPr>
      </p:pic>
      <p:pic>
        <p:nvPicPr>
          <p:cNvPr id="14" name="Picture 13">
            <a:extLst>
              <a:ext uri="{FF2B5EF4-FFF2-40B4-BE49-F238E27FC236}">
                <a16:creationId xmlns:a16="http://schemas.microsoft.com/office/drawing/2014/main" id="{97295604-82E4-46EA-8CCC-CBEA768FE85F}"/>
              </a:ext>
            </a:extLst>
          </p:cNvPr>
          <p:cNvPicPr>
            <a:picLocks noChangeAspect="1"/>
          </p:cNvPicPr>
          <p:nvPr/>
        </p:nvPicPr>
        <p:blipFill>
          <a:blip r:embed="rId5"/>
          <a:stretch>
            <a:fillRect/>
          </a:stretch>
        </p:blipFill>
        <p:spPr>
          <a:xfrm>
            <a:off x="5219567" y="1256940"/>
            <a:ext cx="1910679" cy="2556938"/>
          </a:xfrm>
          <a:prstGeom prst="rect">
            <a:avLst/>
          </a:prstGeom>
        </p:spPr>
      </p:pic>
      <p:pic>
        <p:nvPicPr>
          <p:cNvPr id="36" name="Picture 35">
            <a:extLst>
              <a:ext uri="{FF2B5EF4-FFF2-40B4-BE49-F238E27FC236}">
                <a16:creationId xmlns:a16="http://schemas.microsoft.com/office/drawing/2014/main" id="{0F9C9825-8639-4E2E-8AC9-BE888DA23DB8}"/>
              </a:ext>
            </a:extLst>
          </p:cNvPr>
          <p:cNvPicPr/>
          <p:nvPr/>
        </p:nvPicPr>
        <p:blipFill>
          <a:blip r:embed="rId6" cstate="print">
            <a:extLst>
              <a:ext uri="{28A0092B-C50C-407E-A947-70E740481C1C}">
                <a14:useLocalDpi xmlns:a14="http://schemas.microsoft.com/office/drawing/2010/main" val="0"/>
              </a:ext>
            </a:extLst>
          </a:blip>
          <a:srcRect t="11304" b="15517"/>
          <a:stretch>
            <a:fillRect/>
          </a:stretch>
        </p:blipFill>
        <p:spPr bwMode="auto">
          <a:xfrm>
            <a:off x="8922050" y="1292468"/>
            <a:ext cx="1903730" cy="2474595"/>
          </a:xfrm>
          <a:prstGeom prst="rect">
            <a:avLst/>
          </a:prstGeom>
          <a:noFill/>
        </p:spPr>
      </p:pic>
    </p:spTree>
    <p:extLst>
      <p:ext uri="{BB962C8B-B14F-4D97-AF65-F5344CB8AC3E}">
        <p14:creationId xmlns:p14="http://schemas.microsoft.com/office/powerpoint/2010/main" val="375915829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1000"/>
                                        <p:tgtEl>
                                          <p:spTgt spid="94"/>
                                        </p:tgtEl>
                                      </p:cBhvr>
                                    </p:animEffect>
                                    <p:anim calcmode="lin" valueType="num">
                                      <p:cBhvr>
                                        <p:cTn id="42" dur="1000" fill="hold"/>
                                        <p:tgtEl>
                                          <p:spTgt spid="94"/>
                                        </p:tgtEl>
                                        <p:attrNameLst>
                                          <p:attrName>ppt_x</p:attrName>
                                        </p:attrNameLst>
                                      </p:cBhvr>
                                      <p:tavLst>
                                        <p:tav tm="0">
                                          <p:val>
                                            <p:strVal val="#ppt_x"/>
                                          </p:val>
                                        </p:tav>
                                        <p:tav tm="100000">
                                          <p:val>
                                            <p:strVal val="#ppt_x"/>
                                          </p:val>
                                        </p:tav>
                                      </p:tavLst>
                                    </p:anim>
                                    <p:anim calcmode="lin" valueType="num">
                                      <p:cBhvr>
                                        <p:cTn id="43"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Change conversion/</a:t>
            </a:r>
            <a:r>
              <a:rPr lang="en-US" dirty="0" err="1"/>
              <a:t>gpa</a:t>
            </a:r>
            <a:r>
              <a:rPr lang="en-US" dirty="0"/>
              <a:t> Tables </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15</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590139" y="1558000"/>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3764581" y="4094381"/>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6" name="TextBox 47">
            <a:extLst>
              <a:ext uri="{FF2B5EF4-FFF2-40B4-BE49-F238E27FC236}">
                <a16:creationId xmlns:a16="http://schemas.microsoft.com/office/drawing/2014/main" id="{ADD28621-C404-41A6-85D1-1C963A241234}"/>
              </a:ext>
            </a:extLst>
          </p:cNvPr>
          <p:cNvSpPr txBox="1"/>
          <p:nvPr/>
        </p:nvSpPr>
        <p:spPr>
          <a:xfrm>
            <a:off x="629192" y="1623916"/>
            <a:ext cx="3610329" cy="49244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chemeClr val="bg1"/>
                </a:solidFill>
              </a:rPr>
              <a:t>Tap the menu button and select conversion Tables.</a:t>
            </a:r>
          </a:p>
        </p:txBody>
      </p:sp>
      <p:sp>
        <p:nvSpPr>
          <p:cNvPr id="37" name="TextBox 47">
            <a:extLst>
              <a:ext uri="{FF2B5EF4-FFF2-40B4-BE49-F238E27FC236}">
                <a16:creationId xmlns:a16="http://schemas.microsoft.com/office/drawing/2014/main" id="{CEDCE8FF-73B3-4C37-B751-F7E83288982A}"/>
              </a:ext>
            </a:extLst>
          </p:cNvPr>
          <p:cNvSpPr txBox="1"/>
          <p:nvPr/>
        </p:nvSpPr>
        <p:spPr>
          <a:xfrm>
            <a:off x="-290715" y="2880710"/>
            <a:ext cx="3610329" cy="24622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chemeClr val="bg1"/>
                </a:solidFill>
              </a:rPr>
              <a:t>Select the Custom GPA Button. </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4999" y="1134489"/>
            <a:ext cx="6109883" cy="5723511"/>
            <a:chOff x="631829" y="3135180"/>
            <a:chExt cx="3458504" cy="280696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61719" y="313518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E7912B0-079D-4CEC-A238-83654C876091}"/>
              </a:ext>
              <a:ext uri="{C183D7F6-B498-43B3-948B-1728B52AA6E4}">
                <adec:decorative xmlns:adec="http://schemas.microsoft.com/office/drawing/2017/decorative" val="1"/>
              </a:ext>
            </a:extLst>
          </p:cNvPr>
          <p:cNvSpPr/>
          <p:nvPr/>
        </p:nvSpPr>
        <p:spPr>
          <a:xfrm>
            <a:off x="3509558" y="2646434"/>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6" name="Oval 25">
            <a:extLst>
              <a:ext uri="{FF2B5EF4-FFF2-40B4-BE49-F238E27FC236}">
                <a16:creationId xmlns:a16="http://schemas.microsoft.com/office/drawing/2014/main" id="{68D74483-1C1E-484A-A4B1-1C47C4817794}"/>
              </a:ext>
              <a:ext uri="{C183D7F6-B498-43B3-948B-1728B52AA6E4}">
                <adec:decorative xmlns:adec="http://schemas.microsoft.com/office/drawing/2017/decorative" val="1"/>
              </a:ext>
            </a:extLst>
          </p:cNvPr>
          <p:cNvSpPr/>
          <p:nvPr/>
        </p:nvSpPr>
        <p:spPr>
          <a:xfrm>
            <a:off x="4670835" y="4920674"/>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7" name="TextBox 47">
            <a:extLst>
              <a:ext uri="{FF2B5EF4-FFF2-40B4-BE49-F238E27FC236}">
                <a16:creationId xmlns:a16="http://schemas.microsoft.com/office/drawing/2014/main" id="{0C587CF1-C19A-4FC2-9013-F688A1A636DF}"/>
              </a:ext>
            </a:extLst>
          </p:cNvPr>
          <p:cNvSpPr txBox="1"/>
          <p:nvPr/>
        </p:nvSpPr>
        <p:spPr>
          <a:xfrm>
            <a:off x="-173565" y="4370551"/>
            <a:ext cx="3610329" cy="246221"/>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chemeClr val="bg1"/>
                </a:solidFill>
              </a:rPr>
              <a:t>Tap on any of GPA Conversions</a:t>
            </a:r>
          </a:p>
        </p:txBody>
      </p:sp>
      <p:sp>
        <p:nvSpPr>
          <p:cNvPr id="28" name="TextBox 47">
            <a:extLst>
              <a:ext uri="{FF2B5EF4-FFF2-40B4-BE49-F238E27FC236}">
                <a16:creationId xmlns:a16="http://schemas.microsoft.com/office/drawing/2014/main" id="{78AEA23D-E2E7-481F-A58C-CFE4700D532B}"/>
              </a:ext>
            </a:extLst>
          </p:cNvPr>
          <p:cNvSpPr txBox="1"/>
          <p:nvPr/>
        </p:nvSpPr>
        <p:spPr>
          <a:xfrm>
            <a:off x="614001" y="5072496"/>
            <a:ext cx="3610329" cy="49244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dirty="0">
                <a:solidFill>
                  <a:schemeClr val="bg1"/>
                </a:solidFill>
              </a:rPr>
              <a:t>Follow the exact format provided or the app may not work.</a:t>
            </a:r>
          </a:p>
        </p:txBody>
      </p:sp>
      <p:pic>
        <p:nvPicPr>
          <p:cNvPr id="15" name="Picture 14">
            <a:extLst>
              <a:ext uri="{FF2B5EF4-FFF2-40B4-BE49-F238E27FC236}">
                <a16:creationId xmlns:a16="http://schemas.microsoft.com/office/drawing/2014/main" id="{BE975A1E-A29F-4770-B645-7200CBCF912D}"/>
              </a:ext>
            </a:extLst>
          </p:cNvPr>
          <p:cNvPicPr>
            <a:picLocks noChangeAspect="1"/>
          </p:cNvPicPr>
          <p:nvPr/>
        </p:nvPicPr>
        <p:blipFill>
          <a:blip r:embed="rId3"/>
          <a:stretch>
            <a:fillRect/>
          </a:stretch>
        </p:blipFill>
        <p:spPr>
          <a:xfrm>
            <a:off x="6611244" y="1518848"/>
            <a:ext cx="1515962" cy="2484050"/>
          </a:xfrm>
          <a:prstGeom prst="rect">
            <a:avLst/>
          </a:prstGeom>
        </p:spPr>
      </p:pic>
      <p:pic>
        <p:nvPicPr>
          <p:cNvPr id="17" name="Picture 16">
            <a:extLst>
              <a:ext uri="{FF2B5EF4-FFF2-40B4-BE49-F238E27FC236}">
                <a16:creationId xmlns:a16="http://schemas.microsoft.com/office/drawing/2014/main" id="{D971B734-0EBB-4DC0-942F-AEEBB16C986C}"/>
              </a:ext>
            </a:extLst>
          </p:cNvPr>
          <p:cNvPicPr>
            <a:picLocks noChangeAspect="1"/>
          </p:cNvPicPr>
          <p:nvPr/>
        </p:nvPicPr>
        <p:blipFill>
          <a:blip r:embed="rId4"/>
          <a:stretch>
            <a:fillRect/>
          </a:stretch>
        </p:blipFill>
        <p:spPr>
          <a:xfrm>
            <a:off x="8224051" y="1501241"/>
            <a:ext cx="1398469" cy="2527603"/>
          </a:xfrm>
          <a:prstGeom prst="rect">
            <a:avLst/>
          </a:prstGeom>
        </p:spPr>
      </p:pic>
      <p:pic>
        <p:nvPicPr>
          <p:cNvPr id="18" name="Picture 17">
            <a:extLst>
              <a:ext uri="{FF2B5EF4-FFF2-40B4-BE49-F238E27FC236}">
                <a16:creationId xmlns:a16="http://schemas.microsoft.com/office/drawing/2014/main" id="{E3DA39AC-0491-4168-96A8-68FDC41F50DA}"/>
              </a:ext>
            </a:extLst>
          </p:cNvPr>
          <p:cNvPicPr>
            <a:picLocks noChangeAspect="1"/>
          </p:cNvPicPr>
          <p:nvPr/>
        </p:nvPicPr>
        <p:blipFill>
          <a:blip r:embed="rId5"/>
          <a:stretch>
            <a:fillRect/>
          </a:stretch>
        </p:blipFill>
        <p:spPr>
          <a:xfrm>
            <a:off x="9718408" y="1461655"/>
            <a:ext cx="1462171" cy="2513441"/>
          </a:xfrm>
          <a:prstGeom prst="rect">
            <a:avLst/>
          </a:prstGeom>
        </p:spPr>
      </p:pic>
      <p:pic>
        <p:nvPicPr>
          <p:cNvPr id="19" name="Picture 18">
            <a:extLst>
              <a:ext uri="{FF2B5EF4-FFF2-40B4-BE49-F238E27FC236}">
                <a16:creationId xmlns:a16="http://schemas.microsoft.com/office/drawing/2014/main" id="{0D33E921-6586-4060-A720-9E3A54F1ADDE}"/>
              </a:ext>
            </a:extLst>
          </p:cNvPr>
          <p:cNvPicPr>
            <a:picLocks noChangeAspect="1"/>
          </p:cNvPicPr>
          <p:nvPr/>
        </p:nvPicPr>
        <p:blipFill rotWithShape="1">
          <a:blip r:embed="rId6"/>
          <a:srcRect b="17246"/>
          <a:stretch/>
        </p:blipFill>
        <p:spPr>
          <a:xfrm>
            <a:off x="8149500" y="4037097"/>
            <a:ext cx="1543265" cy="1056378"/>
          </a:xfrm>
          <a:prstGeom prst="rect">
            <a:avLst/>
          </a:prstGeom>
        </p:spPr>
      </p:pic>
    </p:spTree>
    <p:extLst>
      <p:ext uri="{BB962C8B-B14F-4D97-AF65-F5344CB8AC3E}">
        <p14:creationId xmlns:p14="http://schemas.microsoft.com/office/powerpoint/2010/main" val="155057433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arn(inVertical)">
                                      <p:cBhvr>
                                        <p:cTn id="15" dur="500"/>
                                        <p:tgtEl>
                                          <p:spTgt spid="22"/>
                                        </p:tgtEl>
                                      </p:cBhvr>
                                    </p:animEffect>
                                  </p:childTnLst>
                                </p:cTn>
                              </p:par>
                              <p:par>
                                <p:cTn id="16" presetID="16" presetClass="entr" presetSubtype="21"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80">
                                          <p:stCondLst>
                                            <p:cond delay="0"/>
                                          </p:stCondLst>
                                        </p:cTn>
                                        <p:tgtEl>
                                          <p:spTgt spid="28"/>
                                        </p:tgtEl>
                                      </p:cBhvr>
                                    </p:animEffect>
                                    <p:anim calcmode="lin" valueType="num">
                                      <p:cBhvr>
                                        <p:cTn id="46"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51" dur="26">
                                          <p:stCondLst>
                                            <p:cond delay="650"/>
                                          </p:stCondLst>
                                        </p:cTn>
                                        <p:tgtEl>
                                          <p:spTgt spid="28"/>
                                        </p:tgtEl>
                                      </p:cBhvr>
                                      <p:to x="100000" y="60000"/>
                                    </p:animScale>
                                    <p:animScale>
                                      <p:cBhvr>
                                        <p:cTn id="52" dur="166" decel="50000">
                                          <p:stCondLst>
                                            <p:cond delay="676"/>
                                          </p:stCondLst>
                                        </p:cTn>
                                        <p:tgtEl>
                                          <p:spTgt spid="28"/>
                                        </p:tgtEl>
                                      </p:cBhvr>
                                      <p:to x="100000" y="100000"/>
                                    </p:animScale>
                                    <p:animScale>
                                      <p:cBhvr>
                                        <p:cTn id="53" dur="26">
                                          <p:stCondLst>
                                            <p:cond delay="1312"/>
                                          </p:stCondLst>
                                        </p:cTn>
                                        <p:tgtEl>
                                          <p:spTgt spid="28"/>
                                        </p:tgtEl>
                                      </p:cBhvr>
                                      <p:to x="100000" y="80000"/>
                                    </p:animScale>
                                    <p:animScale>
                                      <p:cBhvr>
                                        <p:cTn id="54" dur="166" decel="50000">
                                          <p:stCondLst>
                                            <p:cond delay="1338"/>
                                          </p:stCondLst>
                                        </p:cTn>
                                        <p:tgtEl>
                                          <p:spTgt spid="28"/>
                                        </p:tgtEl>
                                      </p:cBhvr>
                                      <p:to x="100000" y="100000"/>
                                    </p:animScale>
                                    <p:animScale>
                                      <p:cBhvr>
                                        <p:cTn id="55" dur="26">
                                          <p:stCondLst>
                                            <p:cond delay="1642"/>
                                          </p:stCondLst>
                                        </p:cTn>
                                        <p:tgtEl>
                                          <p:spTgt spid="28"/>
                                        </p:tgtEl>
                                      </p:cBhvr>
                                      <p:to x="100000" y="90000"/>
                                    </p:animScale>
                                    <p:animScale>
                                      <p:cBhvr>
                                        <p:cTn id="56" dur="166" decel="50000">
                                          <p:stCondLst>
                                            <p:cond delay="1668"/>
                                          </p:stCondLst>
                                        </p:cTn>
                                        <p:tgtEl>
                                          <p:spTgt spid="28"/>
                                        </p:tgtEl>
                                      </p:cBhvr>
                                      <p:to x="100000" y="100000"/>
                                    </p:animScale>
                                    <p:animScale>
                                      <p:cBhvr>
                                        <p:cTn id="57" dur="26">
                                          <p:stCondLst>
                                            <p:cond delay="1808"/>
                                          </p:stCondLst>
                                        </p:cTn>
                                        <p:tgtEl>
                                          <p:spTgt spid="28"/>
                                        </p:tgtEl>
                                      </p:cBhvr>
                                      <p:to x="100000" y="95000"/>
                                    </p:animScale>
                                    <p:animScale>
                                      <p:cBhvr>
                                        <p:cTn id="58" dur="166" decel="50000">
                                          <p:stCondLst>
                                            <p:cond delay="1834"/>
                                          </p:stCondLst>
                                        </p:cTn>
                                        <p:tgtEl>
                                          <p:spTgt spid="28"/>
                                        </p:tgtEl>
                                      </p:cBhvr>
                                      <p:to x="100000" y="100000"/>
                                    </p:animScale>
                                  </p:childTnLst>
                                </p:cTn>
                              </p:par>
                              <p:par>
                                <p:cTn id="59" presetID="26"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80">
                                          <p:stCondLst>
                                            <p:cond delay="0"/>
                                          </p:stCondLst>
                                        </p:cTn>
                                        <p:tgtEl>
                                          <p:spTgt spid="26"/>
                                        </p:tgtEl>
                                      </p:cBhvr>
                                    </p:animEffect>
                                    <p:anim calcmode="lin" valueType="num">
                                      <p:cBhvr>
                                        <p:cTn id="6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67" dur="26">
                                          <p:stCondLst>
                                            <p:cond delay="650"/>
                                          </p:stCondLst>
                                        </p:cTn>
                                        <p:tgtEl>
                                          <p:spTgt spid="26"/>
                                        </p:tgtEl>
                                      </p:cBhvr>
                                      <p:to x="100000" y="60000"/>
                                    </p:animScale>
                                    <p:animScale>
                                      <p:cBhvr>
                                        <p:cTn id="68" dur="166" decel="50000">
                                          <p:stCondLst>
                                            <p:cond delay="676"/>
                                          </p:stCondLst>
                                        </p:cTn>
                                        <p:tgtEl>
                                          <p:spTgt spid="26"/>
                                        </p:tgtEl>
                                      </p:cBhvr>
                                      <p:to x="100000" y="100000"/>
                                    </p:animScale>
                                    <p:animScale>
                                      <p:cBhvr>
                                        <p:cTn id="69" dur="26">
                                          <p:stCondLst>
                                            <p:cond delay="1312"/>
                                          </p:stCondLst>
                                        </p:cTn>
                                        <p:tgtEl>
                                          <p:spTgt spid="26"/>
                                        </p:tgtEl>
                                      </p:cBhvr>
                                      <p:to x="100000" y="80000"/>
                                    </p:animScale>
                                    <p:animScale>
                                      <p:cBhvr>
                                        <p:cTn id="70" dur="166" decel="50000">
                                          <p:stCondLst>
                                            <p:cond delay="1338"/>
                                          </p:stCondLst>
                                        </p:cTn>
                                        <p:tgtEl>
                                          <p:spTgt spid="26"/>
                                        </p:tgtEl>
                                      </p:cBhvr>
                                      <p:to x="100000" y="100000"/>
                                    </p:animScale>
                                    <p:animScale>
                                      <p:cBhvr>
                                        <p:cTn id="71" dur="26">
                                          <p:stCondLst>
                                            <p:cond delay="1642"/>
                                          </p:stCondLst>
                                        </p:cTn>
                                        <p:tgtEl>
                                          <p:spTgt spid="26"/>
                                        </p:tgtEl>
                                      </p:cBhvr>
                                      <p:to x="100000" y="90000"/>
                                    </p:animScale>
                                    <p:animScale>
                                      <p:cBhvr>
                                        <p:cTn id="72" dur="166" decel="50000">
                                          <p:stCondLst>
                                            <p:cond delay="1668"/>
                                          </p:stCondLst>
                                        </p:cTn>
                                        <p:tgtEl>
                                          <p:spTgt spid="26"/>
                                        </p:tgtEl>
                                      </p:cBhvr>
                                      <p:to x="100000" y="100000"/>
                                    </p:animScale>
                                    <p:animScale>
                                      <p:cBhvr>
                                        <p:cTn id="73" dur="26">
                                          <p:stCondLst>
                                            <p:cond delay="1808"/>
                                          </p:stCondLst>
                                        </p:cTn>
                                        <p:tgtEl>
                                          <p:spTgt spid="26"/>
                                        </p:tgtEl>
                                      </p:cBhvr>
                                      <p:to x="100000" y="95000"/>
                                    </p:animScale>
                                    <p:animScale>
                                      <p:cBhvr>
                                        <p:cTn id="74" dur="166" decel="50000">
                                          <p:stCondLst>
                                            <p:cond delay="1834"/>
                                          </p:stCondLst>
                                        </p:cTn>
                                        <p:tgtEl>
                                          <p:spTgt spid="26"/>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down)">
                                      <p:cBhvr>
                                        <p:cTn id="77" dur="580">
                                          <p:stCondLst>
                                            <p:cond delay="0"/>
                                          </p:stCondLst>
                                        </p:cTn>
                                        <p:tgtEl>
                                          <p:spTgt spid="19"/>
                                        </p:tgtEl>
                                      </p:cBhvr>
                                    </p:animEffect>
                                    <p:anim calcmode="lin" valueType="num">
                                      <p:cBhvr>
                                        <p:cTn id="7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83" dur="26">
                                          <p:stCondLst>
                                            <p:cond delay="650"/>
                                          </p:stCondLst>
                                        </p:cTn>
                                        <p:tgtEl>
                                          <p:spTgt spid="19"/>
                                        </p:tgtEl>
                                      </p:cBhvr>
                                      <p:to x="100000" y="60000"/>
                                    </p:animScale>
                                    <p:animScale>
                                      <p:cBhvr>
                                        <p:cTn id="84" dur="166" decel="50000">
                                          <p:stCondLst>
                                            <p:cond delay="676"/>
                                          </p:stCondLst>
                                        </p:cTn>
                                        <p:tgtEl>
                                          <p:spTgt spid="19"/>
                                        </p:tgtEl>
                                      </p:cBhvr>
                                      <p:to x="100000" y="100000"/>
                                    </p:animScale>
                                    <p:animScale>
                                      <p:cBhvr>
                                        <p:cTn id="85" dur="26">
                                          <p:stCondLst>
                                            <p:cond delay="1312"/>
                                          </p:stCondLst>
                                        </p:cTn>
                                        <p:tgtEl>
                                          <p:spTgt spid="19"/>
                                        </p:tgtEl>
                                      </p:cBhvr>
                                      <p:to x="100000" y="80000"/>
                                    </p:animScale>
                                    <p:animScale>
                                      <p:cBhvr>
                                        <p:cTn id="86" dur="166" decel="50000">
                                          <p:stCondLst>
                                            <p:cond delay="1338"/>
                                          </p:stCondLst>
                                        </p:cTn>
                                        <p:tgtEl>
                                          <p:spTgt spid="19"/>
                                        </p:tgtEl>
                                      </p:cBhvr>
                                      <p:to x="100000" y="100000"/>
                                    </p:animScale>
                                    <p:animScale>
                                      <p:cBhvr>
                                        <p:cTn id="87" dur="26">
                                          <p:stCondLst>
                                            <p:cond delay="1642"/>
                                          </p:stCondLst>
                                        </p:cTn>
                                        <p:tgtEl>
                                          <p:spTgt spid="19"/>
                                        </p:tgtEl>
                                      </p:cBhvr>
                                      <p:to x="100000" y="90000"/>
                                    </p:animScale>
                                    <p:animScale>
                                      <p:cBhvr>
                                        <p:cTn id="88" dur="166" decel="50000">
                                          <p:stCondLst>
                                            <p:cond delay="1668"/>
                                          </p:stCondLst>
                                        </p:cTn>
                                        <p:tgtEl>
                                          <p:spTgt spid="19"/>
                                        </p:tgtEl>
                                      </p:cBhvr>
                                      <p:to x="100000" y="100000"/>
                                    </p:animScale>
                                    <p:animScale>
                                      <p:cBhvr>
                                        <p:cTn id="89" dur="26">
                                          <p:stCondLst>
                                            <p:cond delay="1808"/>
                                          </p:stCondLst>
                                        </p:cTn>
                                        <p:tgtEl>
                                          <p:spTgt spid="19"/>
                                        </p:tgtEl>
                                      </p:cBhvr>
                                      <p:to x="100000" y="95000"/>
                                    </p:animScale>
                                    <p:animScale>
                                      <p:cBhvr>
                                        <p:cTn id="90"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animBg="1"/>
      <p:bldP spid="25" grpId="0" animBg="1"/>
      <p:bldP spid="36" grpId="0"/>
      <p:bldP spid="37" grpId="0"/>
      <p:bldP spid="24" grpId="0" animBg="1"/>
      <p:bldP spid="26" grpId="0" animBg="1"/>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B61B-BB92-4768-AFBB-C2D3F20842D6}"/>
              </a:ext>
            </a:extLst>
          </p:cNvPr>
          <p:cNvSpPr>
            <a:spLocks noGrp="1"/>
          </p:cNvSpPr>
          <p:nvPr>
            <p:ph type="title"/>
          </p:nvPr>
        </p:nvSpPr>
        <p:spPr>
          <a:xfrm>
            <a:off x="838200" y="525818"/>
            <a:ext cx="10515600" cy="498598"/>
          </a:xfrm>
        </p:spPr>
        <p:txBody>
          <a:bodyPr/>
          <a:lstStyle/>
          <a:p>
            <a:r>
              <a:rPr lang="en-US" dirty="0"/>
              <a:t>What to do If the app malfunctions?</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16</a:t>
            </a:fld>
            <a:endParaRPr lang="en-US" dirty="0"/>
          </a:p>
        </p:txBody>
      </p:sp>
      <p:sp>
        <p:nvSpPr>
          <p:cNvPr id="13" name="Rectangle 12">
            <a:extLst>
              <a:ext uri="{FF2B5EF4-FFF2-40B4-BE49-F238E27FC236}">
                <a16:creationId xmlns:a16="http://schemas.microsoft.com/office/drawing/2014/main" id="{59558963-A249-4EED-94EF-6C0741E91F31}"/>
              </a:ext>
              <a:ext uri="{C183D7F6-B498-43B3-948B-1728B52AA6E4}">
                <adec:decorative xmlns:adec="http://schemas.microsoft.com/office/drawing/2017/decorative" val="1"/>
              </a:ext>
            </a:extLst>
          </p:cNvPr>
          <p:cNvSpPr/>
          <p:nvPr/>
        </p:nvSpPr>
        <p:spPr>
          <a:xfrm>
            <a:off x="8902700" y="1490978"/>
            <a:ext cx="101600" cy="100236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145C40C-A08D-4984-A61C-A64C2C04D4FD}"/>
              </a:ext>
              <a:ext uri="{C183D7F6-B498-43B3-948B-1728B52AA6E4}">
                <adec:decorative xmlns:adec="http://schemas.microsoft.com/office/drawing/2017/decorative" val="1"/>
              </a:ext>
            </a:extLst>
          </p:cNvPr>
          <p:cNvSpPr/>
          <p:nvPr/>
        </p:nvSpPr>
        <p:spPr>
          <a:xfrm>
            <a:off x="8902700" y="4784367"/>
            <a:ext cx="101600" cy="100236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47">
            <a:extLst>
              <a:ext uri="{FF2B5EF4-FFF2-40B4-BE49-F238E27FC236}">
                <a16:creationId xmlns:a16="http://schemas.microsoft.com/office/drawing/2014/main" id="{2D80A1D2-265F-448F-A52C-92EA682624B2}"/>
              </a:ext>
            </a:extLst>
          </p:cNvPr>
          <p:cNvSpPr txBox="1"/>
          <p:nvPr/>
        </p:nvSpPr>
        <p:spPr>
          <a:xfrm>
            <a:off x="9231878" y="1438165"/>
            <a:ext cx="2693422" cy="1107996"/>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tx1">
                    <a:lumMod val="75000"/>
                    <a:lumOff val="25000"/>
                  </a:schemeClr>
                </a:solidFill>
              </a:rPr>
              <a:t>Try updating the default year and semester.</a:t>
            </a:r>
          </a:p>
        </p:txBody>
      </p:sp>
      <p:sp>
        <p:nvSpPr>
          <p:cNvPr id="17" name="TextBox 47">
            <a:extLst>
              <a:ext uri="{FF2B5EF4-FFF2-40B4-BE49-F238E27FC236}">
                <a16:creationId xmlns:a16="http://schemas.microsoft.com/office/drawing/2014/main" id="{6DEA7C2E-5CA4-4158-A8D2-337962DDF790}"/>
              </a:ext>
            </a:extLst>
          </p:cNvPr>
          <p:cNvSpPr txBox="1"/>
          <p:nvPr/>
        </p:nvSpPr>
        <p:spPr>
          <a:xfrm>
            <a:off x="9231878" y="4916220"/>
            <a:ext cx="2693422" cy="73866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tx1">
                    <a:lumMod val="75000"/>
                    <a:lumOff val="25000"/>
                  </a:schemeClr>
                </a:solidFill>
              </a:rPr>
              <a:t>Try adding more data (like subjects).</a:t>
            </a:r>
          </a:p>
        </p:txBody>
      </p:sp>
      <p:sp>
        <p:nvSpPr>
          <p:cNvPr id="18" name="Rectangle 17">
            <a:extLst>
              <a:ext uri="{FF2B5EF4-FFF2-40B4-BE49-F238E27FC236}">
                <a16:creationId xmlns:a16="http://schemas.microsoft.com/office/drawing/2014/main" id="{C34FFC4B-C0FD-40B7-84F6-1581A1DBE100}"/>
              </a:ext>
              <a:ext uri="{C183D7F6-B498-43B3-948B-1728B52AA6E4}">
                <adec:decorative xmlns:adec="http://schemas.microsoft.com/office/drawing/2017/decorative" val="1"/>
              </a:ext>
            </a:extLst>
          </p:cNvPr>
          <p:cNvSpPr/>
          <p:nvPr/>
        </p:nvSpPr>
        <p:spPr>
          <a:xfrm flipH="1">
            <a:off x="3430022" y="1490978"/>
            <a:ext cx="101600" cy="1002366"/>
          </a:xfrm>
          <a:prstGeom prst="rect">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36DF1C4B-6BC2-4B51-8433-E3F48420959A}"/>
              </a:ext>
              <a:ext uri="{C183D7F6-B498-43B3-948B-1728B52AA6E4}">
                <adec:decorative xmlns:adec="http://schemas.microsoft.com/office/drawing/2017/decorative" val="1"/>
              </a:ext>
            </a:extLst>
          </p:cNvPr>
          <p:cNvSpPr/>
          <p:nvPr/>
        </p:nvSpPr>
        <p:spPr>
          <a:xfrm flipH="1">
            <a:off x="3430022" y="4784367"/>
            <a:ext cx="101600" cy="100236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0" name="TextBox 47">
            <a:extLst>
              <a:ext uri="{FF2B5EF4-FFF2-40B4-BE49-F238E27FC236}">
                <a16:creationId xmlns:a16="http://schemas.microsoft.com/office/drawing/2014/main" id="{37C247B4-175D-4D11-B853-D2AF3DE04EB3}"/>
              </a:ext>
            </a:extLst>
          </p:cNvPr>
          <p:cNvSpPr txBox="1"/>
          <p:nvPr/>
        </p:nvSpPr>
        <p:spPr>
          <a:xfrm flipH="1">
            <a:off x="509022" y="1807496"/>
            <a:ext cx="2693422" cy="36933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dirty="0">
                <a:solidFill>
                  <a:schemeClr val="tx1">
                    <a:lumMod val="75000"/>
                    <a:lumOff val="25000"/>
                  </a:schemeClr>
                </a:solidFill>
              </a:rPr>
              <a:t>Restart App</a:t>
            </a:r>
          </a:p>
        </p:txBody>
      </p:sp>
      <p:sp>
        <p:nvSpPr>
          <p:cNvPr id="21" name="TextBox 47">
            <a:extLst>
              <a:ext uri="{FF2B5EF4-FFF2-40B4-BE49-F238E27FC236}">
                <a16:creationId xmlns:a16="http://schemas.microsoft.com/office/drawing/2014/main" id="{A11FA36C-8B09-47A5-A9E8-B41DE0D47FEA}"/>
              </a:ext>
            </a:extLst>
          </p:cNvPr>
          <p:cNvSpPr txBox="1"/>
          <p:nvPr/>
        </p:nvSpPr>
        <p:spPr>
          <a:xfrm flipH="1">
            <a:off x="437735" y="4770622"/>
            <a:ext cx="2693422" cy="1107996"/>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dirty="0">
                <a:solidFill>
                  <a:schemeClr val="tx1">
                    <a:lumMod val="75000"/>
                    <a:lumOff val="25000"/>
                  </a:schemeClr>
                </a:solidFill>
              </a:rPr>
              <a:t>Press the Refresh Button on Main Screen</a:t>
            </a:r>
          </a:p>
        </p:txBody>
      </p:sp>
      <p:sp>
        <p:nvSpPr>
          <p:cNvPr id="23" name="TextBox 47">
            <a:extLst>
              <a:ext uri="{FF2B5EF4-FFF2-40B4-BE49-F238E27FC236}">
                <a16:creationId xmlns:a16="http://schemas.microsoft.com/office/drawing/2014/main" id="{237F4DAA-F6F7-4DC2-B578-6D414BEF74B0}"/>
              </a:ext>
            </a:extLst>
          </p:cNvPr>
          <p:cNvSpPr txBox="1"/>
          <p:nvPr/>
        </p:nvSpPr>
        <p:spPr>
          <a:xfrm>
            <a:off x="6885744"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7F7F7F"/>
                </a:solidFill>
                <a:latin typeface="+mj-lt"/>
              </a:rPr>
              <a:t>3</a:t>
            </a:r>
          </a:p>
        </p:txBody>
      </p:sp>
      <p:sp>
        <p:nvSpPr>
          <p:cNvPr id="24" name="TextBox 47">
            <a:extLst>
              <a:ext uri="{FF2B5EF4-FFF2-40B4-BE49-F238E27FC236}">
                <a16:creationId xmlns:a16="http://schemas.microsoft.com/office/drawing/2014/main" id="{EE9CFF36-DC03-46FB-B2EF-37A7DD0E30C4}"/>
              </a:ext>
            </a:extLst>
          </p:cNvPr>
          <p:cNvSpPr txBox="1"/>
          <p:nvPr/>
        </p:nvSpPr>
        <p:spPr>
          <a:xfrm>
            <a:off x="6885744"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4000" b="1" dirty="0">
                <a:solidFill>
                  <a:srgbClr val="A6A6A6"/>
                </a:solidFill>
                <a:latin typeface="+mj-lt"/>
              </a:rPr>
              <a:t>4</a:t>
            </a:r>
          </a:p>
        </p:txBody>
      </p:sp>
      <p:sp>
        <p:nvSpPr>
          <p:cNvPr id="25" name="TextBox 47">
            <a:extLst>
              <a:ext uri="{FF2B5EF4-FFF2-40B4-BE49-F238E27FC236}">
                <a16:creationId xmlns:a16="http://schemas.microsoft.com/office/drawing/2014/main" id="{DC0A9957-E152-49C0-B103-E3AA9D206C7A}"/>
              </a:ext>
            </a:extLst>
          </p:cNvPr>
          <p:cNvSpPr txBox="1"/>
          <p:nvPr/>
        </p:nvSpPr>
        <p:spPr>
          <a:xfrm>
            <a:off x="3643062" y="1684385"/>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E295E"/>
                </a:solidFill>
                <a:latin typeface="+mj-lt"/>
              </a:rPr>
              <a:t>1</a:t>
            </a:r>
          </a:p>
        </p:txBody>
      </p:sp>
      <p:sp>
        <p:nvSpPr>
          <p:cNvPr id="26" name="TextBox 47">
            <a:extLst>
              <a:ext uri="{FF2B5EF4-FFF2-40B4-BE49-F238E27FC236}">
                <a16:creationId xmlns:a16="http://schemas.microsoft.com/office/drawing/2014/main" id="{ECA5C0CC-DE7F-4793-B26A-CEF2C3D04658}"/>
              </a:ext>
            </a:extLst>
          </p:cNvPr>
          <p:cNvSpPr txBox="1"/>
          <p:nvPr/>
        </p:nvSpPr>
        <p:spPr>
          <a:xfrm>
            <a:off x="3643062" y="4977774"/>
            <a:ext cx="1903168" cy="615553"/>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404040"/>
                </a:solidFill>
                <a:latin typeface="+mj-lt"/>
              </a:rPr>
              <a:t>2</a:t>
            </a:r>
          </a:p>
        </p:txBody>
      </p:sp>
      <p:pic>
        <p:nvPicPr>
          <p:cNvPr id="22" name="Picture 21">
            <a:extLst>
              <a:ext uri="{FF2B5EF4-FFF2-40B4-BE49-F238E27FC236}">
                <a16:creationId xmlns:a16="http://schemas.microsoft.com/office/drawing/2014/main" id="{E0DF9B08-8749-4065-A527-021EEBA3C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291" y="2112290"/>
            <a:ext cx="3509418" cy="2633420"/>
          </a:xfrm>
          <a:prstGeom prst="rect">
            <a:avLst/>
          </a:prstGeom>
        </p:spPr>
      </p:pic>
    </p:spTree>
    <p:extLst>
      <p:ext uri="{BB962C8B-B14F-4D97-AF65-F5344CB8AC3E}">
        <p14:creationId xmlns:p14="http://schemas.microsoft.com/office/powerpoint/2010/main" val="10067157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arn(inVertic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arn(inVertical)">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arn(inVertical)">
                                      <p:cBhvr>
                                        <p:cTn id="53" dur="500"/>
                                        <p:tgtEl>
                                          <p:spTgt spid="1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6" grpId="0"/>
      <p:bldP spid="17" grpId="0"/>
      <p:bldP spid="18" grpId="0" animBg="1"/>
      <p:bldP spid="19" grpId="0" animBg="1"/>
      <p:bldP spid="20" grpId="0"/>
      <p:bldP spid="21" grpId="0"/>
      <p:bldP spid="23"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552F-3CED-4665-8087-F3AA2CCB62B1}"/>
              </a:ext>
            </a:extLst>
          </p:cNvPr>
          <p:cNvSpPr>
            <a:spLocks noGrp="1"/>
          </p:cNvSpPr>
          <p:nvPr>
            <p:ph type="title"/>
          </p:nvPr>
        </p:nvSpPr>
        <p:spPr/>
        <p:txBody>
          <a:bodyPr/>
          <a:lstStyle/>
          <a:p>
            <a:r>
              <a:rPr lang="en-US" dirty="0"/>
              <a:t>Quotes</a:t>
            </a:r>
          </a:p>
        </p:txBody>
      </p:sp>
      <p:sp>
        <p:nvSpPr>
          <p:cNvPr id="3" name="Footer Placeholder 2">
            <a:extLst>
              <a:ext uri="{FF2B5EF4-FFF2-40B4-BE49-F238E27FC236}">
                <a16:creationId xmlns:a16="http://schemas.microsoft.com/office/drawing/2014/main" id="{B31E7286-DDD4-4228-89E9-059B38F72F5A}"/>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3A70B425-7EA4-4022-B4A2-3FCA148D41BD}"/>
              </a:ext>
            </a:extLst>
          </p:cNvPr>
          <p:cNvSpPr>
            <a:spLocks noGrp="1"/>
          </p:cNvSpPr>
          <p:nvPr>
            <p:ph type="sldNum" sz="quarter" idx="12"/>
          </p:nvPr>
        </p:nvSpPr>
        <p:spPr/>
        <p:txBody>
          <a:bodyPr/>
          <a:lstStyle/>
          <a:p>
            <a:fld id="{0FD50806-BABF-4915-9689-3B9956D1C75C}" type="slidenum">
              <a:rPr lang="en-US" smtClean="0"/>
              <a:pPr/>
              <a:t>17</a:t>
            </a:fld>
            <a:endParaRPr lang="en-US" dirty="0"/>
          </a:p>
        </p:txBody>
      </p:sp>
      <p:sp>
        <p:nvSpPr>
          <p:cNvPr id="5" name="TextBox 4">
            <a:extLst>
              <a:ext uri="{FF2B5EF4-FFF2-40B4-BE49-F238E27FC236}">
                <a16:creationId xmlns:a16="http://schemas.microsoft.com/office/drawing/2014/main" id="{762DC3C4-5928-4921-82FE-57F38F0C9C84}"/>
              </a:ext>
            </a:extLst>
          </p:cNvPr>
          <p:cNvSpPr txBox="1"/>
          <p:nvPr/>
        </p:nvSpPr>
        <p:spPr>
          <a:xfrm>
            <a:off x="1524001" y="1785357"/>
            <a:ext cx="3483428" cy="1477328"/>
          </a:xfrm>
          <a:prstGeom prst="rect">
            <a:avLst/>
          </a:prstGeom>
          <a:solidFill>
            <a:srgbClr val="CE29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t>“This APP provides a unique solution to a lot of our everyday problems, and we fully support with advancing his app in the future!” ~ School Counsellor</a:t>
            </a:r>
          </a:p>
        </p:txBody>
      </p:sp>
      <p:sp>
        <p:nvSpPr>
          <p:cNvPr id="6" name="TextBox 5">
            <a:extLst>
              <a:ext uri="{FF2B5EF4-FFF2-40B4-BE49-F238E27FC236}">
                <a16:creationId xmlns:a16="http://schemas.microsoft.com/office/drawing/2014/main" id="{DBA63C22-04B0-4256-841B-4879F8619D53}"/>
              </a:ext>
            </a:extLst>
          </p:cNvPr>
          <p:cNvSpPr txBox="1"/>
          <p:nvPr/>
        </p:nvSpPr>
        <p:spPr>
          <a:xfrm>
            <a:off x="7560607" y="1627640"/>
            <a:ext cx="3483428" cy="1754326"/>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t>“This app is useful for students, like me, who are curious about their GPA  but are too busy to calculate it on their on. The UI is quite intuitive and easy to learn”~ Grade 11 student</a:t>
            </a:r>
          </a:p>
        </p:txBody>
      </p:sp>
      <p:sp>
        <p:nvSpPr>
          <p:cNvPr id="7" name="TextBox 6">
            <a:extLst>
              <a:ext uri="{FF2B5EF4-FFF2-40B4-BE49-F238E27FC236}">
                <a16:creationId xmlns:a16="http://schemas.microsoft.com/office/drawing/2014/main" id="{067B902E-AA95-4E77-B546-09481B28B3CD}"/>
              </a:ext>
            </a:extLst>
          </p:cNvPr>
          <p:cNvSpPr txBox="1"/>
          <p:nvPr/>
        </p:nvSpPr>
        <p:spPr>
          <a:xfrm>
            <a:off x="1524001" y="4023626"/>
            <a:ext cx="3483428" cy="646331"/>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t>School Counsellors at </a:t>
            </a:r>
            <a:r>
              <a:rPr lang="en-US" dirty="0" err="1"/>
              <a:t>Ittihad</a:t>
            </a:r>
            <a:r>
              <a:rPr lang="en-US" dirty="0"/>
              <a:t> private school</a:t>
            </a:r>
          </a:p>
        </p:txBody>
      </p:sp>
      <p:sp>
        <p:nvSpPr>
          <p:cNvPr id="8" name="TextBox 7">
            <a:extLst>
              <a:ext uri="{FF2B5EF4-FFF2-40B4-BE49-F238E27FC236}">
                <a16:creationId xmlns:a16="http://schemas.microsoft.com/office/drawing/2014/main" id="{220F02B5-5207-4F81-8526-A425E7B00264}"/>
              </a:ext>
            </a:extLst>
          </p:cNvPr>
          <p:cNvSpPr txBox="1"/>
          <p:nvPr/>
        </p:nvSpPr>
        <p:spPr>
          <a:xfrm>
            <a:off x="7560607" y="3985190"/>
            <a:ext cx="3483428" cy="646331"/>
          </a:xfrm>
          <a:prstGeom prst="rect">
            <a:avLst/>
          </a:prstGeom>
          <a:solidFill>
            <a:srgbClr val="F2C23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t>School Counsellors at </a:t>
            </a:r>
            <a:r>
              <a:rPr lang="en-US" dirty="0" err="1"/>
              <a:t>Ittihad</a:t>
            </a:r>
            <a:r>
              <a:rPr lang="en-US" dirty="0"/>
              <a:t> private school</a:t>
            </a:r>
          </a:p>
        </p:txBody>
      </p:sp>
    </p:spTree>
    <p:extLst>
      <p:ext uri="{BB962C8B-B14F-4D97-AF65-F5344CB8AC3E}">
        <p14:creationId xmlns:p14="http://schemas.microsoft.com/office/powerpoint/2010/main" val="1514045320"/>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6392598" y="640263"/>
            <a:ext cx="5221266" cy="1344975"/>
          </a:xfrm>
        </p:spPr>
        <p:txBody>
          <a:bodyPr vert="horz" lIns="91440" tIns="45720" rIns="91440" bIns="45720" rtlCol="0" anchor="ctr">
            <a:normAutofit/>
          </a:bodyPr>
          <a:lstStyle/>
          <a:p>
            <a:pPr algn="l"/>
            <a:r>
              <a:rPr lang="en-US" sz="4000" kern="1200" dirty="0">
                <a:solidFill>
                  <a:schemeClr val="tx1"/>
                </a:solidFill>
                <a:latin typeface="+mj-lt"/>
                <a:ea typeface="+mj-ea"/>
                <a:cs typeface="+mj-cs"/>
              </a:rPr>
              <a:t>Contact information</a:t>
            </a:r>
          </a:p>
        </p:txBody>
      </p:sp>
      <p:pic>
        <p:nvPicPr>
          <p:cNvPr id="2" name="Picture 1">
            <a:extLst>
              <a:ext uri="{FF2B5EF4-FFF2-40B4-BE49-F238E27FC236}">
                <a16:creationId xmlns:a16="http://schemas.microsoft.com/office/drawing/2014/main" id="{8F68D642-3B55-4B0A-A49F-D8280B6D856A}"/>
              </a:ext>
            </a:extLst>
          </p:cNvPr>
          <p:cNvPicPr>
            <a:picLocks noChangeAspect="1"/>
          </p:cNvPicPr>
          <p:nvPr/>
        </p:nvPicPr>
        <p:blipFill>
          <a:blip r:embed="rId2"/>
          <a:stretch>
            <a:fillRect/>
          </a:stretch>
        </p:blipFill>
        <p:spPr>
          <a:xfrm>
            <a:off x="726019" y="484632"/>
            <a:ext cx="4643962" cy="5733287"/>
          </a:xfrm>
          <a:prstGeom prst="rect">
            <a:avLst/>
          </a:prstGeom>
        </p:spPr>
      </p:pic>
      <p:sp>
        <p:nvSpPr>
          <p:cNvPr id="111" name="TextBox 47">
            <a:extLst>
              <a:ext uri="{FF2B5EF4-FFF2-40B4-BE49-F238E27FC236}">
                <a16:creationId xmlns:a16="http://schemas.microsoft.com/office/drawing/2014/main" id="{853D56A8-B36E-4520-9327-AFD45439C181}"/>
              </a:ext>
            </a:extLst>
          </p:cNvPr>
          <p:cNvSpPr txBox="1"/>
          <p:nvPr/>
        </p:nvSpPr>
        <p:spPr>
          <a:xfrm>
            <a:off x="6391903" y="2121763"/>
            <a:ext cx="5235490" cy="377301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2000" i="1" dirty="0"/>
              <a:t>.</a:t>
            </a:r>
            <a:endParaRPr lang="en-US" sz="2000" dirty="0"/>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0FD50806-BABF-4915-9689-3B9956D1C75C}" type="slidenum">
              <a:rPr lang="en-US" sz="1200">
                <a:solidFill>
                  <a:schemeClr val="tx1">
                    <a:alpha val="80000"/>
                  </a:schemeClr>
                </a:solidFill>
              </a:rPr>
              <a:pPr algn="r">
                <a:spcAft>
                  <a:spcPts val="600"/>
                </a:spcAft>
              </a:pPr>
              <a:t>18</a:t>
            </a:fld>
            <a:endParaRPr lang="en-US" sz="1200">
              <a:solidFill>
                <a:schemeClr val="tx1">
                  <a:alpha val="80000"/>
                </a:schemeClr>
              </a:solidFill>
            </a:endParaRPr>
          </a:p>
        </p:txBody>
      </p:sp>
      <p:sp>
        <p:nvSpPr>
          <p:cNvPr id="18" name="Oval 17">
            <a:extLst>
              <a:ext uri="{FF2B5EF4-FFF2-40B4-BE49-F238E27FC236}">
                <a16:creationId xmlns:a16="http://schemas.microsoft.com/office/drawing/2014/main" id="{FA203BD0-BAE4-458D-A4E6-9F5BD1D5A821}"/>
              </a:ext>
              <a:ext uri="{C183D7F6-B498-43B3-948B-1728B52AA6E4}">
                <adec:decorative xmlns:adec="http://schemas.microsoft.com/office/drawing/2017/decorative" val="1"/>
              </a:ext>
            </a:extLst>
          </p:cNvPr>
          <p:cNvSpPr/>
          <p:nvPr/>
        </p:nvSpPr>
        <p:spPr>
          <a:xfrm>
            <a:off x="6550611" y="2641154"/>
            <a:ext cx="581993" cy="58199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26B43685-2EF5-4B01-801E-311F53DA3CCC}"/>
              </a:ext>
              <a:ext uri="{C183D7F6-B498-43B3-948B-1728B52AA6E4}">
                <adec:decorative xmlns:adec="http://schemas.microsoft.com/office/drawing/2017/decorative" val="1"/>
              </a:ext>
            </a:extLst>
          </p:cNvPr>
          <p:cNvSpPr/>
          <p:nvPr/>
        </p:nvSpPr>
        <p:spPr>
          <a:xfrm>
            <a:off x="6550611" y="3457452"/>
            <a:ext cx="581993" cy="581993"/>
          </a:xfrm>
          <a:prstGeom prst="ellipse">
            <a:avLst/>
          </a:prstGeom>
          <a:solidFill>
            <a:srgbClr val="40404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EEC3ABD-3384-41E6-B818-D6B4329AD9F7}"/>
              </a:ext>
            </a:extLst>
          </p:cNvPr>
          <p:cNvSpPr/>
          <p:nvPr/>
        </p:nvSpPr>
        <p:spPr>
          <a:xfrm>
            <a:off x="7251568" y="2824427"/>
            <a:ext cx="2718064" cy="215444"/>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devulnahar@gmail.com</a:t>
            </a:r>
          </a:p>
        </p:txBody>
      </p:sp>
      <p:sp>
        <p:nvSpPr>
          <p:cNvPr id="28" name="Rectangle 27">
            <a:extLst>
              <a:ext uri="{FF2B5EF4-FFF2-40B4-BE49-F238E27FC236}">
                <a16:creationId xmlns:a16="http://schemas.microsoft.com/office/drawing/2014/main" id="{A8C0A55B-8136-49DF-A7BA-55EC5B156350}"/>
              </a:ext>
            </a:extLst>
          </p:cNvPr>
          <p:cNvSpPr/>
          <p:nvPr/>
        </p:nvSpPr>
        <p:spPr>
          <a:xfrm>
            <a:off x="7251568" y="3629634"/>
            <a:ext cx="2718064" cy="215444"/>
          </a:xfrm>
          <a:prstGeom prst="rect">
            <a:avLst/>
          </a:prstGeom>
        </p:spPr>
        <p:txBody>
          <a:bodyPr wrap="square" lIns="0" tIns="0" rIns="0" bIns="0" anchor="ctr">
            <a:spAutoFit/>
          </a:bodyPr>
          <a:lstStyle/>
          <a:p>
            <a:pPr>
              <a:spcBef>
                <a:spcPts val="600"/>
              </a:spcBef>
            </a:pPr>
            <a:r>
              <a:rPr lang="en-US" sz="1400" dirty="0">
                <a:solidFill>
                  <a:schemeClr val="tx1">
                    <a:lumMod val="75000"/>
                    <a:lumOff val="25000"/>
                  </a:schemeClr>
                </a:solidFill>
              </a:rPr>
              <a:t>+971529112640</a:t>
            </a:r>
          </a:p>
        </p:txBody>
      </p:sp>
      <p:sp>
        <p:nvSpPr>
          <p:cNvPr id="29" name="Rectangle 28">
            <a:extLst>
              <a:ext uri="{FF2B5EF4-FFF2-40B4-BE49-F238E27FC236}">
                <a16:creationId xmlns:a16="http://schemas.microsoft.com/office/drawing/2014/main" id="{64D8C74F-F303-4A5B-A8E4-F07ED0E7914A}"/>
              </a:ext>
            </a:extLst>
          </p:cNvPr>
          <p:cNvSpPr/>
          <p:nvPr/>
        </p:nvSpPr>
        <p:spPr>
          <a:xfrm>
            <a:off x="7283147" y="4434841"/>
            <a:ext cx="2718064" cy="215444"/>
          </a:xfrm>
          <a:prstGeom prst="rect">
            <a:avLst/>
          </a:prstGeom>
        </p:spPr>
        <p:txBody>
          <a:bodyPr wrap="square" lIns="0" tIns="0" rIns="0" bIns="0" anchor="ctr">
            <a:spAutoFit/>
          </a:bodyPr>
          <a:lstStyle/>
          <a:p>
            <a:pPr>
              <a:spcBef>
                <a:spcPts val="600"/>
              </a:spcBef>
            </a:pPr>
            <a:r>
              <a:rPr lang="en-US" sz="1400" dirty="0" err="1">
                <a:solidFill>
                  <a:schemeClr val="tx1">
                    <a:lumMod val="75000"/>
                    <a:lumOff val="25000"/>
                  </a:schemeClr>
                </a:solidFill>
              </a:rPr>
              <a:t>devul_nahar</a:t>
            </a:r>
            <a:endParaRPr lang="en-US" sz="1400" dirty="0">
              <a:solidFill>
                <a:schemeClr val="tx1">
                  <a:lumMod val="75000"/>
                  <a:lumOff val="25000"/>
                </a:schemeClr>
              </a:solidFill>
            </a:endParaRPr>
          </a:p>
        </p:txBody>
      </p:sp>
      <p:pic>
        <p:nvPicPr>
          <p:cNvPr id="4" name="Picture 3">
            <a:extLst>
              <a:ext uri="{FF2B5EF4-FFF2-40B4-BE49-F238E27FC236}">
                <a16:creationId xmlns:a16="http://schemas.microsoft.com/office/drawing/2014/main" id="{2DA6A1A9-EB39-4C7C-85D3-7C2190377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421" y="2552963"/>
            <a:ext cx="758371" cy="758371"/>
          </a:xfrm>
          <a:prstGeom prst="rect">
            <a:avLst/>
          </a:prstGeom>
        </p:spPr>
      </p:pic>
      <p:pic>
        <p:nvPicPr>
          <p:cNvPr id="7" name="Picture 6">
            <a:extLst>
              <a:ext uri="{FF2B5EF4-FFF2-40B4-BE49-F238E27FC236}">
                <a16:creationId xmlns:a16="http://schemas.microsoft.com/office/drawing/2014/main" id="{10D85982-3906-4AF8-8EE4-123051950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082" y="3412334"/>
            <a:ext cx="698889" cy="698889"/>
          </a:xfrm>
          <a:prstGeom prst="rect">
            <a:avLst/>
          </a:prstGeom>
        </p:spPr>
      </p:pic>
      <p:pic>
        <p:nvPicPr>
          <p:cNvPr id="9" name="Picture 8">
            <a:extLst>
              <a:ext uri="{FF2B5EF4-FFF2-40B4-BE49-F238E27FC236}">
                <a16:creationId xmlns:a16="http://schemas.microsoft.com/office/drawing/2014/main" id="{0DEDF1A0-0E70-4B23-BE29-F4CD0B69A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743" y="4205239"/>
            <a:ext cx="768264" cy="758372"/>
          </a:xfrm>
          <a:prstGeom prst="rect">
            <a:avLst/>
          </a:prstGeom>
        </p:spPr>
      </p:pic>
    </p:spTree>
    <p:extLst>
      <p:ext uri="{BB962C8B-B14F-4D97-AF65-F5344CB8AC3E}">
        <p14:creationId xmlns:p14="http://schemas.microsoft.com/office/powerpoint/2010/main" val="533743221"/>
      </p:ext>
    </p:extLst>
  </p:cSld>
  <p:clrMapOvr>
    <a:overrideClrMapping bg1="dk1" tx1="lt1" bg2="dk2" tx2="lt2" accent1="accent1" accent2="accent2" accent3="accent3" accent4="accent4" accent5="accent5" accent6="accent6" hlink="hlink" folHlink="folHlink"/>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0332"/>
            <a:ext cx="10515600" cy="498598"/>
          </a:xfrm>
        </p:spPr>
        <p:txBody>
          <a:bodyPr/>
          <a:lstStyle/>
          <a:p>
            <a:r>
              <a:rPr lang="en-US" dirty="0"/>
              <a:t>What is </a:t>
            </a:r>
            <a:r>
              <a:rPr lang="en-US" dirty="0" err="1"/>
              <a:t>gpa</a:t>
            </a:r>
            <a:r>
              <a:rPr lang="en-US" dirty="0"/>
              <a:t> mapper?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2</a:t>
            </a:fld>
            <a:endParaRPr lang="en-US" dirty="0"/>
          </a:p>
        </p:txBody>
      </p:sp>
      <p:pic>
        <p:nvPicPr>
          <p:cNvPr id="4" name="Picture 3">
            <a:extLst>
              <a:ext uri="{FF2B5EF4-FFF2-40B4-BE49-F238E27FC236}">
                <a16:creationId xmlns:a16="http://schemas.microsoft.com/office/drawing/2014/main" id="{6514F5ED-80D7-434C-82EC-1C4AC5430E77}"/>
              </a:ext>
            </a:extLst>
          </p:cNvPr>
          <p:cNvPicPr>
            <a:picLocks noChangeAspect="1"/>
          </p:cNvPicPr>
          <p:nvPr/>
        </p:nvPicPr>
        <p:blipFill rotWithShape="1">
          <a:blip r:embed="rId3"/>
          <a:srcRect l="7952" r="4586" b="81602"/>
          <a:stretch/>
        </p:blipFill>
        <p:spPr>
          <a:xfrm>
            <a:off x="5570963" y="1315837"/>
            <a:ext cx="1383094" cy="771166"/>
          </a:xfrm>
          <a:prstGeom prst="rect">
            <a:avLst/>
          </a:prstGeom>
        </p:spPr>
      </p:pic>
      <p:pic>
        <p:nvPicPr>
          <p:cNvPr id="19" name="Picture 18">
            <a:extLst>
              <a:ext uri="{FF2B5EF4-FFF2-40B4-BE49-F238E27FC236}">
                <a16:creationId xmlns:a16="http://schemas.microsoft.com/office/drawing/2014/main" id="{76C14518-5F4E-4EB4-9F47-C5DA1C7E43D9}"/>
              </a:ext>
            </a:extLst>
          </p:cNvPr>
          <p:cNvPicPr>
            <a:picLocks noChangeAspect="1"/>
          </p:cNvPicPr>
          <p:nvPr/>
        </p:nvPicPr>
        <p:blipFill rotWithShape="1">
          <a:blip r:embed="rId3"/>
          <a:srcRect l="7002" t="18676" r="5536" b="55325"/>
          <a:stretch/>
        </p:blipFill>
        <p:spPr>
          <a:xfrm>
            <a:off x="5570963" y="2195044"/>
            <a:ext cx="1383094" cy="1089764"/>
          </a:xfrm>
          <a:prstGeom prst="rect">
            <a:avLst/>
          </a:prstGeom>
        </p:spPr>
      </p:pic>
      <p:pic>
        <p:nvPicPr>
          <p:cNvPr id="20" name="Picture 19">
            <a:extLst>
              <a:ext uri="{FF2B5EF4-FFF2-40B4-BE49-F238E27FC236}">
                <a16:creationId xmlns:a16="http://schemas.microsoft.com/office/drawing/2014/main" id="{3DF581E9-7748-4297-A20B-3DADF9B10927}"/>
              </a:ext>
            </a:extLst>
          </p:cNvPr>
          <p:cNvPicPr>
            <a:picLocks noChangeAspect="1"/>
          </p:cNvPicPr>
          <p:nvPr/>
        </p:nvPicPr>
        <p:blipFill rotWithShape="1">
          <a:blip r:embed="rId3"/>
          <a:srcRect l="7243" t="44977" r="5295" b="28277"/>
          <a:stretch/>
        </p:blipFill>
        <p:spPr>
          <a:xfrm>
            <a:off x="5570963" y="3361669"/>
            <a:ext cx="1383094" cy="1121023"/>
          </a:xfrm>
          <a:prstGeom prst="rect">
            <a:avLst/>
          </a:prstGeom>
        </p:spPr>
      </p:pic>
      <p:pic>
        <p:nvPicPr>
          <p:cNvPr id="22" name="Picture 21">
            <a:extLst>
              <a:ext uri="{FF2B5EF4-FFF2-40B4-BE49-F238E27FC236}">
                <a16:creationId xmlns:a16="http://schemas.microsoft.com/office/drawing/2014/main" id="{2412CEF2-0BB2-4932-8196-F3C048EBA287}"/>
              </a:ext>
            </a:extLst>
          </p:cNvPr>
          <p:cNvPicPr>
            <a:picLocks noChangeAspect="1"/>
          </p:cNvPicPr>
          <p:nvPr/>
        </p:nvPicPr>
        <p:blipFill rotWithShape="1">
          <a:blip r:embed="rId3"/>
          <a:srcRect l="7050" t="72344" r="5488" b="201"/>
          <a:stretch/>
        </p:blipFill>
        <p:spPr>
          <a:xfrm>
            <a:off x="5570963" y="4559553"/>
            <a:ext cx="1383094" cy="1150825"/>
          </a:xfrm>
          <a:prstGeom prst="rect">
            <a:avLst/>
          </a:prstGeom>
        </p:spPr>
      </p:pic>
    </p:spTree>
    <p:extLst>
      <p:ext uri="{BB962C8B-B14F-4D97-AF65-F5344CB8AC3E}">
        <p14:creationId xmlns:p14="http://schemas.microsoft.com/office/powerpoint/2010/main" val="69101822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5" name="Straight Connector 134">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527538" y="4756638"/>
            <a:ext cx="11139854" cy="930447"/>
          </a:xfrm>
        </p:spPr>
        <p:txBody>
          <a:bodyPr vert="horz" lIns="91440" tIns="45720" rIns="91440" bIns="45720" rtlCol="0" anchor="b">
            <a:normAutofit/>
          </a:bodyPr>
          <a:lstStyle/>
          <a:p>
            <a:r>
              <a:rPr lang="en-US" sz="5400" dirty="0">
                <a:solidFill>
                  <a:srgbClr val="FFFFFF"/>
                </a:solidFill>
              </a:rPr>
              <a:t>What is </a:t>
            </a:r>
            <a:r>
              <a:rPr lang="en-US" sz="5400" dirty="0" err="1">
                <a:solidFill>
                  <a:srgbClr val="FFFFFF"/>
                </a:solidFill>
              </a:rPr>
              <a:t>gpa</a:t>
            </a:r>
            <a:r>
              <a:rPr lang="en-US" sz="5400" dirty="0">
                <a:solidFill>
                  <a:srgbClr val="FFFFFF"/>
                </a:solidFill>
              </a:rPr>
              <a:t> mapper?</a:t>
            </a:r>
          </a:p>
        </p:txBody>
      </p:sp>
      <p:pic>
        <p:nvPicPr>
          <p:cNvPr id="5" name="Picture 4">
            <a:extLst>
              <a:ext uri="{FF2B5EF4-FFF2-40B4-BE49-F238E27FC236}">
                <a16:creationId xmlns:a16="http://schemas.microsoft.com/office/drawing/2014/main" id="{CE8FAE20-8598-46F3-A437-E445E8486D5B}"/>
              </a:ext>
            </a:extLst>
          </p:cNvPr>
          <p:cNvPicPr>
            <a:picLocks noChangeAspect="1"/>
          </p:cNvPicPr>
          <p:nvPr/>
        </p:nvPicPr>
        <p:blipFill rotWithShape="1">
          <a:blip r:embed="rId3">
            <a:extLst>
              <a:ext uri="{28A0092B-C50C-407E-A947-70E740481C1C}">
                <a14:useLocalDpi xmlns:a14="http://schemas.microsoft.com/office/drawing/2010/main" val="0"/>
              </a:ext>
            </a:extLst>
          </a:blip>
          <a:srcRect t="34839"/>
          <a:stretch/>
        </p:blipFill>
        <p:spPr>
          <a:xfrm>
            <a:off x="320040" y="322406"/>
            <a:ext cx="3425609" cy="3968287"/>
          </a:xfrm>
          <a:prstGeom prst="rect">
            <a:avLst/>
          </a:prstGeom>
        </p:spPr>
      </p:pic>
      <p:pic>
        <p:nvPicPr>
          <p:cNvPr id="3" name="Picture 2">
            <a:extLst>
              <a:ext uri="{FF2B5EF4-FFF2-40B4-BE49-F238E27FC236}">
                <a16:creationId xmlns:a16="http://schemas.microsoft.com/office/drawing/2014/main" id="{228798D2-4AB2-4FDE-9BCA-BC79FAF34ABD}"/>
              </a:ext>
            </a:extLst>
          </p:cNvPr>
          <p:cNvPicPr>
            <a:picLocks noChangeAspect="1"/>
          </p:cNvPicPr>
          <p:nvPr/>
        </p:nvPicPr>
        <p:blipFill rotWithShape="1">
          <a:blip r:embed="rId4">
            <a:extLst>
              <a:ext uri="{28A0092B-C50C-407E-A947-70E740481C1C}">
                <a14:useLocalDpi xmlns:a14="http://schemas.microsoft.com/office/drawing/2010/main" val="0"/>
              </a:ext>
            </a:extLst>
          </a:blip>
          <a:srcRect t="10549" b="3281"/>
          <a:stretch/>
        </p:blipFill>
        <p:spPr>
          <a:xfrm>
            <a:off x="4527645" y="307731"/>
            <a:ext cx="3305712" cy="3997637"/>
          </a:xfrm>
          <a:prstGeom prst="rect">
            <a:avLst/>
          </a:prstGeom>
        </p:spPr>
      </p:pic>
      <p:cxnSp>
        <p:nvCxnSpPr>
          <p:cNvPr id="139" name="Straight Connector 138">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5AF1964-691D-475D-846C-9085AFD08868}"/>
              </a:ext>
            </a:extLst>
          </p:cNvPr>
          <p:cNvPicPr>
            <a:picLocks noChangeAspect="1"/>
          </p:cNvPicPr>
          <p:nvPr/>
        </p:nvPicPr>
        <p:blipFill rotWithShape="1">
          <a:blip r:embed="rId5">
            <a:extLst>
              <a:ext uri="{28A0092B-C50C-407E-A947-70E740481C1C}">
                <a14:useLocalDpi xmlns:a14="http://schemas.microsoft.com/office/drawing/2010/main" val="0"/>
              </a:ext>
            </a:extLst>
          </a:blip>
          <a:srcRect t="13646" b="13644"/>
          <a:stretch/>
        </p:blipFill>
        <p:spPr>
          <a:xfrm>
            <a:off x="8473444" y="293056"/>
            <a:ext cx="3092656" cy="3997637"/>
          </a:xfrm>
          <a:prstGeom prst="rect">
            <a:avLst/>
          </a:prstGeom>
        </p:spPr>
      </p:pic>
      <p:cxnSp>
        <p:nvCxnSpPr>
          <p:cNvPr id="141" name="Straight Connector 140">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algn="r">
              <a:spcAft>
                <a:spcPts val="600"/>
              </a:spcAft>
            </a:pPr>
            <a:fld id="{0FD50806-BABF-4915-9689-3B9956D1C75C}" type="slidenum">
              <a:rPr lang="en-US" sz="1200" smtClean="0">
                <a:solidFill>
                  <a:schemeClr val="tx1">
                    <a:tint val="75000"/>
                  </a:schemeClr>
                </a:solidFill>
              </a:rPr>
              <a:pPr algn="r">
                <a:spcAft>
                  <a:spcPts val="600"/>
                </a:spcAft>
              </a:pPr>
              <a:t>3</a:t>
            </a:fld>
            <a:endParaRPr lang="en-US" sz="1200">
              <a:solidFill>
                <a:schemeClr val="tx1">
                  <a:tint val="75000"/>
                </a:schemeClr>
              </a:solidFill>
            </a:endParaRPr>
          </a:p>
        </p:txBody>
      </p:sp>
    </p:spTree>
    <p:extLst>
      <p:ext uri="{BB962C8B-B14F-4D97-AF65-F5344CB8AC3E}">
        <p14:creationId xmlns:p14="http://schemas.microsoft.com/office/powerpoint/2010/main" val="667147864"/>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arn(inVertical)">
                                      <p:cBhvr>
                                        <p:cTn id="7" dur="5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261256" y="1095061"/>
            <a:ext cx="11669485" cy="368522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47">
            <a:extLst>
              <a:ext uri="{FF2B5EF4-FFF2-40B4-BE49-F238E27FC236}">
                <a16:creationId xmlns:a16="http://schemas.microsoft.com/office/drawing/2014/main" id="{853D56A8-B36E-4520-9327-AFD45439C181}"/>
              </a:ext>
            </a:extLst>
          </p:cNvPr>
          <p:cNvSpPr txBox="1"/>
          <p:nvPr/>
        </p:nvSpPr>
        <p:spPr>
          <a:xfrm>
            <a:off x="1001486" y="5358310"/>
            <a:ext cx="10676164" cy="76944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i="1" dirty="0"/>
              <a:t>This app is for those students, both schools and colleges struggling to get the big picture of how they are performing academically and want to plan their grades to achieve their aspired goals.</a:t>
            </a:r>
            <a:endParaRPr lang="en-US" dirty="0"/>
          </a:p>
          <a:p>
            <a:endParaRPr lang="en-US" sz="1400" dirty="0">
              <a:solidFill>
                <a:schemeClr val="tx1">
                  <a:lumMod val="75000"/>
                  <a:lumOff val="25000"/>
                </a:schemeClr>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971069" y="4576853"/>
            <a:ext cx="424985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 App designed with you in mind!</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p:txBody>
          <a:bodyPr/>
          <a:lstStyle/>
          <a:p>
            <a:r>
              <a:rPr lang="en-US" dirty="0"/>
              <a:t>Who is GPA Mapper for?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p:txBody>
          <a:bodyPr/>
          <a:lstStyle/>
          <a:p>
            <a:fld id="{0FD50806-BABF-4915-9689-3B9956D1C75C}" type="slidenum">
              <a:rPr lang="en-US" smtClean="0"/>
              <a:pPr/>
              <a:t>4</a:t>
            </a:fld>
            <a:endParaRPr lang="en-US" dirty="0"/>
          </a:p>
        </p:txBody>
      </p:sp>
      <p:pic>
        <p:nvPicPr>
          <p:cNvPr id="2050" name="Picture 2" descr="Image result for students">
            <a:extLst>
              <a:ext uri="{FF2B5EF4-FFF2-40B4-BE49-F238E27FC236}">
                <a16:creationId xmlns:a16="http://schemas.microsoft.com/office/drawing/2014/main" id="{DBDD252E-CD08-49A5-9399-CAE17BE52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71" y="1164877"/>
            <a:ext cx="10062029" cy="3189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35315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wipe(down)">
                                      <p:cBhvr>
                                        <p:cTn id="7" dur="580">
                                          <p:stCondLst>
                                            <p:cond delay="0"/>
                                          </p:stCondLst>
                                        </p:cTn>
                                        <p:tgtEl>
                                          <p:spTgt spid="128"/>
                                        </p:tgtEl>
                                      </p:cBhvr>
                                    </p:animEffect>
                                    <p:anim calcmode="lin" valueType="num">
                                      <p:cBhvr>
                                        <p:cTn id="8" dur="1822" tmFilter="0,0; 0.14,0.36; 0.43,0.73; 0.71,0.91; 1.0,1.0">
                                          <p:stCondLst>
                                            <p:cond delay="0"/>
                                          </p:stCondLst>
                                        </p:cTn>
                                        <p:tgtEl>
                                          <p:spTgt spid="1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8"/>
                                        </p:tgtEl>
                                        <p:attrNameLst>
                                          <p:attrName>ppt_y</p:attrName>
                                        </p:attrNameLst>
                                      </p:cBhvr>
                                      <p:tavLst>
                                        <p:tav tm="0" fmla="#ppt_y-sin(pi*$)/81">
                                          <p:val>
                                            <p:fltVal val="0"/>
                                          </p:val>
                                        </p:tav>
                                        <p:tav tm="100000">
                                          <p:val>
                                            <p:fltVal val="1"/>
                                          </p:val>
                                        </p:tav>
                                      </p:tavLst>
                                    </p:anim>
                                    <p:animScale>
                                      <p:cBhvr>
                                        <p:cTn id="13" dur="26">
                                          <p:stCondLst>
                                            <p:cond delay="650"/>
                                          </p:stCondLst>
                                        </p:cTn>
                                        <p:tgtEl>
                                          <p:spTgt spid="128"/>
                                        </p:tgtEl>
                                      </p:cBhvr>
                                      <p:to x="100000" y="60000"/>
                                    </p:animScale>
                                    <p:animScale>
                                      <p:cBhvr>
                                        <p:cTn id="14" dur="166" decel="50000">
                                          <p:stCondLst>
                                            <p:cond delay="676"/>
                                          </p:stCondLst>
                                        </p:cTn>
                                        <p:tgtEl>
                                          <p:spTgt spid="128"/>
                                        </p:tgtEl>
                                      </p:cBhvr>
                                      <p:to x="100000" y="100000"/>
                                    </p:animScale>
                                    <p:animScale>
                                      <p:cBhvr>
                                        <p:cTn id="15" dur="26">
                                          <p:stCondLst>
                                            <p:cond delay="1312"/>
                                          </p:stCondLst>
                                        </p:cTn>
                                        <p:tgtEl>
                                          <p:spTgt spid="128"/>
                                        </p:tgtEl>
                                      </p:cBhvr>
                                      <p:to x="100000" y="80000"/>
                                    </p:animScale>
                                    <p:animScale>
                                      <p:cBhvr>
                                        <p:cTn id="16" dur="166" decel="50000">
                                          <p:stCondLst>
                                            <p:cond delay="1338"/>
                                          </p:stCondLst>
                                        </p:cTn>
                                        <p:tgtEl>
                                          <p:spTgt spid="128"/>
                                        </p:tgtEl>
                                      </p:cBhvr>
                                      <p:to x="100000" y="100000"/>
                                    </p:animScale>
                                    <p:animScale>
                                      <p:cBhvr>
                                        <p:cTn id="17" dur="26">
                                          <p:stCondLst>
                                            <p:cond delay="1642"/>
                                          </p:stCondLst>
                                        </p:cTn>
                                        <p:tgtEl>
                                          <p:spTgt spid="128"/>
                                        </p:tgtEl>
                                      </p:cBhvr>
                                      <p:to x="100000" y="90000"/>
                                    </p:animScale>
                                    <p:animScale>
                                      <p:cBhvr>
                                        <p:cTn id="18" dur="166" decel="50000">
                                          <p:stCondLst>
                                            <p:cond delay="1668"/>
                                          </p:stCondLst>
                                        </p:cTn>
                                        <p:tgtEl>
                                          <p:spTgt spid="128"/>
                                        </p:tgtEl>
                                      </p:cBhvr>
                                      <p:to x="100000" y="100000"/>
                                    </p:animScale>
                                    <p:animScale>
                                      <p:cBhvr>
                                        <p:cTn id="19" dur="26">
                                          <p:stCondLst>
                                            <p:cond delay="1808"/>
                                          </p:stCondLst>
                                        </p:cTn>
                                        <p:tgtEl>
                                          <p:spTgt spid="128"/>
                                        </p:tgtEl>
                                      </p:cBhvr>
                                      <p:to x="100000" y="95000"/>
                                    </p:animScale>
                                    <p:animScale>
                                      <p:cBhvr>
                                        <p:cTn id="20" dur="166" decel="50000">
                                          <p:stCondLst>
                                            <p:cond delay="1834"/>
                                          </p:stCondLst>
                                        </p:cTn>
                                        <p:tgtEl>
                                          <p:spTgt spid="1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p:cTn id="25" dur="500" fill="hold"/>
                                        <p:tgtEl>
                                          <p:spTgt spid="2050"/>
                                        </p:tgtEl>
                                        <p:attrNameLst>
                                          <p:attrName>ppt_w</p:attrName>
                                        </p:attrNameLst>
                                      </p:cBhvr>
                                      <p:tavLst>
                                        <p:tav tm="0">
                                          <p:val>
                                            <p:fltVal val="0"/>
                                          </p:val>
                                        </p:tav>
                                        <p:tav tm="100000">
                                          <p:val>
                                            <p:strVal val="#ppt_w"/>
                                          </p:val>
                                        </p:tav>
                                      </p:tavLst>
                                    </p:anim>
                                    <p:anim calcmode="lin" valueType="num">
                                      <p:cBhvr>
                                        <p:cTn id="26" dur="500" fill="hold"/>
                                        <p:tgtEl>
                                          <p:spTgt spid="2050"/>
                                        </p:tgtEl>
                                        <p:attrNameLst>
                                          <p:attrName>ppt_h</p:attrName>
                                        </p:attrNameLst>
                                      </p:cBhvr>
                                      <p:tavLst>
                                        <p:tav tm="0">
                                          <p:val>
                                            <p:fltVal val="0"/>
                                          </p:val>
                                        </p:tav>
                                        <p:tav tm="100000">
                                          <p:val>
                                            <p:strVal val="#ppt_h"/>
                                          </p:val>
                                        </p:tav>
                                      </p:tavLst>
                                    </p:anim>
                                    <p:animEffect transition="in" filter="fade">
                                      <p:cBhvr>
                                        <p:cTn id="27" dur="500"/>
                                        <p:tgtEl>
                                          <p:spTgt spid="205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barn(inVertical)">
                                      <p:cBhvr>
                                        <p:cTn id="3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75" grpId="0" animBg="1"/>
      <p:bldP spid="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Why use GPA Mapper?</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5</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532913047"/>
              </p:ext>
            </p:extLst>
          </p:nvPr>
        </p:nvGraphicFramePr>
        <p:xfrm>
          <a:off x="749625" y="2041702"/>
          <a:ext cx="3781664" cy="3853761"/>
        </p:xfrm>
        <a:graphic>
          <a:graphicData uri="http://schemas.openxmlformats.org/drawingml/2006/chart">
            <c:chart xmlns:c="http://schemas.openxmlformats.org/drawingml/2006/chart" xmlns:r="http://schemas.openxmlformats.org/officeDocument/2006/relationships" r:id="rId2"/>
          </a:graphicData>
        </a:graphic>
      </p:graphicFrame>
      <p:sp>
        <p:nvSpPr>
          <p:cNvPr id="25" name="Oval 24">
            <a:extLst>
              <a:ext uri="{FF2B5EF4-FFF2-40B4-BE49-F238E27FC236}">
                <a16:creationId xmlns:a16="http://schemas.microsoft.com/office/drawing/2014/main" id="{A35CE616-64EE-4786-BC53-A3398F142D45}"/>
              </a:ext>
              <a:ext uri="{C183D7F6-B498-43B3-948B-1728B52AA6E4}">
                <adec:decorative xmlns:adec="http://schemas.microsoft.com/office/drawing/2017/decorative"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43" descr="This is an icon of a calculator.">
            <a:extLst>
              <a:ext uri="{FF2B5EF4-FFF2-40B4-BE49-F238E27FC236}">
                <a16:creationId xmlns:a16="http://schemas.microsoft.com/office/drawing/2014/main" id="{227F1864-865B-4891-9C3E-7BF0471A84E3}"/>
              </a:ext>
            </a:extLst>
          </p:cNvPr>
          <p:cNvGrpSpPr/>
          <p:nvPr/>
        </p:nvGrpSpPr>
        <p:grpSpPr>
          <a:xfrm>
            <a:off x="2359912" y="3439851"/>
            <a:ext cx="561088" cy="730624"/>
            <a:chOff x="3209925" y="771525"/>
            <a:chExt cx="220663" cy="287338"/>
          </a:xfrm>
          <a:solidFill>
            <a:srgbClr val="CE295E"/>
          </a:solidFill>
        </p:grpSpPr>
        <p:sp>
          <p:nvSpPr>
            <p:cNvPr id="45" name="Freeform 328">
              <a:extLst>
                <a:ext uri="{FF2B5EF4-FFF2-40B4-BE49-F238E27FC236}">
                  <a16:creationId xmlns:a16="http://schemas.microsoft.com/office/drawing/2014/main" id="{D261CF85-222D-44D0-992F-119E9EC352AE}"/>
                </a:ext>
              </a:extLst>
            </p:cNvPr>
            <p:cNvSpPr>
              <a:spLocks noEditPoints="1"/>
            </p:cNvSpPr>
            <p:nvPr/>
          </p:nvSpPr>
          <p:spPr bwMode="auto">
            <a:xfrm>
              <a:off x="3209925" y="771525"/>
              <a:ext cx="220663" cy="114300"/>
            </a:xfrm>
            <a:custGeom>
              <a:avLst/>
              <a:gdLst>
                <a:gd name="T0" fmla="*/ 601 w 692"/>
                <a:gd name="T1" fmla="*/ 265 h 361"/>
                <a:gd name="T2" fmla="*/ 595 w 692"/>
                <a:gd name="T3" fmla="*/ 281 h 361"/>
                <a:gd name="T4" fmla="*/ 582 w 692"/>
                <a:gd name="T5" fmla="*/ 294 h 361"/>
                <a:gd name="T6" fmla="*/ 566 w 692"/>
                <a:gd name="T7" fmla="*/ 300 h 361"/>
                <a:gd name="T8" fmla="*/ 136 w 692"/>
                <a:gd name="T9" fmla="*/ 301 h 361"/>
                <a:gd name="T10" fmla="*/ 118 w 692"/>
                <a:gd name="T11" fmla="*/ 297 h 361"/>
                <a:gd name="T12" fmla="*/ 104 w 692"/>
                <a:gd name="T13" fmla="*/ 287 h 361"/>
                <a:gd name="T14" fmla="*/ 94 w 692"/>
                <a:gd name="T15" fmla="*/ 274 h 361"/>
                <a:gd name="T16" fmla="*/ 91 w 692"/>
                <a:gd name="T17" fmla="*/ 256 h 361"/>
                <a:gd name="T18" fmla="*/ 91 w 692"/>
                <a:gd name="T19" fmla="*/ 127 h 361"/>
                <a:gd name="T20" fmla="*/ 98 w 692"/>
                <a:gd name="T21" fmla="*/ 110 h 361"/>
                <a:gd name="T22" fmla="*/ 110 w 692"/>
                <a:gd name="T23" fmla="*/ 98 h 361"/>
                <a:gd name="T24" fmla="*/ 126 w 692"/>
                <a:gd name="T25" fmla="*/ 91 h 361"/>
                <a:gd name="T26" fmla="*/ 557 w 692"/>
                <a:gd name="T27" fmla="*/ 90 h 361"/>
                <a:gd name="T28" fmla="*/ 575 w 692"/>
                <a:gd name="T29" fmla="*/ 94 h 361"/>
                <a:gd name="T30" fmla="*/ 588 w 692"/>
                <a:gd name="T31" fmla="*/ 104 h 361"/>
                <a:gd name="T32" fmla="*/ 598 w 692"/>
                <a:gd name="T33" fmla="*/ 118 h 361"/>
                <a:gd name="T34" fmla="*/ 602 w 692"/>
                <a:gd name="T35" fmla="*/ 135 h 361"/>
                <a:gd name="T36" fmla="*/ 602 w 692"/>
                <a:gd name="T37" fmla="*/ 0 h 361"/>
                <a:gd name="T38" fmla="*/ 81 w 692"/>
                <a:gd name="T39" fmla="*/ 0 h 361"/>
                <a:gd name="T40" fmla="*/ 64 w 692"/>
                <a:gd name="T41" fmla="*/ 4 h 361"/>
                <a:gd name="T42" fmla="*/ 47 w 692"/>
                <a:gd name="T43" fmla="*/ 11 h 361"/>
                <a:gd name="T44" fmla="*/ 33 w 692"/>
                <a:gd name="T45" fmla="*/ 20 h 361"/>
                <a:gd name="T46" fmla="*/ 21 w 692"/>
                <a:gd name="T47" fmla="*/ 33 h 361"/>
                <a:gd name="T48" fmla="*/ 11 w 692"/>
                <a:gd name="T49" fmla="*/ 47 h 361"/>
                <a:gd name="T50" fmla="*/ 4 w 692"/>
                <a:gd name="T51" fmla="*/ 63 h 361"/>
                <a:gd name="T52" fmla="*/ 1 w 692"/>
                <a:gd name="T53" fmla="*/ 82 h 361"/>
                <a:gd name="T54" fmla="*/ 0 w 692"/>
                <a:gd name="T55" fmla="*/ 361 h 361"/>
                <a:gd name="T56" fmla="*/ 692 w 692"/>
                <a:gd name="T57" fmla="*/ 90 h 361"/>
                <a:gd name="T58" fmla="*/ 690 w 692"/>
                <a:gd name="T59" fmla="*/ 72 h 361"/>
                <a:gd name="T60" fmla="*/ 685 w 692"/>
                <a:gd name="T61" fmla="*/ 55 h 361"/>
                <a:gd name="T62" fmla="*/ 677 w 692"/>
                <a:gd name="T63" fmla="*/ 40 h 361"/>
                <a:gd name="T64" fmla="*/ 666 w 692"/>
                <a:gd name="T65" fmla="*/ 27 h 361"/>
                <a:gd name="T66" fmla="*/ 653 w 692"/>
                <a:gd name="T67" fmla="*/ 15 h 361"/>
                <a:gd name="T68" fmla="*/ 637 w 692"/>
                <a:gd name="T69" fmla="*/ 8 h 361"/>
                <a:gd name="T70" fmla="*/ 621 w 692"/>
                <a:gd name="T71" fmla="*/ 2 h 361"/>
                <a:gd name="T72" fmla="*/ 602 w 692"/>
                <a:gd name="T7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2" h="361">
                  <a:moveTo>
                    <a:pt x="602" y="256"/>
                  </a:moveTo>
                  <a:lnTo>
                    <a:pt x="601" y="265"/>
                  </a:lnTo>
                  <a:lnTo>
                    <a:pt x="598" y="274"/>
                  </a:lnTo>
                  <a:lnTo>
                    <a:pt x="595" y="281"/>
                  </a:lnTo>
                  <a:lnTo>
                    <a:pt x="588" y="287"/>
                  </a:lnTo>
                  <a:lnTo>
                    <a:pt x="582" y="294"/>
                  </a:lnTo>
                  <a:lnTo>
                    <a:pt x="575" y="297"/>
                  </a:lnTo>
                  <a:lnTo>
                    <a:pt x="566" y="300"/>
                  </a:lnTo>
                  <a:lnTo>
                    <a:pt x="557" y="301"/>
                  </a:lnTo>
                  <a:lnTo>
                    <a:pt x="136" y="301"/>
                  </a:lnTo>
                  <a:lnTo>
                    <a:pt x="126" y="300"/>
                  </a:lnTo>
                  <a:lnTo>
                    <a:pt x="118" y="297"/>
                  </a:lnTo>
                  <a:lnTo>
                    <a:pt x="110" y="294"/>
                  </a:lnTo>
                  <a:lnTo>
                    <a:pt x="104" y="287"/>
                  </a:lnTo>
                  <a:lnTo>
                    <a:pt x="98" y="281"/>
                  </a:lnTo>
                  <a:lnTo>
                    <a:pt x="94" y="274"/>
                  </a:lnTo>
                  <a:lnTo>
                    <a:pt x="91" y="265"/>
                  </a:lnTo>
                  <a:lnTo>
                    <a:pt x="91" y="256"/>
                  </a:lnTo>
                  <a:lnTo>
                    <a:pt x="91" y="135"/>
                  </a:lnTo>
                  <a:lnTo>
                    <a:pt x="91" y="127"/>
                  </a:lnTo>
                  <a:lnTo>
                    <a:pt x="94" y="118"/>
                  </a:lnTo>
                  <a:lnTo>
                    <a:pt x="98" y="110"/>
                  </a:lnTo>
                  <a:lnTo>
                    <a:pt x="104" y="104"/>
                  </a:lnTo>
                  <a:lnTo>
                    <a:pt x="110" y="98"/>
                  </a:lnTo>
                  <a:lnTo>
                    <a:pt x="118" y="94"/>
                  </a:lnTo>
                  <a:lnTo>
                    <a:pt x="126" y="91"/>
                  </a:lnTo>
                  <a:lnTo>
                    <a:pt x="136" y="90"/>
                  </a:lnTo>
                  <a:lnTo>
                    <a:pt x="557" y="90"/>
                  </a:lnTo>
                  <a:lnTo>
                    <a:pt x="566" y="91"/>
                  </a:lnTo>
                  <a:lnTo>
                    <a:pt x="575" y="94"/>
                  </a:lnTo>
                  <a:lnTo>
                    <a:pt x="582" y="98"/>
                  </a:lnTo>
                  <a:lnTo>
                    <a:pt x="588" y="104"/>
                  </a:lnTo>
                  <a:lnTo>
                    <a:pt x="595" y="110"/>
                  </a:lnTo>
                  <a:lnTo>
                    <a:pt x="598" y="118"/>
                  </a:lnTo>
                  <a:lnTo>
                    <a:pt x="601" y="127"/>
                  </a:lnTo>
                  <a:lnTo>
                    <a:pt x="602" y="135"/>
                  </a:lnTo>
                  <a:lnTo>
                    <a:pt x="602" y="256"/>
                  </a:lnTo>
                  <a:close/>
                  <a:moveTo>
                    <a:pt x="602" y="0"/>
                  </a:moveTo>
                  <a:lnTo>
                    <a:pt x="91" y="0"/>
                  </a:lnTo>
                  <a:lnTo>
                    <a:pt x="81" y="0"/>
                  </a:lnTo>
                  <a:lnTo>
                    <a:pt x="73" y="2"/>
                  </a:lnTo>
                  <a:lnTo>
                    <a:pt x="64" y="4"/>
                  </a:lnTo>
                  <a:lnTo>
                    <a:pt x="55" y="8"/>
                  </a:lnTo>
                  <a:lnTo>
                    <a:pt x="47" y="11"/>
                  </a:lnTo>
                  <a:lnTo>
                    <a:pt x="39" y="15"/>
                  </a:lnTo>
                  <a:lnTo>
                    <a:pt x="33" y="20"/>
                  </a:lnTo>
                  <a:lnTo>
                    <a:pt x="26" y="27"/>
                  </a:lnTo>
                  <a:lnTo>
                    <a:pt x="21" y="33"/>
                  </a:lnTo>
                  <a:lnTo>
                    <a:pt x="16" y="40"/>
                  </a:lnTo>
                  <a:lnTo>
                    <a:pt x="11" y="47"/>
                  </a:lnTo>
                  <a:lnTo>
                    <a:pt x="7" y="56"/>
                  </a:lnTo>
                  <a:lnTo>
                    <a:pt x="4" y="63"/>
                  </a:lnTo>
                  <a:lnTo>
                    <a:pt x="2" y="72"/>
                  </a:lnTo>
                  <a:lnTo>
                    <a:pt x="1" y="82"/>
                  </a:lnTo>
                  <a:lnTo>
                    <a:pt x="0" y="90"/>
                  </a:lnTo>
                  <a:lnTo>
                    <a:pt x="0" y="361"/>
                  </a:lnTo>
                  <a:lnTo>
                    <a:pt x="692" y="361"/>
                  </a:lnTo>
                  <a:lnTo>
                    <a:pt x="692" y="90"/>
                  </a:lnTo>
                  <a:lnTo>
                    <a:pt x="692" y="82"/>
                  </a:lnTo>
                  <a:lnTo>
                    <a:pt x="690" y="72"/>
                  </a:lnTo>
                  <a:lnTo>
                    <a:pt x="688" y="63"/>
                  </a:lnTo>
                  <a:lnTo>
                    <a:pt x="685" y="55"/>
                  </a:lnTo>
                  <a:lnTo>
                    <a:pt x="682" y="47"/>
                  </a:lnTo>
                  <a:lnTo>
                    <a:pt x="677" y="40"/>
                  </a:lnTo>
                  <a:lnTo>
                    <a:pt x="672" y="33"/>
                  </a:lnTo>
                  <a:lnTo>
                    <a:pt x="666" y="27"/>
                  </a:lnTo>
                  <a:lnTo>
                    <a:pt x="659" y="20"/>
                  </a:lnTo>
                  <a:lnTo>
                    <a:pt x="653" y="15"/>
                  </a:lnTo>
                  <a:lnTo>
                    <a:pt x="645" y="11"/>
                  </a:lnTo>
                  <a:lnTo>
                    <a:pt x="637" y="8"/>
                  </a:lnTo>
                  <a:lnTo>
                    <a:pt x="629" y="4"/>
                  </a:lnTo>
                  <a:lnTo>
                    <a:pt x="621" y="2"/>
                  </a:lnTo>
                  <a:lnTo>
                    <a:pt x="611" y="1"/>
                  </a:lnTo>
                  <a:lnTo>
                    <a:pt x="602" y="0"/>
                  </a:lnTo>
                  <a:lnTo>
                    <a:pt x="6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329">
              <a:extLst>
                <a:ext uri="{FF2B5EF4-FFF2-40B4-BE49-F238E27FC236}">
                  <a16:creationId xmlns:a16="http://schemas.microsoft.com/office/drawing/2014/main" id="{DE5C7B59-7E69-44D1-9A00-FDC34E2ADCE3}"/>
                </a:ext>
              </a:extLst>
            </p:cNvPr>
            <p:cNvSpPr>
              <a:spLocks noEditPoints="1"/>
            </p:cNvSpPr>
            <p:nvPr/>
          </p:nvSpPr>
          <p:spPr bwMode="auto">
            <a:xfrm>
              <a:off x="3209925" y="895350"/>
              <a:ext cx="106363" cy="66675"/>
            </a:xfrm>
            <a:custGeom>
              <a:avLst/>
              <a:gdLst>
                <a:gd name="T0" fmla="*/ 151 w 331"/>
                <a:gd name="T1" fmla="*/ 90 h 210"/>
                <a:gd name="T2" fmla="*/ 151 w 331"/>
                <a:gd name="T3" fmla="*/ 41 h 210"/>
                <a:gd name="T4" fmla="*/ 153 w 331"/>
                <a:gd name="T5" fmla="*/ 36 h 210"/>
                <a:gd name="T6" fmla="*/ 157 w 331"/>
                <a:gd name="T7" fmla="*/ 32 h 210"/>
                <a:gd name="T8" fmla="*/ 163 w 331"/>
                <a:gd name="T9" fmla="*/ 30 h 210"/>
                <a:gd name="T10" fmla="*/ 169 w 331"/>
                <a:gd name="T11" fmla="*/ 30 h 210"/>
                <a:gd name="T12" fmla="*/ 174 w 331"/>
                <a:gd name="T13" fmla="*/ 32 h 210"/>
                <a:gd name="T14" fmla="*/ 178 w 331"/>
                <a:gd name="T15" fmla="*/ 36 h 210"/>
                <a:gd name="T16" fmla="*/ 180 w 331"/>
                <a:gd name="T17" fmla="*/ 41 h 210"/>
                <a:gd name="T18" fmla="*/ 181 w 331"/>
                <a:gd name="T19" fmla="*/ 90 h 210"/>
                <a:gd name="T20" fmla="*/ 229 w 331"/>
                <a:gd name="T21" fmla="*/ 90 h 210"/>
                <a:gd name="T22" fmla="*/ 235 w 331"/>
                <a:gd name="T23" fmla="*/ 93 h 210"/>
                <a:gd name="T24" fmla="*/ 238 w 331"/>
                <a:gd name="T25" fmla="*/ 96 h 210"/>
                <a:gd name="T26" fmla="*/ 241 w 331"/>
                <a:gd name="T27" fmla="*/ 101 h 210"/>
                <a:gd name="T28" fmla="*/ 241 w 331"/>
                <a:gd name="T29" fmla="*/ 108 h 210"/>
                <a:gd name="T30" fmla="*/ 238 w 331"/>
                <a:gd name="T31" fmla="*/ 113 h 210"/>
                <a:gd name="T32" fmla="*/ 235 w 331"/>
                <a:gd name="T33" fmla="*/ 118 h 210"/>
                <a:gd name="T34" fmla="*/ 229 w 331"/>
                <a:gd name="T35" fmla="*/ 120 h 210"/>
                <a:gd name="T36" fmla="*/ 181 w 331"/>
                <a:gd name="T37" fmla="*/ 120 h 210"/>
                <a:gd name="T38" fmla="*/ 180 w 331"/>
                <a:gd name="T39" fmla="*/ 168 h 210"/>
                <a:gd name="T40" fmla="*/ 178 w 331"/>
                <a:gd name="T41" fmla="*/ 173 h 210"/>
                <a:gd name="T42" fmla="*/ 174 w 331"/>
                <a:gd name="T43" fmla="*/ 178 h 210"/>
                <a:gd name="T44" fmla="*/ 169 w 331"/>
                <a:gd name="T45" fmla="*/ 180 h 210"/>
                <a:gd name="T46" fmla="*/ 163 w 331"/>
                <a:gd name="T47" fmla="*/ 180 h 210"/>
                <a:gd name="T48" fmla="*/ 157 w 331"/>
                <a:gd name="T49" fmla="*/ 178 h 210"/>
                <a:gd name="T50" fmla="*/ 153 w 331"/>
                <a:gd name="T51" fmla="*/ 173 h 210"/>
                <a:gd name="T52" fmla="*/ 151 w 331"/>
                <a:gd name="T53" fmla="*/ 168 h 210"/>
                <a:gd name="T54" fmla="*/ 151 w 331"/>
                <a:gd name="T55" fmla="*/ 120 h 210"/>
                <a:gd name="T56" fmla="*/ 103 w 331"/>
                <a:gd name="T57" fmla="*/ 120 h 210"/>
                <a:gd name="T58" fmla="*/ 97 w 331"/>
                <a:gd name="T59" fmla="*/ 118 h 210"/>
                <a:gd name="T60" fmla="*/ 93 w 331"/>
                <a:gd name="T61" fmla="*/ 113 h 210"/>
                <a:gd name="T62" fmla="*/ 91 w 331"/>
                <a:gd name="T63" fmla="*/ 108 h 210"/>
                <a:gd name="T64" fmla="*/ 91 w 331"/>
                <a:gd name="T65" fmla="*/ 101 h 210"/>
                <a:gd name="T66" fmla="*/ 93 w 331"/>
                <a:gd name="T67" fmla="*/ 96 h 210"/>
                <a:gd name="T68" fmla="*/ 97 w 331"/>
                <a:gd name="T69" fmla="*/ 93 h 210"/>
                <a:gd name="T70" fmla="*/ 103 w 331"/>
                <a:gd name="T71" fmla="*/ 90 h 210"/>
                <a:gd name="T72" fmla="*/ 0 w 331"/>
                <a:gd name="T73" fmla="*/ 210 h 210"/>
                <a:gd name="T74" fmla="*/ 331 w 331"/>
                <a:gd name="T75" fmla="*/ 0 h 210"/>
                <a:gd name="T76" fmla="*/ 0 w 331"/>
                <a:gd name="T7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1" h="210">
                  <a:moveTo>
                    <a:pt x="106" y="90"/>
                  </a:moveTo>
                  <a:lnTo>
                    <a:pt x="151" y="90"/>
                  </a:lnTo>
                  <a:lnTo>
                    <a:pt x="151" y="45"/>
                  </a:lnTo>
                  <a:lnTo>
                    <a:pt x="151" y="41"/>
                  </a:lnTo>
                  <a:lnTo>
                    <a:pt x="152" y="39"/>
                  </a:lnTo>
                  <a:lnTo>
                    <a:pt x="153" y="36"/>
                  </a:lnTo>
                  <a:lnTo>
                    <a:pt x="155" y="34"/>
                  </a:lnTo>
                  <a:lnTo>
                    <a:pt x="157" y="32"/>
                  </a:lnTo>
                  <a:lnTo>
                    <a:pt x="159" y="31"/>
                  </a:lnTo>
                  <a:lnTo>
                    <a:pt x="163" y="30"/>
                  </a:lnTo>
                  <a:lnTo>
                    <a:pt x="166" y="30"/>
                  </a:lnTo>
                  <a:lnTo>
                    <a:pt x="169" y="30"/>
                  </a:lnTo>
                  <a:lnTo>
                    <a:pt x="171" y="31"/>
                  </a:lnTo>
                  <a:lnTo>
                    <a:pt x="174" y="32"/>
                  </a:lnTo>
                  <a:lnTo>
                    <a:pt x="177" y="34"/>
                  </a:lnTo>
                  <a:lnTo>
                    <a:pt x="178" y="36"/>
                  </a:lnTo>
                  <a:lnTo>
                    <a:pt x="180" y="39"/>
                  </a:lnTo>
                  <a:lnTo>
                    <a:pt x="180" y="41"/>
                  </a:lnTo>
                  <a:lnTo>
                    <a:pt x="181" y="45"/>
                  </a:lnTo>
                  <a:lnTo>
                    <a:pt x="181" y="90"/>
                  </a:lnTo>
                  <a:lnTo>
                    <a:pt x="226" y="90"/>
                  </a:lnTo>
                  <a:lnTo>
                    <a:pt x="229" y="90"/>
                  </a:lnTo>
                  <a:lnTo>
                    <a:pt x="231" y="91"/>
                  </a:lnTo>
                  <a:lnTo>
                    <a:pt x="235" y="93"/>
                  </a:lnTo>
                  <a:lnTo>
                    <a:pt x="237" y="94"/>
                  </a:lnTo>
                  <a:lnTo>
                    <a:pt x="238" y="96"/>
                  </a:lnTo>
                  <a:lnTo>
                    <a:pt x="240" y="99"/>
                  </a:lnTo>
                  <a:lnTo>
                    <a:pt x="241" y="101"/>
                  </a:lnTo>
                  <a:lnTo>
                    <a:pt x="241" y="105"/>
                  </a:lnTo>
                  <a:lnTo>
                    <a:pt x="241" y="108"/>
                  </a:lnTo>
                  <a:lnTo>
                    <a:pt x="240" y="111"/>
                  </a:lnTo>
                  <a:lnTo>
                    <a:pt x="238" y="113"/>
                  </a:lnTo>
                  <a:lnTo>
                    <a:pt x="237" y="115"/>
                  </a:lnTo>
                  <a:lnTo>
                    <a:pt x="235" y="118"/>
                  </a:lnTo>
                  <a:lnTo>
                    <a:pt x="231" y="119"/>
                  </a:lnTo>
                  <a:lnTo>
                    <a:pt x="229" y="120"/>
                  </a:lnTo>
                  <a:lnTo>
                    <a:pt x="226" y="120"/>
                  </a:lnTo>
                  <a:lnTo>
                    <a:pt x="181" y="120"/>
                  </a:lnTo>
                  <a:lnTo>
                    <a:pt x="181" y="165"/>
                  </a:lnTo>
                  <a:lnTo>
                    <a:pt x="180" y="168"/>
                  </a:lnTo>
                  <a:lnTo>
                    <a:pt x="180" y="171"/>
                  </a:lnTo>
                  <a:lnTo>
                    <a:pt x="178" y="173"/>
                  </a:lnTo>
                  <a:lnTo>
                    <a:pt x="177" y="175"/>
                  </a:lnTo>
                  <a:lnTo>
                    <a:pt x="174" y="178"/>
                  </a:lnTo>
                  <a:lnTo>
                    <a:pt x="171" y="179"/>
                  </a:lnTo>
                  <a:lnTo>
                    <a:pt x="169" y="180"/>
                  </a:lnTo>
                  <a:lnTo>
                    <a:pt x="166" y="180"/>
                  </a:lnTo>
                  <a:lnTo>
                    <a:pt x="163" y="180"/>
                  </a:lnTo>
                  <a:lnTo>
                    <a:pt x="159" y="179"/>
                  </a:lnTo>
                  <a:lnTo>
                    <a:pt x="157" y="178"/>
                  </a:lnTo>
                  <a:lnTo>
                    <a:pt x="155" y="175"/>
                  </a:lnTo>
                  <a:lnTo>
                    <a:pt x="153" y="173"/>
                  </a:lnTo>
                  <a:lnTo>
                    <a:pt x="152" y="171"/>
                  </a:lnTo>
                  <a:lnTo>
                    <a:pt x="151" y="168"/>
                  </a:lnTo>
                  <a:lnTo>
                    <a:pt x="151" y="165"/>
                  </a:lnTo>
                  <a:lnTo>
                    <a:pt x="151" y="120"/>
                  </a:lnTo>
                  <a:lnTo>
                    <a:pt x="106" y="120"/>
                  </a:lnTo>
                  <a:lnTo>
                    <a:pt x="103" y="120"/>
                  </a:lnTo>
                  <a:lnTo>
                    <a:pt x="99" y="119"/>
                  </a:lnTo>
                  <a:lnTo>
                    <a:pt x="97" y="118"/>
                  </a:lnTo>
                  <a:lnTo>
                    <a:pt x="95" y="115"/>
                  </a:lnTo>
                  <a:lnTo>
                    <a:pt x="93" y="113"/>
                  </a:lnTo>
                  <a:lnTo>
                    <a:pt x="92" y="111"/>
                  </a:lnTo>
                  <a:lnTo>
                    <a:pt x="91" y="108"/>
                  </a:lnTo>
                  <a:lnTo>
                    <a:pt x="91" y="105"/>
                  </a:lnTo>
                  <a:lnTo>
                    <a:pt x="91" y="101"/>
                  </a:lnTo>
                  <a:lnTo>
                    <a:pt x="92" y="99"/>
                  </a:lnTo>
                  <a:lnTo>
                    <a:pt x="93" y="96"/>
                  </a:lnTo>
                  <a:lnTo>
                    <a:pt x="95" y="94"/>
                  </a:lnTo>
                  <a:lnTo>
                    <a:pt x="97" y="93"/>
                  </a:lnTo>
                  <a:lnTo>
                    <a:pt x="99" y="91"/>
                  </a:lnTo>
                  <a:lnTo>
                    <a:pt x="103" y="90"/>
                  </a:lnTo>
                  <a:lnTo>
                    <a:pt x="106"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330">
              <a:extLst>
                <a:ext uri="{FF2B5EF4-FFF2-40B4-BE49-F238E27FC236}">
                  <a16:creationId xmlns:a16="http://schemas.microsoft.com/office/drawing/2014/main" id="{637193CD-D0BB-4BC3-92D6-B3448F4EA90A}"/>
                </a:ext>
              </a:extLst>
            </p:cNvPr>
            <p:cNvSpPr>
              <a:spLocks noEditPoints="1"/>
            </p:cNvSpPr>
            <p:nvPr/>
          </p:nvSpPr>
          <p:spPr bwMode="auto">
            <a:xfrm>
              <a:off x="3325813" y="895350"/>
              <a:ext cx="104775" cy="66675"/>
            </a:xfrm>
            <a:custGeom>
              <a:avLst/>
              <a:gdLst>
                <a:gd name="T0" fmla="*/ 90 w 331"/>
                <a:gd name="T1" fmla="*/ 90 h 210"/>
                <a:gd name="T2" fmla="*/ 211 w 331"/>
                <a:gd name="T3" fmla="*/ 90 h 210"/>
                <a:gd name="T4" fmla="*/ 214 w 331"/>
                <a:gd name="T5" fmla="*/ 90 h 210"/>
                <a:gd name="T6" fmla="*/ 217 w 331"/>
                <a:gd name="T7" fmla="*/ 91 h 210"/>
                <a:gd name="T8" fmla="*/ 220 w 331"/>
                <a:gd name="T9" fmla="*/ 93 h 210"/>
                <a:gd name="T10" fmla="*/ 222 w 331"/>
                <a:gd name="T11" fmla="*/ 94 h 210"/>
                <a:gd name="T12" fmla="*/ 223 w 331"/>
                <a:gd name="T13" fmla="*/ 96 h 210"/>
                <a:gd name="T14" fmla="*/ 225 w 331"/>
                <a:gd name="T15" fmla="*/ 99 h 210"/>
                <a:gd name="T16" fmla="*/ 225 w 331"/>
                <a:gd name="T17" fmla="*/ 101 h 210"/>
                <a:gd name="T18" fmla="*/ 226 w 331"/>
                <a:gd name="T19" fmla="*/ 105 h 210"/>
                <a:gd name="T20" fmla="*/ 225 w 331"/>
                <a:gd name="T21" fmla="*/ 108 h 210"/>
                <a:gd name="T22" fmla="*/ 225 w 331"/>
                <a:gd name="T23" fmla="*/ 111 h 210"/>
                <a:gd name="T24" fmla="*/ 223 w 331"/>
                <a:gd name="T25" fmla="*/ 113 h 210"/>
                <a:gd name="T26" fmla="*/ 222 w 331"/>
                <a:gd name="T27" fmla="*/ 115 h 210"/>
                <a:gd name="T28" fmla="*/ 219 w 331"/>
                <a:gd name="T29" fmla="*/ 118 h 210"/>
                <a:gd name="T30" fmla="*/ 217 w 331"/>
                <a:gd name="T31" fmla="*/ 119 h 210"/>
                <a:gd name="T32" fmla="*/ 214 w 331"/>
                <a:gd name="T33" fmla="*/ 120 h 210"/>
                <a:gd name="T34" fmla="*/ 211 w 331"/>
                <a:gd name="T35" fmla="*/ 120 h 210"/>
                <a:gd name="T36" fmla="*/ 90 w 331"/>
                <a:gd name="T37" fmla="*/ 120 h 210"/>
                <a:gd name="T38" fmla="*/ 88 w 331"/>
                <a:gd name="T39" fmla="*/ 120 h 210"/>
                <a:gd name="T40" fmla="*/ 85 w 331"/>
                <a:gd name="T41" fmla="*/ 119 h 210"/>
                <a:gd name="T42" fmla="*/ 83 w 331"/>
                <a:gd name="T43" fmla="*/ 118 h 210"/>
                <a:gd name="T44" fmla="*/ 79 w 331"/>
                <a:gd name="T45" fmla="*/ 115 h 210"/>
                <a:gd name="T46" fmla="*/ 78 w 331"/>
                <a:gd name="T47" fmla="*/ 113 h 210"/>
                <a:gd name="T48" fmla="*/ 76 w 331"/>
                <a:gd name="T49" fmla="*/ 111 h 210"/>
                <a:gd name="T50" fmla="*/ 76 w 331"/>
                <a:gd name="T51" fmla="*/ 108 h 210"/>
                <a:gd name="T52" fmla="*/ 75 w 331"/>
                <a:gd name="T53" fmla="*/ 105 h 210"/>
                <a:gd name="T54" fmla="*/ 76 w 331"/>
                <a:gd name="T55" fmla="*/ 101 h 210"/>
                <a:gd name="T56" fmla="*/ 76 w 331"/>
                <a:gd name="T57" fmla="*/ 99 h 210"/>
                <a:gd name="T58" fmla="*/ 78 w 331"/>
                <a:gd name="T59" fmla="*/ 96 h 210"/>
                <a:gd name="T60" fmla="*/ 79 w 331"/>
                <a:gd name="T61" fmla="*/ 94 h 210"/>
                <a:gd name="T62" fmla="*/ 83 w 331"/>
                <a:gd name="T63" fmla="*/ 93 h 210"/>
                <a:gd name="T64" fmla="*/ 85 w 331"/>
                <a:gd name="T65" fmla="*/ 91 h 210"/>
                <a:gd name="T66" fmla="*/ 88 w 331"/>
                <a:gd name="T67" fmla="*/ 90 h 210"/>
                <a:gd name="T68" fmla="*/ 90 w 331"/>
                <a:gd name="T69" fmla="*/ 90 h 210"/>
                <a:gd name="T70" fmla="*/ 0 w 331"/>
                <a:gd name="T71" fmla="*/ 210 h 210"/>
                <a:gd name="T72" fmla="*/ 331 w 331"/>
                <a:gd name="T73" fmla="*/ 210 h 210"/>
                <a:gd name="T74" fmla="*/ 331 w 331"/>
                <a:gd name="T75" fmla="*/ 0 h 210"/>
                <a:gd name="T76" fmla="*/ 0 w 331"/>
                <a:gd name="T77" fmla="*/ 0 h 210"/>
                <a:gd name="T78" fmla="*/ 0 w 331"/>
                <a:gd name="T79"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1" h="210">
                  <a:moveTo>
                    <a:pt x="90" y="90"/>
                  </a:moveTo>
                  <a:lnTo>
                    <a:pt x="211" y="90"/>
                  </a:lnTo>
                  <a:lnTo>
                    <a:pt x="214" y="90"/>
                  </a:lnTo>
                  <a:lnTo>
                    <a:pt x="217" y="91"/>
                  </a:lnTo>
                  <a:lnTo>
                    <a:pt x="220" y="93"/>
                  </a:lnTo>
                  <a:lnTo>
                    <a:pt x="222" y="94"/>
                  </a:lnTo>
                  <a:lnTo>
                    <a:pt x="223" y="96"/>
                  </a:lnTo>
                  <a:lnTo>
                    <a:pt x="225" y="99"/>
                  </a:lnTo>
                  <a:lnTo>
                    <a:pt x="225" y="101"/>
                  </a:lnTo>
                  <a:lnTo>
                    <a:pt x="226" y="105"/>
                  </a:lnTo>
                  <a:lnTo>
                    <a:pt x="225" y="108"/>
                  </a:lnTo>
                  <a:lnTo>
                    <a:pt x="225" y="111"/>
                  </a:lnTo>
                  <a:lnTo>
                    <a:pt x="223" y="113"/>
                  </a:lnTo>
                  <a:lnTo>
                    <a:pt x="222" y="115"/>
                  </a:lnTo>
                  <a:lnTo>
                    <a:pt x="219" y="118"/>
                  </a:lnTo>
                  <a:lnTo>
                    <a:pt x="217" y="119"/>
                  </a:lnTo>
                  <a:lnTo>
                    <a:pt x="214" y="120"/>
                  </a:lnTo>
                  <a:lnTo>
                    <a:pt x="211" y="120"/>
                  </a:lnTo>
                  <a:lnTo>
                    <a:pt x="90" y="120"/>
                  </a:lnTo>
                  <a:lnTo>
                    <a:pt x="88" y="120"/>
                  </a:lnTo>
                  <a:lnTo>
                    <a:pt x="85" y="119"/>
                  </a:lnTo>
                  <a:lnTo>
                    <a:pt x="83" y="118"/>
                  </a:lnTo>
                  <a:lnTo>
                    <a:pt x="79" y="115"/>
                  </a:lnTo>
                  <a:lnTo>
                    <a:pt x="78" y="113"/>
                  </a:lnTo>
                  <a:lnTo>
                    <a:pt x="76" y="111"/>
                  </a:lnTo>
                  <a:lnTo>
                    <a:pt x="76" y="108"/>
                  </a:lnTo>
                  <a:lnTo>
                    <a:pt x="75" y="105"/>
                  </a:lnTo>
                  <a:lnTo>
                    <a:pt x="76" y="101"/>
                  </a:lnTo>
                  <a:lnTo>
                    <a:pt x="76" y="99"/>
                  </a:lnTo>
                  <a:lnTo>
                    <a:pt x="78" y="96"/>
                  </a:lnTo>
                  <a:lnTo>
                    <a:pt x="79" y="94"/>
                  </a:lnTo>
                  <a:lnTo>
                    <a:pt x="83" y="93"/>
                  </a:lnTo>
                  <a:lnTo>
                    <a:pt x="85" y="91"/>
                  </a:lnTo>
                  <a:lnTo>
                    <a:pt x="88" y="90"/>
                  </a:lnTo>
                  <a:lnTo>
                    <a:pt x="90" y="90"/>
                  </a:lnTo>
                  <a:close/>
                  <a:moveTo>
                    <a:pt x="0" y="210"/>
                  </a:moveTo>
                  <a:lnTo>
                    <a:pt x="331" y="210"/>
                  </a:lnTo>
                  <a:lnTo>
                    <a:pt x="331" y="0"/>
                  </a:lnTo>
                  <a:lnTo>
                    <a:pt x="0" y="0"/>
                  </a:lnTo>
                  <a:lnTo>
                    <a:pt x="0"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331">
              <a:extLst>
                <a:ext uri="{FF2B5EF4-FFF2-40B4-BE49-F238E27FC236}">
                  <a16:creationId xmlns:a16="http://schemas.microsoft.com/office/drawing/2014/main" id="{1CC41827-08BC-489A-802F-D54EB4E3D7FC}"/>
                </a:ext>
              </a:extLst>
            </p:cNvPr>
            <p:cNvSpPr>
              <a:spLocks noEditPoints="1"/>
            </p:cNvSpPr>
            <p:nvPr/>
          </p:nvSpPr>
          <p:spPr bwMode="auto">
            <a:xfrm>
              <a:off x="3209925" y="973138"/>
              <a:ext cx="106363" cy="85725"/>
            </a:xfrm>
            <a:custGeom>
              <a:avLst/>
              <a:gdLst>
                <a:gd name="T0" fmla="*/ 108 w 331"/>
                <a:gd name="T1" fmla="*/ 82 h 270"/>
                <a:gd name="T2" fmla="*/ 106 w 331"/>
                <a:gd name="T3" fmla="*/ 77 h 270"/>
                <a:gd name="T4" fmla="*/ 106 w 331"/>
                <a:gd name="T5" fmla="*/ 72 h 270"/>
                <a:gd name="T6" fmla="*/ 108 w 331"/>
                <a:gd name="T7" fmla="*/ 66 h 270"/>
                <a:gd name="T8" fmla="*/ 112 w 331"/>
                <a:gd name="T9" fmla="*/ 62 h 270"/>
                <a:gd name="T10" fmla="*/ 118 w 331"/>
                <a:gd name="T11" fmla="*/ 60 h 270"/>
                <a:gd name="T12" fmla="*/ 123 w 331"/>
                <a:gd name="T13" fmla="*/ 60 h 270"/>
                <a:gd name="T14" fmla="*/ 128 w 331"/>
                <a:gd name="T15" fmla="*/ 62 h 270"/>
                <a:gd name="T16" fmla="*/ 166 w 331"/>
                <a:gd name="T17" fmla="*/ 99 h 270"/>
                <a:gd name="T18" fmla="*/ 202 w 331"/>
                <a:gd name="T19" fmla="*/ 62 h 270"/>
                <a:gd name="T20" fmla="*/ 208 w 331"/>
                <a:gd name="T21" fmla="*/ 60 h 270"/>
                <a:gd name="T22" fmla="*/ 214 w 331"/>
                <a:gd name="T23" fmla="*/ 60 h 270"/>
                <a:gd name="T24" fmla="*/ 220 w 331"/>
                <a:gd name="T25" fmla="*/ 62 h 270"/>
                <a:gd name="T26" fmla="*/ 224 w 331"/>
                <a:gd name="T27" fmla="*/ 66 h 270"/>
                <a:gd name="T28" fmla="*/ 226 w 331"/>
                <a:gd name="T29" fmla="*/ 72 h 270"/>
                <a:gd name="T30" fmla="*/ 226 w 331"/>
                <a:gd name="T31" fmla="*/ 77 h 270"/>
                <a:gd name="T32" fmla="*/ 224 w 331"/>
                <a:gd name="T33" fmla="*/ 82 h 270"/>
                <a:gd name="T34" fmla="*/ 187 w 331"/>
                <a:gd name="T35" fmla="*/ 120 h 270"/>
                <a:gd name="T36" fmla="*/ 224 w 331"/>
                <a:gd name="T37" fmla="*/ 156 h 270"/>
                <a:gd name="T38" fmla="*/ 226 w 331"/>
                <a:gd name="T39" fmla="*/ 162 h 270"/>
                <a:gd name="T40" fmla="*/ 226 w 331"/>
                <a:gd name="T41" fmla="*/ 168 h 270"/>
                <a:gd name="T42" fmla="*/ 224 w 331"/>
                <a:gd name="T43" fmla="*/ 174 h 270"/>
                <a:gd name="T44" fmla="*/ 220 w 331"/>
                <a:gd name="T45" fmla="*/ 178 h 270"/>
                <a:gd name="T46" fmla="*/ 214 w 331"/>
                <a:gd name="T47" fmla="*/ 180 h 270"/>
                <a:gd name="T48" fmla="*/ 208 w 331"/>
                <a:gd name="T49" fmla="*/ 180 h 270"/>
                <a:gd name="T50" fmla="*/ 202 w 331"/>
                <a:gd name="T51" fmla="*/ 178 h 270"/>
                <a:gd name="T52" fmla="*/ 166 w 331"/>
                <a:gd name="T53" fmla="*/ 141 h 270"/>
                <a:gd name="T54" fmla="*/ 128 w 331"/>
                <a:gd name="T55" fmla="*/ 178 h 270"/>
                <a:gd name="T56" fmla="*/ 123 w 331"/>
                <a:gd name="T57" fmla="*/ 180 h 270"/>
                <a:gd name="T58" fmla="*/ 118 w 331"/>
                <a:gd name="T59" fmla="*/ 180 h 270"/>
                <a:gd name="T60" fmla="*/ 112 w 331"/>
                <a:gd name="T61" fmla="*/ 178 h 270"/>
                <a:gd name="T62" fmla="*/ 108 w 331"/>
                <a:gd name="T63" fmla="*/ 174 h 270"/>
                <a:gd name="T64" fmla="*/ 106 w 331"/>
                <a:gd name="T65" fmla="*/ 168 h 270"/>
                <a:gd name="T66" fmla="*/ 106 w 331"/>
                <a:gd name="T67" fmla="*/ 162 h 270"/>
                <a:gd name="T68" fmla="*/ 108 w 331"/>
                <a:gd name="T69" fmla="*/ 156 h 270"/>
                <a:gd name="T70" fmla="*/ 144 w 331"/>
                <a:gd name="T71" fmla="*/ 120 h 270"/>
                <a:gd name="T72" fmla="*/ 0 w 331"/>
                <a:gd name="T73" fmla="*/ 180 h 270"/>
                <a:gd name="T74" fmla="*/ 2 w 331"/>
                <a:gd name="T75" fmla="*/ 198 h 270"/>
                <a:gd name="T76" fmla="*/ 7 w 331"/>
                <a:gd name="T77" fmla="*/ 215 h 270"/>
                <a:gd name="T78" fmla="*/ 16 w 331"/>
                <a:gd name="T79" fmla="*/ 231 h 270"/>
                <a:gd name="T80" fmla="*/ 26 w 331"/>
                <a:gd name="T81" fmla="*/ 243 h 270"/>
                <a:gd name="T82" fmla="*/ 39 w 331"/>
                <a:gd name="T83" fmla="*/ 255 h 270"/>
                <a:gd name="T84" fmla="*/ 55 w 331"/>
                <a:gd name="T85" fmla="*/ 264 h 270"/>
                <a:gd name="T86" fmla="*/ 73 w 331"/>
                <a:gd name="T87" fmla="*/ 268 h 270"/>
                <a:gd name="T88" fmla="*/ 91 w 331"/>
                <a:gd name="T89" fmla="*/ 270 h 270"/>
                <a:gd name="T90" fmla="*/ 331 w 331"/>
                <a:gd name="T91" fmla="*/ 0 h 270"/>
                <a:gd name="T92" fmla="*/ 0 w 331"/>
                <a:gd name="T93" fmla="*/ 18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1" h="270">
                  <a:moveTo>
                    <a:pt x="110" y="86"/>
                  </a:moveTo>
                  <a:lnTo>
                    <a:pt x="108" y="82"/>
                  </a:lnTo>
                  <a:lnTo>
                    <a:pt x="107" y="80"/>
                  </a:lnTo>
                  <a:lnTo>
                    <a:pt x="106" y="77"/>
                  </a:lnTo>
                  <a:lnTo>
                    <a:pt x="106" y="75"/>
                  </a:lnTo>
                  <a:lnTo>
                    <a:pt x="106" y="72"/>
                  </a:lnTo>
                  <a:lnTo>
                    <a:pt x="107" y="69"/>
                  </a:lnTo>
                  <a:lnTo>
                    <a:pt x="108" y="66"/>
                  </a:lnTo>
                  <a:lnTo>
                    <a:pt x="110" y="64"/>
                  </a:lnTo>
                  <a:lnTo>
                    <a:pt x="112" y="62"/>
                  </a:lnTo>
                  <a:lnTo>
                    <a:pt x="114" y="61"/>
                  </a:lnTo>
                  <a:lnTo>
                    <a:pt x="118" y="60"/>
                  </a:lnTo>
                  <a:lnTo>
                    <a:pt x="121" y="60"/>
                  </a:lnTo>
                  <a:lnTo>
                    <a:pt x="123" y="60"/>
                  </a:lnTo>
                  <a:lnTo>
                    <a:pt x="126" y="61"/>
                  </a:lnTo>
                  <a:lnTo>
                    <a:pt x="128" y="62"/>
                  </a:lnTo>
                  <a:lnTo>
                    <a:pt x="132" y="64"/>
                  </a:lnTo>
                  <a:lnTo>
                    <a:pt x="166" y="99"/>
                  </a:lnTo>
                  <a:lnTo>
                    <a:pt x="200" y="64"/>
                  </a:lnTo>
                  <a:lnTo>
                    <a:pt x="202" y="62"/>
                  </a:lnTo>
                  <a:lnTo>
                    <a:pt x="206" y="61"/>
                  </a:lnTo>
                  <a:lnTo>
                    <a:pt x="208" y="60"/>
                  </a:lnTo>
                  <a:lnTo>
                    <a:pt x="211" y="60"/>
                  </a:lnTo>
                  <a:lnTo>
                    <a:pt x="214" y="60"/>
                  </a:lnTo>
                  <a:lnTo>
                    <a:pt x="216" y="61"/>
                  </a:lnTo>
                  <a:lnTo>
                    <a:pt x="220" y="62"/>
                  </a:lnTo>
                  <a:lnTo>
                    <a:pt x="222" y="64"/>
                  </a:lnTo>
                  <a:lnTo>
                    <a:pt x="224" y="66"/>
                  </a:lnTo>
                  <a:lnTo>
                    <a:pt x="225" y="69"/>
                  </a:lnTo>
                  <a:lnTo>
                    <a:pt x="226" y="72"/>
                  </a:lnTo>
                  <a:lnTo>
                    <a:pt x="226" y="75"/>
                  </a:lnTo>
                  <a:lnTo>
                    <a:pt x="226" y="77"/>
                  </a:lnTo>
                  <a:lnTo>
                    <a:pt x="225" y="80"/>
                  </a:lnTo>
                  <a:lnTo>
                    <a:pt x="224" y="82"/>
                  </a:lnTo>
                  <a:lnTo>
                    <a:pt x="222" y="86"/>
                  </a:lnTo>
                  <a:lnTo>
                    <a:pt x="187" y="120"/>
                  </a:lnTo>
                  <a:lnTo>
                    <a:pt x="222" y="154"/>
                  </a:lnTo>
                  <a:lnTo>
                    <a:pt x="224" y="156"/>
                  </a:lnTo>
                  <a:lnTo>
                    <a:pt x="225" y="160"/>
                  </a:lnTo>
                  <a:lnTo>
                    <a:pt x="226" y="162"/>
                  </a:lnTo>
                  <a:lnTo>
                    <a:pt x="226" y="165"/>
                  </a:lnTo>
                  <a:lnTo>
                    <a:pt x="226" y="168"/>
                  </a:lnTo>
                  <a:lnTo>
                    <a:pt x="225" y="170"/>
                  </a:lnTo>
                  <a:lnTo>
                    <a:pt x="224" y="174"/>
                  </a:lnTo>
                  <a:lnTo>
                    <a:pt x="222" y="176"/>
                  </a:lnTo>
                  <a:lnTo>
                    <a:pt x="220" y="178"/>
                  </a:lnTo>
                  <a:lnTo>
                    <a:pt x="216" y="179"/>
                  </a:lnTo>
                  <a:lnTo>
                    <a:pt x="214" y="180"/>
                  </a:lnTo>
                  <a:lnTo>
                    <a:pt x="211" y="180"/>
                  </a:lnTo>
                  <a:lnTo>
                    <a:pt x="208" y="180"/>
                  </a:lnTo>
                  <a:lnTo>
                    <a:pt x="206" y="179"/>
                  </a:lnTo>
                  <a:lnTo>
                    <a:pt x="202" y="178"/>
                  </a:lnTo>
                  <a:lnTo>
                    <a:pt x="200" y="176"/>
                  </a:lnTo>
                  <a:lnTo>
                    <a:pt x="166" y="141"/>
                  </a:lnTo>
                  <a:lnTo>
                    <a:pt x="132" y="176"/>
                  </a:lnTo>
                  <a:lnTo>
                    <a:pt x="128" y="178"/>
                  </a:lnTo>
                  <a:lnTo>
                    <a:pt x="126" y="179"/>
                  </a:lnTo>
                  <a:lnTo>
                    <a:pt x="123" y="180"/>
                  </a:lnTo>
                  <a:lnTo>
                    <a:pt x="121" y="180"/>
                  </a:lnTo>
                  <a:lnTo>
                    <a:pt x="118" y="180"/>
                  </a:lnTo>
                  <a:lnTo>
                    <a:pt x="114" y="179"/>
                  </a:lnTo>
                  <a:lnTo>
                    <a:pt x="112" y="178"/>
                  </a:lnTo>
                  <a:lnTo>
                    <a:pt x="110" y="176"/>
                  </a:lnTo>
                  <a:lnTo>
                    <a:pt x="108" y="174"/>
                  </a:lnTo>
                  <a:lnTo>
                    <a:pt x="107" y="170"/>
                  </a:lnTo>
                  <a:lnTo>
                    <a:pt x="106" y="168"/>
                  </a:lnTo>
                  <a:lnTo>
                    <a:pt x="106" y="165"/>
                  </a:lnTo>
                  <a:lnTo>
                    <a:pt x="106" y="162"/>
                  </a:lnTo>
                  <a:lnTo>
                    <a:pt x="107" y="160"/>
                  </a:lnTo>
                  <a:lnTo>
                    <a:pt x="108" y="156"/>
                  </a:lnTo>
                  <a:lnTo>
                    <a:pt x="110" y="154"/>
                  </a:lnTo>
                  <a:lnTo>
                    <a:pt x="144" y="120"/>
                  </a:lnTo>
                  <a:lnTo>
                    <a:pt x="110" y="86"/>
                  </a:lnTo>
                  <a:close/>
                  <a:moveTo>
                    <a:pt x="0" y="180"/>
                  </a:moveTo>
                  <a:lnTo>
                    <a:pt x="1" y="190"/>
                  </a:lnTo>
                  <a:lnTo>
                    <a:pt x="2" y="198"/>
                  </a:lnTo>
                  <a:lnTo>
                    <a:pt x="4" y="207"/>
                  </a:lnTo>
                  <a:lnTo>
                    <a:pt x="7" y="215"/>
                  </a:lnTo>
                  <a:lnTo>
                    <a:pt x="11" y="223"/>
                  </a:lnTo>
                  <a:lnTo>
                    <a:pt x="16" y="231"/>
                  </a:lnTo>
                  <a:lnTo>
                    <a:pt x="21" y="238"/>
                  </a:lnTo>
                  <a:lnTo>
                    <a:pt x="26" y="243"/>
                  </a:lnTo>
                  <a:lnTo>
                    <a:pt x="33" y="250"/>
                  </a:lnTo>
                  <a:lnTo>
                    <a:pt x="39" y="255"/>
                  </a:lnTo>
                  <a:lnTo>
                    <a:pt x="47" y="259"/>
                  </a:lnTo>
                  <a:lnTo>
                    <a:pt x="55" y="264"/>
                  </a:lnTo>
                  <a:lnTo>
                    <a:pt x="64" y="266"/>
                  </a:lnTo>
                  <a:lnTo>
                    <a:pt x="73" y="268"/>
                  </a:lnTo>
                  <a:lnTo>
                    <a:pt x="81" y="270"/>
                  </a:lnTo>
                  <a:lnTo>
                    <a:pt x="91" y="270"/>
                  </a:lnTo>
                  <a:lnTo>
                    <a:pt x="331" y="270"/>
                  </a:lnTo>
                  <a:lnTo>
                    <a:pt x="331" y="0"/>
                  </a:lnTo>
                  <a:lnTo>
                    <a:pt x="0" y="0"/>
                  </a:lnTo>
                  <a:lnTo>
                    <a:pt x="0"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32">
              <a:extLst>
                <a:ext uri="{FF2B5EF4-FFF2-40B4-BE49-F238E27FC236}">
                  <a16:creationId xmlns:a16="http://schemas.microsoft.com/office/drawing/2014/main" id="{0962B9AA-DAAE-46B0-8EDF-8196900726FC}"/>
                </a:ext>
              </a:extLst>
            </p:cNvPr>
            <p:cNvSpPr>
              <a:spLocks noEditPoints="1"/>
            </p:cNvSpPr>
            <p:nvPr/>
          </p:nvSpPr>
          <p:spPr bwMode="auto">
            <a:xfrm>
              <a:off x="3325813" y="973138"/>
              <a:ext cx="104775" cy="85725"/>
            </a:xfrm>
            <a:custGeom>
              <a:avLst/>
              <a:gdLst>
                <a:gd name="T0" fmla="*/ 211 w 331"/>
                <a:gd name="T1" fmla="*/ 120 h 270"/>
                <a:gd name="T2" fmla="*/ 217 w 331"/>
                <a:gd name="T3" fmla="*/ 121 h 270"/>
                <a:gd name="T4" fmla="*/ 222 w 331"/>
                <a:gd name="T5" fmla="*/ 124 h 270"/>
                <a:gd name="T6" fmla="*/ 225 w 331"/>
                <a:gd name="T7" fmla="*/ 129 h 270"/>
                <a:gd name="T8" fmla="*/ 226 w 331"/>
                <a:gd name="T9" fmla="*/ 135 h 270"/>
                <a:gd name="T10" fmla="*/ 225 w 331"/>
                <a:gd name="T11" fmla="*/ 140 h 270"/>
                <a:gd name="T12" fmla="*/ 222 w 331"/>
                <a:gd name="T13" fmla="*/ 146 h 270"/>
                <a:gd name="T14" fmla="*/ 217 w 331"/>
                <a:gd name="T15" fmla="*/ 149 h 270"/>
                <a:gd name="T16" fmla="*/ 211 w 331"/>
                <a:gd name="T17" fmla="*/ 150 h 270"/>
                <a:gd name="T18" fmla="*/ 88 w 331"/>
                <a:gd name="T19" fmla="*/ 150 h 270"/>
                <a:gd name="T20" fmla="*/ 83 w 331"/>
                <a:gd name="T21" fmla="*/ 147 h 270"/>
                <a:gd name="T22" fmla="*/ 78 w 331"/>
                <a:gd name="T23" fmla="*/ 144 h 270"/>
                <a:gd name="T24" fmla="*/ 76 w 331"/>
                <a:gd name="T25" fmla="*/ 138 h 270"/>
                <a:gd name="T26" fmla="*/ 76 w 331"/>
                <a:gd name="T27" fmla="*/ 132 h 270"/>
                <a:gd name="T28" fmla="*/ 78 w 331"/>
                <a:gd name="T29" fmla="*/ 126 h 270"/>
                <a:gd name="T30" fmla="*/ 83 w 331"/>
                <a:gd name="T31" fmla="*/ 122 h 270"/>
                <a:gd name="T32" fmla="*/ 88 w 331"/>
                <a:gd name="T33" fmla="*/ 120 h 270"/>
                <a:gd name="T34" fmla="*/ 90 w 331"/>
                <a:gd name="T35" fmla="*/ 60 h 270"/>
                <a:gd name="T36" fmla="*/ 214 w 331"/>
                <a:gd name="T37" fmla="*/ 60 h 270"/>
                <a:gd name="T38" fmla="*/ 220 w 331"/>
                <a:gd name="T39" fmla="*/ 62 h 270"/>
                <a:gd name="T40" fmla="*/ 223 w 331"/>
                <a:gd name="T41" fmla="*/ 66 h 270"/>
                <a:gd name="T42" fmla="*/ 225 w 331"/>
                <a:gd name="T43" fmla="*/ 72 h 270"/>
                <a:gd name="T44" fmla="*/ 225 w 331"/>
                <a:gd name="T45" fmla="*/ 78 h 270"/>
                <a:gd name="T46" fmla="*/ 223 w 331"/>
                <a:gd name="T47" fmla="*/ 84 h 270"/>
                <a:gd name="T48" fmla="*/ 219 w 331"/>
                <a:gd name="T49" fmla="*/ 87 h 270"/>
                <a:gd name="T50" fmla="*/ 214 w 331"/>
                <a:gd name="T51" fmla="*/ 89 h 270"/>
                <a:gd name="T52" fmla="*/ 90 w 331"/>
                <a:gd name="T53" fmla="*/ 90 h 270"/>
                <a:gd name="T54" fmla="*/ 85 w 331"/>
                <a:gd name="T55" fmla="*/ 89 h 270"/>
                <a:gd name="T56" fmla="*/ 79 w 331"/>
                <a:gd name="T57" fmla="*/ 86 h 270"/>
                <a:gd name="T58" fmla="*/ 76 w 331"/>
                <a:gd name="T59" fmla="*/ 80 h 270"/>
                <a:gd name="T60" fmla="*/ 75 w 331"/>
                <a:gd name="T61" fmla="*/ 75 h 270"/>
                <a:gd name="T62" fmla="*/ 76 w 331"/>
                <a:gd name="T63" fmla="*/ 69 h 270"/>
                <a:gd name="T64" fmla="*/ 79 w 331"/>
                <a:gd name="T65" fmla="*/ 64 h 270"/>
                <a:gd name="T66" fmla="*/ 85 w 331"/>
                <a:gd name="T67" fmla="*/ 61 h 270"/>
                <a:gd name="T68" fmla="*/ 90 w 331"/>
                <a:gd name="T69" fmla="*/ 60 h 270"/>
                <a:gd name="T70" fmla="*/ 0 w 331"/>
                <a:gd name="T71" fmla="*/ 270 h 270"/>
                <a:gd name="T72" fmla="*/ 250 w 331"/>
                <a:gd name="T73" fmla="*/ 270 h 270"/>
                <a:gd name="T74" fmla="*/ 268 w 331"/>
                <a:gd name="T75" fmla="*/ 266 h 270"/>
                <a:gd name="T76" fmla="*/ 284 w 331"/>
                <a:gd name="T77" fmla="*/ 259 h 270"/>
                <a:gd name="T78" fmla="*/ 298 w 331"/>
                <a:gd name="T79" fmla="*/ 250 h 270"/>
                <a:gd name="T80" fmla="*/ 311 w 331"/>
                <a:gd name="T81" fmla="*/ 238 h 270"/>
                <a:gd name="T82" fmla="*/ 321 w 331"/>
                <a:gd name="T83" fmla="*/ 223 h 270"/>
                <a:gd name="T84" fmla="*/ 327 w 331"/>
                <a:gd name="T85" fmla="*/ 207 h 270"/>
                <a:gd name="T86" fmla="*/ 331 w 331"/>
                <a:gd name="T87" fmla="*/ 190 h 270"/>
                <a:gd name="T88" fmla="*/ 331 w 331"/>
                <a:gd name="T89" fmla="*/ 0 h 270"/>
                <a:gd name="T90" fmla="*/ 0 w 331"/>
                <a:gd name="T91"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270">
                  <a:moveTo>
                    <a:pt x="90" y="120"/>
                  </a:moveTo>
                  <a:lnTo>
                    <a:pt x="211" y="120"/>
                  </a:lnTo>
                  <a:lnTo>
                    <a:pt x="214" y="120"/>
                  </a:lnTo>
                  <a:lnTo>
                    <a:pt x="217" y="121"/>
                  </a:lnTo>
                  <a:lnTo>
                    <a:pt x="220" y="122"/>
                  </a:lnTo>
                  <a:lnTo>
                    <a:pt x="222" y="124"/>
                  </a:lnTo>
                  <a:lnTo>
                    <a:pt x="223" y="126"/>
                  </a:lnTo>
                  <a:lnTo>
                    <a:pt x="225" y="129"/>
                  </a:lnTo>
                  <a:lnTo>
                    <a:pt x="225" y="132"/>
                  </a:lnTo>
                  <a:lnTo>
                    <a:pt x="226" y="135"/>
                  </a:lnTo>
                  <a:lnTo>
                    <a:pt x="225" y="138"/>
                  </a:lnTo>
                  <a:lnTo>
                    <a:pt x="225" y="140"/>
                  </a:lnTo>
                  <a:lnTo>
                    <a:pt x="223" y="144"/>
                  </a:lnTo>
                  <a:lnTo>
                    <a:pt x="222" y="146"/>
                  </a:lnTo>
                  <a:lnTo>
                    <a:pt x="219" y="148"/>
                  </a:lnTo>
                  <a:lnTo>
                    <a:pt x="217" y="149"/>
                  </a:lnTo>
                  <a:lnTo>
                    <a:pt x="214" y="150"/>
                  </a:lnTo>
                  <a:lnTo>
                    <a:pt x="211" y="150"/>
                  </a:lnTo>
                  <a:lnTo>
                    <a:pt x="90" y="150"/>
                  </a:lnTo>
                  <a:lnTo>
                    <a:pt x="88" y="150"/>
                  </a:lnTo>
                  <a:lnTo>
                    <a:pt x="85" y="149"/>
                  </a:lnTo>
                  <a:lnTo>
                    <a:pt x="83" y="147"/>
                  </a:lnTo>
                  <a:lnTo>
                    <a:pt x="79" y="146"/>
                  </a:lnTo>
                  <a:lnTo>
                    <a:pt x="78" y="144"/>
                  </a:lnTo>
                  <a:lnTo>
                    <a:pt x="76" y="140"/>
                  </a:lnTo>
                  <a:lnTo>
                    <a:pt x="76" y="138"/>
                  </a:lnTo>
                  <a:lnTo>
                    <a:pt x="75" y="135"/>
                  </a:lnTo>
                  <a:lnTo>
                    <a:pt x="76" y="132"/>
                  </a:lnTo>
                  <a:lnTo>
                    <a:pt x="76" y="129"/>
                  </a:lnTo>
                  <a:lnTo>
                    <a:pt x="78" y="126"/>
                  </a:lnTo>
                  <a:lnTo>
                    <a:pt x="79" y="124"/>
                  </a:lnTo>
                  <a:lnTo>
                    <a:pt x="83" y="122"/>
                  </a:lnTo>
                  <a:lnTo>
                    <a:pt x="85" y="121"/>
                  </a:lnTo>
                  <a:lnTo>
                    <a:pt x="88" y="120"/>
                  </a:lnTo>
                  <a:lnTo>
                    <a:pt x="90" y="120"/>
                  </a:lnTo>
                  <a:close/>
                  <a:moveTo>
                    <a:pt x="90" y="60"/>
                  </a:moveTo>
                  <a:lnTo>
                    <a:pt x="211" y="60"/>
                  </a:lnTo>
                  <a:lnTo>
                    <a:pt x="214" y="60"/>
                  </a:lnTo>
                  <a:lnTo>
                    <a:pt x="217" y="61"/>
                  </a:lnTo>
                  <a:lnTo>
                    <a:pt x="220" y="62"/>
                  </a:lnTo>
                  <a:lnTo>
                    <a:pt x="222" y="64"/>
                  </a:lnTo>
                  <a:lnTo>
                    <a:pt x="223" y="66"/>
                  </a:lnTo>
                  <a:lnTo>
                    <a:pt x="225" y="69"/>
                  </a:lnTo>
                  <a:lnTo>
                    <a:pt x="225" y="72"/>
                  </a:lnTo>
                  <a:lnTo>
                    <a:pt x="226" y="75"/>
                  </a:lnTo>
                  <a:lnTo>
                    <a:pt x="225" y="78"/>
                  </a:lnTo>
                  <a:lnTo>
                    <a:pt x="225" y="80"/>
                  </a:lnTo>
                  <a:lnTo>
                    <a:pt x="223" y="84"/>
                  </a:lnTo>
                  <a:lnTo>
                    <a:pt x="222" y="86"/>
                  </a:lnTo>
                  <a:lnTo>
                    <a:pt x="219" y="87"/>
                  </a:lnTo>
                  <a:lnTo>
                    <a:pt x="217" y="89"/>
                  </a:lnTo>
                  <a:lnTo>
                    <a:pt x="214" y="89"/>
                  </a:lnTo>
                  <a:lnTo>
                    <a:pt x="211" y="90"/>
                  </a:lnTo>
                  <a:lnTo>
                    <a:pt x="90" y="90"/>
                  </a:lnTo>
                  <a:lnTo>
                    <a:pt x="88" y="89"/>
                  </a:lnTo>
                  <a:lnTo>
                    <a:pt x="85" y="89"/>
                  </a:lnTo>
                  <a:lnTo>
                    <a:pt x="83" y="87"/>
                  </a:lnTo>
                  <a:lnTo>
                    <a:pt x="79" y="86"/>
                  </a:lnTo>
                  <a:lnTo>
                    <a:pt x="78" y="84"/>
                  </a:lnTo>
                  <a:lnTo>
                    <a:pt x="76" y="80"/>
                  </a:lnTo>
                  <a:lnTo>
                    <a:pt x="76" y="78"/>
                  </a:lnTo>
                  <a:lnTo>
                    <a:pt x="75" y="75"/>
                  </a:lnTo>
                  <a:lnTo>
                    <a:pt x="76" y="72"/>
                  </a:lnTo>
                  <a:lnTo>
                    <a:pt x="76" y="69"/>
                  </a:lnTo>
                  <a:lnTo>
                    <a:pt x="78" y="66"/>
                  </a:lnTo>
                  <a:lnTo>
                    <a:pt x="79" y="64"/>
                  </a:lnTo>
                  <a:lnTo>
                    <a:pt x="83" y="62"/>
                  </a:lnTo>
                  <a:lnTo>
                    <a:pt x="85" y="61"/>
                  </a:lnTo>
                  <a:lnTo>
                    <a:pt x="88" y="60"/>
                  </a:lnTo>
                  <a:lnTo>
                    <a:pt x="90" y="60"/>
                  </a:lnTo>
                  <a:lnTo>
                    <a:pt x="90" y="60"/>
                  </a:lnTo>
                  <a:close/>
                  <a:moveTo>
                    <a:pt x="0" y="270"/>
                  </a:moveTo>
                  <a:lnTo>
                    <a:pt x="241" y="270"/>
                  </a:lnTo>
                  <a:lnTo>
                    <a:pt x="250" y="270"/>
                  </a:lnTo>
                  <a:lnTo>
                    <a:pt x="260" y="268"/>
                  </a:lnTo>
                  <a:lnTo>
                    <a:pt x="268" y="266"/>
                  </a:lnTo>
                  <a:lnTo>
                    <a:pt x="276" y="264"/>
                  </a:lnTo>
                  <a:lnTo>
                    <a:pt x="284" y="259"/>
                  </a:lnTo>
                  <a:lnTo>
                    <a:pt x="292" y="255"/>
                  </a:lnTo>
                  <a:lnTo>
                    <a:pt x="298" y="250"/>
                  </a:lnTo>
                  <a:lnTo>
                    <a:pt x="305" y="243"/>
                  </a:lnTo>
                  <a:lnTo>
                    <a:pt x="311" y="238"/>
                  </a:lnTo>
                  <a:lnTo>
                    <a:pt x="316" y="231"/>
                  </a:lnTo>
                  <a:lnTo>
                    <a:pt x="321" y="223"/>
                  </a:lnTo>
                  <a:lnTo>
                    <a:pt x="324" y="215"/>
                  </a:lnTo>
                  <a:lnTo>
                    <a:pt x="327" y="207"/>
                  </a:lnTo>
                  <a:lnTo>
                    <a:pt x="329" y="198"/>
                  </a:lnTo>
                  <a:lnTo>
                    <a:pt x="331" y="190"/>
                  </a:lnTo>
                  <a:lnTo>
                    <a:pt x="331" y="180"/>
                  </a:lnTo>
                  <a:lnTo>
                    <a:pt x="331" y="0"/>
                  </a:lnTo>
                  <a:lnTo>
                    <a:pt x="0" y="0"/>
                  </a:lnTo>
                  <a:lnTo>
                    <a:pt x="0"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826258"/>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Profile your entire high school profile over multiple years!</a:t>
            </a:r>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124060"/>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Easily visualize strengths and weaknesses!</a:t>
            </a:r>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314120"/>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Identify key trends from charts and graphs!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45583" y="4111410"/>
            <a:ext cx="633816" cy="638459"/>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Plan your grades, and improve your GPA!</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778" cy="571809"/>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3073" descr="This is an icon of a trophy.">
            <a:extLst>
              <a:ext uri="{FF2B5EF4-FFF2-40B4-BE49-F238E27FC236}">
                <a16:creationId xmlns:a16="http://schemas.microsoft.com/office/drawing/2014/main" id="{DB30C37B-BB33-491D-A3BF-5C500776BA50}"/>
              </a:ext>
            </a:extLst>
          </p:cNvPr>
          <p:cNvSpPr>
            <a:spLocks noEditPoints="1"/>
          </p:cNvSpPr>
          <p:nvPr/>
        </p:nvSpPr>
        <p:spPr bwMode="auto">
          <a:xfrm>
            <a:off x="10517781" y="1898826"/>
            <a:ext cx="285750" cy="285750"/>
          </a:xfrm>
          <a:custGeom>
            <a:avLst/>
            <a:gdLst>
              <a:gd name="T0" fmla="*/ 620 w 720"/>
              <a:gd name="T1" fmla="*/ 289 h 719"/>
              <a:gd name="T2" fmla="*/ 600 w 720"/>
              <a:gd name="T3" fmla="*/ 278 h 719"/>
              <a:gd name="T4" fmla="*/ 636 w 720"/>
              <a:gd name="T5" fmla="*/ 145 h 719"/>
              <a:gd name="T6" fmla="*/ 695 w 720"/>
              <a:gd name="T7" fmla="*/ 114 h 719"/>
              <a:gd name="T8" fmla="*/ 680 w 720"/>
              <a:gd name="T9" fmla="*/ 209 h 719"/>
              <a:gd name="T10" fmla="*/ 645 w 720"/>
              <a:gd name="T11" fmla="*/ 270 h 719"/>
              <a:gd name="T12" fmla="*/ 425 w 720"/>
              <a:gd name="T13" fmla="*/ 278 h 719"/>
              <a:gd name="T14" fmla="*/ 416 w 720"/>
              <a:gd name="T15" fmla="*/ 280 h 719"/>
              <a:gd name="T16" fmla="*/ 298 w 720"/>
              <a:gd name="T17" fmla="*/ 282 h 719"/>
              <a:gd name="T18" fmla="*/ 261 w 720"/>
              <a:gd name="T19" fmla="*/ 160 h 719"/>
              <a:gd name="T20" fmla="*/ 332 w 720"/>
              <a:gd name="T21" fmla="*/ 150 h 719"/>
              <a:gd name="T22" fmla="*/ 364 w 720"/>
              <a:gd name="T23" fmla="*/ 101 h 719"/>
              <a:gd name="T24" fmla="*/ 462 w 720"/>
              <a:gd name="T25" fmla="*/ 158 h 719"/>
              <a:gd name="T26" fmla="*/ 49 w 720"/>
              <a:gd name="T27" fmla="*/ 236 h 719"/>
              <a:gd name="T28" fmla="*/ 29 w 720"/>
              <a:gd name="T29" fmla="*/ 170 h 719"/>
              <a:gd name="T30" fmla="*/ 24 w 720"/>
              <a:gd name="T31" fmla="*/ 72 h 719"/>
              <a:gd name="T32" fmla="*/ 90 w 720"/>
              <a:gd name="T33" fmla="*/ 177 h 719"/>
              <a:gd name="T34" fmla="*/ 129 w 720"/>
              <a:gd name="T35" fmla="*/ 298 h 719"/>
              <a:gd name="T36" fmla="*/ 91 w 720"/>
              <a:gd name="T37" fmla="*/ 284 h 719"/>
              <a:gd name="T38" fmla="*/ 719 w 720"/>
              <a:gd name="T39" fmla="*/ 69 h 719"/>
              <a:gd name="T40" fmla="*/ 712 w 720"/>
              <a:gd name="T41" fmla="*/ 50 h 719"/>
              <a:gd name="T42" fmla="*/ 644 w 720"/>
              <a:gd name="T43" fmla="*/ 21 h 719"/>
              <a:gd name="T44" fmla="*/ 632 w 720"/>
              <a:gd name="T45" fmla="*/ 0 h 719"/>
              <a:gd name="T46" fmla="*/ 77 w 720"/>
              <a:gd name="T47" fmla="*/ 13 h 719"/>
              <a:gd name="T48" fmla="*/ 12 w 720"/>
              <a:gd name="T49" fmla="*/ 48 h 719"/>
              <a:gd name="T50" fmla="*/ 0 w 720"/>
              <a:gd name="T51" fmla="*/ 66 h 719"/>
              <a:gd name="T52" fmla="*/ 6 w 720"/>
              <a:gd name="T53" fmla="*/ 177 h 719"/>
              <a:gd name="T54" fmla="*/ 29 w 720"/>
              <a:gd name="T55" fmla="*/ 250 h 719"/>
              <a:gd name="T56" fmla="*/ 73 w 720"/>
              <a:gd name="T57" fmla="*/ 302 h 719"/>
              <a:gd name="T58" fmla="*/ 130 w 720"/>
              <a:gd name="T59" fmla="*/ 322 h 719"/>
              <a:gd name="T60" fmla="*/ 195 w 720"/>
              <a:gd name="T61" fmla="*/ 379 h 719"/>
              <a:gd name="T62" fmla="*/ 288 w 720"/>
              <a:gd name="T63" fmla="*/ 441 h 719"/>
              <a:gd name="T64" fmla="*/ 312 w 720"/>
              <a:gd name="T65" fmla="*/ 476 h 719"/>
              <a:gd name="T66" fmla="*/ 316 w 720"/>
              <a:gd name="T67" fmla="*/ 529 h 719"/>
              <a:gd name="T68" fmla="*/ 299 w 720"/>
              <a:gd name="T69" fmla="*/ 596 h 719"/>
              <a:gd name="T70" fmla="*/ 262 w 720"/>
              <a:gd name="T71" fmla="*/ 628 h 719"/>
              <a:gd name="T72" fmla="*/ 204 w 720"/>
              <a:gd name="T73" fmla="*/ 635 h 719"/>
              <a:gd name="T74" fmla="*/ 192 w 720"/>
              <a:gd name="T75" fmla="*/ 707 h 719"/>
              <a:gd name="T76" fmla="*/ 515 w 720"/>
              <a:gd name="T77" fmla="*/ 719 h 719"/>
              <a:gd name="T78" fmla="*/ 527 w 720"/>
              <a:gd name="T79" fmla="*/ 647 h 719"/>
              <a:gd name="T80" fmla="*/ 501 w 720"/>
              <a:gd name="T81" fmla="*/ 635 h 719"/>
              <a:gd name="T82" fmla="*/ 445 w 720"/>
              <a:gd name="T83" fmla="*/ 618 h 719"/>
              <a:gd name="T84" fmla="*/ 412 w 720"/>
              <a:gd name="T85" fmla="*/ 577 h 719"/>
              <a:gd name="T86" fmla="*/ 401 w 720"/>
              <a:gd name="T87" fmla="*/ 511 h 719"/>
              <a:gd name="T88" fmla="*/ 410 w 720"/>
              <a:gd name="T89" fmla="*/ 470 h 719"/>
              <a:gd name="T90" fmla="*/ 443 w 720"/>
              <a:gd name="T91" fmla="*/ 431 h 719"/>
              <a:gd name="T92" fmla="*/ 537 w 720"/>
              <a:gd name="T93" fmla="*/ 367 h 719"/>
              <a:gd name="T94" fmla="*/ 601 w 720"/>
              <a:gd name="T95" fmla="*/ 321 h 719"/>
              <a:gd name="T96" fmla="*/ 653 w 720"/>
              <a:gd name="T97" fmla="*/ 295 h 719"/>
              <a:gd name="T98" fmla="*/ 696 w 720"/>
              <a:gd name="T99" fmla="*/ 233 h 719"/>
              <a:gd name="T100" fmla="*/ 718 w 720"/>
              <a:gd name="T101" fmla="*/ 141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0" h="719">
                <a:moveTo>
                  <a:pt x="645" y="270"/>
                </a:moveTo>
                <a:lnTo>
                  <a:pt x="640" y="276"/>
                </a:lnTo>
                <a:lnTo>
                  <a:pt x="633" y="280"/>
                </a:lnTo>
                <a:lnTo>
                  <a:pt x="627" y="284"/>
                </a:lnTo>
                <a:lnTo>
                  <a:pt x="620" y="289"/>
                </a:lnTo>
                <a:lnTo>
                  <a:pt x="614" y="291"/>
                </a:lnTo>
                <a:lnTo>
                  <a:pt x="606" y="295"/>
                </a:lnTo>
                <a:lnTo>
                  <a:pt x="599" y="296"/>
                </a:lnTo>
                <a:lnTo>
                  <a:pt x="590" y="298"/>
                </a:lnTo>
                <a:lnTo>
                  <a:pt x="600" y="278"/>
                </a:lnTo>
                <a:lnTo>
                  <a:pt x="609" y="257"/>
                </a:lnTo>
                <a:lnTo>
                  <a:pt x="618" y="233"/>
                </a:lnTo>
                <a:lnTo>
                  <a:pt x="625" y="207"/>
                </a:lnTo>
                <a:lnTo>
                  <a:pt x="631" y="177"/>
                </a:lnTo>
                <a:lnTo>
                  <a:pt x="636" y="145"/>
                </a:lnTo>
                <a:lnTo>
                  <a:pt x="639" y="110"/>
                </a:lnTo>
                <a:lnTo>
                  <a:pt x="643" y="72"/>
                </a:lnTo>
                <a:lnTo>
                  <a:pt x="695" y="72"/>
                </a:lnTo>
                <a:lnTo>
                  <a:pt x="695" y="90"/>
                </a:lnTo>
                <a:lnTo>
                  <a:pt x="695" y="114"/>
                </a:lnTo>
                <a:lnTo>
                  <a:pt x="694" y="140"/>
                </a:lnTo>
                <a:lnTo>
                  <a:pt x="690" y="167"/>
                </a:lnTo>
                <a:lnTo>
                  <a:pt x="687" y="182"/>
                </a:lnTo>
                <a:lnTo>
                  <a:pt x="684" y="196"/>
                </a:lnTo>
                <a:lnTo>
                  <a:pt x="680" y="209"/>
                </a:lnTo>
                <a:lnTo>
                  <a:pt x="675" y="223"/>
                </a:lnTo>
                <a:lnTo>
                  <a:pt x="669" y="236"/>
                </a:lnTo>
                <a:lnTo>
                  <a:pt x="662" y="248"/>
                </a:lnTo>
                <a:lnTo>
                  <a:pt x="655" y="259"/>
                </a:lnTo>
                <a:lnTo>
                  <a:pt x="645" y="270"/>
                </a:lnTo>
                <a:lnTo>
                  <a:pt x="645" y="270"/>
                </a:lnTo>
                <a:close/>
                <a:moveTo>
                  <a:pt x="460" y="160"/>
                </a:moveTo>
                <a:lnTo>
                  <a:pt x="402" y="205"/>
                </a:lnTo>
                <a:lnTo>
                  <a:pt x="425" y="273"/>
                </a:lnTo>
                <a:lnTo>
                  <a:pt x="425" y="278"/>
                </a:lnTo>
                <a:lnTo>
                  <a:pt x="424" y="280"/>
                </a:lnTo>
                <a:lnTo>
                  <a:pt x="421" y="282"/>
                </a:lnTo>
                <a:lnTo>
                  <a:pt x="420" y="282"/>
                </a:lnTo>
                <a:lnTo>
                  <a:pt x="418" y="282"/>
                </a:lnTo>
                <a:lnTo>
                  <a:pt x="416" y="280"/>
                </a:lnTo>
                <a:lnTo>
                  <a:pt x="360" y="235"/>
                </a:lnTo>
                <a:lnTo>
                  <a:pt x="304" y="280"/>
                </a:lnTo>
                <a:lnTo>
                  <a:pt x="303" y="282"/>
                </a:lnTo>
                <a:lnTo>
                  <a:pt x="300" y="282"/>
                </a:lnTo>
                <a:lnTo>
                  <a:pt x="298" y="282"/>
                </a:lnTo>
                <a:lnTo>
                  <a:pt x="297" y="280"/>
                </a:lnTo>
                <a:lnTo>
                  <a:pt x="294" y="278"/>
                </a:lnTo>
                <a:lnTo>
                  <a:pt x="294" y="273"/>
                </a:lnTo>
                <a:lnTo>
                  <a:pt x="317" y="205"/>
                </a:lnTo>
                <a:lnTo>
                  <a:pt x="261" y="160"/>
                </a:lnTo>
                <a:lnTo>
                  <a:pt x="259" y="158"/>
                </a:lnTo>
                <a:lnTo>
                  <a:pt x="259" y="154"/>
                </a:lnTo>
                <a:lnTo>
                  <a:pt x="261" y="151"/>
                </a:lnTo>
                <a:lnTo>
                  <a:pt x="264" y="150"/>
                </a:lnTo>
                <a:lnTo>
                  <a:pt x="332" y="150"/>
                </a:lnTo>
                <a:lnTo>
                  <a:pt x="354" y="101"/>
                </a:lnTo>
                <a:lnTo>
                  <a:pt x="356" y="97"/>
                </a:lnTo>
                <a:lnTo>
                  <a:pt x="358" y="97"/>
                </a:lnTo>
                <a:lnTo>
                  <a:pt x="362" y="97"/>
                </a:lnTo>
                <a:lnTo>
                  <a:pt x="364" y="101"/>
                </a:lnTo>
                <a:lnTo>
                  <a:pt x="388" y="150"/>
                </a:lnTo>
                <a:lnTo>
                  <a:pt x="456" y="150"/>
                </a:lnTo>
                <a:lnTo>
                  <a:pt x="460" y="151"/>
                </a:lnTo>
                <a:lnTo>
                  <a:pt x="462" y="154"/>
                </a:lnTo>
                <a:lnTo>
                  <a:pt x="462" y="158"/>
                </a:lnTo>
                <a:lnTo>
                  <a:pt x="460" y="160"/>
                </a:lnTo>
                <a:close/>
                <a:moveTo>
                  <a:pt x="72" y="270"/>
                </a:moveTo>
                <a:lnTo>
                  <a:pt x="63" y="260"/>
                </a:lnTo>
                <a:lnTo>
                  <a:pt x="55" y="248"/>
                </a:lnTo>
                <a:lnTo>
                  <a:pt x="49" y="236"/>
                </a:lnTo>
                <a:lnTo>
                  <a:pt x="43" y="225"/>
                </a:lnTo>
                <a:lnTo>
                  <a:pt x="38" y="211"/>
                </a:lnTo>
                <a:lnTo>
                  <a:pt x="35" y="198"/>
                </a:lnTo>
                <a:lnTo>
                  <a:pt x="31" y="184"/>
                </a:lnTo>
                <a:lnTo>
                  <a:pt x="29" y="170"/>
                </a:lnTo>
                <a:lnTo>
                  <a:pt x="27" y="142"/>
                </a:lnTo>
                <a:lnTo>
                  <a:pt x="24" y="116"/>
                </a:lnTo>
                <a:lnTo>
                  <a:pt x="24" y="92"/>
                </a:lnTo>
                <a:lnTo>
                  <a:pt x="24" y="72"/>
                </a:lnTo>
                <a:lnTo>
                  <a:pt x="24" y="72"/>
                </a:lnTo>
                <a:lnTo>
                  <a:pt x="24" y="72"/>
                </a:lnTo>
                <a:lnTo>
                  <a:pt x="78" y="72"/>
                </a:lnTo>
                <a:lnTo>
                  <a:pt x="80" y="110"/>
                </a:lnTo>
                <a:lnTo>
                  <a:pt x="85" y="145"/>
                </a:lnTo>
                <a:lnTo>
                  <a:pt x="90" y="177"/>
                </a:lnTo>
                <a:lnTo>
                  <a:pt x="96" y="207"/>
                </a:lnTo>
                <a:lnTo>
                  <a:pt x="103" y="233"/>
                </a:lnTo>
                <a:lnTo>
                  <a:pt x="111" y="257"/>
                </a:lnTo>
                <a:lnTo>
                  <a:pt x="119" y="278"/>
                </a:lnTo>
                <a:lnTo>
                  <a:pt x="129" y="298"/>
                </a:lnTo>
                <a:lnTo>
                  <a:pt x="121" y="296"/>
                </a:lnTo>
                <a:lnTo>
                  <a:pt x="112" y="295"/>
                </a:lnTo>
                <a:lnTo>
                  <a:pt x="105" y="291"/>
                </a:lnTo>
                <a:lnTo>
                  <a:pt x="98" y="289"/>
                </a:lnTo>
                <a:lnTo>
                  <a:pt x="91" y="284"/>
                </a:lnTo>
                <a:lnTo>
                  <a:pt x="84" y="280"/>
                </a:lnTo>
                <a:lnTo>
                  <a:pt x="78" y="276"/>
                </a:lnTo>
                <a:lnTo>
                  <a:pt x="72" y="270"/>
                </a:lnTo>
                <a:lnTo>
                  <a:pt x="72" y="270"/>
                </a:lnTo>
                <a:close/>
                <a:moveTo>
                  <a:pt x="719" y="69"/>
                </a:moveTo>
                <a:lnTo>
                  <a:pt x="719" y="64"/>
                </a:lnTo>
                <a:lnTo>
                  <a:pt x="719" y="60"/>
                </a:lnTo>
                <a:lnTo>
                  <a:pt x="719" y="56"/>
                </a:lnTo>
                <a:lnTo>
                  <a:pt x="715" y="52"/>
                </a:lnTo>
                <a:lnTo>
                  <a:pt x="712" y="50"/>
                </a:lnTo>
                <a:lnTo>
                  <a:pt x="707" y="48"/>
                </a:lnTo>
                <a:lnTo>
                  <a:pt x="643" y="48"/>
                </a:lnTo>
                <a:lnTo>
                  <a:pt x="644" y="39"/>
                </a:lnTo>
                <a:lnTo>
                  <a:pt x="644" y="31"/>
                </a:lnTo>
                <a:lnTo>
                  <a:pt x="644" y="21"/>
                </a:lnTo>
                <a:lnTo>
                  <a:pt x="644" y="13"/>
                </a:lnTo>
                <a:lnTo>
                  <a:pt x="643" y="8"/>
                </a:lnTo>
                <a:lnTo>
                  <a:pt x="640" y="3"/>
                </a:lnTo>
                <a:lnTo>
                  <a:pt x="637" y="1"/>
                </a:lnTo>
                <a:lnTo>
                  <a:pt x="632" y="0"/>
                </a:lnTo>
                <a:lnTo>
                  <a:pt x="88" y="0"/>
                </a:lnTo>
                <a:lnTo>
                  <a:pt x="84" y="1"/>
                </a:lnTo>
                <a:lnTo>
                  <a:pt x="80" y="3"/>
                </a:lnTo>
                <a:lnTo>
                  <a:pt x="78" y="8"/>
                </a:lnTo>
                <a:lnTo>
                  <a:pt x="77" y="13"/>
                </a:lnTo>
                <a:lnTo>
                  <a:pt x="77" y="21"/>
                </a:lnTo>
                <a:lnTo>
                  <a:pt x="77" y="31"/>
                </a:lnTo>
                <a:lnTo>
                  <a:pt x="77" y="39"/>
                </a:lnTo>
                <a:lnTo>
                  <a:pt x="77" y="48"/>
                </a:lnTo>
                <a:lnTo>
                  <a:pt x="12" y="48"/>
                </a:lnTo>
                <a:lnTo>
                  <a:pt x="8" y="50"/>
                </a:lnTo>
                <a:lnTo>
                  <a:pt x="4" y="52"/>
                </a:lnTo>
                <a:lnTo>
                  <a:pt x="2" y="56"/>
                </a:lnTo>
                <a:lnTo>
                  <a:pt x="0" y="60"/>
                </a:lnTo>
                <a:lnTo>
                  <a:pt x="0" y="66"/>
                </a:lnTo>
                <a:lnTo>
                  <a:pt x="0" y="72"/>
                </a:lnTo>
                <a:lnTo>
                  <a:pt x="0" y="94"/>
                </a:lnTo>
                <a:lnTo>
                  <a:pt x="0" y="119"/>
                </a:lnTo>
                <a:lnTo>
                  <a:pt x="3" y="147"/>
                </a:lnTo>
                <a:lnTo>
                  <a:pt x="6" y="177"/>
                </a:lnTo>
                <a:lnTo>
                  <a:pt x="9" y="192"/>
                </a:lnTo>
                <a:lnTo>
                  <a:pt x="12" y="207"/>
                </a:lnTo>
                <a:lnTo>
                  <a:pt x="17" y="222"/>
                </a:lnTo>
                <a:lnTo>
                  <a:pt x="22" y="236"/>
                </a:lnTo>
                <a:lnTo>
                  <a:pt x="29" y="250"/>
                </a:lnTo>
                <a:lnTo>
                  <a:pt x="36" y="263"/>
                </a:lnTo>
                <a:lnTo>
                  <a:pt x="44" y="276"/>
                </a:lnTo>
                <a:lnTo>
                  <a:pt x="55" y="286"/>
                </a:lnTo>
                <a:lnTo>
                  <a:pt x="63" y="295"/>
                </a:lnTo>
                <a:lnTo>
                  <a:pt x="73" y="302"/>
                </a:lnTo>
                <a:lnTo>
                  <a:pt x="84" y="308"/>
                </a:lnTo>
                <a:lnTo>
                  <a:pt x="94" y="314"/>
                </a:lnTo>
                <a:lnTo>
                  <a:pt x="106" y="317"/>
                </a:lnTo>
                <a:lnTo>
                  <a:pt x="118" y="321"/>
                </a:lnTo>
                <a:lnTo>
                  <a:pt x="130" y="322"/>
                </a:lnTo>
                <a:lnTo>
                  <a:pt x="143" y="323"/>
                </a:lnTo>
                <a:lnTo>
                  <a:pt x="156" y="340"/>
                </a:lnTo>
                <a:lnTo>
                  <a:pt x="169" y="355"/>
                </a:lnTo>
                <a:lnTo>
                  <a:pt x="182" y="368"/>
                </a:lnTo>
                <a:lnTo>
                  <a:pt x="195" y="379"/>
                </a:lnTo>
                <a:lnTo>
                  <a:pt x="222" y="398"/>
                </a:lnTo>
                <a:lnTo>
                  <a:pt x="248" y="414"/>
                </a:lnTo>
                <a:lnTo>
                  <a:pt x="262" y="423"/>
                </a:lnTo>
                <a:lnTo>
                  <a:pt x="276" y="433"/>
                </a:lnTo>
                <a:lnTo>
                  <a:pt x="288" y="441"/>
                </a:lnTo>
                <a:lnTo>
                  <a:pt x="298" y="452"/>
                </a:lnTo>
                <a:lnTo>
                  <a:pt x="303" y="456"/>
                </a:lnTo>
                <a:lnTo>
                  <a:pt x="306" y="462"/>
                </a:lnTo>
                <a:lnTo>
                  <a:pt x="310" y="470"/>
                </a:lnTo>
                <a:lnTo>
                  <a:pt x="312" y="476"/>
                </a:lnTo>
                <a:lnTo>
                  <a:pt x="314" y="484"/>
                </a:lnTo>
                <a:lnTo>
                  <a:pt x="316" y="492"/>
                </a:lnTo>
                <a:lnTo>
                  <a:pt x="317" y="500"/>
                </a:lnTo>
                <a:lnTo>
                  <a:pt x="317" y="510"/>
                </a:lnTo>
                <a:lnTo>
                  <a:pt x="316" y="529"/>
                </a:lnTo>
                <a:lnTo>
                  <a:pt x="314" y="546"/>
                </a:lnTo>
                <a:lnTo>
                  <a:pt x="312" y="561"/>
                </a:lnTo>
                <a:lnTo>
                  <a:pt x="308" y="574"/>
                </a:lnTo>
                <a:lnTo>
                  <a:pt x="305" y="586"/>
                </a:lnTo>
                <a:lnTo>
                  <a:pt x="299" y="596"/>
                </a:lnTo>
                <a:lnTo>
                  <a:pt x="293" y="605"/>
                </a:lnTo>
                <a:lnTo>
                  <a:pt x="287" y="612"/>
                </a:lnTo>
                <a:lnTo>
                  <a:pt x="279" y="618"/>
                </a:lnTo>
                <a:lnTo>
                  <a:pt x="270" y="623"/>
                </a:lnTo>
                <a:lnTo>
                  <a:pt x="262" y="628"/>
                </a:lnTo>
                <a:lnTo>
                  <a:pt x="251" y="630"/>
                </a:lnTo>
                <a:lnTo>
                  <a:pt x="241" y="633"/>
                </a:lnTo>
                <a:lnTo>
                  <a:pt x="230" y="634"/>
                </a:lnTo>
                <a:lnTo>
                  <a:pt x="217" y="635"/>
                </a:lnTo>
                <a:lnTo>
                  <a:pt x="204" y="635"/>
                </a:lnTo>
                <a:lnTo>
                  <a:pt x="199" y="636"/>
                </a:lnTo>
                <a:lnTo>
                  <a:pt x="195" y="638"/>
                </a:lnTo>
                <a:lnTo>
                  <a:pt x="193" y="642"/>
                </a:lnTo>
                <a:lnTo>
                  <a:pt x="192" y="647"/>
                </a:lnTo>
                <a:lnTo>
                  <a:pt x="192" y="707"/>
                </a:lnTo>
                <a:lnTo>
                  <a:pt x="193" y="711"/>
                </a:lnTo>
                <a:lnTo>
                  <a:pt x="195" y="716"/>
                </a:lnTo>
                <a:lnTo>
                  <a:pt x="199" y="718"/>
                </a:lnTo>
                <a:lnTo>
                  <a:pt x="204" y="719"/>
                </a:lnTo>
                <a:lnTo>
                  <a:pt x="515" y="719"/>
                </a:lnTo>
                <a:lnTo>
                  <a:pt x="520" y="718"/>
                </a:lnTo>
                <a:lnTo>
                  <a:pt x="524" y="716"/>
                </a:lnTo>
                <a:lnTo>
                  <a:pt x="526" y="711"/>
                </a:lnTo>
                <a:lnTo>
                  <a:pt x="527" y="707"/>
                </a:lnTo>
                <a:lnTo>
                  <a:pt x="527" y="647"/>
                </a:lnTo>
                <a:lnTo>
                  <a:pt x="526" y="642"/>
                </a:lnTo>
                <a:lnTo>
                  <a:pt x="524" y="638"/>
                </a:lnTo>
                <a:lnTo>
                  <a:pt x="520" y="636"/>
                </a:lnTo>
                <a:lnTo>
                  <a:pt x="515" y="635"/>
                </a:lnTo>
                <a:lnTo>
                  <a:pt x="501" y="635"/>
                </a:lnTo>
                <a:lnTo>
                  <a:pt x="488" y="634"/>
                </a:lnTo>
                <a:lnTo>
                  <a:pt x="476" y="631"/>
                </a:lnTo>
                <a:lnTo>
                  <a:pt x="464" y="628"/>
                </a:lnTo>
                <a:lnTo>
                  <a:pt x="455" y="623"/>
                </a:lnTo>
                <a:lnTo>
                  <a:pt x="445" y="618"/>
                </a:lnTo>
                <a:lnTo>
                  <a:pt x="437" y="612"/>
                </a:lnTo>
                <a:lnTo>
                  <a:pt x="429" y="605"/>
                </a:lnTo>
                <a:lnTo>
                  <a:pt x="423" y="597"/>
                </a:lnTo>
                <a:lnTo>
                  <a:pt x="417" y="587"/>
                </a:lnTo>
                <a:lnTo>
                  <a:pt x="412" y="577"/>
                </a:lnTo>
                <a:lnTo>
                  <a:pt x="408" y="566"/>
                </a:lnTo>
                <a:lnTo>
                  <a:pt x="405" y="554"/>
                </a:lnTo>
                <a:lnTo>
                  <a:pt x="402" y="541"/>
                </a:lnTo>
                <a:lnTo>
                  <a:pt x="401" y="525"/>
                </a:lnTo>
                <a:lnTo>
                  <a:pt x="401" y="511"/>
                </a:lnTo>
                <a:lnTo>
                  <a:pt x="401" y="500"/>
                </a:lnTo>
                <a:lnTo>
                  <a:pt x="402" y="492"/>
                </a:lnTo>
                <a:lnTo>
                  <a:pt x="404" y="484"/>
                </a:lnTo>
                <a:lnTo>
                  <a:pt x="406" y="476"/>
                </a:lnTo>
                <a:lnTo>
                  <a:pt x="410" y="470"/>
                </a:lnTo>
                <a:lnTo>
                  <a:pt x="412" y="462"/>
                </a:lnTo>
                <a:lnTo>
                  <a:pt x="417" y="456"/>
                </a:lnTo>
                <a:lnTo>
                  <a:pt x="420" y="451"/>
                </a:lnTo>
                <a:lnTo>
                  <a:pt x="431" y="441"/>
                </a:lnTo>
                <a:lnTo>
                  <a:pt x="443" y="431"/>
                </a:lnTo>
                <a:lnTo>
                  <a:pt x="456" y="423"/>
                </a:lnTo>
                <a:lnTo>
                  <a:pt x="471" y="414"/>
                </a:lnTo>
                <a:lnTo>
                  <a:pt x="498" y="398"/>
                </a:lnTo>
                <a:lnTo>
                  <a:pt x="524" y="379"/>
                </a:lnTo>
                <a:lnTo>
                  <a:pt x="537" y="367"/>
                </a:lnTo>
                <a:lnTo>
                  <a:pt x="550" y="354"/>
                </a:lnTo>
                <a:lnTo>
                  <a:pt x="563" y="340"/>
                </a:lnTo>
                <a:lnTo>
                  <a:pt x="575" y="323"/>
                </a:lnTo>
                <a:lnTo>
                  <a:pt x="588" y="322"/>
                </a:lnTo>
                <a:lnTo>
                  <a:pt x="601" y="321"/>
                </a:lnTo>
                <a:lnTo>
                  <a:pt x="612" y="317"/>
                </a:lnTo>
                <a:lnTo>
                  <a:pt x="624" y="314"/>
                </a:lnTo>
                <a:lnTo>
                  <a:pt x="634" y="308"/>
                </a:lnTo>
                <a:lnTo>
                  <a:pt x="644" y="302"/>
                </a:lnTo>
                <a:lnTo>
                  <a:pt x="653" y="295"/>
                </a:lnTo>
                <a:lnTo>
                  <a:pt x="663" y="286"/>
                </a:lnTo>
                <a:lnTo>
                  <a:pt x="672" y="274"/>
                </a:lnTo>
                <a:lnTo>
                  <a:pt x="682" y="261"/>
                </a:lnTo>
                <a:lnTo>
                  <a:pt x="690" y="248"/>
                </a:lnTo>
                <a:lnTo>
                  <a:pt x="696" y="233"/>
                </a:lnTo>
                <a:lnTo>
                  <a:pt x="702" y="219"/>
                </a:lnTo>
                <a:lnTo>
                  <a:pt x="707" y="203"/>
                </a:lnTo>
                <a:lnTo>
                  <a:pt x="711" y="188"/>
                </a:lnTo>
                <a:lnTo>
                  <a:pt x="713" y="171"/>
                </a:lnTo>
                <a:lnTo>
                  <a:pt x="718" y="141"/>
                </a:lnTo>
                <a:lnTo>
                  <a:pt x="719" y="113"/>
                </a:lnTo>
                <a:lnTo>
                  <a:pt x="720" y="88"/>
                </a:lnTo>
                <a:lnTo>
                  <a:pt x="719" y="69"/>
                </a:lnTo>
                <a:close/>
              </a:path>
            </a:pathLst>
          </a:custGeom>
          <a:solidFill>
            <a:srgbClr val="CE295E"/>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0" name="Freeform 724" descr="This is an icon of a chart. ">
            <a:extLst>
              <a:ext uri="{FF2B5EF4-FFF2-40B4-BE49-F238E27FC236}">
                <a16:creationId xmlns:a16="http://schemas.microsoft.com/office/drawing/2014/main" id="{DD2DB9C5-BF51-4EC7-9BB4-A353966906BB}"/>
              </a:ext>
            </a:extLst>
          </p:cNvPr>
          <p:cNvSpPr>
            <a:spLocks/>
          </p:cNvSpPr>
          <p:nvPr/>
        </p:nvSpPr>
        <p:spPr bwMode="auto">
          <a:xfrm>
            <a:off x="10521750" y="3092876"/>
            <a:ext cx="277813" cy="277813"/>
          </a:xfrm>
          <a:custGeom>
            <a:avLst/>
            <a:gdLst>
              <a:gd name="T0" fmla="*/ 782 w 873"/>
              <a:gd name="T1" fmla="*/ 436 h 873"/>
              <a:gd name="T2" fmla="*/ 779 w 873"/>
              <a:gd name="T3" fmla="*/ 428 h 873"/>
              <a:gd name="T4" fmla="*/ 773 w 873"/>
              <a:gd name="T5" fmla="*/ 423 h 873"/>
              <a:gd name="T6" fmla="*/ 451 w 873"/>
              <a:gd name="T7" fmla="*/ 421 h 873"/>
              <a:gd name="T8" fmla="*/ 711 w 873"/>
              <a:gd name="T9" fmla="*/ 180 h 873"/>
              <a:gd name="T10" fmla="*/ 718 w 873"/>
              <a:gd name="T11" fmla="*/ 176 h 873"/>
              <a:gd name="T12" fmla="*/ 721 w 873"/>
              <a:gd name="T13" fmla="*/ 168 h 873"/>
              <a:gd name="T14" fmla="*/ 721 w 873"/>
              <a:gd name="T15" fmla="*/ 12 h 873"/>
              <a:gd name="T16" fmla="*/ 718 w 873"/>
              <a:gd name="T17" fmla="*/ 4 h 873"/>
              <a:gd name="T18" fmla="*/ 711 w 873"/>
              <a:gd name="T19" fmla="*/ 0 h 873"/>
              <a:gd name="T20" fmla="*/ 163 w 873"/>
              <a:gd name="T21" fmla="*/ 0 h 873"/>
              <a:gd name="T22" fmla="*/ 155 w 873"/>
              <a:gd name="T23" fmla="*/ 4 h 873"/>
              <a:gd name="T24" fmla="*/ 151 w 873"/>
              <a:gd name="T25" fmla="*/ 12 h 873"/>
              <a:gd name="T26" fmla="*/ 151 w 873"/>
              <a:gd name="T27" fmla="*/ 168 h 873"/>
              <a:gd name="T28" fmla="*/ 155 w 873"/>
              <a:gd name="T29" fmla="*/ 176 h 873"/>
              <a:gd name="T30" fmla="*/ 163 w 873"/>
              <a:gd name="T31" fmla="*/ 180 h 873"/>
              <a:gd name="T32" fmla="*/ 421 w 873"/>
              <a:gd name="T33" fmla="*/ 421 h 873"/>
              <a:gd name="T34" fmla="*/ 99 w 873"/>
              <a:gd name="T35" fmla="*/ 423 h 873"/>
              <a:gd name="T36" fmla="*/ 93 w 873"/>
              <a:gd name="T37" fmla="*/ 428 h 873"/>
              <a:gd name="T38" fmla="*/ 90 w 873"/>
              <a:gd name="T39" fmla="*/ 436 h 873"/>
              <a:gd name="T40" fmla="*/ 11 w 873"/>
              <a:gd name="T41" fmla="*/ 663 h 873"/>
              <a:gd name="T42" fmla="*/ 4 w 873"/>
              <a:gd name="T43" fmla="*/ 667 h 873"/>
              <a:gd name="T44" fmla="*/ 0 w 873"/>
              <a:gd name="T45" fmla="*/ 675 h 873"/>
              <a:gd name="T46" fmla="*/ 0 w 873"/>
              <a:gd name="T47" fmla="*/ 861 h 873"/>
              <a:gd name="T48" fmla="*/ 4 w 873"/>
              <a:gd name="T49" fmla="*/ 869 h 873"/>
              <a:gd name="T50" fmla="*/ 11 w 873"/>
              <a:gd name="T51" fmla="*/ 873 h 873"/>
              <a:gd name="T52" fmla="*/ 198 w 873"/>
              <a:gd name="T53" fmla="*/ 873 h 873"/>
              <a:gd name="T54" fmla="*/ 205 w 873"/>
              <a:gd name="T55" fmla="*/ 869 h 873"/>
              <a:gd name="T56" fmla="*/ 210 w 873"/>
              <a:gd name="T57" fmla="*/ 861 h 873"/>
              <a:gd name="T58" fmla="*/ 210 w 873"/>
              <a:gd name="T59" fmla="*/ 675 h 873"/>
              <a:gd name="T60" fmla="*/ 205 w 873"/>
              <a:gd name="T61" fmla="*/ 667 h 873"/>
              <a:gd name="T62" fmla="*/ 198 w 873"/>
              <a:gd name="T63" fmla="*/ 663 h 873"/>
              <a:gd name="T64" fmla="*/ 120 w 873"/>
              <a:gd name="T65" fmla="*/ 451 h 873"/>
              <a:gd name="T66" fmla="*/ 346 w 873"/>
              <a:gd name="T67" fmla="*/ 662 h 873"/>
              <a:gd name="T68" fmla="*/ 337 w 873"/>
              <a:gd name="T69" fmla="*/ 665 h 873"/>
              <a:gd name="T70" fmla="*/ 332 w 873"/>
              <a:gd name="T71" fmla="*/ 671 h 873"/>
              <a:gd name="T72" fmla="*/ 331 w 873"/>
              <a:gd name="T73" fmla="*/ 858 h 873"/>
              <a:gd name="T74" fmla="*/ 333 w 873"/>
              <a:gd name="T75" fmla="*/ 867 h 873"/>
              <a:gd name="T76" fmla="*/ 340 w 873"/>
              <a:gd name="T77" fmla="*/ 872 h 873"/>
              <a:gd name="T78" fmla="*/ 526 w 873"/>
              <a:gd name="T79" fmla="*/ 873 h 873"/>
              <a:gd name="T80" fmla="*/ 535 w 873"/>
              <a:gd name="T81" fmla="*/ 871 h 873"/>
              <a:gd name="T82" fmla="*/ 540 w 873"/>
              <a:gd name="T83" fmla="*/ 863 h 873"/>
              <a:gd name="T84" fmla="*/ 541 w 873"/>
              <a:gd name="T85" fmla="*/ 677 h 873"/>
              <a:gd name="T86" fmla="*/ 539 w 873"/>
              <a:gd name="T87" fmla="*/ 669 h 873"/>
              <a:gd name="T88" fmla="*/ 533 w 873"/>
              <a:gd name="T89" fmla="*/ 664 h 873"/>
              <a:gd name="T90" fmla="*/ 451 w 873"/>
              <a:gd name="T91" fmla="*/ 662 h 873"/>
              <a:gd name="T92" fmla="*/ 752 w 873"/>
              <a:gd name="T93" fmla="*/ 662 h 873"/>
              <a:gd name="T94" fmla="*/ 671 w 873"/>
              <a:gd name="T95" fmla="*/ 664 h 873"/>
              <a:gd name="T96" fmla="*/ 664 w 873"/>
              <a:gd name="T97" fmla="*/ 669 h 873"/>
              <a:gd name="T98" fmla="*/ 662 w 873"/>
              <a:gd name="T99" fmla="*/ 678 h 873"/>
              <a:gd name="T100" fmla="*/ 663 w 873"/>
              <a:gd name="T101" fmla="*/ 863 h 873"/>
              <a:gd name="T102" fmla="*/ 669 w 873"/>
              <a:gd name="T103" fmla="*/ 871 h 873"/>
              <a:gd name="T104" fmla="*/ 677 w 873"/>
              <a:gd name="T105" fmla="*/ 873 h 873"/>
              <a:gd name="T106" fmla="*/ 864 w 873"/>
              <a:gd name="T107" fmla="*/ 872 h 873"/>
              <a:gd name="T108" fmla="*/ 870 w 873"/>
              <a:gd name="T109" fmla="*/ 867 h 873"/>
              <a:gd name="T110" fmla="*/ 873 w 873"/>
              <a:gd name="T111" fmla="*/ 858 h 873"/>
              <a:gd name="T112" fmla="*/ 871 w 873"/>
              <a:gd name="T113" fmla="*/ 671 h 873"/>
              <a:gd name="T114" fmla="*/ 866 w 873"/>
              <a:gd name="T115" fmla="*/ 665 h 873"/>
              <a:gd name="T116" fmla="*/ 858 w 873"/>
              <a:gd name="T117" fmla="*/ 662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73" h="873">
                <a:moveTo>
                  <a:pt x="858" y="662"/>
                </a:moveTo>
                <a:lnTo>
                  <a:pt x="782" y="662"/>
                </a:lnTo>
                <a:lnTo>
                  <a:pt x="782" y="436"/>
                </a:lnTo>
                <a:lnTo>
                  <a:pt x="782" y="433"/>
                </a:lnTo>
                <a:lnTo>
                  <a:pt x="781" y="431"/>
                </a:lnTo>
                <a:lnTo>
                  <a:pt x="779" y="428"/>
                </a:lnTo>
                <a:lnTo>
                  <a:pt x="778" y="426"/>
                </a:lnTo>
                <a:lnTo>
                  <a:pt x="776" y="424"/>
                </a:lnTo>
                <a:lnTo>
                  <a:pt x="773" y="423"/>
                </a:lnTo>
                <a:lnTo>
                  <a:pt x="771" y="421"/>
                </a:lnTo>
                <a:lnTo>
                  <a:pt x="767" y="421"/>
                </a:lnTo>
                <a:lnTo>
                  <a:pt x="451" y="421"/>
                </a:lnTo>
                <a:lnTo>
                  <a:pt x="451" y="180"/>
                </a:lnTo>
                <a:lnTo>
                  <a:pt x="707" y="180"/>
                </a:lnTo>
                <a:lnTo>
                  <a:pt x="711" y="180"/>
                </a:lnTo>
                <a:lnTo>
                  <a:pt x="713" y="179"/>
                </a:lnTo>
                <a:lnTo>
                  <a:pt x="716" y="178"/>
                </a:lnTo>
                <a:lnTo>
                  <a:pt x="718" y="176"/>
                </a:lnTo>
                <a:lnTo>
                  <a:pt x="719" y="174"/>
                </a:lnTo>
                <a:lnTo>
                  <a:pt x="721" y="172"/>
                </a:lnTo>
                <a:lnTo>
                  <a:pt x="721" y="168"/>
                </a:lnTo>
                <a:lnTo>
                  <a:pt x="722" y="165"/>
                </a:lnTo>
                <a:lnTo>
                  <a:pt x="722" y="15"/>
                </a:lnTo>
                <a:lnTo>
                  <a:pt x="721" y="12"/>
                </a:lnTo>
                <a:lnTo>
                  <a:pt x="721" y="10"/>
                </a:lnTo>
                <a:lnTo>
                  <a:pt x="719" y="6"/>
                </a:lnTo>
                <a:lnTo>
                  <a:pt x="718" y="4"/>
                </a:lnTo>
                <a:lnTo>
                  <a:pt x="716" y="2"/>
                </a:lnTo>
                <a:lnTo>
                  <a:pt x="713" y="1"/>
                </a:lnTo>
                <a:lnTo>
                  <a:pt x="711" y="0"/>
                </a:lnTo>
                <a:lnTo>
                  <a:pt x="707" y="0"/>
                </a:lnTo>
                <a:lnTo>
                  <a:pt x="165" y="0"/>
                </a:lnTo>
                <a:lnTo>
                  <a:pt x="163" y="0"/>
                </a:lnTo>
                <a:lnTo>
                  <a:pt x="159" y="1"/>
                </a:lnTo>
                <a:lnTo>
                  <a:pt x="157" y="2"/>
                </a:lnTo>
                <a:lnTo>
                  <a:pt x="155" y="4"/>
                </a:lnTo>
                <a:lnTo>
                  <a:pt x="153" y="6"/>
                </a:lnTo>
                <a:lnTo>
                  <a:pt x="152" y="10"/>
                </a:lnTo>
                <a:lnTo>
                  <a:pt x="151" y="12"/>
                </a:lnTo>
                <a:lnTo>
                  <a:pt x="150" y="15"/>
                </a:lnTo>
                <a:lnTo>
                  <a:pt x="150" y="165"/>
                </a:lnTo>
                <a:lnTo>
                  <a:pt x="151" y="168"/>
                </a:lnTo>
                <a:lnTo>
                  <a:pt x="152" y="172"/>
                </a:lnTo>
                <a:lnTo>
                  <a:pt x="153" y="174"/>
                </a:lnTo>
                <a:lnTo>
                  <a:pt x="155" y="176"/>
                </a:lnTo>
                <a:lnTo>
                  <a:pt x="157" y="178"/>
                </a:lnTo>
                <a:lnTo>
                  <a:pt x="159" y="179"/>
                </a:lnTo>
                <a:lnTo>
                  <a:pt x="163" y="180"/>
                </a:lnTo>
                <a:lnTo>
                  <a:pt x="165" y="180"/>
                </a:lnTo>
                <a:lnTo>
                  <a:pt x="421" y="180"/>
                </a:lnTo>
                <a:lnTo>
                  <a:pt x="421" y="421"/>
                </a:lnTo>
                <a:lnTo>
                  <a:pt x="105" y="421"/>
                </a:lnTo>
                <a:lnTo>
                  <a:pt x="101" y="421"/>
                </a:lnTo>
                <a:lnTo>
                  <a:pt x="99" y="423"/>
                </a:lnTo>
                <a:lnTo>
                  <a:pt x="96" y="424"/>
                </a:lnTo>
                <a:lnTo>
                  <a:pt x="94" y="426"/>
                </a:lnTo>
                <a:lnTo>
                  <a:pt x="93" y="428"/>
                </a:lnTo>
                <a:lnTo>
                  <a:pt x="91" y="431"/>
                </a:lnTo>
                <a:lnTo>
                  <a:pt x="91" y="433"/>
                </a:lnTo>
                <a:lnTo>
                  <a:pt x="90" y="436"/>
                </a:lnTo>
                <a:lnTo>
                  <a:pt x="90" y="662"/>
                </a:lnTo>
                <a:lnTo>
                  <a:pt x="15" y="662"/>
                </a:lnTo>
                <a:lnTo>
                  <a:pt x="11" y="663"/>
                </a:lnTo>
                <a:lnTo>
                  <a:pt x="9" y="664"/>
                </a:lnTo>
                <a:lnTo>
                  <a:pt x="6" y="665"/>
                </a:lnTo>
                <a:lnTo>
                  <a:pt x="4" y="667"/>
                </a:lnTo>
                <a:lnTo>
                  <a:pt x="2" y="669"/>
                </a:lnTo>
                <a:lnTo>
                  <a:pt x="1" y="671"/>
                </a:lnTo>
                <a:lnTo>
                  <a:pt x="0" y="675"/>
                </a:lnTo>
                <a:lnTo>
                  <a:pt x="0" y="678"/>
                </a:lnTo>
                <a:lnTo>
                  <a:pt x="0" y="858"/>
                </a:lnTo>
                <a:lnTo>
                  <a:pt x="0" y="861"/>
                </a:lnTo>
                <a:lnTo>
                  <a:pt x="1" y="863"/>
                </a:lnTo>
                <a:lnTo>
                  <a:pt x="2" y="867"/>
                </a:lnTo>
                <a:lnTo>
                  <a:pt x="4" y="869"/>
                </a:lnTo>
                <a:lnTo>
                  <a:pt x="6" y="871"/>
                </a:lnTo>
                <a:lnTo>
                  <a:pt x="9" y="872"/>
                </a:lnTo>
                <a:lnTo>
                  <a:pt x="11" y="873"/>
                </a:lnTo>
                <a:lnTo>
                  <a:pt x="15" y="873"/>
                </a:lnTo>
                <a:lnTo>
                  <a:pt x="196" y="873"/>
                </a:lnTo>
                <a:lnTo>
                  <a:pt x="198" y="873"/>
                </a:lnTo>
                <a:lnTo>
                  <a:pt x="201" y="872"/>
                </a:lnTo>
                <a:lnTo>
                  <a:pt x="203" y="871"/>
                </a:lnTo>
                <a:lnTo>
                  <a:pt x="205" y="869"/>
                </a:lnTo>
                <a:lnTo>
                  <a:pt x="208" y="867"/>
                </a:lnTo>
                <a:lnTo>
                  <a:pt x="209" y="863"/>
                </a:lnTo>
                <a:lnTo>
                  <a:pt x="210" y="861"/>
                </a:lnTo>
                <a:lnTo>
                  <a:pt x="211" y="858"/>
                </a:lnTo>
                <a:lnTo>
                  <a:pt x="211" y="677"/>
                </a:lnTo>
                <a:lnTo>
                  <a:pt x="210" y="675"/>
                </a:lnTo>
                <a:lnTo>
                  <a:pt x="209" y="671"/>
                </a:lnTo>
                <a:lnTo>
                  <a:pt x="208" y="669"/>
                </a:lnTo>
                <a:lnTo>
                  <a:pt x="205" y="667"/>
                </a:lnTo>
                <a:lnTo>
                  <a:pt x="203" y="665"/>
                </a:lnTo>
                <a:lnTo>
                  <a:pt x="201" y="664"/>
                </a:lnTo>
                <a:lnTo>
                  <a:pt x="198" y="663"/>
                </a:lnTo>
                <a:lnTo>
                  <a:pt x="196" y="663"/>
                </a:lnTo>
                <a:lnTo>
                  <a:pt x="120" y="662"/>
                </a:lnTo>
                <a:lnTo>
                  <a:pt x="120" y="451"/>
                </a:lnTo>
                <a:lnTo>
                  <a:pt x="421" y="451"/>
                </a:lnTo>
                <a:lnTo>
                  <a:pt x="421" y="662"/>
                </a:lnTo>
                <a:lnTo>
                  <a:pt x="346" y="662"/>
                </a:lnTo>
                <a:lnTo>
                  <a:pt x="343" y="663"/>
                </a:lnTo>
                <a:lnTo>
                  <a:pt x="340" y="664"/>
                </a:lnTo>
                <a:lnTo>
                  <a:pt x="337" y="665"/>
                </a:lnTo>
                <a:lnTo>
                  <a:pt x="335" y="667"/>
                </a:lnTo>
                <a:lnTo>
                  <a:pt x="333" y="669"/>
                </a:lnTo>
                <a:lnTo>
                  <a:pt x="332" y="671"/>
                </a:lnTo>
                <a:lnTo>
                  <a:pt x="331" y="675"/>
                </a:lnTo>
                <a:lnTo>
                  <a:pt x="331" y="678"/>
                </a:lnTo>
                <a:lnTo>
                  <a:pt x="331" y="858"/>
                </a:lnTo>
                <a:lnTo>
                  <a:pt x="331" y="861"/>
                </a:lnTo>
                <a:lnTo>
                  <a:pt x="332" y="863"/>
                </a:lnTo>
                <a:lnTo>
                  <a:pt x="333" y="867"/>
                </a:lnTo>
                <a:lnTo>
                  <a:pt x="335" y="869"/>
                </a:lnTo>
                <a:lnTo>
                  <a:pt x="337" y="871"/>
                </a:lnTo>
                <a:lnTo>
                  <a:pt x="340" y="872"/>
                </a:lnTo>
                <a:lnTo>
                  <a:pt x="343" y="873"/>
                </a:lnTo>
                <a:lnTo>
                  <a:pt x="346" y="873"/>
                </a:lnTo>
                <a:lnTo>
                  <a:pt x="526" y="873"/>
                </a:lnTo>
                <a:lnTo>
                  <a:pt x="529" y="873"/>
                </a:lnTo>
                <a:lnTo>
                  <a:pt x="533" y="872"/>
                </a:lnTo>
                <a:lnTo>
                  <a:pt x="535" y="871"/>
                </a:lnTo>
                <a:lnTo>
                  <a:pt x="537" y="869"/>
                </a:lnTo>
                <a:lnTo>
                  <a:pt x="539" y="867"/>
                </a:lnTo>
                <a:lnTo>
                  <a:pt x="540" y="863"/>
                </a:lnTo>
                <a:lnTo>
                  <a:pt x="541" y="861"/>
                </a:lnTo>
                <a:lnTo>
                  <a:pt x="541" y="858"/>
                </a:lnTo>
                <a:lnTo>
                  <a:pt x="541" y="677"/>
                </a:lnTo>
                <a:lnTo>
                  <a:pt x="541" y="675"/>
                </a:lnTo>
                <a:lnTo>
                  <a:pt x="540" y="671"/>
                </a:lnTo>
                <a:lnTo>
                  <a:pt x="539" y="669"/>
                </a:lnTo>
                <a:lnTo>
                  <a:pt x="537" y="667"/>
                </a:lnTo>
                <a:lnTo>
                  <a:pt x="535" y="665"/>
                </a:lnTo>
                <a:lnTo>
                  <a:pt x="533" y="664"/>
                </a:lnTo>
                <a:lnTo>
                  <a:pt x="529" y="663"/>
                </a:lnTo>
                <a:lnTo>
                  <a:pt x="526" y="663"/>
                </a:lnTo>
                <a:lnTo>
                  <a:pt x="451" y="662"/>
                </a:lnTo>
                <a:lnTo>
                  <a:pt x="451" y="451"/>
                </a:lnTo>
                <a:lnTo>
                  <a:pt x="752" y="451"/>
                </a:lnTo>
                <a:lnTo>
                  <a:pt x="752" y="662"/>
                </a:lnTo>
                <a:lnTo>
                  <a:pt x="677" y="662"/>
                </a:lnTo>
                <a:lnTo>
                  <a:pt x="674" y="663"/>
                </a:lnTo>
                <a:lnTo>
                  <a:pt x="671" y="664"/>
                </a:lnTo>
                <a:lnTo>
                  <a:pt x="669" y="665"/>
                </a:lnTo>
                <a:lnTo>
                  <a:pt x="667" y="667"/>
                </a:lnTo>
                <a:lnTo>
                  <a:pt x="664" y="669"/>
                </a:lnTo>
                <a:lnTo>
                  <a:pt x="663" y="671"/>
                </a:lnTo>
                <a:lnTo>
                  <a:pt x="662" y="675"/>
                </a:lnTo>
                <a:lnTo>
                  <a:pt x="662" y="678"/>
                </a:lnTo>
                <a:lnTo>
                  <a:pt x="662" y="858"/>
                </a:lnTo>
                <a:lnTo>
                  <a:pt x="662" y="861"/>
                </a:lnTo>
                <a:lnTo>
                  <a:pt x="663" y="863"/>
                </a:lnTo>
                <a:lnTo>
                  <a:pt x="664" y="867"/>
                </a:lnTo>
                <a:lnTo>
                  <a:pt x="667" y="869"/>
                </a:lnTo>
                <a:lnTo>
                  <a:pt x="669" y="871"/>
                </a:lnTo>
                <a:lnTo>
                  <a:pt x="671" y="872"/>
                </a:lnTo>
                <a:lnTo>
                  <a:pt x="674" y="873"/>
                </a:lnTo>
                <a:lnTo>
                  <a:pt x="677" y="873"/>
                </a:lnTo>
                <a:lnTo>
                  <a:pt x="858" y="873"/>
                </a:lnTo>
                <a:lnTo>
                  <a:pt x="861" y="873"/>
                </a:lnTo>
                <a:lnTo>
                  <a:pt x="864" y="872"/>
                </a:lnTo>
                <a:lnTo>
                  <a:pt x="866" y="871"/>
                </a:lnTo>
                <a:lnTo>
                  <a:pt x="868" y="869"/>
                </a:lnTo>
                <a:lnTo>
                  <a:pt x="870" y="867"/>
                </a:lnTo>
                <a:lnTo>
                  <a:pt x="871" y="863"/>
                </a:lnTo>
                <a:lnTo>
                  <a:pt x="873" y="861"/>
                </a:lnTo>
                <a:lnTo>
                  <a:pt x="873" y="858"/>
                </a:lnTo>
                <a:lnTo>
                  <a:pt x="873" y="677"/>
                </a:lnTo>
                <a:lnTo>
                  <a:pt x="873" y="675"/>
                </a:lnTo>
                <a:lnTo>
                  <a:pt x="871" y="671"/>
                </a:lnTo>
                <a:lnTo>
                  <a:pt x="870" y="669"/>
                </a:lnTo>
                <a:lnTo>
                  <a:pt x="868" y="667"/>
                </a:lnTo>
                <a:lnTo>
                  <a:pt x="866" y="665"/>
                </a:lnTo>
                <a:lnTo>
                  <a:pt x="864" y="664"/>
                </a:lnTo>
                <a:lnTo>
                  <a:pt x="861" y="663"/>
                </a:lnTo>
                <a:lnTo>
                  <a:pt x="858" y="662"/>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Oval 49">
            <a:extLst>
              <a:ext uri="{FF2B5EF4-FFF2-40B4-BE49-F238E27FC236}">
                <a16:creationId xmlns:a16="http://schemas.microsoft.com/office/drawing/2014/main" id="{F295AEBC-18F0-4644-ADBC-B494A80321B1}"/>
              </a:ext>
              <a:ext uri="{C183D7F6-B498-43B3-948B-1728B52AA6E4}">
                <adec:decorative xmlns:adec="http://schemas.microsoft.com/office/drawing/2017/decorative" val="1"/>
              </a:ext>
            </a:extLst>
          </p:cNvPr>
          <p:cNvSpPr/>
          <p:nvPr/>
        </p:nvSpPr>
        <p:spPr>
          <a:xfrm>
            <a:off x="10212268" y="2874184"/>
            <a:ext cx="734444" cy="629246"/>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6" name="Picture 4" descr="Image result for evaluation icon">
            <a:extLst>
              <a:ext uri="{FF2B5EF4-FFF2-40B4-BE49-F238E27FC236}">
                <a16:creationId xmlns:a16="http://schemas.microsoft.com/office/drawing/2014/main" id="{CFF19161-F06D-47A7-8F2E-14ABD9CF0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2896" y="2836927"/>
            <a:ext cx="666503" cy="6665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graph icon">
            <a:extLst>
              <a:ext uri="{FF2B5EF4-FFF2-40B4-BE49-F238E27FC236}">
                <a16:creationId xmlns:a16="http://schemas.microsoft.com/office/drawing/2014/main" id="{2BF8DC14-7428-4FCF-8B94-57CC2C242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9644" y="4176089"/>
            <a:ext cx="463610" cy="46361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result for plan icon">
            <a:extLst>
              <a:ext uri="{FF2B5EF4-FFF2-40B4-BE49-F238E27FC236}">
                <a16:creationId xmlns:a16="http://schemas.microsoft.com/office/drawing/2014/main" id="{59AD6248-F7C2-44F8-87C1-698711C4F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1828" y="5364953"/>
            <a:ext cx="494884" cy="494884"/>
          </a:xfrm>
          <a:prstGeom prst="rect">
            <a:avLst/>
          </a:prstGeom>
          <a:noFill/>
          <a:extLst>
            <a:ext uri="{909E8E84-426E-40DD-AFC4-6F175D3DCCD1}">
              <a14:hiddenFill xmlns:a14="http://schemas.microsoft.com/office/drawing/2010/main">
                <a:solidFill>
                  <a:srgbClr val="FFFFFF"/>
                </a:solidFill>
              </a14:hiddenFill>
            </a:ext>
          </a:extLst>
        </p:spPr>
      </p:pic>
      <p:sp>
        <p:nvSpPr>
          <p:cNvPr id="51" name="Oval 50">
            <a:extLst>
              <a:ext uri="{FF2B5EF4-FFF2-40B4-BE49-F238E27FC236}">
                <a16:creationId xmlns:a16="http://schemas.microsoft.com/office/drawing/2014/main" id="{DE41334E-0DF9-4907-B9F9-14C3EDB4E97B}"/>
              </a:ext>
              <a:ext uri="{C183D7F6-B498-43B3-948B-1728B52AA6E4}">
                <adec:decorative xmlns:adec="http://schemas.microsoft.com/office/drawing/2017/decorative" val="1"/>
              </a:ext>
            </a:extLst>
          </p:cNvPr>
          <p:cNvSpPr/>
          <p:nvPr/>
        </p:nvSpPr>
        <p:spPr>
          <a:xfrm>
            <a:off x="10268447" y="1685897"/>
            <a:ext cx="618636" cy="64899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Image result for profile icon">
            <a:extLst>
              <a:ext uri="{FF2B5EF4-FFF2-40B4-BE49-F238E27FC236}">
                <a16:creationId xmlns:a16="http://schemas.microsoft.com/office/drawing/2014/main" id="{212FDC90-DDA3-4D08-A0E6-CD11FBCF53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92287" y="1727262"/>
            <a:ext cx="570955" cy="570955"/>
          </a:xfrm>
          <a:prstGeom prst="rect">
            <a:avLst/>
          </a:prstGeom>
          <a:noFill/>
          <a:extLst>
            <a:ext uri="{909E8E84-426E-40DD-AFC4-6F175D3DCCD1}">
              <a14:hiddenFill xmlns:a14="http://schemas.microsoft.com/office/drawing/2010/main">
                <a:solidFill>
                  <a:srgbClr val="FFFFFF"/>
                </a:solidFill>
              </a14:hiddenFill>
            </a:ext>
          </a:extLst>
        </p:spPr>
      </p:pic>
      <p:sp>
        <p:nvSpPr>
          <p:cNvPr id="34" name="Title 1">
            <a:extLst>
              <a:ext uri="{FF2B5EF4-FFF2-40B4-BE49-F238E27FC236}">
                <a16:creationId xmlns:a16="http://schemas.microsoft.com/office/drawing/2014/main" id="{A655AAC2-BB74-41C6-85FE-DE09629B476A}"/>
              </a:ext>
            </a:extLst>
          </p:cNvPr>
          <p:cNvSpPr txBox="1">
            <a:spLocks/>
          </p:cNvSpPr>
          <p:nvPr/>
        </p:nvSpPr>
        <p:spPr>
          <a:xfrm>
            <a:off x="838200" y="546730"/>
            <a:ext cx="10515600" cy="498598"/>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r>
              <a:rPr lang="en-US" dirty="0"/>
              <a:t>Why use GPA </a:t>
            </a:r>
            <a:r>
              <a:rPr lang="en-US" b="1" dirty="0"/>
              <a:t>Mapper?</a:t>
            </a:r>
          </a:p>
        </p:txBody>
      </p:sp>
    </p:spTree>
    <p:extLst>
      <p:ext uri="{BB962C8B-B14F-4D97-AF65-F5344CB8AC3E}">
        <p14:creationId xmlns:p14="http://schemas.microsoft.com/office/powerpoint/2010/main" val="87792997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down)">
                                      <p:cBhvr>
                                        <p:cTn id="21" dur="500"/>
                                        <p:tgtEl>
                                          <p:spTgt spid="5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down)">
                                      <p:cBhvr>
                                        <p:cTn id="24" dur="500"/>
                                        <p:tgtEl>
                                          <p:spTgt spid="61"/>
                                        </p:tgtEl>
                                      </p:cBhvr>
                                    </p:animEffect>
                                  </p:childTnLst>
                                </p:cTn>
                              </p:par>
                              <p:par>
                                <p:cTn id="25" presetID="22" presetClass="entr" presetSubtype="4" fill="hold" nodeType="with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wipe(down)">
                                      <p:cBhvr>
                                        <p:cTn id="27" dur="500"/>
                                        <p:tgtEl>
                                          <p:spTgt spid="30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down)">
                                      <p:cBhvr>
                                        <p:cTn id="35" dur="500"/>
                                        <p:tgtEl>
                                          <p:spTgt spid="57"/>
                                        </p:tgtEl>
                                      </p:cBhvr>
                                    </p:animEffect>
                                  </p:childTnLst>
                                </p:cTn>
                              </p:par>
                              <p:par>
                                <p:cTn id="36" presetID="22" presetClass="entr" presetSubtype="4" fill="hold" nodeType="withEffect">
                                  <p:stCondLst>
                                    <p:cond delay="0"/>
                                  </p:stCondLst>
                                  <p:childTnLst>
                                    <p:set>
                                      <p:cBhvr>
                                        <p:cTn id="37" dur="1" fill="hold">
                                          <p:stCondLst>
                                            <p:cond delay="0"/>
                                          </p:stCondLst>
                                        </p:cTn>
                                        <p:tgtEl>
                                          <p:spTgt spid="3076"/>
                                        </p:tgtEl>
                                        <p:attrNameLst>
                                          <p:attrName>style.visibility</p:attrName>
                                        </p:attrNameLst>
                                      </p:cBhvr>
                                      <p:to>
                                        <p:strVal val="visible"/>
                                      </p:to>
                                    </p:set>
                                    <p:animEffect transition="in" filter="wipe(down)">
                                      <p:cBhvr>
                                        <p:cTn id="38" dur="500"/>
                                        <p:tgtEl>
                                          <p:spTgt spid="307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down)">
                                      <p:cBhvr>
                                        <p:cTn id="43" dur="500"/>
                                        <p:tgtEl>
                                          <p:spTgt spid="6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par>
                                <p:cTn id="47" presetID="22" presetClass="entr" presetSubtype="4" fill="hold" nodeType="withEffect">
                                  <p:stCondLst>
                                    <p:cond delay="0"/>
                                  </p:stCondLst>
                                  <p:childTnLst>
                                    <p:set>
                                      <p:cBhvr>
                                        <p:cTn id="48" dur="1" fill="hold">
                                          <p:stCondLst>
                                            <p:cond delay="0"/>
                                          </p:stCondLst>
                                        </p:cTn>
                                        <p:tgtEl>
                                          <p:spTgt spid="3078"/>
                                        </p:tgtEl>
                                        <p:attrNameLst>
                                          <p:attrName>style.visibility</p:attrName>
                                        </p:attrNameLst>
                                      </p:cBhvr>
                                      <p:to>
                                        <p:strVal val="visible"/>
                                      </p:to>
                                    </p:set>
                                    <p:animEffect transition="in" filter="wipe(down)">
                                      <p:cBhvr>
                                        <p:cTn id="49" dur="500"/>
                                        <p:tgtEl>
                                          <p:spTgt spid="307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down)">
                                      <p:cBhvr>
                                        <p:cTn id="57" dur="500"/>
                                        <p:tgtEl>
                                          <p:spTgt spid="67"/>
                                        </p:tgtEl>
                                      </p:cBhvr>
                                    </p:animEffect>
                                  </p:childTnLst>
                                </p:cTn>
                              </p:par>
                              <p:par>
                                <p:cTn id="58" presetID="22" presetClass="entr" presetSubtype="4" fill="hold" nodeType="withEffect">
                                  <p:stCondLst>
                                    <p:cond delay="0"/>
                                  </p:stCondLst>
                                  <p:childTnLst>
                                    <p:set>
                                      <p:cBhvr>
                                        <p:cTn id="59" dur="1" fill="hold">
                                          <p:stCondLst>
                                            <p:cond delay="0"/>
                                          </p:stCondLst>
                                        </p:cTn>
                                        <p:tgtEl>
                                          <p:spTgt spid="3084"/>
                                        </p:tgtEl>
                                        <p:attrNameLst>
                                          <p:attrName>style.visibility</p:attrName>
                                        </p:attrNameLst>
                                      </p:cBhvr>
                                      <p:to>
                                        <p:strVal val="visible"/>
                                      </p:to>
                                    </p:set>
                                    <p:animEffect transition="in" filter="wipe(down)">
                                      <p:cBhvr>
                                        <p:cTn id="60" dur="500"/>
                                        <p:tgtEl>
                                          <p:spTgt spid="308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2"/>
                                        </p:tgtEl>
                                      </p:cBhvr>
                                    </p:animEffect>
                                    <p:set>
                                      <p:cBhvr>
                                        <p:cTn id="65" dur="1" fill="hold">
                                          <p:stCondLst>
                                            <p:cond delay="499"/>
                                          </p:stCondLst>
                                        </p:cTn>
                                        <p:tgtEl>
                                          <p:spTgt spid="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wipe(down)">
                                      <p:cBhvr>
                                        <p:cTn id="7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58" grpId="0" animBg="1"/>
      <p:bldP spid="59" grpId="0" animBg="1"/>
      <p:bldP spid="57" grpId="0" animBg="1"/>
      <p:bldP spid="56" grpId="0" animBg="1"/>
      <p:bldP spid="2" grpId="0"/>
      <p:bldGraphic spid="23" grpId="0">
        <p:bldAsOne/>
      </p:bldGraphic>
      <p:bldP spid="61" grpId="0"/>
      <p:bldP spid="63" grpId="0"/>
      <p:bldP spid="65" grpId="0"/>
      <p:bldP spid="67"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Rectangle 7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546351" y="433545"/>
            <a:ext cx="11139854" cy="930447"/>
          </a:xfrm>
        </p:spPr>
        <p:txBody>
          <a:bodyPr vert="horz" lIns="91440" tIns="45720" rIns="91440" bIns="45720" rtlCol="0" anchor="b">
            <a:normAutofit/>
          </a:bodyPr>
          <a:lstStyle/>
          <a:p>
            <a:r>
              <a:rPr lang="en-US" sz="5400" dirty="0">
                <a:solidFill>
                  <a:srgbClr val="FFFFFF"/>
                </a:solidFill>
              </a:rPr>
              <a:t>When Will you use this app? </a:t>
            </a:r>
          </a:p>
        </p:txBody>
      </p:sp>
      <p:cxnSp>
        <p:nvCxnSpPr>
          <p:cNvPr id="133" name="Straight Connector 7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660B52C-65CA-4398-BF0B-290AF76BD695}"/>
              </a:ext>
            </a:extLst>
          </p:cNvPr>
          <p:cNvPicPr>
            <a:picLocks noChangeAspect="1"/>
          </p:cNvPicPr>
          <p:nvPr/>
        </p:nvPicPr>
        <p:blipFill>
          <a:blip r:embed="rId3"/>
          <a:stretch>
            <a:fillRect/>
          </a:stretch>
        </p:blipFill>
        <p:spPr>
          <a:xfrm>
            <a:off x="331567" y="3013918"/>
            <a:ext cx="5455917" cy="2823436"/>
          </a:xfrm>
          <a:prstGeom prst="rect">
            <a:avLst/>
          </a:prstGeom>
        </p:spPr>
      </p:pic>
      <p:cxnSp>
        <p:nvCxnSpPr>
          <p:cNvPr id="134" name="Straight Connector 7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93CA076-C48C-43DD-ABBC-2BF2D7EECDD2}"/>
              </a:ext>
            </a:extLst>
          </p:cNvPr>
          <p:cNvPicPr>
            <a:picLocks noChangeAspect="1"/>
          </p:cNvPicPr>
          <p:nvPr/>
        </p:nvPicPr>
        <p:blipFill rotWithShape="1">
          <a:blip r:embed="rId4"/>
          <a:srcRect r="30573" b="6523"/>
          <a:stretch/>
        </p:blipFill>
        <p:spPr>
          <a:xfrm>
            <a:off x="6445073" y="2653442"/>
            <a:ext cx="5455917" cy="3544389"/>
          </a:xfrm>
          <a:prstGeom prst="rect">
            <a:avLst/>
          </a:prstGeom>
        </p:spPr>
      </p:pic>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lgn="r">
              <a:spcAft>
                <a:spcPts val="600"/>
              </a:spcAft>
            </a:pPr>
            <a:fld id="{0FD50806-BABF-4915-9689-3B9956D1C75C}" type="slidenum">
              <a:rPr lang="en-US" sz="1200">
                <a:solidFill>
                  <a:srgbClr val="898989"/>
                </a:solidFill>
              </a:rPr>
              <a:pPr algn="r">
                <a:spcAft>
                  <a:spcPts val="600"/>
                </a:spcAft>
              </a:pPr>
              <a:t>6</a:t>
            </a:fld>
            <a:endParaRPr lang="en-US" sz="1200">
              <a:solidFill>
                <a:srgbClr val="898989"/>
              </a:solidFill>
            </a:endParaRPr>
          </a:p>
        </p:txBody>
      </p:sp>
      <p:pic>
        <p:nvPicPr>
          <p:cNvPr id="6" name="Picture 5">
            <a:extLst>
              <a:ext uri="{FF2B5EF4-FFF2-40B4-BE49-F238E27FC236}">
                <a16:creationId xmlns:a16="http://schemas.microsoft.com/office/drawing/2014/main" id="{A8551E5A-A142-4820-BB5D-BD15A743CA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6039" y="2394532"/>
            <a:ext cx="3658109" cy="3658109"/>
          </a:xfrm>
          <a:prstGeom prst="rect">
            <a:avLst/>
          </a:prstGeom>
        </p:spPr>
      </p:pic>
      <p:pic>
        <p:nvPicPr>
          <p:cNvPr id="20" name="Picture 19">
            <a:extLst>
              <a:ext uri="{FF2B5EF4-FFF2-40B4-BE49-F238E27FC236}">
                <a16:creationId xmlns:a16="http://schemas.microsoft.com/office/drawing/2014/main" id="{D5BBBF5D-4F93-49BD-AB52-25A9D5628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8963" y="2449229"/>
            <a:ext cx="3658110" cy="3658110"/>
          </a:xfrm>
          <a:prstGeom prst="rect">
            <a:avLst/>
          </a:prstGeom>
        </p:spPr>
      </p:pic>
    </p:spTree>
    <p:extLst>
      <p:ext uri="{BB962C8B-B14F-4D97-AF65-F5344CB8AC3E}">
        <p14:creationId xmlns:p14="http://schemas.microsoft.com/office/powerpoint/2010/main" val="389391666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circle(in)">
                                      <p:cBhvr>
                                        <p:cTn id="7" dur="2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80">
                                          <p:stCondLst>
                                            <p:cond delay="0"/>
                                          </p:stCondLst>
                                        </p:cTn>
                                        <p:tgtEl>
                                          <p:spTgt spid="2"/>
                                        </p:tgtEl>
                                      </p:cBhvr>
                                    </p:animEffect>
                                    <p:anim calcmode="lin" valueType="num">
                                      <p:cBhvr>
                                        <p:cTn id="3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gtEl>
                                      </p:cBhvr>
                                      <p:to x="100000" y="60000"/>
                                    </p:animScale>
                                    <p:animScale>
                                      <p:cBhvr>
                                        <p:cTn id="37" dur="166" decel="50000">
                                          <p:stCondLst>
                                            <p:cond delay="676"/>
                                          </p:stCondLst>
                                        </p:cTn>
                                        <p:tgtEl>
                                          <p:spTgt spid="2"/>
                                        </p:tgtEl>
                                      </p:cBhvr>
                                      <p:to x="100000" y="100000"/>
                                    </p:animScale>
                                    <p:animScale>
                                      <p:cBhvr>
                                        <p:cTn id="38" dur="26">
                                          <p:stCondLst>
                                            <p:cond delay="1312"/>
                                          </p:stCondLst>
                                        </p:cTn>
                                        <p:tgtEl>
                                          <p:spTgt spid="2"/>
                                        </p:tgtEl>
                                      </p:cBhvr>
                                      <p:to x="100000" y="80000"/>
                                    </p:animScale>
                                    <p:animScale>
                                      <p:cBhvr>
                                        <p:cTn id="39" dur="166" decel="50000">
                                          <p:stCondLst>
                                            <p:cond delay="1338"/>
                                          </p:stCondLst>
                                        </p:cTn>
                                        <p:tgtEl>
                                          <p:spTgt spid="2"/>
                                        </p:tgtEl>
                                      </p:cBhvr>
                                      <p:to x="100000" y="100000"/>
                                    </p:animScale>
                                    <p:animScale>
                                      <p:cBhvr>
                                        <p:cTn id="40" dur="26">
                                          <p:stCondLst>
                                            <p:cond delay="1642"/>
                                          </p:stCondLst>
                                        </p:cTn>
                                        <p:tgtEl>
                                          <p:spTgt spid="2"/>
                                        </p:tgtEl>
                                      </p:cBhvr>
                                      <p:to x="100000" y="90000"/>
                                    </p:animScale>
                                    <p:animScale>
                                      <p:cBhvr>
                                        <p:cTn id="41" dur="166" decel="50000">
                                          <p:stCondLst>
                                            <p:cond delay="1668"/>
                                          </p:stCondLst>
                                        </p:cTn>
                                        <p:tgtEl>
                                          <p:spTgt spid="2"/>
                                        </p:tgtEl>
                                      </p:cBhvr>
                                      <p:to x="100000" y="100000"/>
                                    </p:animScale>
                                    <p:animScale>
                                      <p:cBhvr>
                                        <p:cTn id="42" dur="26">
                                          <p:stCondLst>
                                            <p:cond delay="1808"/>
                                          </p:stCondLst>
                                        </p:cTn>
                                        <p:tgtEl>
                                          <p:spTgt spid="2"/>
                                        </p:tgtEl>
                                      </p:cBhvr>
                                      <p:to x="100000" y="95000"/>
                                    </p:animScale>
                                    <p:animScale>
                                      <p:cBhvr>
                                        <p:cTn id="43" dur="166" decel="50000">
                                          <p:stCondLst>
                                            <p:cond delay="1834"/>
                                          </p:stCondLst>
                                        </p:cTn>
                                        <p:tgtEl>
                                          <p:spTgt spid="2"/>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546351" y="433545"/>
            <a:ext cx="11139854" cy="930447"/>
          </a:xfrm>
        </p:spPr>
        <p:txBody>
          <a:bodyPr vert="horz" lIns="91440" tIns="45720" rIns="91440" bIns="45720" rtlCol="0" anchor="b">
            <a:normAutofit/>
          </a:bodyPr>
          <a:lstStyle/>
          <a:p>
            <a:r>
              <a:rPr lang="en-US" sz="5400">
                <a:solidFill>
                  <a:srgbClr val="FFFFFF"/>
                </a:solidFill>
              </a:rPr>
              <a:t>When Will you use this app? </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8603343" y="6522430"/>
            <a:ext cx="2743200" cy="347472"/>
          </a:xfrm>
        </p:spPr>
        <p:txBody>
          <a:bodyPr vert="horz" lIns="91440" tIns="45720" rIns="91440" bIns="45720" rtlCol="0" anchor="ctr">
            <a:normAutofit/>
          </a:bodyPr>
          <a:lstStyle/>
          <a:p>
            <a:pPr algn="r">
              <a:spcAft>
                <a:spcPts val="600"/>
              </a:spcAft>
            </a:pPr>
            <a:fld id="{0FD50806-BABF-4915-9689-3B9956D1C75C}" type="slidenum">
              <a:rPr lang="en-US" sz="1200">
                <a:solidFill>
                  <a:srgbClr val="898989"/>
                </a:solidFill>
              </a:rPr>
              <a:pPr algn="r">
                <a:spcAft>
                  <a:spcPts val="600"/>
                </a:spcAft>
              </a:pPr>
              <a:t>7</a:t>
            </a:fld>
            <a:endParaRPr lang="en-US" sz="1200">
              <a:solidFill>
                <a:srgbClr val="898989"/>
              </a:solidFill>
            </a:endParaRPr>
          </a:p>
        </p:txBody>
      </p:sp>
      <p:sp>
        <p:nvSpPr>
          <p:cNvPr id="11" name="Title 127">
            <a:extLst>
              <a:ext uri="{FF2B5EF4-FFF2-40B4-BE49-F238E27FC236}">
                <a16:creationId xmlns:a16="http://schemas.microsoft.com/office/drawing/2014/main" id="{335A78F1-EC1F-4791-B218-C64CB95E3ECD}"/>
              </a:ext>
            </a:extLst>
          </p:cNvPr>
          <p:cNvSpPr txBox="1">
            <a:spLocks/>
          </p:cNvSpPr>
          <p:nvPr/>
        </p:nvSpPr>
        <p:spPr>
          <a:xfrm>
            <a:off x="698751" y="585945"/>
            <a:ext cx="11139854" cy="9304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r>
              <a:rPr lang="en-US" sz="5400" dirty="0">
                <a:solidFill>
                  <a:schemeClr val="tx1"/>
                </a:solidFill>
              </a:rPr>
              <a:t>When Will you use this app? </a:t>
            </a:r>
          </a:p>
        </p:txBody>
      </p:sp>
      <p:pic>
        <p:nvPicPr>
          <p:cNvPr id="5" name="Picture 4">
            <a:extLst>
              <a:ext uri="{FF2B5EF4-FFF2-40B4-BE49-F238E27FC236}">
                <a16:creationId xmlns:a16="http://schemas.microsoft.com/office/drawing/2014/main" id="{430CE7EB-D033-4505-8459-DFA9E9B47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478" y="1852455"/>
            <a:ext cx="4876800" cy="4572000"/>
          </a:xfrm>
          <a:prstGeom prst="rect">
            <a:avLst/>
          </a:prstGeom>
        </p:spPr>
      </p:pic>
      <p:pic>
        <p:nvPicPr>
          <p:cNvPr id="8" name="Picture 7">
            <a:extLst>
              <a:ext uri="{FF2B5EF4-FFF2-40B4-BE49-F238E27FC236}">
                <a16:creationId xmlns:a16="http://schemas.microsoft.com/office/drawing/2014/main" id="{297C9196-43FD-4487-9497-D81AD595C868}"/>
              </a:ext>
            </a:extLst>
          </p:cNvPr>
          <p:cNvPicPr>
            <a:picLocks noChangeAspect="1"/>
          </p:cNvPicPr>
          <p:nvPr/>
        </p:nvPicPr>
        <p:blipFill rotWithShape="1">
          <a:blip r:embed="rId4">
            <a:extLst>
              <a:ext uri="{28A0092B-C50C-407E-A947-70E740481C1C}">
                <a14:useLocalDpi xmlns:a14="http://schemas.microsoft.com/office/drawing/2010/main" val="0"/>
              </a:ext>
            </a:extLst>
          </a:blip>
          <a:srcRect b="10907"/>
          <a:stretch/>
        </p:blipFill>
        <p:spPr>
          <a:xfrm>
            <a:off x="7381941" y="1692438"/>
            <a:ext cx="2743200" cy="2543992"/>
          </a:xfrm>
          <a:prstGeom prst="rect">
            <a:avLst/>
          </a:prstGeom>
        </p:spPr>
      </p:pic>
      <p:pic>
        <p:nvPicPr>
          <p:cNvPr id="1026" name="Picture 2" descr="Image result for tired icon">
            <a:hlinkClick r:id="rId5"/>
            <a:extLst>
              <a:ext uri="{FF2B5EF4-FFF2-40B4-BE49-F238E27FC236}">
                <a16:creationId xmlns:a16="http://schemas.microsoft.com/office/drawing/2014/main" id="{70E0180F-A422-4D16-868F-952F2A1EA39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0595"/>
          <a:stretch/>
        </p:blipFill>
        <p:spPr bwMode="auto">
          <a:xfrm>
            <a:off x="7532140" y="4236430"/>
            <a:ext cx="2442803" cy="2486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78E464F-F2DA-4CA0-93AA-E83CED832D3C}"/>
              </a:ext>
            </a:extLst>
          </p:cNvPr>
          <p:cNvSpPr txBox="1"/>
          <p:nvPr/>
        </p:nvSpPr>
        <p:spPr>
          <a:xfrm>
            <a:off x="0" y="3913263"/>
            <a:ext cx="1868648" cy="646331"/>
          </a:xfrm>
          <a:prstGeom prst="rect">
            <a:avLst/>
          </a:prstGeom>
          <a:noFill/>
        </p:spPr>
        <p:txBody>
          <a:bodyPr wrap="square" rtlCol="0">
            <a:spAutoFit/>
          </a:bodyPr>
          <a:lstStyle/>
          <a:p>
            <a:r>
              <a:rPr lang="en-US" sz="3600" b="1" dirty="0">
                <a:highlight>
                  <a:srgbClr val="FFFF00"/>
                </a:highlight>
              </a:rPr>
              <a:t>KNOW</a:t>
            </a:r>
          </a:p>
        </p:txBody>
      </p:sp>
      <p:sp>
        <p:nvSpPr>
          <p:cNvPr id="18" name="TextBox 17">
            <a:extLst>
              <a:ext uri="{FF2B5EF4-FFF2-40B4-BE49-F238E27FC236}">
                <a16:creationId xmlns:a16="http://schemas.microsoft.com/office/drawing/2014/main" id="{B1ED7BDB-F2A1-4512-A9EC-964ABD4F3D5B}"/>
              </a:ext>
            </a:extLst>
          </p:cNvPr>
          <p:cNvSpPr txBox="1"/>
          <p:nvPr/>
        </p:nvSpPr>
        <p:spPr>
          <a:xfrm>
            <a:off x="10125141" y="3913262"/>
            <a:ext cx="2213786" cy="646331"/>
          </a:xfrm>
          <a:prstGeom prst="rect">
            <a:avLst/>
          </a:prstGeom>
          <a:noFill/>
        </p:spPr>
        <p:txBody>
          <a:bodyPr wrap="square" rtlCol="0">
            <a:spAutoFit/>
          </a:bodyPr>
          <a:lstStyle/>
          <a:p>
            <a:r>
              <a:rPr lang="en-US" sz="3600" b="1" dirty="0">
                <a:highlight>
                  <a:srgbClr val="FFFF00"/>
                </a:highlight>
              </a:rPr>
              <a:t>CONTROL</a:t>
            </a:r>
          </a:p>
        </p:txBody>
      </p:sp>
    </p:spTree>
    <p:extLst>
      <p:ext uri="{BB962C8B-B14F-4D97-AF65-F5344CB8AC3E}">
        <p14:creationId xmlns:p14="http://schemas.microsoft.com/office/powerpoint/2010/main" val="3689029763"/>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500"/>
                                        <p:tgtEl>
                                          <p:spTgt spid="102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25CDCF-5D07-4C59-B0FE-6851FB67FD5A}"/>
              </a:ext>
            </a:extLst>
          </p:cNvPr>
          <p:cNvPicPr>
            <a:picLocks noChangeAspect="1"/>
          </p:cNvPicPr>
          <p:nvPr/>
        </p:nvPicPr>
        <p:blipFill rotWithShape="1">
          <a:blip r:embed="rId2">
            <a:extLst>
              <a:ext uri="{28A0092B-C50C-407E-A947-70E740481C1C}">
                <a14:useLocalDpi xmlns:a14="http://schemas.microsoft.com/office/drawing/2010/main" val="0"/>
              </a:ext>
            </a:extLst>
          </a:blip>
          <a:srcRect t="12464" r="1" b="4348"/>
          <a:stretch/>
        </p:blipFill>
        <p:spPr>
          <a:xfrm>
            <a:off x="20" y="10"/>
            <a:ext cx="4637226" cy="6857990"/>
          </a:xfrm>
          <a:prstGeom prst="rect">
            <a:avLst/>
          </a:prstGeom>
        </p:spPr>
      </p:pic>
      <p:sp>
        <p:nvSpPr>
          <p:cNvPr id="11" name="Rectangle 10">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6FB67-74EA-437A-A37A-BC7653E61E54}"/>
              </a:ext>
            </a:extLst>
          </p:cNvPr>
          <p:cNvSpPr>
            <a:spLocks noGrp="1"/>
          </p:cNvSpPr>
          <p:nvPr>
            <p:ph type="title"/>
          </p:nvPr>
        </p:nvSpPr>
        <p:spPr>
          <a:xfrm>
            <a:off x="5277328" y="640082"/>
            <a:ext cx="6274591" cy="3351602"/>
          </a:xfrm>
        </p:spPr>
        <p:txBody>
          <a:bodyPr vert="horz" lIns="91440" tIns="45720" rIns="91440" bIns="45720" rtlCol="0" anchor="b">
            <a:normAutofit/>
          </a:bodyPr>
          <a:lstStyle/>
          <a:p>
            <a:pPr algn="l"/>
            <a:r>
              <a:rPr lang="en-US" sz="6000">
                <a:solidFill>
                  <a:schemeClr val="bg1"/>
                </a:solidFill>
              </a:rPr>
              <a:t>How to use this app?</a:t>
            </a:r>
          </a:p>
        </p:txBody>
      </p:sp>
      <p:sp>
        <p:nvSpPr>
          <p:cNvPr id="4" name="Slide Number Placeholder 3">
            <a:extLst>
              <a:ext uri="{FF2B5EF4-FFF2-40B4-BE49-F238E27FC236}">
                <a16:creationId xmlns:a16="http://schemas.microsoft.com/office/drawing/2014/main" id="{E770D575-63E1-41F9-85B6-889320BCE02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0FD50806-BABF-4915-9689-3B9956D1C75C}" type="slidenum">
              <a:rPr lang="en-US" sz="1200">
                <a:solidFill>
                  <a:schemeClr val="bg1">
                    <a:lumMod val="85000"/>
                  </a:schemeClr>
                </a:solidFill>
                <a:latin typeface="Calibri" panose="020F0502020204030204"/>
              </a:rPr>
              <a:pPr algn="r">
                <a:spcAft>
                  <a:spcPts val="600"/>
                </a:spcAft>
                <a:defRPr/>
              </a:pPr>
              <a:t>8</a:t>
            </a:fld>
            <a:endParaRPr lang="en-US" sz="1200">
              <a:solidFill>
                <a:schemeClr val="bg1">
                  <a:lumMod val="85000"/>
                </a:schemeClr>
              </a:solidFill>
              <a:latin typeface="Calibri" panose="020F0502020204030204"/>
            </a:endParaRPr>
          </a:p>
        </p:txBody>
      </p:sp>
    </p:spTree>
    <p:extLst>
      <p:ext uri="{BB962C8B-B14F-4D97-AF65-F5344CB8AC3E}">
        <p14:creationId xmlns:p14="http://schemas.microsoft.com/office/powerpoint/2010/main" val="978999983"/>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BD90C54-A1D0-46AE-811A-7FCD71C84E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089" y="1295400"/>
            <a:ext cx="12179822" cy="5105400"/>
          </a:xfrm>
          <a:prstGeom prst="rect">
            <a:avLst/>
          </a:prstGeom>
        </p:spPr>
      </p:pic>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0" y="1295400"/>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Login Page</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TextBox 47">
            <a:extLst>
              <a:ext uri="{FF2B5EF4-FFF2-40B4-BE49-F238E27FC236}">
                <a16:creationId xmlns:a16="http://schemas.microsoft.com/office/drawing/2014/main" id="{ADD28621-C404-41A6-85D1-1C963A241234}"/>
              </a:ext>
            </a:extLst>
          </p:cNvPr>
          <p:cNvSpPr txBox="1"/>
          <p:nvPr/>
        </p:nvSpPr>
        <p:spPr>
          <a:xfrm>
            <a:off x="495386" y="1905791"/>
            <a:ext cx="3610329"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Enter Username</a:t>
            </a:r>
          </a:p>
        </p:txBody>
      </p:sp>
      <p:sp>
        <p:nvSpPr>
          <p:cNvPr id="37" name="TextBox 47">
            <a:extLst>
              <a:ext uri="{FF2B5EF4-FFF2-40B4-BE49-F238E27FC236}">
                <a16:creationId xmlns:a16="http://schemas.microsoft.com/office/drawing/2014/main" id="{CEDCE8FF-73B3-4C37-B751-F7E83288982A}"/>
              </a:ext>
            </a:extLst>
          </p:cNvPr>
          <p:cNvSpPr txBox="1"/>
          <p:nvPr/>
        </p:nvSpPr>
        <p:spPr>
          <a:xfrm>
            <a:off x="509900" y="4944508"/>
            <a:ext cx="3610329"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solidFill>
                  <a:schemeClr val="bg1"/>
                </a:solidFill>
              </a:rPr>
              <a:t>Select a Personal Picture</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5D354BAA-F70E-4911-9E9E-E940E0ADC1CC}"/>
              </a:ext>
            </a:extLst>
          </p:cNvPr>
          <p:cNvPicPr/>
          <p:nvPr/>
        </p:nvPicPr>
        <p:blipFill rotWithShape="1">
          <a:blip r:embed="rId3" cstate="print">
            <a:extLst>
              <a:ext uri="{28A0092B-C50C-407E-A947-70E740481C1C}">
                <a14:useLocalDpi xmlns:a14="http://schemas.microsoft.com/office/drawing/2010/main" val="0"/>
              </a:ext>
            </a:extLst>
          </a:blip>
          <a:srcRect t="6751" b="19556"/>
          <a:stretch/>
        </p:blipFill>
        <p:spPr bwMode="auto">
          <a:xfrm>
            <a:off x="7553924" y="1838339"/>
            <a:ext cx="2293028" cy="28872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7108023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36" grpId="0"/>
      <p:bldP spid="37" grpId="0"/>
    </p:bldLst>
  </p:timing>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board Templates Microsoft .potx" id="{4D573A18-E299-4CE9-BBD1-53C12673C0E6}" vid="{77D55C14-41CC-445A-B13B-4FC724EC0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Widescreen</PresentationFormat>
  <Paragraphs>130</Paragraphs>
  <Slides>18</Slides>
  <Notes>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Segoe UI Light</vt:lpstr>
      <vt:lpstr>Office Theme</vt:lpstr>
      <vt:lpstr>Slide 1</vt:lpstr>
      <vt:lpstr>What is gpa mapper?</vt:lpstr>
      <vt:lpstr>What is gpa mapper?</vt:lpstr>
      <vt:lpstr>Who is GPA Mapper for?</vt:lpstr>
      <vt:lpstr>Why use GPA Mapper?</vt:lpstr>
      <vt:lpstr>When Will you use this app? </vt:lpstr>
      <vt:lpstr>When Will you use this app? </vt:lpstr>
      <vt:lpstr>How to use this app?</vt:lpstr>
      <vt:lpstr>Login Page</vt:lpstr>
      <vt:lpstr>Adding a subject</vt:lpstr>
      <vt:lpstr>Adding an assignment</vt:lpstr>
      <vt:lpstr>Slide 6</vt:lpstr>
      <vt:lpstr>Adding a category</vt:lpstr>
      <vt:lpstr>Plan and improve your grades</vt:lpstr>
      <vt:lpstr>Change conversion/gpa Tables </vt:lpstr>
      <vt:lpstr>What to do If the app malfunctions?</vt:lpstr>
      <vt:lpstr>Quotes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2019-03-23T19:24:49Z</dcterms:created>
  <dcterms:modified xsi:type="dcterms:W3CDTF">2019-03-26T08:10:42Z</dcterms:modified>
</cp:coreProperties>
</file>