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317" r:id="rId3"/>
    <p:sldId id="260" r:id="rId4"/>
    <p:sldId id="259" r:id="rId5"/>
    <p:sldId id="258" r:id="rId6"/>
    <p:sldId id="262" r:id="rId7"/>
    <p:sldId id="263" r:id="rId8"/>
    <p:sldId id="264" r:id="rId9"/>
    <p:sldId id="265" r:id="rId10"/>
    <p:sldId id="266" r:id="rId11"/>
    <p:sldId id="318" r:id="rId12"/>
    <p:sldId id="320" r:id="rId13"/>
    <p:sldId id="319" r:id="rId14"/>
    <p:sldId id="285" r:id="rId15"/>
    <p:sldId id="299" r:id="rId16"/>
    <p:sldId id="324" r:id="rId17"/>
    <p:sldId id="322" r:id="rId18"/>
    <p:sldId id="325" r:id="rId19"/>
    <p:sldId id="326" r:id="rId20"/>
    <p:sldId id="327" r:id="rId21"/>
    <p:sldId id="328" r:id="rId22"/>
    <p:sldId id="329" r:id="rId23"/>
    <p:sldId id="330" r:id="rId24"/>
    <p:sldId id="331" r:id="rId25"/>
    <p:sldId id="302" r:id="rId26"/>
    <p:sldId id="303" r:id="rId27"/>
    <p:sldId id="304" r:id="rId28"/>
    <p:sldId id="309" r:id="rId29"/>
    <p:sldId id="310" r:id="rId30"/>
    <p:sldId id="311" r:id="rId31"/>
    <p:sldId id="323" r:id="rId32"/>
    <p:sldId id="312" r:id="rId33"/>
    <p:sldId id="313" r:id="rId34"/>
    <p:sldId id="314" r:id="rId35"/>
    <p:sldId id="288" r:id="rId36"/>
    <p:sldId id="289" r:id="rId37"/>
    <p:sldId id="291" r:id="rId38"/>
    <p:sldId id="292" r:id="rId39"/>
    <p:sldId id="293" r:id="rId40"/>
    <p:sldId id="294" r:id="rId41"/>
    <p:sldId id="295" r:id="rId42"/>
    <p:sldId id="296" r:id="rId43"/>
    <p:sldId id="297" r:id="rId44"/>
    <p:sldId id="290" r:id="rId45"/>
    <p:sldId id="267" r:id="rId46"/>
    <p:sldId id="269" r:id="rId47"/>
    <p:sldId id="281" r:id="rId48"/>
    <p:sldId id="275" r:id="rId49"/>
    <p:sldId id="276" r:id="rId50"/>
    <p:sldId id="274" r:id="rId51"/>
    <p:sldId id="270" r:id="rId52"/>
    <p:sldId id="271" r:id="rId53"/>
    <p:sldId id="272" r:id="rId54"/>
    <p:sldId id="261" r:id="rId55"/>
    <p:sldId id="273"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46A635-4C46-4F52-9A51-5A5F78A287E3}" v="9" dt="2018-08-09T15:17:35.6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66"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ul Nahar" userId="d8a53a55-6ac6-4520-ae29-1811cbaf7f5e" providerId="ADAL" clId="{1B46A635-4C46-4F52-9A51-5A5F78A287E3}"/>
    <pc:docChg chg="undo modSld">
      <pc:chgData name="Devul Nahar" userId="d8a53a55-6ac6-4520-ae29-1811cbaf7f5e" providerId="ADAL" clId="{1B46A635-4C46-4F52-9A51-5A5F78A287E3}" dt="2018-08-09T15:17:35.648" v="8" actId="400"/>
      <pc:docMkLst>
        <pc:docMk/>
      </pc:docMkLst>
      <pc:sldChg chg="modSp">
        <pc:chgData name="Devul Nahar" userId="d8a53a55-6ac6-4520-ae29-1811cbaf7f5e" providerId="ADAL" clId="{1B46A635-4C46-4F52-9A51-5A5F78A287E3}" dt="2018-08-09T15:17:35.648" v="8" actId="400"/>
        <pc:sldMkLst>
          <pc:docMk/>
          <pc:sldMk cId="3124330746" sldId="317"/>
        </pc:sldMkLst>
        <pc:spChg chg="mod">
          <ac:chgData name="Devul Nahar" userId="d8a53a55-6ac6-4520-ae29-1811cbaf7f5e" providerId="ADAL" clId="{1B46A635-4C46-4F52-9A51-5A5F78A287E3}" dt="2018-08-09T15:17:35.648" v="8" actId="400"/>
          <ac:spMkLst>
            <pc:docMk/>
            <pc:sldMk cId="3124330746" sldId="31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BD80E2-C57B-43E8-BB38-AE5F652B597D}" type="datetimeFigureOut">
              <a:rPr lang="en-US" smtClean="0"/>
              <a:t>8/9/2018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259DB4-3550-45A8-B006-AA2C885D71BE}" type="slidenum">
              <a:rPr lang="en-US" smtClean="0"/>
              <a:t>‹#›</a:t>
            </a:fld>
            <a:endParaRPr lang="en-US"/>
          </a:p>
        </p:txBody>
      </p:sp>
    </p:spTree>
    <p:extLst>
      <p:ext uri="{BB962C8B-B14F-4D97-AF65-F5344CB8AC3E}">
        <p14:creationId xmlns:p14="http://schemas.microsoft.com/office/powerpoint/2010/main" val="2912283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259DB4-3550-45A8-B006-AA2C885D71BE}" type="slidenum">
              <a:rPr lang="en-US" smtClean="0"/>
              <a:t>53</a:t>
            </a:fld>
            <a:endParaRPr lang="en-US"/>
          </a:p>
        </p:txBody>
      </p:sp>
    </p:spTree>
    <p:extLst>
      <p:ext uri="{BB962C8B-B14F-4D97-AF65-F5344CB8AC3E}">
        <p14:creationId xmlns:p14="http://schemas.microsoft.com/office/powerpoint/2010/main" val="2728047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0841DF2-C50A-4110-9EB2-78CBBE22B1DD}" type="datetimeFigureOut">
              <a:rPr lang="en-US" smtClean="0"/>
              <a:t>8/9/2018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B3F9C-ECA7-41DA-9F18-1B7537DD9D1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0841DF2-C50A-4110-9EB2-78CBBE22B1DD}" type="datetimeFigureOut">
              <a:rPr lang="en-US" smtClean="0"/>
              <a:t>8/9/2018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B3F9C-ECA7-41DA-9F18-1B7537DD9D1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0841DF2-C50A-4110-9EB2-78CBBE22B1DD}" type="datetimeFigureOut">
              <a:rPr lang="en-US" smtClean="0"/>
              <a:t>8/9/2018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B3F9C-ECA7-41DA-9F18-1B7537DD9D1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0841DF2-C50A-4110-9EB2-78CBBE22B1DD}" type="datetimeFigureOut">
              <a:rPr lang="en-US" smtClean="0"/>
              <a:t>8/9/2018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B3F9C-ECA7-41DA-9F18-1B7537DD9D1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41DF2-C50A-4110-9EB2-78CBBE22B1DD}" type="datetimeFigureOut">
              <a:rPr lang="en-US" smtClean="0"/>
              <a:t>8/9/2018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B3F9C-ECA7-41DA-9F18-1B7537DD9D12}"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0841DF2-C50A-4110-9EB2-78CBBE22B1DD}" type="datetimeFigureOut">
              <a:rPr lang="en-US" smtClean="0"/>
              <a:t>8/9/2018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1B3F9C-ECA7-41DA-9F18-1B7537DD9D1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0841DF2-C50A-4110-9EB2-78CBBE22B1DD}" type="datetimeFigureOut">
              <a:rPr lang="en-US" smtClean="0"/>
              <a:t>8/9/2018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1B3F9C-ECA7-41DA-9F18-1B7537DD9D1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0841DF2-C50A-4110-9EB2-78CBBE22B1DD}" type="datetimeFigureOut">
              <a:rPr lang="en-US" smtClean="0"/>
              <a:t>8/9/2018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1B3F9C-ECA7-41DA-9F18-1B7537DD9D1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841DF2-C50A-4110-9EB2-78CBBE22B1DD}" type="datetimeFigureOut">
              <a:rPr lang="en-US" smtClean="0"/>
              <a:t>8/9/2018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1B3F9C-ECA7-41DA-9F18-1B7537DD9D1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841DF2-C50A-4110-9EB2-78CBBE22B1DD}" type="datetimeFigureOut">
              <a:rPr lang="en-US" smtClean="0"/>
              <a:t>8/9/2018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1B3F9C-ECA7-41DA-9F18-1B7537DD9D1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841DF2-C50A-4110-9EB2-78CBBE22B1DD}" type="datetimeFigureOut">
              <a:rPr lang="en-US" smtClean="0"/>
              <a:t>8/9/2018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1B3F9C-ECA7-41DA-9F18-1B7537DD9D1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841DF2-C50A-4110-9EB2-78CBBE22B1DD}" type="datetimeFigureOut">
              <a:rPr lang="en-US" smtClean="0"/>
              <a:t>8/9/2018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1B3F9C-ECA7-41DA-9F18-1B7537DD9D1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android.com/reference/android/widget/TextView.html" TargetMode="External"/><Relationship Id="rId2" Type="http://schemas.openxmlformats.org/officeDocument/2006/relationships/hyperlink" Target="https://developer.android.com/reference/android/app/Activity.html" TargetMode="External"/><Relationship Id="rId1" Type="http://schemas.openxmlformats.org/officeDocument/2006/relationships/slideLayout" Target="../slideLayouts/slideLayout7.xml"/><Relationship Id="rId4" Type="http://schemas.openxmlformats.org/officeDocument/2006/relationships/hyperlink" Target="https://developer.android.com/guide/topics/manifest/manifest-intro.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abhiandroid.com/java/class-objects" TargetMode="External"/><Relationship Id="rId2" Type="http://schemas.openxmlformats.org/officeDocument/2006/relationships/hyperlink" Target="http://abhiandroid.com/java/method"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hyperlink" Target="https://developer.android.com/reference/android/content/Intent.html"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hyperlink" Target="https://developer.android.com/guide/topics/manifest/activity-element.html"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https://developer.android.com/guide/topics/manifest/manifest-intro.html" TargetMode="External"/><Relationship Id="rId2" Type="http://schemas.openxmlformats.org/officeDocument/2006/relationships/hyperlink" Target="https://developer.android.com/guide/topics/manifest/uses-permission-element.html" TargetMode="External"/><Relationship Id="rId1" Type="http://schemas.openxmlformats.org/officeDocument/2006/relationships/slideLayout" Target="../slideLayouts/slideLayout7.xml"/><Relationship Id="rId4" Type="http://schemas.openxmlformats.org/officeDocument/2006/relationships/hyperlink" Target="https://developer.android.com/guide/topics/manifest/manifest-element.html"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developer.android.com/tools/devices/index.html"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83768" y="2708920"/>
            <a:ext cx="4342151" cy="830997"/>
          </a:xfrm>
          <a:prstGeom prst="rect">
            <a:avLst/>
          </a:prstGeom>
        </p:spPr>
        <p:txBody>
          <a:bodyPr wrap="none">
            <a:spAutoFit/>
          </a:bodyPr>
          <a:lstStyle/>
          <a:p>
            <a:pPr lvl="0" algn="just" eaLnBrk="0" fontAlgn="base" hangingPunct="0">
              <a:spcBef>
                <a:spcPct val="0"/>
              </a:spcBef>
              <a:spcAft>
                <a:spcPct val="0"/>
              </a:spcAft>
            </a:pPr>
            <a:r>
              <a:rPr lang="en-US" sz="4800" dirty="0">
                <a:solidFill>
                  <a:srgbClr val="610B38"/>
                </a:solidFill>
                <a:latin typeface="Times New Roman" panose="02020603050405020304" pitchFamily="18" charset="0"/>
                <a:cs typeface="Times New Roman" panose="02020603050405020304" pitchFamily="18" charset="0"/>
              </a:rPr>
              <a:t>Android Tutorial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548680"/>
            <a:ext cx="8676456" cy="5786199"/>
          </a:xfrm>
          <a:prstGeom prst="rect">
            <a:avLst/>
          </a:prstGeom>
        </p:spPr>
        <p:txBody>
          <a:bodyPr wrap="square">
            <a:spAutoFit/>
          </a:bodyPr>
          <a:lstStyle/>
          <a:p>
            <a:r>
              <a:rPr lang="en-US" sz="2800" b="1" dirty="0">
                <a:solidFill>
                  <a:schemeClr val="accent4"/>
                </a:solidFill>
              </a:rPr>
              <a:t>AndroidManifest.xml file in android</a:t>
            </a:r>
          </a:p>
          <a:p>
            <a:endParaRPr lang="en-US" dirty="0"/>
          </a:p>
          <a:p>
            <a:r>
              <a:rPr lang="en-US" dirty="0"/>
              <a:t>The AndroidManifest.xml file contains information of your package, including components of the application such as activities, services, broadcast receivers, content providers etc.</a:t>
            </a:r>
          </a:p>
          <a:p>
            <a:endParaRPr lang="en-US" dirty="0"/>
          </a:p>
          <a:p>
            <a:r>
              <a:rPr lang="en-US" dirty="0"/>
              <a:t>It performs some other tasks also:</a:t>
            </a:r>
          </a:p>
          <a:p>
            <a:endParaRPr lang="en-US" dirty="0"/>
          </a:p>
          <a:p>
            <a:r>
              <a:rPr lang="en-US" dirty="0"/>
              <a:t>It is responsible to protect the application to access any protected parts by providing the permissions.</a:t>
            </a:r>
          </a:p>
          <a:p>
            <a:r>
              <a:rPr lang="en-US" dirty="0"/>
              <a:t>It also declares the android </a:t>
            </a:r>
            <a:r>
              <a:rPr lang="en-US" dirty="0" err="1"/>
              <a:t>api</a:t>
            </a:r>
            <a:r>
              <a:rPr lang="en-US" dirty="0"/>
              <a:t> that the application is going to use.</a:t>
            </a:r>
          </a:p>
          <a:p>
            <a:endParaRPr lang="en-US" dirty="0"/>
          </a:p>
          <a:p>
            <a:r>
              <a:rPr lang="en-US" dirty="0"/>
              <a:t>It lists the instrumentation classes. The instrumentation classes provides profiling and other </a:t>
            </a:r>
            <a:r>
              <a:rPr lang="en-US" dirty="0" err="1"/>
              <a:t>informations</a:t>
            </a:r>
            <a:r>
              <a:rPr lang="en-US" dirty="0"/>
              <a:t>. </a:t>
            </a:r>
          </a:p>
          <a:p>
            <a:endParaRPr lang="en-US" dirty="0"/>
          </a:p>
          <a:p>
            <a:r>
              <a:rPr lang="en-US" dirty="0"/>
              <a:t>These </a:t>
            </a:r>
            <a:r>
              <a:rPr lang="en-US" dirty="0" err="1"/>
              <a:t>informations</a:t>
            </a:r>
            <a:r>
              <a:rPr lang="en-US" dirty="0"/>
              <a:t> are removed just before the application is published etc.</a:t>
            </a:r>
          </a:p>
          <a:p>
            <a:endParaRPr lang="en-US" dirty="0"/>
          </a:p>
          <a:p>
            <a:r>
              <a:rPr lang="en-US" dirty="0"/>
              <a:t>This is the required xml file for all the android application and located inside the root directory.</a:t>
            </a:r>
          </a:p>
          <a:p>
            <a:endParaRPr lang="en-US" dirty="0"/>
          </a:p>
          <a:p>
            <a:r>
              <a:rPr lang="en-US" dirty="0"/>
              <a:t>A simple </a:t>
            </a:r>
            <a:r>
              <a:rPr lang="en-US" b="1" dirty="0">
                <a:solidFill>
                  <a:schemeClr val="accent4"/>
                </a:solidFill>
              </a:rPr>
              <a:t>AndroidManifest.xml</a:t>
            </a:r>
            <a:r>
              <a:rPr lang="en-US" dirty="0"/>
              <a:t> file looks like this:</a:t>
            </a:r>
          </a:p>
        </p:txBody>
      </p:sp>
    </p:spTree>
    <p:extLst>
      <p:ext uri="{BB962C8B-B14F-4D97-AF65-F5344CB8AC3E}">
        <p14:creationId xmlns:p14="http://schemas.microsoft.com/office/powerpoint/2010/main" val="1002193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2051" y="2564904"/>
            <a:ext cx="6932603" cy="769441"/>
          </a:xfrm>
          <a:prstGeom prst="rect">
            <a:avLst/>
          </a:prstGeom>
        </p:spPr>
        <p:txBody>
          <a:bodyPr wrap="none">
            <a:spAutoFit/>
          </a:bodyPr>
          <a:lstStyle/>
          <a:p>
            <a:pPr algn="just"/>
            <a:r>
              <a:rPr lang="en-US" sz="4400" dirty="0">
                <a:solidFill>
                  <a:srgbClr val="610B38"/>
                </a:solidFill>
                <a:latin typeface="erdana"/>
              </a:rPr>
              <a:t>How to make Android apps</a:t>
            </a:r>
            <a:endParaRPr lang="en-US" sz="4400" b="0" i="0" dirty="0">
              <a:solidFill>
                <a:srgbClr val="610B38"/>
              </a:solidFill>
              <a:effectLst/>
              <a:latin typeface="erdana"/>
            </a:endParaRPr>
          </a:p>
        </p:txBody>
      </p:sp>
    </p:spTree>
    <p:extLst>
      <p:ext uri="{BB962C8B-B14F-4D97-AF65-F5344CB8AC3E}">
        <p14:creationId xmlns:p14="http://schemas.microsoft.com/office/powerpoint/2010/main" val="1795982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156" y="404664"/>
            <a:ext cx="9110844" cy="5632311"/>
          </a:xfrm>
          <a:prstGeom prst="rect">
            <a:avLst/>
          </a:prstGeom>
        </p:spPr>
        <p:txBody>
          <a:bodyPr wrap="square">
            <a:spAutoFit/>
          </a:bodyPr>
          <a:lstStyle/>
          <a:p>
            <a:pPr>
              <a:buFont typeface="+mj-lt"/>
              <a:buAutoNum type="arabicPeriod"/>
            </a:pPr>
            <a:r>
              <a:rPr lang="en-US" dirty="0">
                <a:latin typeface="Roboto"/>
              </a:rPr>
              <a:t>In Android Studio, create a new project:</a:t>
            </a:r>
          </a:p>
          <a:p>
            <a:pPr marL="742950" lvl="1" indent="-285750">
              <a:buFont typeface="+mj-lt"/>
              <a:buAutoNum type="arabicPeriod"/>
            </a:pPr>
            <a:r>
              <a:rPr lang="en-US" dirty="0">
                <a:latin typeface="Roboto"/>
              </a:rPr>
              <a:t>If you don't have a project opened, in the </a:t>
            </a:r>
            <a:r>
              <a:rPr lang="en-US" b="1" dirty="0">
                <a:latin typeface="Roboto"/>
              </a:rPr>
              <a:t>Welcome to Android Studio</a:t>
            </a:r>
            <a:r>
              <a:rPr lang="en-US" dirty="0">
                <a:latin typeface="Roboto"/>
              </a:rPr>
              <a:t> window, click </a:t>
            </a:r>
            <a:r>
              <a:rPr lang="en-US" b="1" dirty="0">
                <a:solidFill>
                  <a:srgbClr val="FF0000"/>
                </a:solidFill>
                <a:latin typeface="Roboto"/>
              </a:rPr>
              <a:t>Start a new Android Studio project</a:t>
            </a:r>
            <a:r>
              <a:rPr lang="en-US" dirty="0">
                <a:solidFill>
                  <a:srgbClr val="FF0000"/>
                </a:solidFill>
                <a:latin typeface="Roboto"/>
              </a:rPr>
              <a:t>.</a:t>
            </a:r>
          </a:p>
          <a:p>
            <a:pPr marL="742950" lvl="1" indent="-285750">
              <a:buFont typeface="+mj-lt"/>
              <a:buAutoNum type="arabicPeriod"/>
            </a:pPr>
            <a:endParaRPr lang="en-US" dirty="0">
              <a:solidFill>
                <a:srgbClr val="FF0000"/>
              </a:solidFill>
              <a:latin typeface="Roboto"/>
            </a:endParaRPr>
          </a:p>
          <a:p>
            <a:pPr marL="742950" lvl="1" indent="-285750">
              <a:buFont typeface="+mj-lt"/>
              <a:buAutoNum type="arabicPeriod"/>
            </a:pPr>
            <a:r>
              <a:rPr lang="en-US" dirty="0">
                <a:latin typeface="Roboto"/>
              </a:rPr>
              <a:t>If you have a project opened, select </a:t>
            </a:r>
            <a:r>
              <a:rPr lang="en-US" b="1" dirty="0">
                <a:latin typeface="Roboto"/>
              </a:rPr>
              <a:t>File &gt; </a:t>
            </a:r>
            <a:r>
              <a:rPr lang="en-US" b="1" dirty="0">
                <a:solidFill>
                  <a:srgbClr val="00B050"/>
                </a:solidFill>
                <a:latin typeface="Roboto"/>
              </a:rPr>
              <a:t>New Project</a:t>
            </a:r>
            <a:r>
              <a:rPr lang="en-US" dirty="0">
                <a:solidFill>
                  <a:srgbClr val="00B050"/>
                </a:solidFill>
                <a:latin typeface="Roboto"/>
              </a:rPr>
              <a:t>.</a:t>
            </a:r>
          </a:p>
          <a:p>
            <a:pPr marL="742950" lvl="1" indent="-285750">
              <a:buFont typeface="+mj-lt"/>
              <a:buAutoNum type="arabicPeriod"/>
            </a:pPr>
            <a:endParaRPr lang="en-US" dirty="0">
              <a:solidFill>
                <a:srgbClr val="00B050"/>
              </a:solidFill>
              <a:latin typeface="Roboto"/>
            </a:endParaRPr>
          </a:p>
          <a:p>
            <a:pPr>
              <a:buFont typeface="+mj-lt"/>
              <a:buAutoNum type="arabicPeriod"/>
            </a:pPr>
            <a:r>
              <a:rPr lang="en-US" dirty="0">
                <a:latin typeface="Roboto"/>
              </a:rPr>
              <a:t>In the </a:t>
            </a:r>
            <a:r>
              <a:rPr lang="en-US" b="1" dirty="0">
                <a:latin typeface="Roboto"/>
              </a:rPr>
              <a:t>New Project</a:t>
            </a:r>
            <a:r>
              <a:rPr lang="en-US" dirty="0">
                <a:latin typeface="Roboto"/>
              </a:rPr>
              <a:t> screen, enter the following values:</a:t>
            </a:r>
          </a:p>
          <a:p>
            <a:pPr>
              <a:buFont typeface="+mj-lt"/>
              <a:buAutoNum type="arabicPeriod"/>
            </a:pPr>
            <a:endParaRPr lang="en-US" dirty="0">
              <a:latin typeface="Roboto"/>
            </a:endParaRPr>
          </a:p>
          <a:p>
            <a:pPr marL="742950" lvl="1" indent="-285750">
              <a:buFont typeface="+mj-lt"/>
              <a:buAutoNum type="arabicPeriod"/>
            </a:pPr>
            <a:r>
              <a:rPr lang="en-US" b="1" dirty="0">
                <a:latin typeface="Roboto"/>
              </a:rPr>
              <a:t>Application Name</a:t>
            </a:r>
            <a:r>
              <a:rPr lang="en-US" dirty="0">
                <a:latin typeface="Roboto"/>
              </a:rPr>
              <a:t>: "My First App"</a:t>
            </a:r>
          </a:p>
          <a:p>
            <a:pPr marL="742950" lvl="1" indent="-285750">
              <a:buFont typeface="+mj-lt"/>
              <a:buAutoNum type="arabicPeriod"/>
            </a:pPr>
            <a:r>
              <a:rPr lang="en-US" b="1" dirty="0">
                <a:latin typeface="Roboto"/>
              </a:rPr>
              <a:t>Company Domain</a:t>
            </a:r>
            <a:r>
              <a:rPr lang="en-US" dirty="0">
                <a:latin typeface="Roboto"/>
              </a:rPr>
              <a:t>: "example.com“</a:t>
            </a:r>
          </a:p>
          <a:p>
            <a:pPr marL="742950" lvl="1" indent="-285750">
              <a:buFont typeface="+mj-lt"/>
              <a:buAutoNum type="arabicPeriod"/>
            </a:pPr>
            <a:endParaRPr lang="en-US" dirty="0">
              <a:latin typeface="Roboto"/>
            </a:endParaRPr>
          </a:p>
          <a:p>
            <a:pPr>
              <a:buFont typeface="+mj-lt"/>
              <a:buAutoNum type="arabicPeriod"/>
            </a:pPr>
            <a:r>
              <a:rPr lang="en-US" dirty="0">
                <a:latin typeface="Roboto"/>
              </a:rPr>
              <a:t>You might want to change the project location, but leave the other options as they are</a:t>
            </a:r>
          </a:p>
          <a:p>
            <a:pPr>
              <a:buFont typeface="+mj-lt"/>
              <a:buAutoNum type="arabicPeriod"/>
            </a:pPr>
            <a:endParaRPr lang="en-US" dirty="0">
              <a:latin typeface="Roboto"/>
            </a:endParaRPr>
          </a:p>
          <a:p>
            <a:pPr>
              <a:buFont typeface="+mj-lt"/>
              <a:buAutoNum type="arabicPeriod"/>
            </a:pPr>
            <a:r>
              <a:rPr lang="en-US" dirty="0">
                <a:latin typeface="Roboto"/>
              </a:rPr>
              <a:t>Click </a:t>
            </a:r>
            <a:r>
              <a:rPr lang="en-US" b="1" dirty="0">
                <a:latin typeface="Roboto"/>
              </a:rPr>
              <a:t>Next</a:t>
            </a:r>
            <a:r>
              <a:rPr lang="en-US" dirty="0">
                <a:latin typeface="Roboto"/>
              </a:rPr>
              <a:t>.</a:t>
            </a:r>
          </a:p>
          <a:p>
            <a:pPr>
              <a:buFont typeface="+mj-lt"/>
              <a:buAutoNum type="arabicPeriod"/>
            </a:pPr>
            <a:endParaRPr lang="en-US" dirty="0">
              <a:latin typeface="Roboto"/>
            </a:endParaRPr>
          </a:p>
          <a:p>
            <a:pPr>
              <a:buFont typeface="+mj-lt"/>
              <a:buAutoNum type="arabicPeriod"/>
            </a:pPr>
            <a:r>
              <a:rPr lang="en-US" dirty="0">
                <a:latin typeface="Roboto"/>
              </a:rPr>
              <a:t>In the </a:t>
            </a:r>
            <a:r>
              <a:rPr lang="en-US" b="1" dirty="0">
                <a:latin typeface="Roboto"/>
              </a:rPr>
              <a:t>Target Android Devices</a:t>
            </a:r>
            <a:r>
              <a:rPr lang="en-US" dirty="0">
                <a:latin typeface="Roboto"/>
              </a:rPr>
              <a:t> screen, keep the default values and click </a:t>
            </a:r>
            <a:r>
              <a:rPr lang="en-US" b="1" dirty="0">
                <a:latin typeface="Roboto"/>
              </a:rPr>
              <a:t>Next</a:t>
            </a:r>
            <a:r>
              <a:rPr lang="en-US" dirty="0">
                <a:latin typeface="Roboto"/>
              </a:rPr>
              <a:t>..</a:t>
            </a:r>
          </a:p>
          <a:p>
            <a:pPr>
              <a:buFont typeface="+mj-lt"/>
              <a:buAutoNum type="arabicPeriod"/>
            </a:pPr>
            <a:endParaRPr lang="en-US" dirty="0">
              <a:latin typeface="Roboto"/>
            </a:endParaRPr>
          </a:p>
          <a:p>
            <a:pPr>
              <a:buFont typeface="+mj-lt"/>
              <a:buAutoNum type="arabicPeriod"/>
            </a:pPr>
            <a:r>
              <a:rPr lang="en-US" dirty="0">
                <a:latin typeface="Roboto"/>
              </a:rPr>
              <a:t>In the </a:t>
            </a:r>
            <a:r>
              <a:rPr lang="en-US" b="1" dirty="0">
                <a:latin typeface="Roboto"/>
              </a:rPr>
              <a:t>Add an Activity to Mobile</a:t>
            </a:r>
            <a:r>
              <a:rPr lang="en-US" dirty="0">
                <a:latin typeface="Roboto"/>
              </a:rPr>
              <a:t> screen, select </a:t>
            </a:r>
            <a:r>
              <a:rPr lang="en-US" b="1" dirty="0">
                <a:latin typeface="Roboto"/>
              </a:rPr>
              <a:t>Empty Activity</a:t>
            </a:r>
            <a:r>
              <a:rPr lang="en-US" dirty="0">
                <a:latin typeface="Roboto"/>
              </a:rPr>
              <a:t> and click </a:t>
            </a:r>
            <a:r>
              <a:rPr lang="en-US" b="1" dirty="0">
                <a:latin typeface="Roboto"/>
              </a:rPr>
              <a:t>Next</a:t>
            </a:r>
            <a:r>
              <a:rPr lang="en-US" dirty="0">
                <a:latin typeface="Roboto"/>
              </a:rPr>
              <a:t>.</a:t>
            </a:r>
          </a:p>
          <a:p>
            <a:pPr>
              <a:buFont typeface="+mj-lt"/>
              <a:buAutoNum type="arabicPeriod"/>
            </a:pPr>
            <a:endParaRPr lang="en-US" dirty="0">
              <a:latin typeface="Roboto"/>
            </a:endParaRPr>
          </a:p>
          <a:p>
            <a:pPr>
              <a:buFont typeface="+mj-lt"/>
              <a:buAutoNum type="arabicPeriod"/>
            </a:pPr>
            <a:r>
              <a:rPr lang="en-US" dirty="0">
                <a:latin typeface="Roboto"/>
              </a:rPr>
              <a:t>In the </a:t>
            </a:r>
            <a:r>
              <a:rPr lang="en-US" b="1" dirty="0">
                <a:latin typeface="Roboto"/>
              </a:rPr>
              <a:t>Customize the Activity</a:t>
            </a:r>
            <a:r>
              <a:rPr lang="en-US" dirty="0">
                <a:latin typeface="Roboto"/>
              </a:rPr>
              <a:t> screen, keep the default values and click </a:t>
            </a:r>
            <a:r>
              <a:rPr lang="en-US" b="1" dirty="0">
                <a:latin typeface="Roboto"/>
              </a:rPr>
              <a:t>Finish</a:t>
            </a:r>
            <a:r>
              <a:rPr lang="en-US" dirty="0">
                <a:latin typeface="Roboto"/>
              </a:rPr>
              <a:t>.</a:t>
            </a:r>
            <a:endParaRPr lang="en-US" b="0" i="0" dirty="0">
              <a:effectLst/>
              <a:latin typeface="Roboto"/>
            </a:endParaRPr>
          </a:p>
        </p:txBody>
      </p:sp>
    </p:spTree>
    <p:extLst>
      <p:ext uri="{BB962C8B-B14F-4D97-AF65-F5344CB8AC3E}">
        <p14:creationId xmlns:p14="http://schemas.microsoft.com/office/powerpoint/2010/main" val="1209855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404664"/>
            <a:ext cx="8136904" cy="6001643"/>
          </a:xfrm>
          <a:prstGeom prst="rect">
            <a:avLst/>
          </a:prstGeom>
        </p:spPr>
        <p:txBody>
          <a:bodyPr wrap="square">
            <a:spAutoFit/>
          </a:bodyPr>
          <a:lstStyle/>
          <a:p>
            <a:pPr lvl="0" eaLnBrk="0" fontAlgn="base" hangingPunct="0">
              <a:spcBef>
                <a:spcPct val="0"/>
              </a:spcBef>
              <a:spcAft>
                <a:spcPct val="0"/>
              </a:spcAft>
            </a:pPr>
            <a:r>
              <a:rPr lang="en-US" sz="1400" dirty="0">
                <a:latin typeface="Roboto"/>
              </a:rPr>
              <a:t>After some processing, Android Studio opens the IDE. Now take a moment to review the most important files.</a:t>
            </a:r>
            <a:endParaRPr lang="en-US" sz="1400" dirty="0"/>
          </a:p>
          <a:p>
            <a:pPr lvl="0" eaLnBrk="0" fontAlgn="base" hangingPunct="0">
              <a:spcBef>
                <a:spcPct val="0"/>
              </a:spcBef>
              <a:spcAft>
                <a:spcPct val="0"/>
              </a:spcAft>
            </a:pPr>
            <a:endParaRPr lang="en-US" sz="1400" dirty="0">
              <a:latin typeface="Roboto"/>
            </a:endParaRPr>
          </a:p>
          <a:p>
            <a:pPr lvl="0" eaLnBrk="0" fontAlgn="base" hangingPunct="0">
              <a:spcBef>
                <a:spcPct val="0"/>
              </a:spcBef>
              <a:spcAft>
                <a:spcPct val="0"/>
              </a:spcAft>
            </a:pPr>
            <a:r>
              <a:rPr lang="en-US" sz="1400" dirty="0">
                <a:latin typeface="Roboto"/>
              </a:rPr>
              <a:t>First, be sure the </a:t>
            </a:r>
            <a:r>
              <a:rPr lang="en-US" sz="1400" b="1" dirty="0">
                <a:latin typeface="Roboto"/>
              </a:rPr>
              <a:t>Project</a:t>
            </a:r>
            <a:r>
              <a:rPr lang="en-US" sz="1400" dirty="0">
                <a:latin typeface="Roboto"/>
              </a:rPr>
              <a:t> window is open (select </a:t>
            </a:r>
            <a:r>
              <a:rPr lang="en-US" sz="1400" b="1" dirty="0">
                <a:solidFill>
                  <a:srgbClr val="92D050"/>
                </a:solidFill>
                <a:latin typeface="Roboto"/>
              </a:rPr>
              <a:t>View &gt; Tool Windows </a:t>
            </a:r>
            <a:r>
              <a:rPr lang="en-US" sz="1400" b="1" dirty="0">
                <a:latin typeface="Roboto"/>
              </a:rPr>
              <a:t>&gt; Project</a:t>
            </a:r>
            <a:r>
              <a:rPr lang="en-US" sz="1400" dirty="0">
                <a:latin typeface="Roboto"/>
              </a:rPr>
              <a:t>) and the </a:t>
            </a:r>
            <a:r>
              <a:rPr lang="en-US" sz="1400" b="1" dirty="0">
                <a:latin typeface="Roboto"/>
              </a:rPr>
              <a:t>Android</a:t>
            </a:r>
            <a:r>
              <a:rPr lang="en-US" sz="1400" dirty="0">
                <a:latin typeface="Roboto"/>
              </a:rPr>
              <a:t> view is selected from the drop-down list at the top of that window. </a:t>
            </a:r>
          </a:p>
          <a:p>
            <a:pPr lvl="0" eaLnBrk="0" fontAlgn="base" hangingPunct="0">
              <a:spcBef>
                <a:spcPct val="0"/>
              </a:spcBef>
              <a:spcAft>
                <a:spcPct val="0"/>
              </a:spcAft>
            </a:pPr>
            <a:endParaRPr lang="en-US" sz="1400" dirty="0">
              <a:latin typeface="Roboto"/>
            </a:endParaRPr>
          </a:p>
          <a:p>
            <a:pPr lvl="0" eaLnBrk="0" fontAlgn="base" hangingPunct="0">
              <a:spcBef>
                <a:spcPct val="0"/>
              </a:spcBef>
              <a:spcAft>
                <a:spcPct val="0"/>
              </a:spcAft>
            </a:pPr>
            <a:r>
              <a:rPr lang="en-US" sz="1400" dirty="0">
                <a:latin typeface="Roboto"/>
              </a:rPr>
              <a:t>You can then see the following files:</a:t>
            </a:r>
          </a:p>
          <a:p>
            <a:pPr lvl="0" eaLnBrk="0" fontAlgn="base" hangingPunct="0">
              <a:spcBef>
                <a:spcPct val="0"/>
              </a:spcBef>
              <a:spcAft>
                <a:spcPct val="0"/>
              </a:spcAft>
            </a:pPr>
            <a:endParaRPr lang="en-US" sz="1400" dirty="0"/>
          </a:p>
          <a:p>
            <a:pPr lvl="0" eaLnBrk="0" fontAlgn="base" hangingPunct="0">
              <a:spcBef>
                <a:spcPct val="0"/>
              </a:spcBef>
              <a:spcAft>
                <a:spcPct val="0"/>
              </a:spcAft>
            </a:pPr>
            <a:r>
              <a:rPr lang="en-US" sz="1600" b="1" dirty="0">
                <a:solidFill>
                  <a:srgbClr val="FF0000"/>
                </a:solidFill>
                <a:latin typeface="Roboto"/>
              </a:rPr>
              <a:t>app &gt; java &gt; </a:t>
            </a:r>
            <a:r>
              <a:rPr lang="en-US" sz="1600" b="1" dirty="0" err="1">
                <a:solidFill>
                  <a:srgbClr val="FF0000"/>
                </a:solidFill>
                <a:latin typeface="Roboto"/>
              </a:rPr>
              <a:t>com.example.myfirstapp</a:t>
            </a:r>
            <a:r>
              <a:rPr lang="en-US" sz="1600" b="1" dirty="0">
                <a:solidFill>
                  <a:srgbClr val="FF0000"/>
                </a:solidFill>
                <a:latin typeface="Roboto"/>
              </a:rPr>
              <a:t> &gt; </a:t>
            </a:r>
            <a:r>
              <a:rPr lang="en-US" sz="1600" b="1" dirty="0">
                <a:solidFill>
                  <a:schemeClr val="accent4"/>
                </a:solidFill>
                <a:latin typeface="Roboto"/>
              </a:rPr>
              <a:t>MainActivity</a:t>
            </a:r>
            <a:r>
              <a:rPr lang="en-US" sz="1600" b="1" dirty="0">
                <a:solidFill>
                  <a:srgbClr val="FF0000"/>
                </a:solidFill>
                <a:latin typeface="Roboto"/>
              </a:rPr>
              <a:t>.java</a:t>
            </a:r>
          </a:p>
          <a:p>
            <a:pPr lvl="0" eaLnBrk="0" fontAlgn="base" hangingPunct="0">
              <a:spcBef>
                <a:spcPct val="0"/>
              </a:spcBef>
              <a:spcAft>
                <a:spcPct val="0"/>
              </a:spcAft>
            </a:pPr>
            <a:endParaRPr lang="en-US" sz="1400" dirty="0">
              <a:latin typeface="Roboto"/>
            </a:endParaRPr>
          </a:p>
          <a:p>
            <a:pPr lvl="1" indent="-457200" eaLnBrk="0" fontAlgn="base" hangingPunct="0">
              <a:spcBef>
                <a:spcPct val="0"/>
              </a:spcBef>
              <a:spcAft>
                <a:spcPct val="0"/>
              </a:spcAft>
            </a:pPr>
            <a:r>
              <a:rPr lang="en-US" sz="1400" dirty="0">
                <a:latin typeface="Roboto"/>
              </a:rPr>
              <a:t>This is the main activity (the entry point for your app). When you build and run the app, the system launches an instance of this </a:t>
            </a:r>
            <a:r>
              <a:rPr lang="en-US" sz="1400" dirty="0">
                <a:solidFill>
                  <a:srgbClr val="039BE5"/>
                </a:solidFill>
                <a:latin typeface="Consolas" panose="020B0609020204030204" pitchFamily="49" charset="0"/>
                <a:cs typeface="Consolas" panose="020B0609020204030204" pitchFamily="49" charset="0"/>
                <a:hlinkClick r:id="rId2"/>
              </a:rPr>
              <a:t>Activity</a:t>
            </a:r>
            <a:r>
              <a:rPr lang="en-US" sz="1400" dirty="0">
                <a:latin typeface="Roboto"/>
              </a:rPr>
              <a:t> and loads its layout.</a:t>
            </a:r>
          </a:p>
          <a:p>
            <a:pPr lvl="1" indent="-457200" eaLnBrk="0" fontAlgn="base" hangingPunct="0">
              <a:spcBef>
                <a:spcPct val="0"/>
              </a:spcBef>
              <a:spcAft>
                <a:spcPct val="0"/>
              </a:spcAft>
            </a:pPr>
            <a:endParaRPr lang="en-US" sz="1400" dirty="0">
              <a:latin typeface="Roboto"/>
            </a:endParaRPr>
          </a:p>
          <a:p>
            <a:pPr lvl="0" eaLnBrk="0" fontAlgn="base" hangingPunct="0">
              <a:spcBef>
                <a:spcPct val="0"/>
              </a:spcBef>
              <a:spcAft>
                <a:spcPct val="0"/>
              </a:spcAft>
            </a:pPr>
            <a:r>
              <a:rPr lang="en-US" sz="1600" b="1" dirty="0">
                <a:solidFill>
                  <a:srgbClr val="FF0000"/>
                </a:solidFill>
                <a:latin typeface="Roboto"/>
              </a:rPr>
              <a:t>app &gt; res &gt; layout &gt; </a:t>
            </a:r>
            <a:r>
              <a:rPr lang="en-US" sz="1600" b="1" dirty="0">
                <a:solidFill>
                  <a:srgbClr val="92D050"/>
                </a:solidFill>
                <a:latin typeface="Roboto"/>
              </a:rPr>
              <a:t>activity_main</a:t>
            </a:r>
            <a:r>
              <a:rPr lang="en-US" sz="1600" b="1" dirty="0">
                <a:solidFill>
                  <a:srgbClr val="FF0000"/>
                </a:solidFill>
                <a:latin typeface="Roboto"/>
              </a:rPr>
              <a:t>.</a:t>
            </a:r>
            <a:r>
              <a:rPr lang="en-US" sz="1600" b="1" dirty="0">
                <a:solidFill>
                  <a:schemeClr val="accent4"/>
                </a:solidFill>
                <a:latin typeface="Roboto"/>
              </a:rPr>
              <a:t>xml</a:t>
            </a:r>
          </a:p>
          <a:p>
            <a:pPr lvl="0" eaLnBrk="0" fontAlgn="base" hangingPunct="0">
              <a:spcBef>
                <a:spcPct val="0"/>
              </a:spcBef>
              <a:spcAft>
                <a:spcPct val="0"/>
              </a:spcAft>
            </a:pPr>
            <a:endParaRPr lang="en-US" sz="1400" dirty="0">
              <a:latin typeface="Roboto"/>
            </a:endParaRPr>
          </a:p>
          <a:p>
            <a:pPr lvl="1" indent="-457200" eaLnBrk="0" fontAlgn="base" hangingPunct="0">
              <a:spcBef>
                <a:spcPct val="0"/>
              </a:spcBef>
              <a:spcAft>
                <a:spcPct val="0"/>
              </a:spcAft>
            </a:pPr>
            <a:r>
              <a:rPr lang="en-US" sz="1400" dirty="0">
                <a:latin typeface="Roboto"/>
              </a:rPr>
              <a:t>This XML file defines the layout for the activity's UI. It contains a </a:t>
            </a:r>
            <a:r>
              <a:rPr lang="en-US" sz="1400" dirty="0" err="1">
                <a:solidFill>
                  <a:srgbClr val="039BE5"/>
                </a:solidFill>
                <a:latin typeface="Consolas" panose="020B0609020204030204" pitchFamily="49" charset="0"/>
                <a:cs typeface="Consolas" panose="020B0609020204030204" pitchFamily="49" charset="0"/>
                <a:hlinkClick r:id="rId3"/>
              </a:rPr>
              <a:t>TextView</a:t>
            </a:r>
            <a:r>
              <a:rPr lang="en-US" sz="1400" dirty="0">
                <a:latin typeface="Roboto"/>
              </a:rPr>
              <a:t> element with the text "Hello world!".</a:t>
            </a:r>
          </a:p>
          <a:p>
            <a:pPr lvl="0" eaLnBrk="0" fontAlgn="base" hangingPunct="0">
              <a:spcBef>
                <a:spcPct val="0"/>
              </a:spcBef>
              <a:spcAft>
                <a:spcPct val="0"/>
              </a:spcAft>
            </a:pPr>
            <a:r>
              <a:rPr lang="en-US" sz="1600" b="1" dirty="0">
                <a:solidFill>
                  <a:srgbClr val="FF0000"/>
                </a:solidFill>
                <a:latin typeface="Roboto"/>
              </a:rPr>
              <a:t>app &gt; manifests &gt; </a:t>
            </a:r>
            <a:r>
              <a:rPr lang="en-US" sz="1600" b="1" dirty="0">
                <a:solidFill>
                  <a:schemeClr val="tx2">
                    <a:lumMod val="60000"/>
                    <a:lumOff val="40000"/>
                  </a:schemeClr>
                </a:solidFill>
                <a:latin typeface="Roboto"/>
              </a:rPr>
              <a:t>AndroidManifest</a:t>
            </a:r>
            <a:r>
              <a:rPr lang="en-US" sz="1600" b="1" dirty="0">
                <a:solidFill>
                  <a:srgbClr val="FF0000"/>
                </a:solidFill>
                <a:latin typeface="Roboto"/>
              </a:rPr>
              <a:t>.xml</a:t>
            </a:r>
          </a:p>
          <a:p>
            <a:pPr lvl="1" indent="-457200" eaLnBrk="0" fontAlgn="base" hangingPunct="0">
              <a:spcBef>
                <a:spcPct val="0"/>
              </a:spcBef>
              <a:spcAft>
                <a:spcPct val="0"/>
              </a:spcAft>
            </a:pPr>
            <a:r>
              <a:rPr lang="en-US" sz="1400" dirty="0">
                <a:latin typeface="Roboto"/>
              </a:rPr>
              <a:t>The </a:t>
            </a:r>
            <a:r>
              <a:rPr lang="en-US" sz="1400" dirty="0">
                <a:solidFill>
                  <a:srgbClr val="039BE5"/>
                </a:solidFill>
                <a:latin typeface="Roboto"/>
                <a:hlinkClick r:id="rId4"/>
              </a:rPr>
              <a:t>manifest file</a:t>
            </a:r>
            <a:r>
              <a:rPr lang="en-US" sz="1400" dirty="0">
                <a:latin typeface="Roboto"/>
              </a:rPr>
              <a:t> describes the fundamental characteristics of the app and defines each of its components.</a:t>
            </a:r>
          </a:p>
          <a:p>
            <a:pPr eaLnBrk="0" fontAlgn="base" hangingPunct="0">
              <a:spcBef>
                <a:spcPct val="0"/>
              </a:spcBef>
              <a:spcAft>
                <a:spcPct val="0"/>
              </a:spcAft>
            </a:pPr>
            <a:r>
              <a:rPr lang="en-US" sz="1600" b="1" dirty="0" err="1">
                <a:solidFill>
                  <a:srgbClr val="FF0000"/>
                </a:solidFill>
                <a:latin typeface="Roboto"/>
              </a:rPr>
              <a:t>Gradle</a:t>
            </a:r>
            <a:r>
              <a:rPr lang="en-US" sz="1600" b="1" dirty="0">
                <a:solidFill>
                  <a:srgbClr val="FF0000"/>
                </a:solidFill>
                <a:latin typeface="Roboto"/>
              </a:rPr>
              <a:t> Scripts &gt; </a:t>
            </a:r>
            <a:r>
              <a:rPr lang="en-US" sz="1600" b="1" dirty="0" err="1">
                <a:solidFill>
                  <a:schemeClr val="tx1">
                    <a:lumMod val="50000"/>
                    <a:lumOff val="50000"/>
                  </a:schemeClr>
                </a:solidFill>
                <a:latin typeface="Roboto"/>
              </a:rPr>
              <a:t>build</a:t>
            </a:r>
            <a:r>
              <a:rPr lang="en-US" sz="1600" b="1" dirty="0" err="1">
                <a:solidFill>
                  <a:srgbClr val="FF0000"/>
                </a:solidFill>
                <a:latin typeface="Roboto"/>
              </a:rPr>
              <a:t>.</a:t>
            </a:r>
            <a:r>
              <a:rPr lang="en-US" sz="1600" b="1" dirty="0" err="1">
                <a:solidFill>
                  <a:srgbClr val="92D050"/>
                </a:solidFill>
                <a:latin typeface="Roboto"/>
              </a:rPr>
              <a:t>gradle</a:t>
            </a:r>
            <a:endParaRPr lang="en-US" sz="1600" b="1" dirty="0">
              <a:solidFill>
                <a:srgbClr val="92D050"/>
              </a:solidFill>
              <a:latin typeface="Roboto"/>
            </a:endParaRPr>
          </a:p>
          <a:p>
            <a:pPr lvl="0" eaLnBrk="0" fontAlgn="base" hangingPunct="0">
              <a:spcBef>
                <a:spcPct val="0"/>
              </a:spcBef>
              <a:spcAft>
                <a:spcPct val="0"/>
              </a:spcAft>
            </a:pPr>
            <a:endParaRPr lang="en-US" sz="1400" b="1" dirty="0">
              <a:latin typeface="Roboto"/>
            </a:endParaRPr>
          </a:p>
          <a:p>
            <a:pPr lvl="0" eaLnBrk="0" fontAlgn="base" hangingPunct="0">
              <a:spcBef>
                <a:spcPct val="0"/>
              </a:spcBef>
              <a:spcAft>
                <a:spcPct val="0"/>
              </a:spcAft>
            </a:pPr>
            <a:endParaRPr lang="en-US" sz="1400" dirty="0">
              <a:latin typeface="Roboto"/>
            </a:endParaRPr>
          </a:p>
          <a:p>
            <a:pPr lvl="1" indent="-457200" eaLnBrk="0" fontAlgn="base" hangingPunct="0">
              <a:spcBef>
                <a:spcPct val="0"/>
              </a:spcBef>
              <a:spcAft>
                <a:spcPct val="0"/>
              </a:spcAft>
            </a:pPr>
            <a:r>
              <a:rPr lang="en-US" sz="1400" dirty="0">
                <a:latin typeface="Roboto"/>
              </a:rPr>
              <a:t>You'll see two files with this name: one for the project and one for the "app" module. Each module has its own </a:t>
            </a:r>
            <a:r>
              <a:rPr lang="en-US" sz="1400" dirty="0" err="1">
                <a:solidFill>
                  <a:srgbClr val="006600"/>
                </a:solidFill>
                <a:latin typeface="Consolas" panose="020B0609020204030204" pitchFamily="49" charset="0"/>
                <a:cs typeface="Consolas" panose="020B0609020204030204" pitchFamily="49" charset="0"/>
              </a:rPr>
              <a:t>build.gradle</a:t>
            </a:r>
            <a:r>
              <a:rPr lang="en-US" sz="1400" dirty="0">
                <a:latin typeface="Roboto"/>
              </a:rPr>
              <a:t> file, but this project currently has just one module. You'll mostly work with the module's </a:t>
            </a:r>
            <a:r>
              <a:rPr lang="en-US" sz="1400" dirty="0" err="1">
                <a:solidFill>
                  <a:srgbClr val="006600"/>
                </a:solidFill>
                <a:latin typeface="Consolas" panose="020B0609020204030204" pitchFamily="49" charset="0"/>
                <a:cs typeface="Consolas" panose="020B0609020204030204" pitchFamily="49" charset="0"/>
              </a:rPr>
              <a:t>build.gradle</a:t>
            </a:r>
            <a:r>
              <a:rPr lang="en-US" sz="1400" dirty="0">
                <a:latin typeface="Roboto"/>
              </a:rPr>
              <a:t> file to configure how the </a:t>
            </a:r>
            <a:r>
              <a:rPr lang="en-US" sz="1400" dirty="0" err="1">
                <a:latin typeface="Roboto"/>
              </a:rPr>
              <a:t>Gradle</a:t>
            </a:r>
            <a:r>
              <a:rPr lang="en-US" sz="1400" dirty="0">
                <a:latin typeface="Roboto"/>
              </a:rPr>
              <a:t> tools compile and build your app. </a:t>
            </a:r>
          </a:p>
        </p:txBody>
      </p:sp>
    </p:spTree>
    <p:extLst>
      <p:ext uri="{BB962C8B-B14F-4D97-AF65-F5344CB8AC3E}">
        <p14:creationId xmlns:p14="http://schemas.microsoft.com/office/powerpoint/2010/main" val="414817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1680" y="2708920"/>
            <a:ext cx="5856090" cy="584775"/>
          </a:xfrm>
          <a:prstGeom prst="rect">
            <a:avLst/>
          </a:prstGeom>
        </p:spPr>
        <p:txBody>
          <a:bodyPr wrap="none">
            <a:spAutoFit/>
          </a:bodyPr>
          <a:lstStyle/>
          <a:p>
            <a:r>
              <a:rPr lang="en-US" sz="3200" b="1" dirty="0">
                <a:latin typeface="Roboto"/>
              </a:rPr>
              <a:t>Build a Simple User Interface</a:t>
            </a:r>
            <a:endParaRPr lang="en-US" sz="3200" b="1" i="0" dirty="0">
              <a:effectLst/>
              <a:latin typeface="Roboto"/>
            </a:endParaRPr>
          </a:p>
        </p:txBody>
      </p:sp>
    </p:spTree>
    <p:extLst>
      <p:ext uri="{BB962C8B-B14F-4D97-AF65-F5344CB8AC3E}">
        <p14:creationId xmlns:p14="http://schemas.microsoft.com/office/powerpoint/2010/main" val="1439340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1690" y="332656"/>
            <a:ext cx="8856984" cy="3416320"/>
          </a:xfrm>
          <a:prstGeom prst="rect">
            <a:avLst/>
          </a:prstGeom>
        </p:spPr>
        <p:txBody>
          <a:bodyPr wrap="square">
            <a:spAutoFit/>
          </a:bodyPr>
          <a:lstStyle/>
          <a:p>
            <a:pPr algn="just"/>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com.example.helloandroid</a:t>
            </a:r>
            <a:r>
              <a:rPr lang="en-US" dirty="0">
                <a:solidFill>
                  <a:srgbClr val="000000"/>
                </a:solidFill>
                <a:latin typeface="verdana" panose="020B0604030504040204" pitchFamily="34" charset="0"/>
              </a:rPr>
              <a:t>;  </a:t>
            </a:r>
          </a:p>
          <a:p>
            <a:pPr algn="just"/>
            <a:endParaRPr lang="en-US" b="1" dirty="0">
              <a:solidFill>
                <a:srgbClr val="006699"/>
              </a:solidFill>
              <a:latin typeface="verdana" panose="020B0604030504040204" pitchFamily="34" charset="0"/>
            </a:endParaRPr>
          </a:p>
          <a:p>
            <a:pPr algn="just"/>
            <a:r>
              <a:rPr lang="en-US" b="1" dirty="0">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android.os.Bundle</a:t>
            </a:r>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android.app.Activity</a:t>
            </a:r>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android.view.Menu</a:t>
            </a:r>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android.widget.TextView</a:t>
            </a:r>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MainActivity</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extends</a:t>
            </a:r>
            <a:r>
              <a:rPr lang="en-US" dirty="0">
                <a:solidFill>
                  <a:srgbClr val="000000"/>
                </a:solidFill>
                <a:latin typeface="verdana" panose="020B0604030504040204" pitchFamily="34" charset="0"/>
              </a:rPr>
              <a:t> Activity {  </a:t>
            </a:r>
          </a:p>
          <a:p>
            <a:pPr algn="just"/>
            <a:r>
              <a:rPr lang="en-US" dirty="0">
                <a:solidFill>
                  <a:srgbClr val="000000"/>
                </a:solidFill>
                <a:latin typeface="verdana" panose="020B0604030504040204" pitchFamily="34" charset="0"/>
              </a:rPr>
              <a:t>   </a:t>
            </a:r>
            <a:r>
              <a:rPr lang="en-US" dirty="0">
                <a:solidFill>
                  <a:srgbClr val="646464"/>
                </a:solidFill>
                <a:latin typeface="verdana" panose="020B0604030504040204" pitchFamily="34" charset="0"/>
              </a:rPr>
              <a:t>@Override</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protected</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onCreate</a:t>
            </a:r>
            <a:r>
              <a:rPr lang="en-US" dirty="0">
                <a:solidFill>
                  <a:srgbClr val="000000"/>
                </a:solidFill>
                <a:latin typeface="verdana" panose="020B0604030504040204" pitchFamily="34" charset="0"/>
              </a:rPr>
              <a:t>(Bundle </a:t>
            </a:r>
            <a:r>
              <a:rPr lang="en-US" dirty="0" err="1">
                <a:solidFill>
                  <a:srgbClr val="000000"/>
                </a:solidFill>
                <a:latin typeface="verdana" panose="020B0604030504040204" pitchFamily="34" charset="0"/>
              </a:rPr>
              <a:t>savedInstanceState</a:t>
            </a:r>
            <a:r>
              <a:rPr lang="en-US" dirty="0">
                <a:solidFill>
                  <a:srgbClr val="000000"/>
                </a:solidFill>
                <a:latin typeface="verdana" panose="020B0604030504040204" pitchFamily="34" charset="0"/>
              </a:rPr>
              <a:t>) {  </a:t>
            </a:r>
          </a:p>
          <a:p>
            <a:pPr algn="just"/>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super</a:t>
            </a:r>
            <a:r>
              <a:rPr lang="en-US" dirty="0" err="1">
                <a:solidFill>
                  <a:srgbClr val="000000"/>
                </a:solidFill>
                <a:latin typeface="verdana" panose="020B0604030504040204" pitchFamily="34" charset="0"/>
              </a:rPr>
              <a:t>.onCreate</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savedInstanceState</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  </a:t>
            </a:r>
          </a:p>
          <a:p>
            <a:pPr algn="just"/>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68782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332656"/>
            <a:ext cx="8856984" cy="5786199"/>
          </a:xfrm>
          <a:prstGeom prst="rect">
            <a:avLst/>
          </a:prstGeom>
        </p:spPr>
        <p:txBody>
          <a:bodyPr wrap="square">
            <a:spAutoFit/>
          </a:bodyPr>
          <a:lstStyle/>
          <a:p>
            <a:pPr algn="just"/>
            <a:r>
              <a:rPr lang="en-US" sz="2800" b="1" dirty="0" err="1">
                <a:solidFill>
                  <a:srgbClr val="339600"/>
                </a:solidFill>
                <a:latin typeface="calibri" panose="020F0502020204030204" pitchFamily="34" charset="0"/>
              </a:rPr>
              <a:t>onCreate</a:t>
            </a:r>
            <a:r>
              <a:rPr lang="en-US" sz="2800" b="1" dirty="0">
                <a:solidFill>
                  <a:srgbClr val="339600"/>
                </a:solidFill>
                <a:latin typeface="calibri" panose="020F0502020204030204" pitchFamily="34" charset="0"/>
              </a:rPr>
              <a:t>(Bundle </a:t>
            </a:r>
            <a:r>
              <a:rPr lang="en-US" sz="2800" b="1" dirty="0" err="1">
                <a:solidFill>
                  <a:srgbClr val="339600"/>
                </a:solidFill>
                <a:latin typeface="calibri" panose="020F0502020204030204" pitchFamily="34" charset="0"/>
              </a:rPr>
              <a:t>savedInstanceState</a:t>
            </a:r>
            <a:r>
              <a:rPr lang="en-US" sz="2800" b="1" dirty="0">
                <a:solidFill>
                  <a:srgbClr val="339600"/>
                </a:solidFill>
                <a:latin typeface="calibri" panose="020F0502020204030204" pitchFamily="34" charset="0"/>
              </a:rPr>
              <a:t>) Function in Android:</a:t>
            </a:r>
          </a:p>
          <a:p>
            <a:pPr algn="just"/>
            <a:endParaRPr lang="en-US" dirty="0">
              <a:solidFill>
                <a:srgbClr val="339600"/>
              </a:solidFill>
              <a:latin typeface="calibri" panose="020F0502020204030204" pitchFamily="34" charset="0"/>
            </a:endParaRPr>
          </a:p>
          <a:p>
            <a:pPr algn="just">
              <a:buFont typeface="Arial" panose="020B0604020202020204" pitchFamily="34" charset="0"/>
              <a:buChar char="•"/>
            </a:pPr>
            <a:r>
              <a:rPr lang="en-US" dirty="0">
                <a:solidFill>
                  <a:srgbClr val="555555"/>
                </a:solidFill>
                <a:latin typeface="calibri" panose="020F0502020204030204" pitchFamily="34" charset="0"/>
              </a:rPr>
              <a:t>When an Activity first call or launched then </a:t>
            </a:r>
            <a:r>
              <a:rPr lang="en-US" dirty="0" err="1">
                <a:solidFill>
                  <a:srgbClr val="555555"/>
                </a:solidFill>
                <a:latin typeface="calibri" panose="020F0502020204030204" pitchFamily="34" charset="0"/>
              </a:rPr>
              <a:t>onCreate</a:t>
            </a:r>
            <a:r>
              <a:rPr lang="en-US" dirty="0">
                <a:solidFill>
                  <a:srgbClr val="555555"/>
                </a:solidFill>
                <a:latin typeface="calibri" panose="020F0502020204030204" pitchFamily="34" charset="0"/>
              </a:rPr>
              <a:t>(Bundle </a:t>
            </a:r>
            <a:r>
              <a:rPr lang="en-US" dirty="0" err="1">
                <a:solidFill>
                  <a:srgbClr val="555555"/>
                </a:solidFill>
                <a:latin typeface="calibri" panose="020F0502020204030204" pitchFamily="34" charset="0"/>
              </a:rPr>
              <a:t>savedInstanceState</a:t>
            </a:r>
            <a:r>
              <a:rPr lang="en-US" dirty="0">
                <a:solidFill>
                  <a:srgbClr val="555555"/>
                </a:solidFill>
                <a:latin typeface="calibri" panose="020F0502020204030204" pitchFamily="34" charset="0"/>
              </a:rPr>
              <a:t>) </a:t>
            </a:r>
            <a:r>
              <a:rPr lang="en-US" dirty="0">
                <a:solidFill>
                  <a:srgbClr val="337AB7"/>
                </a:solidFill>
                <a:latin typeface="calibri" panose="020F0502020204030204" pitchFamily="34" charset="0"/>
                <a:hlinkClick r:id="rId2"/>
              </a:rPr>
              <a:t>method</a:t>
            </a:r>
            <a:r>
              <a:rPr lang="en-US" dirty="0">
                <a:solidFill>
                  <a:srgbClr val="555555"/>
                </a:solidFill>
                <a:latin typeface="calibri" panose="020F0502020204030204" pitchFamily="34" charset="0"/>
              </a:rPr>
              <a:t> is responsible to create the activity.</a:t>
            </a:r>
          </a:p>
          <a:p>
            <a:pPr algn="just">
              <a:buFont typeface="Arial" panose="020B0604020202020204" pitchFamily="34" charset="0"/>
              <a:buChar char="•"/>
            </a:pPr>
            <a:endParaRPr lang="en-US" dirty="0">
              <a:solidFill>
                <a:srgbClr val="555555"/>
              </a:solidFill>
              <a:latin typeface="calibri" panose="020F0502020204030204" pitchFamily="34" charset="0"/>
            </a:endParaRPr>
          </a:p>
          <a:p>
            <a:pPr algn="just">
              <a:buFont typeface="Arial" panose="020B0604020202020204" pitchFamily="34" charset="0"/>
              <a:buChar char="•"/>
            </a:pPr>
            <a:r>
              <a:rPr lang="en-US" dirty="0">
                <a:solidFill>
                  <a:srgbClr val="555555"/>
                </a:solidFill>
                <a:latin typeface="calibri" panose="020F0502020204030204" pitchFamily="34" charset="0"/>
              </a:rPr>
              <a:t>When ever orientation(i.e. from horizontal to vertical or vertical to horizontal) of activity gets changed or when an Activity gets forcefully terminated by any Operating System then </a:t>
            </a:r>
            <a:r>
              <a:rPr lang="en-US" dirty="0" err="1">
                <a:solidFill>
                  <a:srgbClr val="555555"/>
                </a:solidFill>
                <a:latin typeface="calibri" panose="020F0502020204030204" pitchFamily="34" charset="0"/>
              </a:rPr>
              <a:t>savedInstanceState</a:t>
            </a:r>
            <a:r>
              <a:rPr lang="en-US" dirty="0">
                <a:solidFill>
                  <a:srgbClr val="555555"/>
                </a:solidFill>
                <a:latin typeface="calibri" panose="020F0502020204030204" pitchFamily="34" charset="0"/>
              </a:rPr>
              <a:t> i.e. </a:t>
            </a:r>
            <a:r>
              <a:rPr lang="en-US" dirty="0" err="1">
                <a:solidFill>
                  <a:srgbClr val="337AB7"/>
                </a:solidFill>
                <a:latin typeface="calibri" panose="020F0502020204030204" pitchFamily="34" charset="0"/>
                <a:hlinkClick r:id="rId3"/>
              </a:rPr>
              <a:t>object</a:t>
            </a:r>
            <a:r>
              <a:rPr lang="en-US" dirty="0" err="1">
                <a:solidFill>
                  <a:srgbClr val="555555"/>
                </a:solidFill>
                <a:latin typeface="calibri" panose="020F0502020204030204" pitchFamily="34" charset="0"/>
              </a:rPr>
              <a:t>of</a:t>
            </a:r>
            <a:r>
              <a:rPr lang="en-US" dirty="0">
                <a:solidFill>
                  <a:srgbClr val="555555"/>
                </a:solidFill>
                <a:latin typeface="calibri" panose="020F0502020204030204" pitchFamily="34" charset="0"/>
              </a:rPr>
              <a:t> Bundle </a:t>
            </a:r>
            <a:r>
              <a:rPr lang="en-US" dirty="0">
                <a:solidFill>
                  <a:srgbClr val="337AB7"/>
                </a:solidFill>
                <a:latin typeface="calibri" panose="020F0502020204030204" pitchFamily="34" charset="0"/>
                <a:hlinkClick r:id="rId3"/>
              </a:rPr>
              <a:t>Class</a:t>
            </a:r>
            <a:r>
              <a:rPr lang="en-US" dirty="0">
                <a:solidFill>
                  <a:srgbClr val="555555"/>
                </a:solidFill>
                <a:latin typeface="calibri" panose="020F0502020204030204" pitchFamily="34" charset="0"/>
              </a:rPr>
              <a:t> will save the state of an Activity.</a:t>
            </a:r>
          </a:p>
          <a:p>
            <a:pPr algn="just">
              <a:buFont typeface="Arial" panose="020B0604020202020204" pitchFamily="34" charset="0"/>
              <a:buChar char="•"/>
            </a:pPr>
            <a:endParaRPr lang="en-US" dirty="0">
              <a:solidFill>
                <a:srgbClr val="555555"/>
              </a:solidFill>
              <a:latin typeface="calibri" panose="020F0502020204030204" pitchFamily="34" charset="0"/>
            </a:endParaRPr>
          </a:p>
          <a:p>
            <a:pPr algn="just">
              <a:buFont typeface="Arial" panose="020B0604020202020204" pitchFamily="34" charset="0"/>
              <a:buChar char="•"/>
            </a:pPr>
            <a:r>
              <a:rPr lang="en-US" dirty="0">
                <a:solidFill>
                  <a:srgbClr val="555555"/>
                </a:solidFill>
                <a:latin typeface="calibri" panose="020F0502020204030204" pitchFamily="34" charset="0"/>
              </a:rPr>
              <a:t>After Orientation changed then </a:t>
            </a:r>
            <a:r>
              <a:rPr lang="en-US" dirty="0" err="1">
                <a:solidFill>
                  <a:srgbClr val="555555"/>
                </a:solidFill>
                <a:latin typeface="calibri" panose="020F0502020204030204" pitchFamily="34" charset="0"/>
              </a:rPr>
              <a:t>onCreate</a:t>
            </a:r>
            <a:r>
              <a:rPr lang="en-US" dirty="0">
                <a:solidFill>
                  <a:srgbClr val="555555"/>
                </a:solidFill>
                <a:latin typeface="calibri" panose="020F0502020204030204" pitchFamily="34" charset="0"/>
              </a:rPr>
              <a:t>(Bundle </a:t>
            </a:r>
            <a:r>
              <a:rPr lang="en-US" dirty="0" err="1">
                <a:solidFill>
                  <a:srgbClr val="555555"/>
                </a:solidFill>
                <a:latin typeface="calibri" panose="020F0502020204030204" pitchFamily="34" charset="0"/>
              </a:rPr>
              <a:t>savedInstanceState</a:t>
            </a:r>
            <a:r>
              <a:rPr lang="en-US" dirty="0">
                <a:solidFill>
                  <a:srgbClr val="555555"/>
                </a:solidFill>
                <a:latin typeface="calibri" panose="020F0502020204030204" pitchFamily="34" charset="0"/>
              </a:rPr>
              <a:t>) will call and recreate the activity and load all data from </a:t>
            </a:r>
            <a:r>
              <a:rPr lang="en-US" dirty="0" err="1">
                <a:solidFill>
                  <a:srgbClr val="555555"/>
                </a:solidFill>
                <a:latin typeface="calibri" panose="020F0502020204030204" pitchFamily="34" charset="0"/>
              </a:rPr>
              <a:t>savedInstanceState</a:t>
            </a:r>
            <a:r>
              <a:rPr lang="en-US" dirty="0">
                <a:solidFill>
                  <a:srgbClr val="555555"/>
                </a:solidFill>
                <a:latin typeface="calibri" panose="020F0502020204030204" pitchFamily="34" charset="0"/>
              </a:rPr>
              <a:t>.</a:t>
            </a:r>
          </a:p>
          <a:p>
            <a:pPr algn="just">
              <a:buFont typeface="Arial" panose="020B0604020202020204" pitchFamily="34" charset="0"/>
              <a:buChar char="•"/>
            </a:pPr>
            <a:endParaRPr lang="en-US" dirty="0">
              <a:solidFill>
                <a:srgbClr val="555555"/>
              </a:solidFill>
              <a:latin typeface="calibri" panose="020F0502020204030204" pitchFamily="34" charset="0"/>
            </a:endParaRPr>
          </a:p>
          <a:p>
            <a:pPr algn="just">
              <a:buFont typeface="Arial" panose="020B0604020202020204" pitchFamily="34" charset="0"/>
              <a:buChar char="•"/>
            </a:pPr>
            <a:r>
              <a:rPr lang="en-US" dirty="0">
                <a:solidFill>
                  <a:srgbClr val="555555"/>
                </a:solidFill>
                <a:latin typeface="calibri" panose="020F0502020204030204" pitchFamily="34" charset="0"/>
              </a:rPr>
              <a:t>Basically Bundle </a:t>
            </a:r>
            <a:r>
              <a:rPr lang="en-US" dirty="0">
                <a:solidFill>
                  <a:srgbClr val="337AB7"/>
                </a:solidFill>
                <a:latin typeface="calibri" panose="020F0502020204030204" pitchFamily="34" charset="0"/>
                <a:hlinkClick r:id="rId3"/>
              </a:rPr>
              <a:t>class</a:t>
            </a:r>
            <a:r>
              <a:rPr lang="en-US" dirty="0">
                <a:solidFill>
                  <a:srgbClr val="555555"/>
                </a:solidFill>
                <a:latin typeface="calibri" panose="020F0502020204030204" pitchFamily="34" charset="0"/>
              </a:rPr>
              <a:t> is used to stored the data of activity whenever above condition occur in app.</a:t>
            </a:r>
          </a:p>
          <a:p>
            <a:pPr algn="just">
              <a:buFont typeface="Arial" panose="020B0604020202020204" pitchFamily="34" charset="0"/>
              <a:buChar char="•"/>
            </a:pPr>
            <a:endParaRPr lang="en-US" dirty="0">
              <a:solidFill>
                <a:srgbClr val="555555"/>
              </a:solidFill>
              <a:latin typeface="calibri" panose="020F0502020204030204" pitchFamily="34" charset="0"/>
            </a:endParaRPr>
          </a:p>
          <a:p>
            <a:pPr algn="just">
              <a:buFont typeface="Arial" panose="020B0604020202020204" pitchFamily="34" charset="0"/>
              <a:buChar char="•"/>
            </a:pPr>
            <a:r>
              <a:rPr lang="en-US" dirty="0" err="1">
                <a:solidFill>
                  <a:srgbClr val="555555"/>
                </a:solidFill>
                <a:latin typeface="calibri" panose="020F0502020204030204" pitchFamily="34" charset="0"/>
              </a:rPr>
              <a:t>onCreate</a:t>
            </a:r>
            <a:r>
              <a:rPr lang="en-US" dirty="0">
                <a:solidFill>
                  <a:srgbClr val="555555"/>
                </a:solidFill>
                <a:latin typeface="calibri" panose="020F0502020204030204" pitchFamily="34" charset="0"/>
              </a:rPr>
              <a:t>() is not required for apps. But the reason it is used in app is because that </a:t>
            </a:r>
            <a:r>
              <a:rPr lang="en-US" dirty="0">
                <a:solidFill>
                  <a:srgbClr val="337AB7"/>
                </a:solidFill>
                <a:latin typeface="calibri" panose="020F0502020204030204" pitchFamily="34" charset="0"/>
                <a:hlinkClick r:id="rId2"/>
              </a:rPr>
              <a:t>method</a:t>
            </a:r>
            <a:r>
              <a:rPr lang="en-US" dirty="0">
                <a:solidFill>
                  <a:srgbClr val="555555"/>
                </a:solidFill>
                <a:latin typeface="calibri" panose="020F0502020204030204" pitchFamily="34" charset="0"/>
              </a:rPr>
              <a:t> is the best place to put initialization code.</a:t>
            </a:r>
          </a:p>
          <a:p>
            <a:pPr algn="just">
              <a:buFont typeface="Arial" panose="020B0604020202020204" pitchFamily="34" charset="0"/>
              <a:buChar char="•"/>
            </a:pPr>
            <a:endParaRPr lang="en-US" dirty="0">
              <a:solidFill>
                <a:srgbClr val="555555"/>
              </a:solidFill>
              <a:latin typeface="calibri" panose="020F0502020204030204" pitchFamily="34" charset="0"/>
            </a:endParaRPr>
          </a:p>
          <a:p>
            <a:pPr algn="just">
              <a:buFont typeface="Arial" panose="020B0604020202020204" pitchFamily="34" charset="0"/>
              <a:buChar char="•"/>
            </a:pPr>
            <a:r>
              <a:rPr lang="en-US" dirty="0">
                <a:solidFill>
                  <a:srgbClr val="555555"/>
                </a:solidFill>
                <a:latin typeface="calibri" panose="020F0502020204030204" pitchFamily="34" charset="0"/>
              </a:rPr>
              <a:t>You could also put your initialization code in </a:t>
            </a:r>
            <a:r>
              <a:rPr lang="en-US" dirty="0" err="1">
                <a:solidFill>
                  <a:srgbClr val="555555"/>
                </a:solidFill>
                <a:latin typeface="calibri" panose="020F0502020204030204" pitchFamily="34" charset="0"/>
              </a:rPr>
              <a:t>onStart</a:t>
            </a:r>
            <a:r>
              <a:rPr lang="en-US" dirty="0">
                <a:solidFill>
                  <a:srgbClr val="555555"/>
                </a:solidFill>
                <a:latin typeface="calibri" panose="020F0502020204030204" pitchFamily="34" charset="0"/>
              </a:rPr>
              <a:t>() or </a:t>
            </a:r>
            <a:r>
              <a:rPr lang="en-US" dirty="0" err="1">
                <a:solidFill>
                  <a:srgbClr val="555555"/>
                </a:solidFill>
                <a:latin typeface="calibri" panose="020F0502020204030204" pitchFamily="34" charset="0"/>
              </a:rPr>
              <a:t>onResume</a:t>
            </a:r>
            <a:r>
              <a:rPr lang="en-US" dirty="0">
                <a:solidFill>
                  <a:srgbClr val="555555"/>
                </a:solidFill>
                <a:latin typeface="calibri" panose="020F0502020204030204" pitchFamily="34" charset="0"/>
              </a:rPr>
              <a:t>() and when you app will load first, it will work same as in </a:t>
            </a:r>
            <a:r>
              <a:rPr lang="en-US" dirty="0" err="1">
                <a:solidFill>
                  <a:srgbClr val="555555"/>
                </a:solidFill>
                <a:latin typeface="calibri" panose="020F0502020204030204" pitchFamily="34" charset="0"/>
              </a:rPr>
              <a:t>onCreate</a:t>
            </a:r>
            <a:r>
              <a:rPr lang="en-US" dirty="0">
                <a:solidFill>
                  <a:srgbClr val="555555"/>
                </a:solidFill>
                <a:latin typeface="calibri" panose="020F0502020204030204" pitchFamily="34" charset="0"/>
              </a:rPr>
              <a:t>().</a:t>
            </a:r>
            <a:endParaRPr lang="en-US" b="0" i="0" dirty="0">
              <a:solidFill>
                <a:srgbClr val="555555"/>
              </a:solidFill>
              <a:effectLst/>
              <a:latin typeface="calibri" panose="020F0502020204030204" pitchFamily="34" charset="0"/>
            </a:endParaRPr>
          </a:p>
        </p:txBody>
      </p:sp>
    </p:spTree>
    <p:extLst>
      <p:ext uri="{BB962C8B-B14F-4D97-AF65-F5344CB8AC3E}">
        <p14:creationId xmlns:p14="http://schemas.microsoft.com/office/powerpoint/2010/main" val="1065313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ello android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88640"/>
            <a:ext cx="6984776" cy="6356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8814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5736" y="2708920"/>
            <a:ext cx="4752528" cy="707886"/>
          </a:xfrm>
          <a:prstGeom prst="rect">
            <a:avLst/>
          </a:prstGeom>
        </p:spPr>
        <p:txBody>
          <a:bodyPr wrap="square">
            <a:spAutoFit/>
          </a:bodyPr>
          <a:lstStyle/>
          <a:p>
            <a:pPr algn="ctr"/>
            <a:r>
              <a:rPr lang="en-US" sz="4000" b="1" dirty="0">
                <a:latin typeface="medium-content-sans-serif-font"/>
              </a:rPr>
              <a:t>Constraint layout </a:t>
            </a:r>
            <a:endParaRPr lang="en-US" sz="4000" b="1" i="0" dirty="0">
              <a:effectLst/>
              <a:latin typeface="medium-content-sans-serif-font"/>
            </a:endParaRPr>
          </a:p>
        </p:txBody>
      </p:sp>
    </p:spTree>
    <p:extLst>
      <p:ext uri="{BB962C8B-B14F-4D97-AF65-F5344CB8AC3E}">
        <p14:creationId xmlns:p14="http://schemas.microsoft.com/office/powerpoint/2010/main" val="596880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21098"/>
            <a:ext cx="7920880" cy="5893921"/>
          </a:xfrm>
          <a:prstGeom prst="rect">
            <a:avLst/>
          </a:prstGeom>
        </p:spPr>
        <p:txBody>
          <a:bodyPr wrap="square">
            <a:spAutoFit/>
          </a:bodyPr>
          <a:lstStyle/>
          <a:p>
            <a:pPr algn="just"/>
            <a:r>
              <a:rPr lang="en-US" dirty="0">
                <a:latin typeface="medium-content-serif-font"/>
              </a:rPr>
              <a:t>The constraint layout was first figured out at Google I/O 2016 aiming to introduce auto layout for android but what it is actually and how it’s going to impact layout designing. </a:t>
            </a:r>
          </a:p>
          <a:p>
            <a:pPr algn="just"/>
            <a:endParaRPr lang="en-US" dirty="0">
              <a:latin typeface="medium-content-serif-font"/>
            </a:endParaRPr>
          </a:p>
          <a:p>
            <a:pPr algn="just"/>
            <a:r>
              <a:rPr lang="en-US" dirty="0">
                <a:latin typeface="medium-content-serif-font"/>
              </a:rPr>
              <a:t>Well the prime concern for the developer is layout selection whether to go with Relative, Linear, Frame or Percentage Relative layout and in case of any change in the UI thereafter will add up an extra overhead and sometime in worst case scenario it may leads to recreating the entire layout. </a:t>
            </a:r>
          </a:p>
          <a:p>
            <a:pPr algn="just"/>
            <a:endParaRPr lang="en-US" dirty="0">
              <a:latin typeface="medium-content-serif-font"/>
            </a:endParaRPr>
          </a:p>
          <a:p>
            <a:pPr algn="just"/>
            <a:r>
              <a:rPr lang="en-US" dirty="0">
                <a:latin typeface="medium-content-serif-font"/>
              </a:rPr>
              <a:t>To avoid such problem android is having a perfect layout named constraint layout.</a:t>
            </a:r>
          </a:p>
          <a:p>
            <a:pPr algn="just"/>
            <a:endParaRPr lang="en-US" dirty="0">
              <a:latin typeface="medium-content-serif-font"/>
            </a:endParaRPr>
          </a:p>
          <a:p>
            <a:pPr lvl="0" eaLnBrk="0" fontAlgn="base" hangingPunct="0">
              <a:spcBef>
                <a:spcPct val="0"/>
              </a:spcBef>
              <a:spcAft>
                <a:spcPct val="0"/>
              </a:spcAft>
            </a:pPr>
            <a:r>
              <a:rPr lang="en-US" b="1" dirty="0">
                <a:latin typeface="medium-content-serif-font"/>
              </a:rPr>
              <a:t>How do I add constraint layout?</a:t>
            </a:r>
            <a:br>
              <a:rPr lang="en-US" b="1" dirty="0">
                <a:latin typeface="medium-content-serif-font"/>
              </a:rPr>
            </a:br>
            <a:r>
              <a:rPr lang="en-US" dirty="0">
                <a:latin typeface="medium-content-serif-font"/>
              </a:rPr>
              <a:t>Constraint layout dependency have to be added to </a:t>
            </a:r>
            <a:r>
              <a:rPr lang="en-US" dirty="0" err="1">
                <a:latin typeface="medium-content-serif-font"/>
              </a:rPr>
              <a:t>gradle</a:t>
            </a:r>
            <a:r>
              <a:rPr lang="en-US" dirty="0">
                <a:latin typeface="medium-content-serif-font"/>
              </a:rPr>
              <a:t> file and that’s it you are ready to go!</a:t>
            </a:r>
          </a:p>
          <a:p>
            <a:pPr lvl="0" eaLnBrk="0" fontAlgn="base" hangingPunct="0">
              <a:spcBef>
                <a:spcPct val="0"/>
              </a:spcBef>
              <a:spcAft>
                <a:spcPct val="0"/>
              </a:spcAft>
            </a:pPr>
            <a:endParaRPr lang="en-US" sz="900" dirty="0"/>
          </a:p>
          <a:p>
            <a:pPr lvl="0" eaLnBrk="0" fontAlgn="base" hangingPunct="0">
              <a:spcBef>
                <a:spcPct val="0"/>
              </a:spcBef>
              <a:spcAft>
                <a:spcPct val="0"/>
              </a:spcAft>
            </a:pPr>
            <a:r>
              <a:rPr lang="en-US" sz="2000" dirty="0">
                <a:latin typeface="Arial" panose="020B0604020202020204" pitchFamily="34" charset="0"/>
              </a:rPr>
              <a:t>dependencies</a:t>
            </a:r>
          </a:p>
          <a:p>
            <a:pPr lvl="0" eaLnBrk="0" fontAlgn="base" hangingPunct="0">
              <a:spcBef>
                <a:spcPct val="0"/>
              </a:spcBef>
              <a:spcAft>
                <a:spcPct val="0"/>
              </a:spcAft>
            </a:pPr>
            <a:r>
              <a:rPr lang="en-US" sz="2000" dirty="0">
                <a:latin typeface="Arial" panose="020B0604020202020204" pitchFamily="34" charset="0"/>
              </a:rPr>
              <a:t> {</a:t>
            </a:r>
            <a:br>
              <a:rPr lang="en-US" sz="2000" dirty="0">
                <a:latin typeface="Arial" panose="020B0604020202020204" pitchFamily="34" charset="0"/>
              </a:rPr>
            </a:br>
            <a:r>
              <a:rPr lang="en-US" sz="2000" dirty="0">
                <a:latin typeface="Arial" panose="020B0604020202020204" pitchFamily="34" charset="0"/>
              </a:rPr>
              <a:t> compile ‘com.android.support.constraint:constraint-layout:1.0.2’</a:t>
            </a:r>
            <a:br>
              <a:rPr lang="en-US" sz="2000" dirty="0">
                <a:latin typeface="Arial" panose="020B0604020202020204" pitchFamily="34" charset="0"/>
              </a:rPr>
            </a:br>
            <a:r>
              <a:rPr lang="en-US" sz="2000" dirty="0">
                <a:latin typeface="Arial" panose="020B0604020202020204" pitchFamily="34" charset="0"/>
              </a:rPr>
              <a:t>} </a:t>
            </a:r>
          </a:p>
          <a:p>
            <a:pPr algn="just"/>
            <a:endParaRPr lang="en-US" dirty="0"/>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7260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7544" y="25903"/>
            <a:ext cx="7632848" cy="6878806"/>
          </a:xfrm>
          <a:prstGeom prst="rect">
            <a:avLst/>
          </a:prstGeom>
        </p:spPr>
        <p:txBody>
          <a:bodyPr wrap="square">
            <a:spAutoFit/>
          </a:bodyPr>
          <a:lstStyle/>
          <a:p>
            <a:pPr marL="285750" indent="-285750">
              <a:lnSpc>
                <a:spcPct val="150000"/>
              </a:lnSpc>
              <a:buFont typeface="Wingdings" panose="05000000000000000000" pitchFamily="2" charset="2"/>
              <a:buChar char="ü"/>
            </a:pPr>
            <a:r>
              <a:rPr lang="en-US" sz="1400" b="1" u="sng" strike="sngStrike" dirty="0">
                <a:solidFill>
                  <a:schemeClr val="accent2"/>
                </a:solidFill>
              </a:rPr>
              <a:t>Introduction for java, android and Basics of PHP.</a:t>
            </a:r>
          </a:p>
          <a:p>
            <a:pPr marL="285750" indent="-285750">
              <a:lnSpc>
                <a:spcPct val="150000"/>
              </a:lnSpc>
              <a:buFont typeface="Wingdings" panose="05000000000000000000" pitchFamily="2" charset="2"/>
              <a:buChar char="ü"/>
            </a:pPr>
            <a:r>
              <a:rPr lang="en-US" sz="1400" b="1" u="sng" strike="sngStrike" dirty="0">
                <a:solidFill>
                  <a:schemeClr val="accent2"/>
                </a:solidFill>
              </a:rPr>
              <a:t>Android UI Widgets</a:t>
            </a:r>
          </a:p>
          <a:p>
            <a:pPr marL="285750" indent="-285750">
              <a:lnSpc>
                <a:spcPct val="150000"/>
              </a:lnSpc>
              <a:buFont typeface="Wingdings" panose="05000000000000000000" pitchFamily="2" charset="2"/>
              <a:buChar char="ü"/>
            </a:pPr>
            <a:r>
              <a:rPr lang="en-US" sz="1400" b="1" u="sng" strike="sngStrike" dirty="0">
                <a:solidFill>
                  <a:schemeClr val="accent2"/>
                </a:solidFill>
              </a:rPr>
              <a:t>Working with permissions.</a:t>
            </a:r>
          </a:p>
          <a:p>
            <a:pPr marL="285750" indent="-285750">
              <a:lnSpc>
                <a:spcPct val="150000"/>
              </a:lnSpc>
              <a:buFont typeface="Wingdings" panose="05000000000000000000" pitchFamily="2" charset="2"/>
              <a:buChar char="ü"/>
            </a:pPr>
            <a:r>
              <a:rPr lang="en-US" sz="1400" b="1" u="sng" strike="sngStrike" dirty="0">
                <a:solidFill>
                  <a:schemeClr val="accent2"/>
                </a:solidFill>
              </a:rPr>
              <a:t>Working with building tool (Gradle ).</a:t>
            </a:r>
          </a:p>
          <a:p>
            <a:pPr marL="285750" indent="-285750">
              <a:lnSpc>
                <a:spcPct val="150000"/>
              </a:lnSpc>
              <a:buFont typeface="Wingdings" panose="05000000000000000000" pitchFamily="2" charset="2"/>
              <a:buChar char="ü"/>
            </a:pPr>
            <a:r>
              <a:rPr lang="en-US" sz="1400" b="1" u="sng" strike="sngStrike" dirty="0">
                <a:solidFill>
                  <a:schemeClr val="accent2"/>
                </a:solidFill>
              </a:rPr>
              <a:t>Working with external packages.</a:t>
            </a:r>
          </a:p>
          <a:p>
            <a:pPr marL="285750" indent="-285750">
              <a:lnSpc>
                <a:spcPct val="150000"/>
              </a:lnSpc>
              <a:buFont typeface="Wingdings" panose="05000000000000000000" pitchFamily="2" charset="2"/>
              <a:buChar char="ü"/>
            </a:pPr>
            <a:r>
              <a:rPr lang="en-US" sz="1400" b="1" dirty="0">
                <a:solidFill>
                  <a:schemeClr val="accent2"/>
                </a:solidFill>
              </a:rPr>
              <a:t>Android Push Notification, Session and Asset.</a:t>
            </a:r>
          </a:p>
          <a:p>
            <a:pPr marL="285750" indent="-285750">
              <a:lnSpc>
                <a:spcPct val="150000"/>
              </a:lnSpc>
              <a:buFont typeface="Wingdings" panose="05000000000000000000" pitchFamily="2" charset="2"/>
              <a:buChar char="ü"/>
            </a:pPr>
            <a:r>
              <a:rPr lang="en-US" sz="1400" b="1" dirty="0">
                <a:solidFill>
                  <a:schemeClr val="accent2"/>
                </a:solidFill>
              </a:rPr>
              <a:t>Android background services with boot option also.</a:t>
            </a:r>
          </a:p>
          <a:p>
            <a:pPr marL="285750" indent="-285750">
              <a:lnSpc>
                <a:spcPct val="150000"/>
              </a:lnSpc>
              <a:buFont typeface="Wingdings" panose="05000000000000000000" pitchFamily="2" charset="2"/>
              <a:buChar char="ü"/>
            </a:pPr>
            <a:r>
              <a:rPr lang="en-US" sz="1400" b="1" strike="sngStrike" dirty="0">
                <a:solidFill>
                  <a:schemeClr val="accent2"/>
                </a:solidFill>
              </a:rPr>
              <a:t>Android Different Type Of Layouts.</a:t>
            </a:r>
          </a:p>
          <a:p>
            <a:pPr marL="285750" indent="-285750">
              <a:lnSpc>
                <a:spcPct val="150000"/>
              </a:lnSpc>
              <a:buFont typeface="Wingdings" panose="05000000000000000000" pitchFamily="2" charset="2"/>
              <a:buChar char="ü"/>
            </a:pPr>
            <a:r>
              <a:rPr lang="en-US" sz="1400" b="1" strike="sngStrike" dirty="0">
                <a:solidFill>
                  <a:schemeClr val="accent2"/>
                </a:solidFill>
              </a:rPr>
              <a:t>Android Sliding Menu using Navigation Drawer</a:t>
            </a:r>
          </a:p>
          <a:p>
            <a:pPr marL="285750" indent="-285750">
              <a:lnSpc>
                <a:spcPct val="150000"/>
              </a:lnSpc>
              <a:buFont typeface="Wingdings" panose="05000000000000000000" pitchFamily="2" charset="2"/>
              <a:buChar char="ü"/>
            </a:pPr>
            <a:r>
              <a:rPr lang="en-US" sz="1400" b="1" strike="sngStrike" dirty="0">
                <a:solidFill>
                  <a:schemeClr val="accent2"/>
                </a:solidFill>
              </a:rPr>
              <a:t>Android Custom List View with Image and Text</a:t>
            </a:r>
          </a:p>
          <a:p>
            <a:pPr marL="285750" indent="-285750">
              <a:lnSpc>
                <a:spcPct val="150000"/>
              </a:lnSpc>
              <a:buFont typeface="Wingdings" panose="05000000000000000000" pitchFamily="2" charset="2"/>
              <a:buChar char="ü"/>
            </a:pPr>
            <a:r>
              <a:rPr lang="en-US" sz="1400" b="1" strike="sngStrike" dirty="0">
                <a:solidFill>
                  <a:schemeClr val="accent2"/>
                </a:solidFill>
              </a:rPr>
              <a:t>Android Tab Layout with </a:t>
            </a:r>
            <a:r>
              <a:rPr lang="en-US" sz="1400" b="1" strike="sngStrike" dirty="0" err="1">
                <a:solidFill>
                  <a:schemeClr val="accent2"/>
                </a:solidFill>
              </a:rPr>
              <a:t>Swipeable</a:t>
            </a:r>
            <a:r>
              <a:rPr lang="en-US" sz="1400" b="1" strike="sngStrike" dirty="0">
                <a:solidFill>
                  <a:schemeClr val="accent2"/>
                </a:solidFill>
              </a:rPr>
              <a:t> Views</a:t>
            </a:r>
          </a:p>
          <a:p>
            <a:pPr marL="285750" indent="-285750">
              <a:lnSpc>
                <a:spcPct val="150000"/>
              </a:lnSpc>
              <a:buFont typeface="Wingdings" panose="05000000000000000000" pitchFamily="2" charset="2"/>
              <a:buChar char="ü"/>
            </a:pPr>
            <a:r>
              <a:rPr lang="en-US" sz="1400" b="1" strike="sngStrike" dirty="0">
                <a:solidFill>
                  <a:schemeClr val="accent2"/>
                </a:solidFill>
              </a:rPr>
              <a:t>Android Login and Registration Screen Design </a:t>
            </a:r>
          </a:p>
          <a:p>
            <a:pPr marL="285750" indent="-285750">
              <a:lnSpc>
                <a:spcPct val="150000"/>
              </a:lnSpc>
              <a:buFont typeface="Wingdings" panose="05000000000000000000" pitchFamily="2" charset="2"/>
              <a:buChar char="ü"/>
            </a:pPr>
            <a:r>
              <a:rPr lang="en-US" sz="1400" b="1" strike="sngStrike" dirty="0">
                <a:solidFill>
                  <a:schemeClr val="accent2"/>
                </a:solidFill>
              </a:rPr>
              <a:t>SQLite Database, File Store and Object Store.</a:t>
            </a:r>
          </a:p>
          <a:p>
            <a:pPr marL="285750" indent="-285750">
              <a:lnSpc>
                <a:spcPct val="150000"/>
              </a:lnSpc>
              <a:buFont typeface="Wingdings" panose="05000000000000000000" pitchFamily="2" charset="2"/>
              <a:buChar char="ü"/>
            </a:pPr>
            <a:r>
              <a:rPr lang="en-US" sz="1400" b="1" dirty="0">
                <a:solidFill>
                  <a:schemeClr val="accent2"/>
                </a:solidFill>
              </a:rPr>
              <a:t>Android JSON Parser.</a:t>
            </a:r>
          </a:p>
          <a:p>
            <a:pPr marL="285750" indent="-285750">
              <a:lnSpc>
                <a:spcPct val="150000"/>
              </a:lnSpc>
              <a:buFont typeface="Wingdings" panose="05000000000000000000" pitchFamily="2" charset="2"/>
              <a:buChar char="ü"/>
            </a:pPr>
            <a:r>
              <a:rPr lang="en-US" sz="1400" b="1" strike="sngStrike" dirty="0">
                <a:solidFill>
                  <a:schemeClr val="accent2"/>
                </a:solidFill>
              </a:rPr>
              <a:t>Android Login and Registration with PHP and MySQL</a:t>
            </a:r>
          </a:p>
          <a:p>
            <a:pPr marL="285750" indent="-285750">
              <a:lnSpc>
                <a:spcPct val="150000"/>
              </a:lnSpc>
              <a:buFont typeface="Wingdings" panose="05000000000000000000" pitchFamily="2" charset="2"/>
              <a:buChar char="ü"/>
            </a:pPr>
            <a:r>
              <a:rPr lang="en-US" sz="1400" b="1" strike="sngStrike" dirty="0">
                <a:solidFill>
                  <a:schemeClr val="accent2"/>
                </a:solidFill>
              </a:rPr>
              <a:t>Working with Remote Database.</a:t>
            </a:r>
          </a:p>
          <a:p>
            <a:pPr marL="285750" indent="-285750">
              <a:lnSpc>
                <a:spcPct val="150000"/>
              </a:lnSpc>
              <a:buFont typeface="Wingdings" panose="05000000000000000000" pitchFamily="2" charset="2"/>
              <a:buChar char="ü"/>
            </a:pPr>
            <a:r>
              <a:rPr lang="en-US" sz="1400" b="1" dirty="0">
                <a:solidFill>
                  <a:schemeClr val="accent2"/>
                </a:solidFill>
              </a:rPr>
              <a:t>Uploading and Downloading image to local store and server(Using Camera also.)</a:t>
            </a:r>
          </a:p>
          <a:p>
            <a:pPr marL="285750" indent="-285750">
              <a:lnSpc>
                <a:spcPct val="150000"/>
              </a:lnSpc>
              <a:buFont typeface="Wingdings" panose="05000000000000000000" pitchFamily="2" charset="2"/>
              <a:buChar char="ü"/>
            </a:pPr>
            <a:r>
              <a:rPr lang="en-US" sz="1400" b="1" dirty="0">
                <a:solidFill>
                  <a:schemeClr val="accent2"/>
                </a:solidFill>
              </a:rPr>
              <a:t>Android GPS, Location Manager Tutorial</a:t>
            </a:r>
          </a:p>
          <a:p>
            <a:pPr marL="285750" indent="-285750">
              <a:lnSpc>
                <a:spcPct val="150000"/>
              </a:lnSpc>
              <a:buFont typeface="Wingdings" panose="05000000000000000000" pitchFamily="2" charset="2"/>
              <a:buChar char="ü"/>
            </a:pPr>
            <a:r>
              <a:rPr lang="en-US" sz="1400" b="1" dirty="0">
                <a:solidFill>
                  <a:schemeClr val="accent2"/>
                </a:solidFill>
              </a:rPr>
              <a:t>Real Time Android Chat Application using Firebase or Firebase Storage.</a:t>
            </a:r>
          </a:p>
          <a:p>
            <a:pPr marL="285750" indent="-285750">
              <a:lnSpc>
                <a:spcPct val="150000"/>
              </a:lnSpc>
              <a:buFont typeface="Wingdings" panose="05000000000000000000" pitchFamily="2" charset="2"/>
              <a:buChar char="ü"/>
            </a:pPr>
            <a:r>
              <a:rPr lang="en-US" sz="1400" b="1" dirty="0">
                <a:solidFill>
                  <a:schemeClr val="accent2"/>
                </a:solidFill>
              </a:rPr>
              <a:t>Cloud Messaging using Firebase.</a:t>
            </a:r>
          </a:p>
          <a:p>
            <a:pPr marL="285750" indent="-285750">
              <a:lnSpc>
                <a:spcPct val="150000"/>
              </a:lnSpc>
              <a:buFont typeface="Wingdings" panose="05000000000000000000" pitchFamily="2" charset="2"/>
              <a:buChar char="ü"/>
            </a:pPr>
            <a:r>
              <a:rPr lang="en-US" sz="1400" b="1" dirty="0">
                <a:solidFill>
                  <a:schemeClr val="accent2"/>
                </a:solidFill>
              </a:rPr>
              <a:t>Sharing Data to social media.</a:t>
            </a:r>
          </a:p>
        </p:txBody>
      </p:sp>
    </p:spTree>
    <p:extLst>
      <p:ext uri="{BB962C8B-B14F-4D97-AF65-F5344CB8AC3E}">
        <p14:creationId xmlns:p14="http://schemas.microsoft.com/office/powerpoint/2010/main" val="3124330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332656"/>
            <a:ext cx="8424936" cy="2308324"/>
          </a:xfrm>
          <a:prstGeom prst="rect">
            <a:avLst/>
          </a:prstGeom>
        </p:spPr>
        <p:txBody>
          <a:bodyPr wrap="square">
            <a:spAutoFit/>
          </a:bodyPr>
          <a:lstStyle/>
          <a:p>
            <a:r>
              <a:rPr lang="en-US" dirty="0">
                <a:latin typeface="medium-content-serif-font"/>
              </a:rPr>
              <a:t>Now as you are ready to go the first and foremost thing that you have to do is replace the parent layout with </a:t>
            </a:r>
            <a:r>
              <a:rPr lang="en-US" dirty="0" err="1">
                <a:latin typeface="medium-content-serif-font"/>
              </a:rPr>
              <a:t>ConstraintLayout</a:t>
            </a:r>
            <a:r>
              <a:rPr lang="en-US" dirty="0">
                <a:latin typeface="medium-content-serif-font"/>
              </a:rPr>
              <a:t>. </a:t>
            </a:r>
          </a:p>
          <a:p>
            <a:endParaRPr lang="en-US" dirty="0">
              <a:latin typeface="medium-content-serif-font"/>
            </a:endParaRPr>
          </a:p>
          <a:p>
            <a:r>
              <a:rPr lang="en-US" dirty="0">
                <a:latin typeface="medium-content-serif-font"/>
              </a:rPr>
              <a:t>The view inside constraint layout have to be defined through the constraints like to the left/right/top/bottom of the view by default all view take the position of top left corner if constraints are not defined.</a:t>
            </a:r>
          </a:p>
          <a:p>
            <a:br>
              <a:rPr lang="en-US" dirty="0"/>
            </a:br>
            <a:endParaRPr lang="en-US" dirty="0"/>
          </a:p>
        </p:txBody>
      </p:sp>
      <p:pic>
        <p:nvPicPr>
          <p:cNvPr id="2050" name="Picture 2" descr="https://cdn-images-1.medium.com/max/1600/1*34uwVtzbBiqOG3QS1k5X_g.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40980"/>
            <a:ext cx="9144000" cy="324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290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332656"/>
            <a:ext cx="7344816" cy="6186309"/>
          </a:xfrm>
          <a:prstGeom prst="rect">
            <a:avLst/>
          </a:prstGeom>
        </p:spPr>
        <p:txBody>
          <a:bodyPr wrap="square">
            <a:spAutoFit/>
          </a:bodyPr>
          <a:lstStyle/>
          <a:p>
            <a:r>
              <a:rPr lang="en-US" b="1" dirty="0">
                <a:latin typeface="medium-content-serif-font"/>
              </a:rPr>
              <a:t>The available attributes are:</a:t>
            </a:r>
          </a:p>
          <a:p>
            <a:pPr>
              <a:lnSpc>
                <a:spcPct val="150000"/>
              </a:lnSpc>
            </a:pPr>
            <a:br>
              <a:rPr lang="en-US" dirty="0"/>
            </a:br>
            <a:r>
              <a:rPr lang="en-US" dirty="0" err="1">
                <a:latin typeface="medium-content-serif-font"/>
              </a:rPr>
              <a:t>layout_constraintLeft_toLeftOf</a:t>
            </a:r>
            <a:br>
              <a:rPr lang="en-US" dirty="0"/>
            </a:br>
            <a:r>
              <a:rPr lang="en-US" dirty="0" err="1">
                <a:latin typeface="medium-content-serif-font"/>
              </a:rPr>
              <a:t>layout_constraintLeft_toRightOf</a:t>
            </a:r>
            <a:br>
              <a:rPr lang="en-US" dirty="0"/>
            </a:br>
            <a:r>
              <a:rPr lang="en-US" dirty="0" err="1">
                <a:latin typeface="medium-content-serif-font"/>
              </a:rPr>
              <a:t>layout_constraintRight_toLeftOf</a:t>
            </a:r>
            <a:br>
              <a:rPr lang="en-US" dirty="0"/>
            </a:br>
            <a:r>
              <a:rPr lang="en-US" dirty="0" err="1">
                <a:latin typeface="medium-content-serif-font"/>
              </a:rPr>
              <a:t>layout_constraintRight_toRightOf</a:t>
            </a:r>
            <a:br>
              <a:rPr lang="en-US" dirty="0"/>
            </a:br>
            <a:r>
              <a:rPr lang="en-US" dirty="0" err="1">
                <a:latin typeface="medium-content-serif-font"/>
              </a:rPr>
              <a:t>layout_constraintTop_toTopOf</a:t>
            </a:r>
            <a:br>
              <a:rPr lang="en-US" dirty="0"/>
            </a:br>
            <a:r>
              <a:rPr lang="en-US" dirty="0" err="1">
                <a:latin typeface="medium-content-serif-font"/>
              </a:rPr>
              <a:t>layout_constraintTop_toBottomOf</a:t>
            </a:r>
            <a:br>
              <a:rPr lang="en-US" dirty="0"/>
            </a:br>
            <a:r>
              <a:rPr lang="en-US" dirty="0" err="1">
                <a:latin typeface="medium-content-serif-font"/>
              </a:rPr>
              <a:t>layout_constraintBottom_toTopOf</a:t>
            </a:r>
            <a:br>
              <a:rPr lang="en-US" dirty="0"/>
            </a:br>
            <a:r>
              <a:rPr lang="en-US" dirty="0" err="1">
                <a:latin typeface="medium-content-serif-font"/>
              </a:rPr>
              <a:t>layout_constraintBottom_toBottomOf</a:t>
            </a:r>
            <a:br>
              <a:rPr lang="en-US" dirty="0"/>
            </a:br>
            <a:r>
              <a:rPr lang="en-US" dirty="0" err="1">
                <a:latin typeface="medium-content-serif-font"/>
              </a:rPr>
              <a:t>layout_constraintBaseline_toBaselineOf</a:t>
            </a:r>
            <a:br>
              <a:rPr lang="en-US" dirty="0"/>
            </a:br>
            <a:r>
              <a:rPr lang="en-US" dirty="0" err="1">
                <a:latin typeface="medium-content-serif-font"/>
              </a:rPr>
              <a:t>layout_constraintStart_toEndOf</a:t>
            </a:r>
            <a:br>
              <a:rPr lang="en-US" dirty="0"/>
            </a:br>
            <a:r>
              <a:rPr lang="en-US" dirty="0" err="1">
                <a:latin typeface="medium-content-serif-font"/>
              </a:rPr>
              <a:t>layout_constraintStart_toStartOf</a:t>
            </a:r>
            <a:br>
              <a:rPr lang="en-US" dirty="0"/>
            </a:br>
            <a:r>
              <a:rPr lang="en-US" dirty="0" err="1">
                <a:latin typeface="medium-content-serif-font"/>
              </a:rPr>
              <a:t>layout_constraintEnd_toStartOf</a:t>
            </a:r>
            <a:br>
              <a:rPr lang="en-US" dirty="0"/>
            </a:br>
            <a:r>
              <a:rPr lang="en-US" dirty="0" err="1">
                <a:latin typeface="medium-content-serif-font"/>
              </a:rPr>
              <a:t>layout_constraintEnd_toEndOf</a:t>
            </a:r>
            <a:endParaRPr lang="en-US" dirty="0"/>
          </a:p>
        </p:txBody>
      </p:sp>
    </p:spTree>
    <p:extLst>
      <p:ext uri="{BB962C8B-B14F-4D97-AF65-F5344CB8AC3E}">
        <p14:creationId xmlns:p14="http://schemas.microsoft.com/office/powerpoint/2010/main" val="1184757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476672"/>
            <a:ext cx="8064896" cy="4524315"/>
          </a:xfrm>
          <a:prstGeom prst="rect">
            <a:avLst/>
          </a:prstGeom>
        </p:spPr>
        <p:txBody>
          <a:bodyPr wrap="square">
            <a:spAutoFit/>
          </a:bodyPr>
          <a:lstStyle/>
          <a:p>
            <a:r>
              <a:rPr lang="en-US" b="1" dirty="0">
                <a:latin typeface="medium-content-serif-font"/>
              </a:rPr>
              <a:t>How to position view?</a:t>
            </a:r>
          </a:p>
          <a:p>
            <a:br>
              <a:rPr lang="en-US" b="1" dirty="0">
                <a:latin typeface="medium-content-serif-font"/>
              </a:rPr>
            </a:br>
            <a:r>
              <a:rPr lang="en-US" dirty="0">
                <a:latin typeface="medium-content-serif-font"/>
              </a:rPr>
              <a:t>There are a set of attributes to position a view. The </a:t>
            </a:r>
            <a:r>
              <a:rPr lang="en-US" i="1" dirty="0" err="1">
                <a:latin typeface="medium-content-serif-font"/>
              </a:rPr>
              <a:t>constraintLeft_toLeftOf</a:t>
            </a:r>
            <a:r>
              <a:rPr lang="en-US" i="1" dirty="0">
                <a:latin typeface="medium-content-serif-font"/>
              </a:rPr>
              <a:t> attribute will put</a:t>
            </a:r>
            <a:r>
              <a:rPr lang="en-US" dirty="0">
                <a:latin typeface="medium-content-serif-font"/>
              </a:rPr>
              <a:t> the view at the left side of the corresponding view similarly </a:t>
            </a:r>
            <a:r>
              <a:rPr lang="en-US" i="1" dirty="0" err="1">
                <a:latin typeface="medium-content-serif-font"/>
              </a:rPr>
              <a:t>constraintRight_toRightOf</a:t>
            </a:r>
            <a:r>
              <a:rPr lang="en-US" i="1" dirty="0">
                <a:latin typeface="medium-content-serif-font"/>
              </a:rPr>
              <a:t> will put</a:t>
            </a:r>
            <a:r>
              <a:rPr lang="en-US" dirty="0">
                <a:latin typeface="medium-content-serif-font"/>
              </a:rPr>
              <a:t> the view on the right side.</a:t>
            </a:r>
          </a:p>
          <a:p>
            <a:endParaRPr lang="en-US" dirty="0">
              <a:latin typeface="medium-content-serif-font"/>
            </a:endParaRPr>
          </a:p>
          <a:p>
            <a:r>
              <a:rPr lang="en-US" dirty="0">
                <a:latin typeface="medium-content-serif-font"/>
              </a:rPr>
              <a:t>Whereas </a:t>
            </a:r>
            <a:r>
              <a:rPr lang="en-US" i="1" dirty="0" err="1">
                <a:latin typeface="medium-content-serif-font"/>
              </a:rPr>
              <a:t>constraintTop_toTopOf</a:t>
            </a:r>
            <a:r>
              <a:rPr lang="en-US" i="1" dirty="0">
                <a:latin typeface="medium-content-serif-font"/>
              </a:rPr>
              <a:t> </a:t>
            </a:r>
            <a:r>
              <a:rPr lang="en-US" dirty="0">
                <a:latin typeface="medium-content-serif-font"/>
              </a:rPr>
              <a:t>will align the view right on the top on the view as if they are overlapping same case with </a:t>
            </a:r>
            <a:r>
              <a:rPr lang="en-US" i="1" dirty="0" err="1">
                <a:latin typeface="medium-content-serif-font"/>
              </a:rPr>
              <a:t>constraintBottom_toBottomOf</a:t>
            </a:r>
            <a:r>
              <a:rPr lang="en-US" i="1" dirty="0">
                <a:latin typeface="medium-content-serif-font"/>
              </a:rPr>
              <a:t>.</a:t>
            </a:r>
            <a:r>
              <a:rPr lang="en-US" dirty="0">
                <a:latin typeface="medium-content-serif-font"/>
              </a:rPr>
              <a:t> </a:t>
            </a:r>
          </a:p>
          <a:p>
            <a:endParaRPr lang="en-US" dirty="0">
              <a:latin typeface="medium-content-serif-font"/>
            </a:endParaRPr>
          </a:p>
          <a:p>
            <a:r>
              <a:rPr lang="en-US" dirty="0">
                <a:latin typeface="medium-content-serif-font"/>
              </a:rPr>
              <a:t>So if you want your view on the top of another view then you have to use </a:t>
            </a:r>
            <a:r>
              <a:rPr lang="en-US" i="1" dirty="0" err="1">
                <a:latin typeface="medium-content-serif-font"/>
              </a:rPr>
              <a:t>constraintBottom_toTopOf</a:t>
            </a:r>
            <a:r>
              <a:rPr lang="en-US" i="1" dirty="0">
                <a:latin typeface="medium-content-serif-font"/>
              </a:rPr>
              <a:t>. </a:t>
            </a:r>
          </a:p>
          <a:p>
            <a:endParaRPr lang="en-US" i="1" dirty="0">
              <a:latin typeface="medium-content-serif-font"/>
            </a:endParaRPr>
          </a:p>
          <a:p>
            <a:r>
              <a:rPr lang="en-US" i="1" dirty="0">
                <a:latin typeface="medium-content-serif-font"/>
              </a:rPr>
              <a:t>What</a:t>
            </a:r>
            <a:r>
              <a:rPr lang="en-US" dirty="0">
                <a:latin typeface="medium-content-serif-font"/>
              </a:rPr>
              <a:t> this does is that it will align your view bottom side with the corresponding view top side hence your view will come on the top of that view.</a:t>
            </a:r>
            <a:endParaRPr lang="en-US" dirty="0"/>
          </a:p>
        </p:txBody>
      </p:sp>
    </p:spTree>
    <p:extLst>
      <p:ext uri="{BB962C8B-B14F-4D97-AF65-F5344CB8AC3E}">
        <p14:creationId xmlns:p14="http://schemas.microsoft.com/office/powerpoint/2010/main" val="2672906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103801"/>
            <a:ext cx="65" cy="6648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84054"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251520" y="561002"/>
            <a:ext cx="8712968" cy="5324535"/>
          </a:xfrm>
          <a:prstGeom prst="rect">
            <a:avLst/>
          </a:prstGeom>
        </p:spPr>
        <p:txBody>
          <a:bodyPr wrap="square">
            <a:spAutoFit/>
          </a:bodyPr>
          <a:lstStyle/>
          <a:p>
            <a:pPr lvl="0" eaLnBrk="0" fontAlgn="base" hangingPunct="0">
              <a:spcBef>
                <a:spcPct val="0"/>
              </a:spcBef>
              <a:spcAft>
                <a:spcPct val="0"/>
              </a:spcAft>
            </a:pPr>
            <a:r>
              <a:rPr lang="en-US" sz="2000" b="1" u="sng" dirty="0">
                <a:latin typeface="medium-content-serif-font"/>
              </a:rPr>
              <a:t>Take an advantage of percentage system</a:t>
            </a:r>
          </a:p>
          <a:p>
            <a:pPr lvl="0" algn="just" eaLnBrk="0" fontAlgn="base" hangingPunct="0">
              <a:spcBef>
                <a:spcPct val="0"/>
              </a:spcBef>
              <a:spcAft>
                <a:spcPct val="0"/>
              </a:spcAft>
            </a:pPr>
            <a:br>
              <a:rPr lang="en-US" sz="2000" b="1" u="sng" dirty="0">
                <a:latin typeface="medium-content-serif-font"/>
              </a:rPr>
            </a:br>
            <a:r>
              <a:rPr lang="en-US" dirty="0">
                <a:latin typeface="medium-content-serif-font"/>
              </a:rPr>
              <a:t>The new concept is bias system what this does is that you will define the percentage of the screen the view should move forward or downward ranging for 0 to 100%. </a:t>
            </a:r>
          </a:p>
          <a:p>
            <a:pPr lvl="0" algn="just" eaLnBrk="0" fontAlgn="base" hangingPunct="0">
              <a:spcBef>
                <a:spcPct val="0"/>
              </a:spcBef>
              <a:spcAft>
                <a:spcPct val="0"/>
              </a:spcAft>
            </a:pPr>
            <a:endParaRPr lang="en-US" dirty="0">
              <a:latin typeface="medium-content-serif-font"/>
            </a:endParaRPr>
          </a:p>
          <a:p>
            <a:pPr lvl="0" algn="just" eaLnBrk="0" fontAlgn="base" hangingPunct="0">
              <a:spcBef>
                <a:spcPct val="0"/>
              </a:spcBef>
              <a:spcAft>
                <a:spcPct val="0"/>
              </a:spcAft>
            </a:pPr>
            <a:r>
              <a:rPr lang="en-US" dirty="0">
                <a:latin typeface="medium-content-serif-font"/>
              </a:rPr>
              <a:t>The most important part is that width has to wrap content if horizontal bias is used and height to be wrap content if vertical bias is used. Attributes used for this are</a:t>
            </a:r>
          </a:p>
          <a:p>
            <a:pPr lvl="0" algn="just" eaLnBrk="0" fontAlgn="base" hangingPunct="0">
              <a:spcBef>
                <a:spcPct val="0"/>
              </a:spcBef>
              <a:spcAft>
                <a:spcPct val="0"/>
              </a:spcAft>
            </a:pPr>
            <a:endParaRPr lang="en-US" sz="900" dirty="0"/>
          </a:p>
          <a:p>
            <a:pPr lvl="0" eaLnBrk="0" fontAlgn="base" hangingPunct="0">
              <a:spcBef>
                <a:spcPct val="0"/>
              </a:spcBef>
              <a:spcAft>
                <a:spcPct val="0"/>
              </a:spcAft>
              <a:buFontTx/>
              <a:buChar char="•"/>
            </a:pPr>
            <a:r>
              <a:rPr lang="en-US" dirty="0" err="1">
                <a:latin typeface="medium-content-serif-font"/>
              </a:rPr>
              <a:t>layout_constraintHorizontal_bias</a:t>
            </a:r>
            <a:endParaRPr lang="en-US" dirty="0">
              <a:latin typeface="medium-content-serif-font"/>
            </a:endParaRPr>
          </a:p>
          <a:p>
            <a:pPr lvl="0" eaLnBrk="0" fontAlgn="base" hangingPunct="0">
              <a:spcBef>
                <a:spcPct val="0"/>
              </a:spcBef>
              <a:spcAft>
                <a:spcPct val="0"/>
              </a:spcAft>
              <a:buFontTx/>
              <a:buChar char="•"/>
            </a:pPr>
            <a:r>
              <a:rPr lang="en-US" dirty="0" err="1">
                <a:latin typeface="medium-content-serif-font"/>
              </a:rPr>
              <a:t>layout_constraintVertical_bias</a:t>
            </a:r>
            <a:endParaRPr lang="en-US" dirty="0">
              <a:latin typeface="medium-content-serif-font"/>
            </a:endParaRPr>
          </a:p>
          <a:p>
            <a:pPr lvl="0" eaLnBrk="0" fontAlgn="base" hangingPunct="0">
              <a:spcBef>
                <a:spcPct val="0"/>
              </a:spcBef>
              <a:spcAft>
                <a:spcPct val="0"/>
              </a:spcAft>
            </a:pPr>
            <a:endParaRPr lang="en-US" dirty="0">
              <a:latin typeface="medium-content-sans-serif-font"/>
            </a:endParaRPr>
          </a:p>
          <a:p>
            <a:pPr lvl="0" eaLnBrk="0" fontAlgn="base" hangingPunct="0">
              <a:spcBef>
                <a:spcPct val="0"/>
              </a:spcBef>
              <a:spcAft>
                <a:spcPct val="0"/>
              </a:spcAft>
            </a:pPr>
            <a:r>
              <a:rPr lang="en-US" sz="1400" dirty="0">
                <a:latin typeface="Menlo"/>
              </a:rPr>
              <a:t>&lt;</a:t>
            </a:r>
            <a:r>
              <a:rPr lang="en-US" sz="1400" b="1" dirty="0" err="1">
                <a:latin typeface="Menlo"/>
              </a:rPr>
              <a:t>TextView</a:t>
            </a:r>
            <a:br>
              <a:rPr lang="en-US" sz="1400" b="1" dirty="0">
                <a:latin typeface="Menlo"/>
              </a:rPr>
            </a:br>
            <a:r>
              <a:rPr lang="en-US" sz="1400" b="1" dirty="0" err="1">
                <a:latin typeface="Menlo"/>
              </a:rPr>
              <a:t>android:layout_width</a:t>
            </a:r>
            <a:r>
              <a:rPr lang="en-US" sz="1400" b="1" dirty="0">
                <a:latin typeface="Menlo"/>
              </a:rPr>
              <a:t>="</a:t>
            </a:r>
            <a:r>
              <a:rPr lang="en-US" sz="1400" b="1" dirty="0" err="1">
                <a:latin typeface="Menlo"/>
              </a:rPr>
              <a:t>wrap_content</a:t>
            </a:r>
            <a:r>
              <a:rPr lang="en-US" sz="1400" b="1" dirty="0">
                <a:latin typeface="Menlo"/>
              </a:rPr>
              <a:t>"</a:t>
            </a:r>
            <a:br>
              <a:rPr lang="en-US" sz="1400" b="1" dirty="0">
                <a:latin typeface="Menlo"/>
              </a:rPr>
            </a:br>
            <a:r>
              <a:rPr lang="en-US" sz="1400" b="1" dirty="0" err="1">
                <a:latin typeface="Menlo"/>
              </a:rPr>
              <a:t>android:layout_height</a:t>
            </a:r>
            <a:r>
              <a:rPr lang="en-US" sz="1400" b="1" dirty="0">
                <a:latin typeface="Menlo"/>
              </a:rPr>
              <a:t>="</a:t>
            </a:r>
            <a:r>
              <a:rPr lang="en-US" sz="1400" b="1" dirty="0" err="1">
                <a:latin typeface="Menlo"/>
              </a:rPr>
              <a:t>wrap_content</a:t>
            </a:r>
            <a:r>
              <a:rPr lang="en-US" sz="1400" b="1" dirty="0">
                <a:latin typeface="Menlo"/>
              </a:rPr>
              <a:t>" </a:t>
            </a:r>
            <a:br>
              <a:rPr lang="en-US" sz="1400" b="1" dirty="0">
                <a:latin typeface="Menlo"/>
              </a:rPr>
            </a:br>
            <a:r>
              <a:rPr lang="en-US" sz="1400" b="1" dirty="0" err="1">
                <a:latin typeface="Menlo"/>
              </a:rPr>
              <a:t>app:layout_constraintHorizontal_bias</a:t>
            </a:r>
            <a:r>
              <a:rPr lang="en-US" sz="1400" b="1" dirty="0">
                <a:latin typeface="Menlo"/>
              </a:rPr>
              <a:t>="0.5"</a:t>
            </a:r>
            <a:br>
              <a:rPr lang="en-US" sz="1400" b="1" dirty="0">
                <a:latin typeface="Menlo"/>
              </a:rPr>
            </a:br>
            <a:r>
              <a:rPr lang="en-US" sz="1400" b="1" dirty="0" err="1">
                <a:latin typeface="Menlo"/>
              </a:rPr>
              <a:t>app:layout_constraintLeft_toLeftOf</a:t>
            </a:r>
            <a:r>
              <a:rPr lang="en-US" sz="1400" b="1" dirty="0">
                <a:latin typeface="Menlo"/>
              </a:rPr>
              <a:t>="parent"</a:t>
            </a:r>
            <a:br>
              <a:rPr lang="en-US" sz="1400" b="1" dirty="0">
                <a:latin typeface="Menlo"/>
              </a:rPr>
            </a:br>
            <a:r>
              <a:rPr lang="en-US" sz="1400" b="1" dirty="0" err="1">
                <a:latin typeface="Menlo"/>
              </a:rPr>
              <a:t>app:layout_constraintRight_toRightOf</a:t>
            </a:r>
            <a:r>
              <a:rPr lang="en-US" sz="1400" b="1" dirty="0">
                <a:latin typeface="Menlo"/>
              </a:rPr>
              <a:t>="parent"</a:t>
            </a:r>
            <a:r>
              <a:rPr lang="en-US" sz="1400" dirty="0">
                <a:latin typeface="Menlo"/>
              </a:rPr>
              <a:t>/&gt;</a:t>
            </a:r>
          </a:p>
          <a:p>
            <a:pPr lvl="0" eaLnBrk="0" fontAlgn="base" hangingPunct="0">
              <a:spcBef>
                <a:spcPct val="0"/>
              </a:spcBef>
              <a:spcAft>
                <a:spcPct val="0"/>
              </a:spcAft>
            </a:pPr>
            <a:endParaRPr lang="en-US" sz="900" dirty="0"/>
          </a:p>
          <a:p>
            <a:pPr lvl="0" algn="just" eaLnBrk="0" fontAlgn="base" hangingPunct="0">
              <a:spcBef>
                <a:spcPct val="0"/>
              </a:spcBef>
              <a:spcAft>
                <a:spcPct val="0"/>
              </a:spcAft>
            </a:pPr>
            <a:r>
              <a:rPr lang="en-US" dirty="0">
                <a:latin typeface="medium-content-serif-font"/>
              </a:rPr>
              <a:t>This will position the </a:t>
            </a:r>
            <a:r>
              <a:rPr lang="en-US" dirty="0" err="1">
                <a:latin typeface="medium-content-serif-font"/>
              </a:rPr>
              <a:t>textview</a:t>
            </a:r>
            <a:r>
              <a:rPr lang="en-US" dirty="0">
                <a:latin typeface="medium-content-serif-font"/>
              </a:rPr>
              <a:t> to the 50% of the screen. In case you want to position based some view than use </a:t>
            </a:r>
            <a:r>
              <a:rPr lang="en-US" i="1" dirty="0" err="1">
                <a:latin typeface="medium-content-serif-font"/>
              </a:rPr>
              <a:t>constraintLeft_toRightOf</a:t>
            </a:r>
            <a:r>
              <a:rPr lang="en-US" i="1" dirty="0">
                <a:latin typeface="medium-content-serif-font"/>
              </a:rPr>
              <a:t> </a:t>
            </a:r>
            <a:r>
              <a:rPr lang="en-US" dirty="0">
                <a:latin typeface="medium-content-serif-font"/>
              </a:rPr>
              <a:t>and use id of that view after this it will calculate percentage based on that view not from the screen.</a:t>
            </a:r>
            <a:endParaRPr lang="en-US" sz="2000" dirty="0">
              <a:latin typeface="Arial" panose="020B0604020202020204" pitchFamily="34" charset="0"/>
            </a:endParaRPr>
          </a:p>
        </p:txBody>
      </p:sp>
    </p:spTree>
    <p:extLst>
      <p:ext uri="{BB962C8B-B14F-4D97-AF65-F5344CB8AC3E}">
        <p14:creationId xmlns:p14="http://schemas.microsoft.com/office/powerpoint/2010/main" val="156217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68760"/>
            <a:ext cx="8292572" cy="396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325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8809" y="0"/>
            <a:ext cx="8496944" cy="1877437"/>
          </a:xfrm>
          <a:prstGeom prst="rect">
            <a:avLst/>
          </a:prstGeom>
        </p:spPr>
        <p:txBody>
          <a:bodyPr wrap="square">
            <a:spAutoFit/>
          </a:bodyPr>
          <a:lstStyle/>
          <a:p>
            <a:r>
              <a:rPr lang="en-US" sz="2800" b="1" u="sng" dirty="0">
                <a:solidFill>
                  <a:srgbClr val="FF0000"/>
                </a:solidFill>
              </a:rPr>
              <a:t>Android Toast</a:t>
            </a:r>
          </a:p>
          <a:p>
            <a:endParaRPr lang="en-US" dirty="0"/>
          </a:p>
          <a:p>
            <a:r>
              <a:rPr lang="en-US" dirty="0" err="1"/>
              <a:t>Andorid</a:t>
            </a:r>
            <a:r>
              <a:rPr lang="en-US" dirty="0"/>
              <a:t> Toast can be used to display information for the short period of time. A toast contains message to be displayed quickly and disappears after sometime</a:t>
            </a:r>
          </a:p>
          <a:p>
            <a:endParaRPr lang="en-US" dirty="0"/>
          </a:p>
          <a:p>
            <a:r>
              <a:rPr lang="en-US" sz="1600" b="1" dirty="0" err="1"/>
              <a:t>Toast.makeText</a:t>
            </a:r>
            <a:r>
              <a:rPr lang="en-US" sz="1600" b="1" dirty="0"/>
              <a:t>(</a:t>
            </a:r>
            <a:r>
              <a:rPr lang="en-US" sz="1600" b="1" dirty="0" err="1"/>
              <a:t>getApplicationContext</a:t>
            </a:r>
            <a:r>
              <a:rPr lang="en-US" sz="1600" b="1" dirty="0"/>
              <a:t>(),"Hello </a:t>
            </a:r>
            <a:r>
              <a:rPr lang="en-US" sz="1600" b="1" dirty="0" err="1"/>
              <a:t>Netacrhitec</a:t>
            </a:r>
            <a:r>
              <a:rPr lang="en-US" sz="1600" b="1" dirty="0"/>
              <a:t>",</a:t>
            </a:r>
            <a:r>
              <a:rPr lang="en-US" sz="1600" b="1" dirty="0" err="1"/>
              <a:t>Toast.LENGTH_SHORT</a:t>
            </a:r>
            <a:r>
              <a:rPr lang="en-US" sz="1600" b="1" dirty="0"/>
              <a:t>).show(); </a:t>
            </a:r>
          </a:p>
        </p:txBody>
      </p:sp>
      <p:sp>
        <p:nvSpPr>
          <p:cNvPr id="3" name="Rectangle 2"/>
          <p:cNvSpPr/>
          <p:nvPr/>
        </p:nvSpPr>
        <p:spPr>
          <a:xfrm>
            <a:off x="251520" y="2426117"/>
            <a:ext cx="9073008" cy="3754874"/>
          </a:xfrm>
          <a:prstGeom prst="rect">
            <a:avLst/>
          </a:prstGeom>
        </p:spPr>
        <p:txBody>
          <a:bodyPr wrap="square">
            <a:spAutoFit/>
          </a:bodyPr>
          <a:lstStyle/>
          <a:p>
            <a:pPr algn="just">
              <a:buFont typeface="+mj-lt"/>
              <a:buAutoNum type="arabicPeriod"/>
            </a:pPr>
            <a:r>
              <a:rPr lang="en-US" sz="1400" b="1" dirty="0">
                <a:solidFill>
                  <a:srgbClr val="006699"/>
                </a:solidFill>
                <a:latin typeface="verdana" panose="020B0604030504040204" pitchFamily="34" charset="0"/>
              </a:rPr>
              <a:t>public</a:t>
            </a: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class</a:t>
            </a: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MainActivity</a:t>
            </a: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extends</a:t>
            </a:r>
            <a:r>
              <a:rPr lang="en-US" sz="1400" dirty="0">
                <a:solidFill>
                  <a:srgbClr val="000000"/>
                </a:solidFill>
                <a:latin typeface="verdana" panose="020B0604030504040204" pitchFamily="34" charset="0"/>
              </a:rPr>
              <a:t> Activity {  </a:t>
            </a:r>
          </a:p>
          <a:p>
            <a:pPr algn="just">
              <a:buFont typeface="+mj-lt"/>
              <a:buAutoNum type="arabicPeriod"/>
            </a:pPr>
            <a:r>
              <a:rPr lang="en-US" sz="1400" dirty="0">
                <a:solidFill>
                  <a:srgbClr val="000000"/>
                </a:solidFill>
                <a:latin typeface="verdana" panose="020B0604030504040204" pitchFamily="34" charset="0"/>
              </a:rPr>
              <a:t>     </a:t>
            </a:r>
            <a:r>
              <a:rPr lang="en-US" sz="1400" dirty="0">
                <a:solidFill>
                  <a:srgbClr val="646464"/>
                </a:solidFill>
                <a:latin typeface="verdana" panose="020B0604030504040204" pitchFamily="34" charset="0"/>
              </a:rPr>
              <a:t>@Override</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public</a:t>
            </a: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void</a:t>
            </a: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onCreate</a:t>
            </a:r>
            <a:r>
              <a:rPr lang="en-US" sz="1400" dirty="0">
                <a:solidFill>
                  <a:srgbClr val="000000"/>
                </a:solidFill>
                <a:latin typeface="verdana" panose="020B0604030504040204" pitchFamily="34" charset="0"/>
              </a:rPr>
              <a:t>(Bundle </a:t>
            </a:r>
            <a:r>
              <a:rPr lang="en-US" sz="1400" dirty="0" err="1">
                <a:solidFill>
                  <a:srgbClr val="000000"/>
                </a:solidFill>
                <a:latin typeface="verdana" panose="020B0604030504040204" pitchFamily="34" charset="0"/>
              </a:rPr>
              <a:t>savedInstanceState</a:t>
            </a:r>
            <a:r>
              <a:rPr lang="en-US" sz="1400" dirty="0">
                <a:solidFill>
                  <a:srgbClr val="000000"/>
                </a:solidFill>
                <a:latin typeface="verdana" panose="020B0604030504040204" pitchFamily="34" charset="0"/>
              </a:rPr>
              <a:t>) {  </a:t>
            </a:r>
          </a:p>
          <a:p>
            <a:pPr algn="just">
              <a:buFont typeface="+mj-lt"/>
              <a:buAutoNum type="arabicPeriod"/>
            </a:pPr>
            <a:r>
              <a:rPr lang="en-US" sz="1400" dirty="0">
                <a:solidFill>
                  <a:srgbClr val="000000"/>
                </a:solidFill>
                <a:latin typeface="verdana" panose="020B0604030504040204" pitchFamily="34" charset="0"/>
              </a:rPr>
              <a:t>            </a:t>
            </a:r>
            <a:r>
              <a:rPr lang="en-US" sz="1400" b="1" dirty="0" err="1">
                <a:solidFill>
                  <a:srgbClr val="006699"/>
                </a:solidFill>
                <a:latin typeface="verdana" panose="020B0604030504040204" pitchFamily="34" charset="0"/>
              </a:rPr>
              <a:t>super</a:t>
            </a:r>
            <a:r>
              <a:rPr lang="en-US" sz="1400" dirty="0" err="1">
                <a:solidFill>
                  <a:srgbClr val="000000"/>
                </a:solidFill>
                <a:latin typeface="verdana" panose="020B0604030504040204" pitchFamily="34" charset="0"/>
              </a:rPr>
              <a:t>.onCreate</a:t>
            </a:r>
            <a:r>
              <a:rPr lang="en-US" sz="1400" dirty="0">
                <a:solidFill>
                  <a:srgbClr val="000000"/>
                </a:solidFill>
                <a:latin typeface="verdana" panose="020B0604030504040204" pitchFamily="34" charset="0"/>
              </a:rPr>
              <a:t>(</a:t>
            </a:r>
            <a:r>
              <a:rPr lang="en-US" sz="1400" dirty="0" err="1">
                <a:solidFill>
                  <a:srgbClr val="000000"/>
                </a:solidFill>
                <a:latin typeface="verdana" panose="020B0604030504040204" pitchFamily="34" charset="0"/>
              </a:rPr>
              <a:t>savedInstanceState</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setContentView</a:t>
            </a:r>
            <a:r>
              <a:rPr lang="en-US" sz="1400" dirty="0">
                <a:solidFill>
                  <a:srgbClr val="000000"/>
                </a:solidFill>
                <a:latin typeface="verdana" panose="020B0604030504040204" pitchFamily="34" charset="0"/>
              </a:rPr>
              <a:t>(</a:t>
            </a:r>
            <a:r>
              <a:rPr lang="en-US" sz="1400" dirty="0" err="1">
                <a:solidFill>
                  <a:srgbClr val="000000"/>
                </a:solidFill>
                <a:latin typeface="verdana" panose="020B0604030504040204" pitchFamily="34" charset="0"/>
              </a:rPr>
              <a:t>R.layout.activity_main</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a:solidFill>
                  <a:srgbClr val="008200"/>
                </a:solidFill>
                <a:latin typeface="verdana" panose="020B0604030504040204" pitchFamily="34" charset="0"/>
              </a:rPr>
              <a:t>//Displaying Toast with Hello </a:t>
            </a:r>
            <a:r>
              <a:rPr lang="en-US" sz="1400" dirty="0" err="1">
                <a:solidFill>
                  <a:srgbClr val="008200"/>
                </a:solidFill>
                <a:latin typeface="verdana" panose="020B0604030504040204" pitchFamily="34" charset="0"/>
              </a:rPr>
              <a:t>Javatpoint</a:t>
            </a:r>
            <a:r>
              <a:rPr lang="en-US" sz="1400" dirty="0">
                <a:solidFill>
                  <a:srgbClr val="008200"/>
                </a:solidFill>
                <a:latin typeface="verdana" panose="020B0604030504040204" pitchFamily="34" charset="0"/>
              </a:rPr>
              <a:t> message</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Toast.makeText</a:t>
            </a:r>
            <a:r>
              <a:rPr lang="en-US" sz="1400" dirty="0">
                <a:solidFill>
                  <a:srgbClr val="000000"/>
                </a:solidFill>
                <a:latin typeface="verdana" panose="020B0604030504040204" pitchFamily="34" charset="0"/>
              </a:rPr>
              <a:t>(</a:t>
            </a:r>
            <a:r>
              <a:rPr lang="en-US" sz="1400" dirty="0" err="1">
                <a:solidFill>
                  <a:srgbClr val="000000"/>
                </a:solidFill>
                <a:latin typeface="verdana" panose="020B0604030504040204" pitchFamily="34" charset="0"/>
              </a:rPr>
              <a:t>getApplicationContext</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"Hello </a:t>
            </a:r>
            <a:r>
              <a:rPr lang="en-US" sz="1400" dirty="0" err="1">
                <a:solidFill>
                  <a:srgbClr val="0000FF"/>
                </a:solidFill>
                <a:latin typeface="verdana" panose="020B0604030504040204" pitchFamily="34" charset="0"/>
              </a:rPr>
              <a:t>Netacrhic</a:t>
            </a:r>
            <a:r>
              <a:rPr lang="en-US" sz="1400" dirty="0">
                <a:solidFill>
                  <a:srgbClr val="0000FF"/>
                </a:solidFill>
                <a:latin typeface="verdana" panose="020B0604030504040204" pitchFamily="34" charset="0"/>
              </a:rPr>
              <a:t>"</a:t>
            </a:r>
            <a:r>
              <a:rPr lang="en-US" sz="1400" dirty="0">
                <a:solidFill>
                  <a:srgbClr val="000000"/>
                </a:solidFill>
                <a:latin typeface="verdana" panose="020B0604030504040204" pitchFamily="34" charset="0"/>
              </a:rPr>
              <a:t>,</a:t>
            </a:r>
            <a:r>
              <a:rPr lang="en-US" sz="1400" dirty="0" err="1">
                <a:solidFill>
                  <a:srgbClr val="000000"/>
                </a:solidFill>
                <a:latin typeface="verdana" panose="020B0604030504040204" pitchFamily="34" charset="0"/>
              </a:rPr>
              <a:t>Toast.LENGTH_SHORT</a:t>
            </a:r>
            <a:r>
              <a:rPr lang="en-US" sz="1400" dirty="0">
                <a:solidFill>
                  <a:srgbClr val="000000"/>
                </a:solidFill>
                <a:latin typeface="verdana" panose="020B0604030504040204" pitchFamily="34" charset="0"/>
              </a:rPr>
              <a:t>).show();  </a:t>
            </a:r>
          </a:p>
          <a:p>
            <a:pPr algn="just">
              <a:buFont typeface="+mj-lt"/>
              <a:buAutoNum type="arabicPeriod"/>
            </a:pPr>
            <a:r>
              <a:rPr lang="en-US" sz="1400" dirty="0">
                <a:solidFill>
                  <a:srgbClr val="000000"/>
                </a:solidFill>
                <a:latin typeface="verdana" panose="020B0604030504040204" pitchFamily="34" charset="0"/>
              </a:rPr>
              <a:t>        }  </a:t>
            </a:r>
          </a:p>
          <a:p>
            <a:pPr algn="just">
              <a:buFont typeface="+mj-lt"/>
              <a:buAutoNum type="arabicPeriod"/>
            </a:pP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a:solidFill>
                  <a:srgbClr val="646464"/>
                </a:solidFill>
                <a:latin typeface="verdana" panose="020B0604030504040204" pitchFamily="34" charset="0"/>
              </a:rPr>
              <a:t>@Override</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public</a:t>
            </a:r>
            <a:r>
              <a:rPr lang="en-US" sz="1400" dirty="0">
                <a:solidFill>
                  <a:srgbClr val="000000"/>
                </a:solidFill>
                <a:latin typeface="verdana" panose="020B0604030504040204" pitchFamily="34" charset="0"/>
              </a:rPr>
              <a:t> </a:t>
            </a:r>
            <a:r>
              <a:rPr lang="en-US" sz="1400" b="1" dirty="0" err="1">
                <a:solidFill>
                  <a:srgbClr val="006699"/>
                </a:solidFill>
                <a:latin typeface="verdana" panose="020B0604030504040204" pitchFamily="34" charset="0"/>
              </a:rPr>
              <a:t>boolean</a:t>
            </a: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onCreateOptionsMenu</a:t>
            </a:r>
            <a:r>
              <a:rPr lang="en-US" sz="1400" dirty="0">
                <a:solidFill>
                  <a:srgbClr val="000000"/>
                </a:solidFill>
                <a:latin typeface="verdana" panose="020B0604030504040204" pitchFamily="34" charset="0"/>
              </a:rPr>
              <a:t>(Menu menu) {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getMenuInflater</a:t>
            </a:r>
            <a:r>
              <a:rPr lang="en-US" sz="1400" dirty="0">
                <a:solidFill>
                  <a:srgbClr val="000000"/>
                </a:solidFill>
                <a:latin typeface="verdana" panose="020B0604030504040204" pitchFamily="34" charset="0"/>
              </a:rPr>
              <a:t>().inflate(</a:t>
            </a:r>
            <a:r>
              <a:rPr lang="en-US" sz="1400" dirty="0" err="1">
                <a:solidFill>
                  <a:srgbClr val="000000"/>
                </a:solidFill>
                <a:latin typeface="verdana" panose="020B0604030504040204" pitchFamily="34" charset="0"/>
              </a:rPr>
              <a:t>R.menu.activity_main</a:t>
            </a:r>
            <a:r>
              <a:rPr lang="en-US" sz="1400" dirty="0">
                <a:solidFill>
                  <a:srgbClr val="000000"/>
                </a:solidFill>
                <a:latin typeface="verdana" panose="020B0604030504040204" pitchFamily="34" charset="0"/>
              </a:rPr>
              <a:t>, menu);  </a:t>
            </a:r>
          </a:p>
          <a:p>
            <a:pPr algn="just">
              <a:buFont typeface="+mj-lt"/>
              <a:buAutoNum type="arabicPeriod"/>
            </a:pP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return</a:t>
            </a: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true</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  </a:t>
            </a:r>
          </a:p>
          <a:p>
            <a:pPr algn="just">
              <a:buFont typeface="+mj-lt"/>
              <a:buAutoNum type="arabicPeriod"/>
            </a:pP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a:t>
            </a:r>
            <a:endParaRPr lang="en-US" sz="1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609776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548680"/>
            <a:ext cx="7992888" cy="4524315"/>
          </a:xfrm>
          <a:prstGeom prst="rect">
            <a:avLst/>
          </a:prstGeom>
        </p:spPr>
        <p:txBody>
          <a:bodyPr wrap="square">
            <a:spAutoFit/>
          </a:bodyPr>
          <a:lstStyle/>
          <a:p>
            <a:r>
              <a:rPr lang="en-US" b="1" u="sng" dirty="0"/>
              <a:t>Android </a:t>
            </a:r>
            <a:r>
              <a:rPr lang="en-US" b="1" u="sng" dirty="0" err="1"/>
              <a:t>CheckBox</a:t>
            </a:r>
            <a:r>
              <a:rPr lang="en-US" b="1" u="sng" dirty="0"/>
              <a:t> Example</a:t>
            </a:r>
          </a:p>
          <a:p>
            <a:endParaRPr lang="en-US" dirty="0"/>
          </a:p>
          <a:p>
            <a:r>
              <a:rPr lang="en-US" dirty="0"/>
              <a:t>android checkbox</a:t>
            </a:r>
          </a:p>
          <a:p>
            <a:r>
              <a:rPr lang="en-US" dirty="0"/>
              <a:t>Android </a:t>
            </a:r>
            <a:r>
              <a:rPr lang="en-US" dirty="0" err="1"/>
              <a:t>CheckBox</a:t>
            </a:r>
            <a:r>
              <a:rPr lang="en-US" dirty="0"/>
              <a:t> is a type of two state button either checked or unchecked.</a:t>
            </a:r>
          </a:p>
          <a:p>
            <a:endParaRPr lang="en-US" dirty="0"/>
          </a:p>
          <a:p>
            <a:r>
              <a:rPr lang="en-US" dirty="0"/>
              <a:t>There can be a lot of usage of checkboxes. For example, it can be used to know the hobby of the user, activate/deactivate the specific action etc.</a:t>
            </a:r>
          </a:p>
          <a:p>
            <a:endParaRPr lang="en-US" dirty="0"/>
          </a:p>
          <a:p>
            <a:r>
              <a:rPr lang="en-US" b="1" dirty="0"/>
              <a:t>&lt;</a:t>
            </a:r>
            <a:r>
              <a:rPr lang="en-US" b="1" dirty="0" err="1"/>
              <a:t>CheckBox</a:t>
            </a:r>
            <a:r>
              <a:rPr lang="en-US" dirty="0"/>
              <a:t>  </a:t>
            </a:r>
          </a:p>
          <a:p>
            <a:r>
              <a:rPr lang="en-US" dirty="0"/>
              <a:t>        </a:t>
            </a:r>
            <a:r>
              <a:rPr lang="en-US" dirty="0" err="1"/>
              <a:t>android:id</a:t>
            </a:r>
            <a:r>
              <a:rPr lang="en-US" dirty="0"/>
              <a:t>="@+id/checkBox1"  </a:t>
            </a:r>
          </a:p>
          <a:p>
            <a:r>
              <a:rPr lang="en-US" dirty="0"/>
              <a:t>        </a:t>
            </a:r>
            <a:r>
              <a:rPr lang="en-US" dirty="0" err="1"/>
              <a:t>android:layout_width</a:t>
            </a:r>
            <a:r>
              <a:rPr lang="en-US" dirty="0"/>
              <a:t>="</a:t>
            </a:r>
            <a:r>
              <a:rPr lang="en-US" dirty="0" err="1"/>
              <a:t>wrap_content</a:t>
            </a:r>
            <a:r>
              <a:rPr lang="en-US" dirty="0"/>
              <a:t>"  </a:t>
            </a:r>
          </a:p>
          <a:p>
            <a:r>
              <a:rPr lang="en-US" dirty="0"/>
              <a:t>        </a:t>
            </a:r>
            <a:r>
              <a:rPr lang="en-US" dirty="0" err="1"/>
              <a:t>android:layout_height</a:t>
            </a:r>
            <a:r>
              <a:rPr lang="en-US" dirty="0"/>
              <a:t>="</a:t>
            </a:r>
            <a:r>
              <a:rPr lang="en-US" dirty="0" err="1"/>
              <a:t>wrap_content</a:t>
            </a:r>
            <a:r>
              <a:rPr lang="en-US" dirty="0"/>
              <a:t>"  </a:t>
            </a:r>
          </a:p>
          <a:p>
            <a:r>
              <a:rPr lang="en-US" dirty="0"/>
              <a:t>        </a:t>
            </a:r>
            <a:r>
              <a:rPr lang="en-US" dirty="0" err="1"/>
              <a:t>android:layout_alignParentLeft</a:t>
            </a:r>
            <a:r>
              <a:rPr lang="en-US" dirty="0"/>
              <a:t>="true"  </a:t>
            </a:r>
          </a:p>
          <a:p>
            <a:r>
              <a:rPr lang="en-US" dirty="0"/>
              <a:t>        </a:t>
            </a:r>
            <a:r>
              <a:rPr lang="en-US" dirty="0" err="1"/>
              <a:t>android:layout_alignParentTop</a:t>
            </a:r>
            <a:r>
              <a:rPr lang="en-US" dirty="0"/>
              <a:t>="true"  </a:t>
            </a:r>
          </a:p>
          <a:p>
            <a:r>
              <a:rPr lang="en-US" dirty="0"/>
              <a:t>        </a:t>
            </a:r>
            <a:r>
              <a:rPr lang="en-US" dirty="0" err="1"/>
              <a:t>android:text</a:t>
            </a:r>
            <a:r>
              <a:rPr lang="en-US" dirty="0"/>
              <a:t>="Pizza" </a:t>
            </a:r>
            <a:r>
              <a:rPr lang="en-US" b="1" dirty="0"/>
              <a:t>/&gt;</a:t>
            </a:r>
            <a:r>
              <a:rPr lang="en-US" dirty="0"/>
              <a:t>  </a:t>
            </a:r>
          </a:p>
          <a:p>
            <a:endParaRPr lang="en-US" dirty="0"/>
          </a:p>
        </p:txBody>
      </p:sp>
    </p:spTree>
    <p:extLst>
      <p:ext uri="{BB962C8B-B14F-4D97-AF65-F5344CB8AC3E}">
        <p14:creationId xmlns:p14="http://schemas.microsoft.com/office/powerpoint/2010/main" val="28812499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836712"/>
            <a:ext cx="7632848" cy="4462760"/>
          </a:xfrm>
          <a:prstGeom prst="rect">
            <a:avLst/>
          </a:prstGeom>
        </p:spPr>
        <p:txBody>
          <a:bodyPr wrap="square">
            <a:spAutoFit/>
          </a:bodyPr>
          <a:lstStyle/>
          <a:p>
            <a:pPr algn="just"/>
            <a:endParaRPr lang="en-US" sz="1400" b="1" dirty="0">
              <a:solidFill>
                <a:srgbClr val="006699"/>
              </a:solidFill>
              <a:latin typeface="verdana" panose="020B0604030504040204" pitchFamily="34" charset="0"/>
            </a:endParaRPr>
          </a:p>
          <a:p>
            <a:pPr algn="just"/>
            <a:r>
              <a:rPr lang="en-US" sz="1400" dirty="0" err="1"/>
              <a:t>CheckBox</a:t>
            </a:r>
            <a:r>
              <a:rPr lang="en-US" sz="1400" dirty="0"/>
              <a:t> </a:t>
            </a:r>
            <a:r>
              <a:rPr lang="en-US" sz="1400" dirty="0" err="1"/>
              <a:t>chk</a:t>
            </a:r>
            <a:r>
              <a:rPr lang="en-US" sz="1400" dirty="0"/>
              <a:t>;</a:t>
            </a:r>
            <a:endParaRPr lang="en-US" sz="1400" b="1" dirty="0">
              <a:solidFill>
                <a:srgbClr val="006699"/>
              </a:solidFill>
              <a:latin typeface="verdana" panose="020B0604030504040204" pitchFamily="34" charset="0"/>
            </a:endParaRPr>
          </a:p>
          <a:p>
            <a:pPr algn="just"/>
            <a:r>
              <a:rPr lang="en-US" sz="1400" b="1" dirty="0">
                <a:solidFill>
                  <a:srgbClr val="006699"/>
                </a:solidFill>
                <a:latin typeface="verdana" panose="020B0604030504040204" pitchFamily="34" charset="0"/>
              </a:rPr>
              <a:t>public</a:t>
            </a: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void</a:t>
            </a: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addListenerOnButtonClick</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a:solidFill>
                  <a:srgbClr val="008200"/>
                </a:solidFill>
                <a:latin typeface="verdana" panose="020B0604030504040204" pitchFamily="34" charset="0"/>
              </a:rPr>
              <a:t>//Getting instance of </a:t>
            </a:r>
            <a:r>
              <a:rPr lang="en-US" sz="1400" dirty="0" err="1">
                <a:solidFill>
                  <a:srgbClr val="008200"/>
                </a:solidFill>
                <a:latin typeface="verdana" panose="020B0604030504040204" pitchFamily="34" charset="0"/>
              </a:rPr>
              <a:t>CheckBoxes</a:t>
            </a:r>
            <a:r>
              <a:rPr lang="en-US" sz="1400" dirty="0">
                <a:solidFill>
                  <a:srgbClr val="008200"/>
                </a:solidFill>
                <a:latin typeface="verdana" panose="020B0604030504040204" pitchFamily="34" charset="0"/>
              </a:rPr>
              <a:t> and Button from the activty_main.xml file</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chk</a:t>
            </a:r>
            <a:r>
              <a:rPr lang="en-US" sz="1400" dirty="0">
                <a:solidFill>
                  <a:srgbClr val="000000"/>
                </a:solidFill>
                <a:latin typeface="verdana" panose="020B0604030504040204" pitchFamily="34" charset="0"/>
              </a:rPr>
              <a:t>=(</a:t>
            </a:r>
            <a:r>
              <a:rPr lang="en-US" sz="1400" dirty="0" err="1">
                <a:solidFill>
                  <a:srgbClr val="000000"/>
                </a:solidFill>
                <a:latin typeface="verdana" panose="020B0604030504040204" pitchFamily="34" charset="0"/>
              </a:rPr>
              <a:t>CheckBox</a:t>
            </a:r>
            <a:r>
              <a:rPr lang="en-US" sz="1400" dirty="0">
                <a:solidFill>
                  <a:srgbClr val="000000"/>
                </a:solidFill>
                <a:latin typeface="verdana" panose="020B0604030504040204" pitchFamily="34" charset="0"/>
              </a:rPr>
              <a:t>)</a:t>
            </a:r>
            <a:r>
              <a:rPr lang="en-US" sz="1400" dirty="0" err="1">
                <a:solidFill>
                  <a:srgbClr val="000000"/>
                </a:solidFill>
                <a:latin typeface="verdana" panose="020B0604030504040204" pitchFamily="34" charset="0"/>
              </a:rPr>
              <a:t>findViewById</a:t>
            </a:r>
            <a:r>
              <a:rPr lang="en-US" sz="1400" dirty="0">
                <a:solidFill>
                  <a:srgbClr val="000000"/>
                </a:solidFill>
                <a:latin typeface="verdana" panose="020B0604030504040204" pitchFamily="34" charset="0"/>
              </a:rPr>
              <a:t>(R.id.checkBox1);  </a:t>
            </a:r>
          </a:p>
          <a:p>
            <a:pPr algn="just">
              <a:buFont typeface="+mj-lt"/>
              <a:buAutoNum type="arabicPeriod"/>
            </a:pP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a:solidFill>
                  <a:srgbClr val="008200"/>
                </a:solidFill>
                <a:latin typeface="verdana" panose="020B0604030504040204" pitchFamily="34" charset="0"/>
              </a:rPr>
              <a:t>//Applying the Listener on the Button click</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buttonOrder.setOnClickListener</a:t>
            </a:r>
            <a:r>
              <a:rPr lang="en-US" sz="1400" dirty="0">
                <a:solidFill>
                  <a:srgbClr val="000000"/>
                </a:solidFill>
                <a:latin typeface="verdana" panose="020B0604030504040204" pitchFamily="34" charset="0"/>
              </a:rPr>
              <a:t>(</a:t>
            </a:r>
            <a:r>
              <a:rPr lang="en-US" sz="1400" b="1" dirty="0">
                <a:solidFill>
                  <a:srgbClr val="006699"/>
                </a:solidFill>
                <a:latin typeface="verdana" panose="020B0604030504040204" pitchFamily="34" charset="0"/>
              </a:rPr>
              <a:t>new</a:t>
            </a: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OnClickListener</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a:solidFill>
                  <a:srgbClr val="646464"/>
                </a:solidFill>
                <a:latin typeface="verdana" panose="020B0604030504040204" pitchFamily="34" charset="0"/>
              </a:rPr>
              <a:t>@Override</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public</a:t>
            </a: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void</a:t>
            </a: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onClick</a:t>
            </a:r>
            <a:r>
              <a:rPr lang="en-US" sz="1400" dirty="0">
                <a:solidFill>
                  <a:srgbClr val="000000"/>
                </a:solidFill>
                <a:latin typeface="verdana" panose="020B0604030504040204" pitchFamily="34" charset="0"/>
              </a:rPr>
              <a:t>(View view) {  </a:t>
            </a:r>
          </a:p>
          <a:p>
            <a:pPr algn="just">
              <a:buFont typeface="+mj-lt"/>
              <a:buAutoNum type="arabicPeriod"/>
            </a:pPr>
            <a:r>
              <a:rPr lang="en-US" sz="1400" dirty="0">
                <a:solidFill>
                  <a:srgbClr val="000000"/>
                </a:solidFill>
                <a:latin typeface="verdana" panose="020B0604030504040204" pitchFamily="34" charset="0"/>
              </a:rPr>
              <a:t>                       </a:t>
            </a:r>
          </a:p>
          <a:p>
            <a:pPr algn="just"/>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if</a:t>
            </a:r>
            <a:r>
              <a:rPr lang="en-US" sz="1400" dirty="0">
                <a:solidFill>
                  <a:srgbClr val="000000"/>
                </a:solidFill>
                <a:latin typeface="verdana" panose="020B0604030504040204" pitchFamily="34" charset="0"/>
              </a:rPr>
              <a:t>(</a:t>
            </a:r>
            <a:r>
              <a:rPr lang="en-US" sz="1400" dirty="0" err="1">
                <a:solidFill>
                  <a:srgbClr val="000000"/>
                </a:solidFill>
                <a:latin typeface="verdana" panose="020B0604030504040204" pitchFamily="34" charset="0"/>
              </a:rPr>
              <a:t>chk.isChecked</a:t>
            </a:r>
            <a:r>
              <a:rPr lang="en-US" sz="1400" dirty="0">
                <a:solidFill>
                  <a:srgbClr val="000000"/>
                </a:solidFill>
                <a:latin typeface="verdana" panose="020B0604030504040204" pitchFamily="34" charset="0"/>
              </a:rPr>
              <a:t>()){  </a:t>
            </a:r>
          </a:p>
          <a:p>
            <a:pPr algn="just"/>
            <a:r>
              <a:rPr lang="en-US" sz="1400" dirty="0" err="1">
                <a:solidFill>
                  <a:srgbClr val="000000"/>
                </a:solidFill>
                <a:latin typeface="verdana" panose="020B0604030504040204" pitchFamily="34" charset="0"/>
              </a:rPr>
              <a:t>Toast.makeText</a:t>
            </a:r>
            <a:r>
              <a:rPr lang="en-US" sz="1400" dirty="0">
                <a:solidFill>
                  <a:srgbClr val="000000"/>
                </a:solidFill>
                <a:latin typeface="verdana" panose="020B0604030504040204" pitchFamily="34" charset="0"/>
              </a:rPr>
              <a:t>(</a:t>
            </a:r>
            <a:r>
              <a:rPr lang="en-US" sz="1400" dirty="0" err="1">
                <a:solidFill>
                  <a:srgbClr val="000000"/>
                </a:solidFill>
                <a:latin typeface="verdana" panose="020B0604030504040204" pitchFamily="34" charset="0"/>
              </a:rPr>
              <a:t>getApplicationContext</a:t>
            </a:r>
            <a:r>
              <a:rPr lang="en-US" sz="1400" dirty="0">
                <a:solidFill>
                  <a:srgbClr val="000000"/>
                </a:solidFill>
                <a:latin typeface="verdana" panose="020B0604030504040204" pitchFamily="34" charset="0"/>
              </a:rPr>
              <a:t>(), ”Hi” </a:t>
            </a:r>
            <a:r>
              <a:rPr lang="en-US" sz="1400" dirty="0" err="1">
                <a:solidFill>
                  <a:srgbClr val="000000"/>
                </a:solidFill>
                <a:latin typeface="verdana" panose="020B0604030504040204" pitchFamily="34" charset="0"/>
              </a:rPr>
              <a:t>Toast.LENGTH_LONG</a:t>
            </a:r>
            <a:r>
              <a:rPr lang="en-US" sz="1400" dirty="0">
                <a:solidFill>
                  <a:srgbClr val="000000"/>
                </a:solidFill>
                <a:latin typeface="verdana" panose="020B0604030504040204" pitchFamily="34" charset="0"/>
              </a:rPr>
              <a:t>).show();  </a:t>
            </a:r>
          </a:p>
          <a:p>
            <a:pPr algn="just">
              <a:buFont typeface="+mj-lt"/>
              <a:buAutoNum type="arabicPeriod"/>
            </a:pPr>
            <a:r>
              <a:rPr lang="en-US" sz="1400" dirty="0">
                <a:solidFill>
                  <a:srgbClr val="000000"/>
                </a:solidFill>
                <a:latin typeface="verdana" panose="020B0604030504040204" pitchFamily="34" charset="0"/>
              </a:rPr>
              <a:t>            }  </a:t>
            </a:r>
          </a:p>
          <a:p>
            <a:pPr algn="just">
              <a:buFont typeface="+mj-lt"/>
              <a:buAutoNum type="arabicPeriod"/>
            </a:pP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  </a:t>
            </a:r>
          </a:p>
          <a:p>
            <a:pPr algn="just">
              <a:buFont typeface="+mj-lt"/>
              <a:buAutoNum type="arabicPeriod"/>
            </a:pP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 </a:t>
            </a:r>
            <a:endParaRPr lang="en-US" sz="1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761892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268760"/>
            <a:ext cx="8568952" cy="2339102"/>
          </a:xfrm>
          <a:prstGeom prst="rect">
            <a:avLst/>
          </a:prstGeom>
        </p:spPr>
        <p:txBody>
          <a:bodyPr wrap="square">
            <a:spAutoFit/>
          </a:bodyPr>
          <a:lstStyle/>
          <a:p>
            <a:r>
              <a:rPr lang="en-US" sz="2000" b="1" u="sng" dirty="0">
                <a:solidFill>
                  <a:srgbClr val="FF0000"/>
                </a:solidFill>
              </a:rPr>
              <a:t>Android </a:t>
            </a:r>
            <a:r>
              <a:rPr lang="en-US" sz="2000" b="1" u="sng" dirty="0" err="1">
                <a:solidFill>
                  <a:srgbClr val="FF0000"/>
                </a:solidFill>
              </a:rPr>
              <a:t>WebView</a:t>
            </a:r>
            <a:r>
              <a:rPr lang="en-US" sz="2000" b="1" u="sng" dirty="0">
                <a:solidFill>
                  <a:srgbClr val="FF0000"/>
                </a:solidFill>
              </a:rPr>
              <a:t> Example</a:t>
            </a:r>
          </a:p>
          <a:p>
            <a:endParaRPr lang="en-US" dirty="0"/>
          </a:p>
          <a:p>
            <a:r>
              <a:rPr lang="en-US" dirty="0"/>
              <a:t>Android </a:t>
            </a:r>
            <a:r>
              <a:rPr lang="en-US" dirty="0" err="1"/>
              <a:t>WebView</a:t>
            </a:r>
            <a:r>
              <a:rPr lang="en-US" dirty="0"/>
              <a:t> is used to display web page in android.</a:t>
            </a:r>
          </a:p>
          <a:p>
            <a:endParaRPr lang="en-US" dirty="0"/>
          </a:p>
          <a:p>
            <a:r>
              <a:rPr lang="en-US" b="1" dirty="0" err="1">
                <a:solidFill>
                  <a:schemeClr val="accent1"/>
                </a:solidFill>
              </a:rPr>
              <a:t>WebView</a:t>
            </a:r>
            <a:r>
              <a:rPr lang="en-US" dirty="0"/>
              <a:t> </a:t>
            </a:r>
            <a:r>
              <a:rPr lang="en-US" dirty="0" err="1"/>
              <a:t>mywebview</a:t>
            </a:r>
            <a:r>
              <a:rPr lang="en-US" dirty="0"/>
              <a:t> = (</a:t>
            </a:r>
            <a:r>
              <a:rPr lang="en-US" b="1" dirty="0" err="1">
                <a:solidFill>
                  <a:schemeClr val="accent1"/>
                </a:solidFill>
              </a:rPr>
              <a:t>WebView</a:t>
            </a:r>
            <a:r>
              <a:rPr lang="en-US" dirty="0"/>
              <a:t>) </a:t>
            </a:r>
            <a:r>
              <a:rPr lang="en-US" dirty="0" err="1"/>
              <a:t>findViewById</a:t>
            </a:r>
            <a:r>
              <a:rPr lang="en-US" dirty="0"/>
              <a:t>(R.id.</a:t>
            </a:r>
            <a:r>
              <a:rPr lang="en-US" dirty="0">
                <a:solidFill>
                  <a:srgbClr val="92D050"/>
                </a:solidFill>
              </a:rPr>
              <a:t>webView1</a:t>
            </a:r>
            <a:r>
              <a:rPr lang="en-US" dirty="0"/>
              <a:t>);  </a:t>
            </a:r>
          </a:p>
          <a:p>
            <a:r>
              <a:rPr lang="en-US" dirty="0" err="1"/>
              <a:t>mywebview.loadUrl</a:t>
            </a:r>
            <a:r>
              <a:rPr lang="en-US" dirty="0"/>
              <a:t>("http://www.netarchitec.com/");  </a:t>
            </a:r>
          </a:p>
          <a:p>
            <a:endParaRPr lang="en-US" dirty="0"/>
          </a:p>
          <a:p>
            <a:r>
              <a:rPr lang="en-US" dirty="0"/>
              <a:t> </a:t>
            </a:r>
          </a:p>
        </p:txBody>
      </p:sp>
    </p:spTree>
    <p:extLst>
      <p:ext uri="{BB962C8B-B14F-4D97-AF65-F5344CB8AC3E}">
        <p14:creationId xmlns:p14="http://schemas.microsoft.com/office/powerpoint/2010/main" val="42157936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3608" y="1340768"/>
            <a:ext cx="7344816" cy="3539430"/>
          </a:xfrm>
          <a:prstGeom prst="rect">
            <a:avLst/>
          </a:prstGeom>
        </p:spPr>
        <p:txBody>
          <a:bodyPr wrap="square">
            <a:spAutoFit/>
          </a:bodyPr>
          <a:lstStyle/>
          <a:p>
            <a:pPr algn="just">
              <a:buFont typeface="+mj-lt"/>
              <a:buAutoNum type="arabicPeriod"/>
            </a:pPr>
            <a:r>
              <a:rPr lang="en-US" sz="1400" b="1" dirty="0">
                <a:solidFill>
                  <a:srgbClr val="006699"/>
                </a:solidFill>
                <a:latin typeface="verdana" panose="020B0604030504040204" pitchFamily="34" charset="0"/>
              </a:rPr>
              <a:t>&lt;</a:t>
            </a:r>
            <a:r>
              <a:rPr lang="en-US" sz="1400" b="1" dirty="0" err="1">
                <a:solidFill>
                  <a:srgbClr val="006699"/>
                </a:solidFill>
                <a:latin typeface="verdana" panose="020B0604030504040204" pitchFamily="34" charset="0"/>
              </a:rPr>
              <a:t>RelativeLayout</a:t>
            </a: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xmlns:android</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"http://schemas.android.com/</a:t>
            </a:r>
            <a:r>
              <a:rPr lang="en-US" sz="1400" dirty="0" err="1">
                <a:solidFill>
                  <a:srgbClr val="0000FF"/>
                </a:solidFill>
                <a:latin typeface="verdana" panose="020B0604030504040204" pitchFamily="34" charset="0"/>
              </a:rPr>
              <a:t>apk</a:t>
            </a:r>
            <a:r>
              <a:rPr lang="en-US" sz="1400" dirty="0">
                <a:solidFill>
                  <a:srgbClr val="0000FF"/>
                </a:solidFill>
                <a:latin typeface="verdana" panose="020B0604030504040204" pitchFamily="34" charset="0"/>
              </a:rPr>
              <a:t>/res/android"</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xmlns:tools</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"http://schemas.android.com/tools"</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android:layout_width</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a:t>
            </a:r>
            <a:r>
              <a:rPr lang="en-US" sz="1400" dirty="0" err="1">
                <a:solidFill>
                  <a:srgbClr val="0000FF"/>
                </a:solidFill>
                <a:latin typeface="verdana" panose="020B0604030504040204" pitchFamily="34" charset="0"/>
              </a:rPr>
              <a:t>match_parent</a:t>
            </a:r>
            <a:r>
              <a:rPr lang="en-US" sz="1400" dirty="0">
                <a:solidFill>
                  <a:srgbClr val="0000FF"/>
                </a:solidFill>
                <a:latin typeface="verdana" panose="020B0604030504040204" pitchFamily="34" charset="0"/>
              </a:rPr>
              <a:t>"</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android:layout_height</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a:t>
            </a:r>
            <a:r>
              <a:rPr lang="en-US" sz="1400" dirty="0" err="1">
                <a:solidFill>
                  <a:srgbClr val="0000FF"/>
                </a:solidFill>
                <a:latin typeface="verdana" panose="020B0604030504040204" pitchFamily="34" charset="0"/>
              </a:rPr>
              <a:t>match_parent</a:t>
            </a:r>
            <a:r>
              <a:rPr lang="en-US" sz="1400" dirty="0">
                <a:solidFill>
                  <a:srgbClr val="0000FF"/>
                </a:solidFill>
                <a:latin typeface="verdana" panose="020B0604030504040204" pitchFamily="34" charset="0"/>
              </a:rPr>
              <a:t>"</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tools:context</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a:t>
            </a:r>
            <a:r>
              <a:rPr lang="en-US" sz="1400" dirty="0" err="1">
                <a:solidFill>
                  <a:srgbClr val="0000FF"/>
                </a:solidFill>
                <a:latin typeface="verdana" panose="020B0604030504040204" pitchFamily="34" charset="0"/>
              </a:rPr>
              <a:t>MainActivity</a:t>
            </a:r>
            <a:r>
              <a:rPr lang="en-US" sz="1400" dirty="0">
                <a:solidFill>
                  <a:srgbClr val="0000FF"/>
                </a:solidFill>
                <a:latin typeface="verdana" panose="020B0604030504040204" pitchFamily="34" charset="0"/>
              </a:rPr>
              <a:t>"</a:t>
            </a: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&gt;</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&lt;</a:t>
            </a:r>
            <a:r>
              <a:rPr lang="en-US" sz="1400" b="1" dirty="0" err="1">
                <a:solidFill>
                  <a:srgbClr val="006699"/>
                </a:solidFill>
                <a:latin typeface="verdana" panose="020B0604030504040204" pitchFamily="34" charset="0"/>
              </a:rPr>
              <a:t>WebView</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android:id</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"@+id/webView1"</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android:layout_width</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a:t>
            </a:r>
            <a:r>
              <a:rPr lang="en-US" sz="1400" dirty="0" err="1">
                <a:solidFill>
                  <a:srgbClr val="0000FF"/>
                </a:solidFill>
                <a:latin typeface="verdana" panose="020B0604030504040204" pitchFamily="34" charset="0"/>
              </a:rPr>
              <a:t>match_parent</a:t>
            </a:r>
            <a:r>
              <a:rPr lang="en-US" sz="1400" dirty="0">
                <a:solidFill>
                  <a:srgbClr val="0000FF"/>
                </a:solidFill>
                <a:latin typeface="verdana" panose="020B0604030504040204" pitchFamily="34" charset="0"/>
              </a:rPr>
              <a:t>"</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android:layout_height</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a:t>
            </a:r>
            <a:r>
              <a:rPr lang="en-US" sz="1400" dirty="0" err="1">
                <a:solidFill>
                  <a:srgbClr val="0000FF"/>
                </a:solidFill>
                <a:latin typeface="verdana" panose="020B0604030504040204" pitchFamily="34" charset="0"/>
              </a:rPr>
              <a:t>match_parent</a:t>
            </a:r>
            <a:r>
              <a:rPr lang="en-US" sz="1400" dirty="0">
                <a:solidFill>
                  <a:srgbClr val="0000FF"/>
                </a:solidFill>
                <a:latin typeface="verdana" panose="020B0604030504040204" pitchFamily="34" charset="0"/>
              </a:rPr>
              <a:t>"</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android:layout_alignParentTop</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"true"</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android:layout_centerHorizontal</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"true"</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android:layout_marginTop</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"42dp"</a:t>
            </a: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/&gt;</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p>
          <a:p>
            <a:pPr algn="just">
              <a:buFont typeface="+mj-lt"/>
              <a:buAutoNum type="arabicPeriod"/>
            </a:pPr>
            <a:r>
              <a:rPr lang="en-US" sz="1400" b="1" dirty="0">
                <a:solidFill>
                  <a:srgbClr val="006699"/>
                </a:solidFill>
                <a:latin typeface="verdana" panose="020B0604030504040204" pitchFamily="34" charset="0"/>
              </a:rPr>
              <a:t>&lt;/</a:t>
            </a:r>
            <a:r>
              <a:rPr lang="en-US" sz="1400" b="1" dirty="0" err="1">
                <a:solidFill>
                  <a:srgbClr val="006699"/>
                </a:solidFill>
                <a:latin typeface="verdana" panose="020B0604030504040204" pitchFamily="34" charset="0"/>
              </a:rPr>
              <a:t>RelativeLayout</a:t>
            </a:r>
            <a:r>
              <a:rPr lang="en-US" sz="1400" b="1" dirty="0">
                <a:solidFill>
                  <a:srgbClr val="006699"/>
                </a:solidFill>
                <a:latin typeface="verdana" panose="020B0604030504040204" pitchFamily="34" charset="0"/>
              </a:rPr>
              <a:t>&gt;</a:t>
            </a:r>
            <a:endParaRPr lang="en-US" sz="1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02868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7296" y="1336770"/>
            <a:ext cx="9116704" cy="3680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descr="androi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1704" y="0"/>
            <a:ext cx="1905000" cy="14287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27584" y="1428750"/>
            <a:ext cx="7992888" cy="2739211"/>
          </a:xfrm>
          <a:prstGeom prst="rect">
            <a:avLst/>
          </a:prstGeom>
        </p:spPr>
        <p:txBody>
          <a:bodyPr wrap="square">
            <a:spAutoFit/>
          </a:bodyPr>
          <a:lstStyle/>
          <a:p>
            <a:pPr lvl="0" algn="just" eaLnBrk="0" fontAlgn="base" hangingPunct="0">
              <a:spcBef>
                <a:spcPct val="0"/>
              </a:spcBef>
              <a:spcAft>
                <a:spcPct val="0"/>
              </a:spcAft>
            </a:pPr>
            <a:r>
              <a:rPr lang="en-US" sz="2800" dirty="0">
                <a:solidFill>
                  <a:srgbClr val="610B38"/>
                </a:solidFill>
                <a:latin typeface="erdana"/>
              </a:rPr>
              <a:t>Android Tutorial</a:t>
            </a:r>
          </a:p>
          <a:p>
            <a:pPr lvl="0" algn="just" eaLnBrk="0" fontAlgn="base" hangingPunct="0">
              <a:spcBef>
                <a:spcPct val="0"/>
              </a:spcBef>
              <a:spcAft>
                <a:spcPct val="0"/>
              </a:spcAft>
            </a:pPr>
            <a:r>
              <a:rPr lang="en-US" sz="1600" dirty="0"/>
              <a:t>  </a:t>
            </a:r>
            <a:endParaRPr lang="en-US" sz="9600" dirty="0">
              <a:latin typeface="Arial" panose="020B0604020202020204" pitchFamily="34" charset="0"/>
            </a:endParaRPr>
          </a:p>
          <a:p>
            <a:pPr lvl="0" algn="just" eaLnBrk="0" fontAlgn="base" hangingPunct="0">
              <a:spcBef>
                <a:spcPct val="0"/>
              </a:spcBef>
              <a:spcAft>
                <a:spcPct val="0"/>
              </a:spcAft>
            </a:pPr>
            <a:r>
              <a:rPr lang="en-US" sz="1600" b="1" dirty="0">
                <a:solidFill>
                  <a:srgbClr val="000000"/>
                </a:solidFill>
                <a:latin typeface="Verdana" panose="020B0604030504040204" pitchFamily="34" charset="0"/>
              </a:rPr>
              <a:t>Android</a:t>
            </a:r>
            <a:r>
              <a:rPr lang="en-US" sz="1600" dirty="0">
                <a:solidFill>
                  <a:srgbClr val="000000"/>
                </a:solidFill>
                <a:latin typeface="Verdana" panose="020B0604030504040204" pitchFamily="34" charset="0"/>
              </a:rPr>
              <a:t> is a complete set of software for mobile devices such as tablet computers, notebooks, smartphones, electronic book readers, set-top boxes etc.</a:t>
            </a:r>
            <a:endParaRPr lang="en-US" sz="1600" dirty="0"/>
          </a:p>
          <a:p>
            <a:pPr lvl="0" algn="just" eaLnBrk="0" fontAlgn="base" hangingPunct="0">
              <a:spcBef>
                <a:spcPct val="0"/>
              </a:spcBef>
              <a:spcAft>
                <a:spcPct val="0"/>
              </a:spcAft>
            </a:pPr>
            <a:r>
              <a:rPr lang="en-US" sz="1600" dirty="0">
                <a:solidFill>
                  <a:srgbClr val="000000"/>
                </a:solidFill>
                <a:latin typeface="Verdana" panose="020B0604030504040204" pitchFamily="34" charset="0"/>
              </a:rPr>
              <a:t>It contains a </a:t>
            </a:r>
            <a:r>
              <a:rPr lang="en-US" sz="1600" b="1" dirty="0" err="1">
                <a:solidFill>
                  <a:srgbClr val="000000"/>
                </a:solidFill>
                <a:latin typeface="Verdana" panose="020B0604030504040204" pitchFamily="34" charset="0"/>
              </a:rPr>
              <a:t>linux</a:t>
            </a:r>
            <a:r>
              <a:rPr lang="en-US" sz="1600" b="1" dirty="0">
                <a:solidFill>
                  <a:srgbClr val="000000"/>
                </a:solidFill>
                <a:latin typeface="Verdana" panose="020B0604030504040204" pitchFamily="34" charset="0"/>
              </a:rPr>
              <a:t>-based Operating System</a:t>
            </a:r>
            <a:r>
              <a:rPr lang="en-US" sz="1600" dirty="0">
                <a:solidFill>
                  <a:srgbClr val="000000"/>
                </a:solidFill>
                <a:latin typeface="Verdana" panose="020B0604030504040204" pitchFamily="34" charset="0"/>
              </a:rPr>
              <a:t>, </a:t>
            </a:r>
            <a:r>
              <a:rPr lang="en-US" sz="1600" b="1" dirty="0">
                <a:solidFill>
                  <a:srgbClr val="000000"/>
                </a:solidFill>
                <a:latin typeface="Verdana" panose="020B0604030504040204" pitchFamily="34" charset="0"/>
              </a:rPr>
              <a:t>middleware</a:t>
            </a:r>
            <a:r>
              <a:rPr lang="en-US" sz="1600" dirty="0">
                <a:solidFill>
                  <a:srgbClr val="000000"/>
                </a:solidFill>
                <a:latin typeface="Verdana" panose="020B0604030504040204" pitchFamily="34" charset="0"/>
              </a:rPr>
              <a:t> and </a:t>
            </a:r>
            <a:r>
              <a:rPr lang="en-US" sz="1600" b="1" dirty="0">
                <a:solidFill>
                  <a:srgbClr val="000000"/>
                </a:solidFill>
                <a:latin typeface="Verdana" panose="020B0604030504040204" pitchFamily="34" charset="0"/>
              </a:rPr>
              <a:t>key mobile applications</a:t>
            </a:r>
            <a:r>
              <a:rPr lang="en-US" sz="1600" dirty="0">
                <a:solidFill>
                  <a:srgbClr val="000000"/>
                </a:solidFill>
                <a:latin typeface="Verdana" panose="020B0604030504040204" pitchFamily="34" charset="0"/>
              </a:rPr>
              <a:t>.</a:t>
            </a:r>
            <a:endParaRPr lang="en-US" sz="1600" dirty="0"/>
          </a:p>
          <a:p>
            <a:pPr lvl="0" algn="just" eaLnBrk="0" fontAlgn="base" hangingPunct="0">
              <a:spcBef>
                <a:spcPct val="0"/>
              </a:spcBef>
              <a:spcAft>
                <a:spcPct val="0"/>
              </a:spcAft>
            </a:pPr>
            <a:r>
              <a:rPr lang="en-US" sz="1600" dirty="0">
                <a:solidFill>
                  <a:srgbClr val="000000"/>
                </a:solidFill>
                <a:latin typeface="Verdana" panose="020B0604030504040204" pitchFamily="34" charset="0"/>
              </a:rPr>
              <a:t>It can be thought of as a mobile operating system. But it is not limited to mobile only. It is currently used in various devices such as mobiles, tablets, televisions etc.</a:t>
            </a:r>
            <a:endParaRPr lang="en-US" sz="1600" dirty="0">
              <a:latin typeface="Arial" panose="020B0604020202020204" pitchFamily="34" charset="0"/>
            </a:endParaRPr>
          </a:p>
        </p:txBody>
      </p:sp>
    </p:spTree>
    <p:extLst>
      <p:ext uri="{BB962C8B-B14F-4D97-AF65-F5344CB8AC3E}">
        <p14:creationId xmlns:p14="http://schemas.microsoft.com/office/powerpoint/2010/main" val="4222013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1268760"/>
            <a:ext cx="7416824" cy="3108543"/>
          </a:xfrm>
          <a:prstGeom prst="rect">
            <a:avLst/>
          </a:prstGeom>
        </p:spPr>
        <p:txBody>
          <a:bodyPr wrap="square">
            <a:spAutoFit/>
          </a:bodyPr>
          <a:lstStyle/>
          <a:p>
            <a:pPr algn="just"/>
            <a:r>
              <a:rPr lang="en-US" sz="1400" dirty="0">
                <a:solidFill>
                  <a:srgbClr val="646464"/>
                </a:solidFill>
                <a:latin typeface="verdana" panose="020B0604030504040204" pitchFamily="34" charset="0"/>
              </a:rPr>
              <a:t> </a:t>
            </a:r>
            <a:r>
              <a:rPr lang="en-US" sz="1400" b="1" dirty="0">
                <a:solidFill>
                  <a:srgbClr val="FFC000"/>
                </a:solidFill>
                <a:latin typeface="verdana" panose="020B0604030504040204" pitchFamily="34" charset="0"/>
              </a:rPr>
              <a:t>@Override</a:t>
            </a:r>
            <a:r>
              <a:rPr lang="en-US" sz="1400" dirty="0">
                <a:solidFill>
                  <a:srgbClr val="000000"/>
                </a:solidFill>
                <a:latin typeface="verdana" panose="020B0604030504040204" pitchFamily="34" charset="0"/>
              </a:rPr>
              <a:t>  </a:t>
            </a:r>
          </a:p>
          <a:p>
            <a:pPr algn="just"/>
            <a:endParaRPr lang="en-US" sz="1400" dirty="0">
              <a:solidFill>
                <a:srgbClr val="000000"/>
              </a:solidFill>
              <a:latin typeface="verdana" panose="020B0604030504040204" pitchFamily="34" charset="0"/>
            </a:endParaRPr>
          </a:p>
          <a:p>
            <a:pPr algn="just"/>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protected</a:t>
            </a: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void</a:t>
            </a: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onCreate</a:t>
            </a:r>
            <a:r>
              <a:rPr lang="en-US" sz="1400" dirty="0">
                <a:solidFill>
                  <a:srgbClr val="000000"/>
                </a:solidFill>
                <a:latin typeface="verdana" panose="020B0604030504040204" pitchFamily="34" charset="0"/>
              </a:rPr>
              <a:t>(Bundle </a:t>
            </a:r>
            <a:r>
              <a:rPr lang="en-US" sz="1400" dirty="0" err="1">
                <a:solidFill>
                  <a:srgbClr val="000000"/>
                </a:solidFill>
                <a:latin typeface="verdana" panose="020B0604030504040204" pitchFamily="34" charset="0"/>
              </a:rPr>
              <a:t>savedInstanceState</a:t>
            </a:r>
            <a:r>
              <a:rPr lang="en-US" sz="1400" dirty="0">
                <a:solidFill>
                  <a:srgbClr val="000000"/>
                </a:solidFill>
                <a:latin typeface="verdana" panose="020B0604030504040204" pitchFamily="34" charset="0"/>
              </a:rPr>
              <a:t>)</a:t>
            </a:r>
          </a:p>
          <a:p>
            <a:pPr algn="just"/>
            <a:r>
              <a:rPr lang="en-US" sz="1400" dirty="0">
                <a:solidFill>
                  <a:srgbClr val="000000"/>
                </a:solidFill>
                <a:latin typeface="verdana" panose="020B0604030504040204" pitchFamily="34" charset="0"/>
              </a:rPr>
              <a:t> {  </a:t>
            </a:r>
          </a:p>
          <a:p>
            <a:pPr algn="just"/>
            <a:r>
              <a:rPr lang="en-US" sz="1400" dirty="0">
                <a:solidFill>
                  <a:srgbClr val="000000"/>
                </a:solidFill>
                <a:latin typeface="verdana" panose="020B0604030504040204" pitchFamily="34" charset="0"/>
              </a:rPr>
              <a:t>	</a:t>
            </a:r>
            <a:r>
              <a:rPr lang="en-US" sz="1400" b="1" dirty="0" err="1">
                <a:solidFill>
                  <a:srgbClr val="006699"/>
                </a:solidFill>
                <a:latin typeface="verdana" panose="020B0604030504040204" pitchFamily="34" charset="0"/>
              </a:rPr>
              <a:t>super</a:t>
            </a:r>
            <a:r>
              <a:rPr lang="en-US" sz="1400" dirty="0" err="1">
                <a:solidFill>
                  <a:srgbClr val="000000"/>
                </a:solidFill>
                <a:latin typeface="verdana" panose="020B0604030504040204" pitchFamily="34" charset="0"/>
              </a:rPr>
              <a:t>.onCreate</a:t>
            </a:r>
            <a:r>
              <a:rPr lang="en-US" sz="1400" dirty="0">
                <a:solidFill>
                  <a:srgbClr val="000000"/>
                </a:solidFill>
                <a:latin typeface="verdana" panose="020B0604030504040204" pitchFamily="34" charset="0"/>
              </a:rPr>
              <a:t>(</a:t>
            </a:r>
            <a:r>
              <a:rPr lang="en-US" sz="1400" dirty="0" err="1">
                <a:solidFill>
                  <a:srgbClr val="000000"/>
                </a:solidFill>
                <a:latin typeface="verdana" panose="020B0604030504040204" pitchFamily="34" charset="0"/>
              </a:rPr>
              <a:t>savedInstanceState</a:t>
            </a:r>
            <a:r>
              <a:rPr lang="en-US" sz="1400" dirty="0">
                <a:solidFill>
                  <a:srgbClr val="000000"/>
                </a:solidFill>
                <a:latin typeface="verdana" panose="020B0604030504040204" pitchFamily="34" charset="0"/>
              </a:rPr>
              <a:t>);  </a:t>
            </a:r>
          </a:p>
          <a:p>
            <a:pPr algn="just"/>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setContentView</a:t>
            </a:r>
            <a:r>
              <a:rPr lang="en-US" sz="1400" dirty="0">
                <a:solidFill>
                  <a:srgbClr val="000000"/>
                </a:solidFill>
                <a:latin typeface="verdana" panose="020B0604030504040204" pitchFamily="34" charset="0"/>
              </a:rPr>
              <a:t>(</a:t>
            </a:r>
            <a:r>
              <a:rPr lang="en-US" sz="1400" dirty="0" err="1">
                <a:solidFill>
                  <a:srgbClr val="000000"/>
                </a:solidFill>
                <a:latin typeface="verdana" panose="020B0604030504040204" pitchFamily="34" charset="0"/>
              </a:rPr>
              <a:t>R.layout.activity_main</a:t>
            </a:r>
            <a:r>
              <a:rPr lang="en-US" sz="1400" dirty="0">
                <a:solidFill>
                  <a:srgbClr val="000000"/>
                </a:solidFill>
                <a:latin typeface="verdana" panose="020B0604030504040204" pitchFamily="34" charset="0"/>
              </a:rPr>
              <a:t>);  </a:t>
            </a:r>
          </a:p>
          <a:p>
            <a:pPr algn="just"/>
            <a:r>
              <a:rPr lang="en-US" sz="1400" dirty="0">
                <a:solidFill>
                  <a:srgbClr val="000000"/>
                </a:solidFill>
                <a:latin typeface="verdana" panose="020B0604030504040204" pitchFamily="34" charset="0"/>
              </a:rPr>
              <a:t>       </a:t>
            </a:r>
          </a:p>
          <a:p>
            <a:pPr algn="just"/>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WebView</a:t>
            </a:r>
            <a:r>
              <a:rPr lang="en-US" sz="1400" dirty="0">
                <a:solidFill>
                  <a:srgbClr val="000000"/>
                </a:solidFill>
                <a:latin typeface="verdana" panose="020B0604030504040204" pitchFamily="34" charset="0"/>
              </a:rPr>
              <a:t> web = (</a:t>
            </a:r>
            <a:r>
              <a:rPr lang="en-US" sz="1400" dirty="0" err="1">
                <a:solidFill>
                  <a:srgbClr val="000000"/>
                </a:solidFill>
                <a:latin typeface="verdana" panose="020B0604030504040204" pitchFamily="34" charset="0"/>
              </a:rPr>
              <a:t>WebView</a:t>
            </a: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findViewById</a:t>
            </a:r>
            <a:r>
              <a:rPr lang="en-US" sz="1400" dirty="0">
                <a:solidFill>
                  <a:srgbClr val="000000"/>
                </a:solidFill>
                <a:latin typeface="verdana" panose="020B0604030504040204" pitchFamily="34" charset="0"/>
              </a:rPr>
              <a:t>(R.id.webView1); </a:t>
            </a:r>
          </a:p>
          <a:p>
            <a:pPr algn="just">
              <a:buFont typeface="+mj-lt"/>
              <a:buAutoNum type="arabicPeriod"/>
            </a:pPr>
            <a:endParaRPr lang="en-US" sz="1400" dirty="0">
              <a:solidFill>
                <a:srgbClr val="000000"/>
              </a:solidFill>
              <a:latin typeface="verdana" panose="020B0604030504040204" pitchFamily="34" charset="0"/>
            </a:endParaRPr>
          </a:p>
          <a:p>
            <a:pPr algn="just"/>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web.setWebChromeClient</a:t>
            </a:r>
            <a:r>
              <a:rPr lang="en-US" sz="1400" dirty="0">
                <a:solidFill>
                  <a:srgbClr val="000000"/>
                </a:solidFill>
                <a:latin typeface="verdana" panose="020B0604030504040204" pitchFamily="34" charset="0"/>
              </a:rPr>
              <a:t>(new </a:t>
            </a:r>
            <a:r>
              <a:rPr lang="en-US" sz="1400" dirty="0" err="1">
                <a:solidFill>
                  <a:srgbClr val="000000"/>
                </a:solidFill>
                <a:latin typeface="verdana" panose="020B0604030504040204" pitchFamily="34" charset="0"/>
              </a:rPr>
              <a:t>WebChromeClient</a:t>
            </a:r>
            <a:r>
              <a:rPr lang="en-US" sz="1400" dirty="0">
                <a:solidFill>
                  <a:srgbClr val="000000"/>
                </a:solidFill>
                <a:latin typeface="verdana" panose="020B0604030504040204" pitchFamily="34" charset="0"/>
              </a:rPr>
              <a:t>());</a:t>
            </a:r>
          </a:p>
          <a:p>
            <a:pPr algn="just"/>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web.setWebViewClient</a:t>
            </a:r>
            <a:r>
              <a:rPr lang="en-US" sz="1400" dirty="0">
                <a:solidFill>
                  <a:srgbClr val="000000"/>
                </a:solidFill>
                <a:latin typeface="verdana" panose="020B0604030504040204" pitchFamily="34" charset="0"/>
              </a:rPr>
              <a:t>(new </a:t>
            </a:r>
            <a:r>
              <a:rPr lang="en-US" sz="1400" dirty="0" err="1">
                <a:solidFill>
                  <a:srgbClr val="000000"/>
                </a:solidFill>
                <a:latin typeface="verdana" panose="020B0604030504040204" pitchFamily="34" charset="0"/>
              </a:rPr>
              <a:t>WebViewClient</a:t>
            </a:r>
            <a:r>
              <a:rPr lang="en-US" sz="1400" dirty="0">
                <a:solidFill>
                  <a:srgbClr val="000000"/>
                </a:solidFill>
                <a:latin typeface="verdana" panose="020B0604030504040204" pitchFamily="34" charset="0"/>
              </a:rPr>
              <a:t>());</a:t>
            </a:r>
          </a:p>
          <a:p>
            <a:pPr algn="just"/>
            <a:r>
              <a:rPr lang="en-US" sz="1400" dirty="0">
                <a:solidFill>
                  <a:srgbClr val="000000"/>
                </a:solidFill>
                <a:latin typeface="verdana" panose="020B0604030504040204" pitchFamily="34" charset="0"/>
              </a:rPr>
              <a:t> </a:t>
            </a:r>
          </a:p>
          <a:p>
            <a:pPr algn="just"/>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web.loadUrl</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"http://www.netarchitec.com/"</a:t>
            </a:r>
            <a:r>
              <a:rPr lang="en-US" sz="1400" dirty="0">
                <a:solidFill>
                  <a:srgbClr val="000000"/>
                </a:solidFill>
                <a:latin typeface="verdana" panose="020B0604030504040204" pitchFamily="34" charset="0"/>
              </a:rPr>
              <a:t>);  </a:t>
            </a:r>
          </a:p>
          <a:p>
            <a:pPr algn="just"/>
            <a:r>
              <a:rPr lang="en-US" sz="1400" dirty="0">
                <a:solidFill>
                  <a:srgbClr val="000000"/>
                </a:solidFill>
                <a:latin typeface="verdana" panose="020B0604030504040204" pitchFamily="34" charset="0"/>
              </a:rPr>
              <a:t>} </a:t>
            </a:r>
            <a:endParaRPr lang="en-US" sz="1400" b="0" i="0" dirty="0">
              <a:solidFill>
                <a:srgbClr val="000000"/>
              </a:solidFill>
              <a:effectLst/>
              <a:latin typeface="verdana" panose="020B060403050404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85469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90100"/>
            <a:ext cx="65" cy="276999"/>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515777" y="764704"/>
            <a:ext cx="8604448" cy="4555093"/>
          </a:xfrm>
          <a:prstGeom prst="rect">
            <a:avLst/>
          </a:prstGeom>
        </p:spPr>
        <p:txBody>
          <a:bodyPr wrap="square">
            <a:spAutoFit/>
          </a:bodyPr>
          <a:lstStyle/>
          <a:p>
            <a:pPr lvl="0" eaLnBrk="0" fontAlgn="base" hangingPunct="0">
              <a:spcBef>
                <a:spcPct val="0"/>
              </a:spcBef>
              <a:spcAft>
                <a:spcPct val="0"/>
              </a:spcAft>
            </a:pPr>
            <a:r>
              <a:rPr lang="en-US" sz="1200" dirty="0" err="1">
                <a:solidFill>
                  <a:srgbClr val="303336"/>
                </a:solidFill>
                <a:latin typeface="inherit"/>
                <a:cs typeface="Consolas" panose="020B0609020204030204" pitchFamily="49" charset="0"/>
              </a:rPr>
              <a:t>mWebView.setDownloadListener</a:t>
            </a:r>
            <a:r>
              <a:rPr lang="en-US" sz="1200" dirty="0">
                <a:solidFill>
                  <a:srgbClr val="303336"/>
                </a:solidFill>
                <a:latin typeface="inherit"/>
                <a:cs typeface="Consolas" panose="020B0609020204030204" pitchFamily="49" charset="0"/>
              </a:rPr>
              <a:t>(</a:t>
            </a:r>
            <a:r>
              <a:rPr lang="en-US" sz="1200" dirty="0">
                <a:solidFill>
                  <a:srgbClr val="101094"/>
                </a:solidFill>
                <a:latin typeface="inherit"/>
                <a:cs typeface="Consolas" panose="020B0609020204030204" pitchFamily="49" charset="0"/>
              </a:rPr>
              <a:t>new</a:t>
            </a:r>
            <a:r>
              <a:rPr lang="en-US" sz="1200" dirty="0">
                <a:solidFill>
                  <a:srgbClr val="303336"/>
                </a:solidFill>
                <a:latin typeface="inherit"/>
                <a:cs typeface="Consolas" panose="020B0609020204030204" pitchFamily="49" charset="0"/>
              </a:rPr>
              <a:t> </a:t>
            </a:r>
            <a:r>
              <a:rPr lang="en-US" sz="1200" dirty="0" err="1">
                <a:solidFill>
                  <a:srgbClr val="2B91AF"/>
                </a:solidFill>
                <a:latin typeface="inherit"/>
                <a:cs typeface="Consolas" panose="020B0609020204030204" pitchFamily="49" charset="0"/>
              </a:rPr>
              <a:t>DownloadListener</a:t>
            </a:r>
            <a:r>
              <a:rPr lang="en-US" sz="1200" dirty="0">
                <a:solidFill>
                  <a:srgbClr val="303336"/>
                </a:solidFill>
                <a:latin typeface="inherit"/>
                <a:cs typeface="Consolas" panose="020B0609020204030204" pitchFamily="49" charset="0"/>
              </a:rPr>
              <a:t>() </a:t>
            </a:r>
          </a:p>
          <a:p>
            <a:pPr lvl="0" eaLnBrk="0" fontAlgn="base" hangingPunct="0">
              <a:spcBef>
                <a:spcPct val="0"/>
              </a:spcBef>
              <a:spcAft>
                <a:spcPct val="0"/>
              </a:spcAft>
            </a:pPr>
            <a:r>
              <a:rPr lang="en-US" sz="1200" dirty="0">
                <a:solidFill>
                  <a:srgbClr val="303336"/>
                </a:solidFill>
                <a:latin typeface="inherit"/>
                <a:cs typeface="Consolas" panose="020B0609020204030204" pitchFamily="49" charset="0"/>
              </a:rPr>
              <a:t>{ </a:t>
            </a:r>
          </a:p>
          <a:p>
            <a:pPr lvl="0" eaLnBrk="0" fontAlgn="base" hangingPunct="0">
              <a:spcBef>
                <a:spcPct val="0"/>
              </a:spcBef>
              <a:spcAft>
                <a:spcPct val="0"/>
              </a:spcAft>
            </a:pPr>
            <a:r>
              <a:rPr lang="en-US" sz="1200" dirty="0">
                <a:solidFill>
                  <a:srgbClr val="7D2727"/>
                </a:solidFill>
                <a:latin typeface="inherit"/>
                <a:cs typeface="Consolas" panose="020B0609020204030204" pitchFamily="49" charset="0"/>
              </a:rPr>
              <a:t>@Override</a:t>
            </a:r>
            <a:r>
              <a:rPr lang="en-US" sz="1200" dirty="0">
                <a:solidFill>
                  <a:srgbClr val="303336"/>
                </a:solidFill>
                <a:latin typeface="inherit"/>
                <a:cs typeface="Consolas" panose="020B0609020204030204" pitchFamily="49" charset="0"/>
              </a:rPr>
              <a:t> </a:t>
            </a:r>
            <a:r>
              <a:rPr lang="en-US" sz="1200" dirty="0">
                <a:solidFill>
                  <a:srgbClr val="101094"/>
                </a:solidFill>
                <a:latin typeface="inherit"/>
                <a:cs typeface="Consolas" panose="020B0609020204030204" pitchFamily="49" charset="0"/>
              </a:rPr>
              <a:t>public</a:t>
            </a:r>
            <a:r>
              <a:rPr lang="en-US" sz="1200" dirty="0">
                <a:solidFill>
                  <a:srgbClr val="303336"/>
                </a:solidFill>
                <a:latin typeface="inherit"/>
                <a:cs typeface="Consolas" panose="020B0609020204030204" pitchFamily="49" charset="0"/>
              </a:rPr>
              <a:t> </a:t>
            </a:r>
            <a:r>
              <a:rPr lang="en-US" sz="1200" dirty="0">
                <a:solidFill>
                  <a:srgbClr val="101094"/>
                </a:solidFill>
                <a:latin typeface="inherit"/>
                <a:cs typeface="Consolas" panose="020B0609020204030204" pitchFamily="49" charset="0"/>
              </a:rPr>
              <a:t>void</a:t>
            </a:r>
            <a:r>
              <a:rPr lang="en-US" sz="1200" dirty="0">
                <a:solidFill>
                  <a:srgbClr val="303336"/>
                </a:solidFill>
                <a:latin typeface="inherit"/>
                <a:cs typeface="Consolas" panose="020B0609020204030204" pitchFamily="49" charset="0"/>
              </a:rPr>
              <a:t> </a:t>
            </a:r>
            <a:r>
              <a:rPr lang="en-US" sz="1200" dirty="0" err="1">
                <a:solidFill>
                  <a:srgbClr val="303336"/>
                </a:solidFill>
                <a:latin typeface="inherit"/>
                <a:cs typeface="Consolas" panose="020B0609020204030204" pitchFamily="49" charset="0"/>
              </a:rPr>
              <a:t>onDownloadStart</a:t>
            </a:r>
            <a:r>
              <a:rPr lang="en-US" sz="1200" dirty="0">
                <a:solidFill>
                  <a:srgbClr val="303336"/>
                </a:solidFill>
                <a:latin typeface="inherit"/>
                <a:cs typeface="Consolas" panose="020B0609020204030204" pitchFamily="49" charset="0"/>
              </a:rPr>
              <a:t>(</a:t>
            </a:r>
            <a:r>
              <a:rPr lang="en-US" sz="1200" dirty="0">
                <a:solidFill>
                  <a:srgbClr val="2B91AF"/>
                </a:solidFill>
                <a:latin typeface="inherit"/>
                <a:cs typeface="Consolas" panose="020B0609020204030204" pitchFamily="49" charset="0"/>
              </a:rPr>
              <a:t>String</a:t>
            </a:r>
            <a:r>
              <a:rPr lang="en-US" sz="1200" dirty="0">
                <a:solidFill>
                  <a:srgbClr val="303336"/>
                </a:solidFill>
                <a:latin typeface="inherit"/>
                <a:cs typeface="Consolas" panose="020B0609020204030204" pitchFamily="49" charset="0"/>
              </a:rPr>
              <a:t> </a:t>
            </a:r>
            <a:r>
              <a:rPr lang="en-US" sz="1200" dirty="0" err="1">
                <a:solidFill>
                  <a:srgbClr val="303336"/>
                </a:solidFill>
                <a:latin typeface="inherit"/>
                <a:cs typeface="Consolas" panose="020B0609020204030204" pitchFamily="49" charset="0"/>
              </a:rPr>
              <a:t>url</a:t>
            </a:r>
            <a:r>
              <a:rPr lang="en-US" sz="1200" dirty="0">
                <a:solidFill>
                  <a:srgbClr val="303336"/>
                </a:solidFill>
                <a:latin typeface="inherit"/>
                <a:cs typeface="Consolas" panose="020B0609020204030204" pitchFamily="49" charset="0"/>
              </a:rPr>
              <a:t>, </a:t>
            </a:r>
            <a:r>
              <a:rPr lang="en-US" sz="1200" dirty="0">
                <a:solidFill>
                  <a:srgbClr val="2B91AF"/>
                </a:solidFill>
                <a:latin typeface="inherit"/>
                <a:cs typeface="Consolas" panose="020B0609020204030204" pitchFamily="49" charset="0"/>
              </a:rPr>
              <a:t>String</a:t>
            </a:r>
            <a:r>
              <a:rPr lang="en-US" sz="1200" dirty="0">
                <a:solidFill>
                  <a:srgbClr val="303336"/>
                </a:solidFill>
                <a:latin typeface="inherit"/>
                <a:cs typeface="Consolas" panose="020B0609020204030204" pitchFamily="49" charset="0"/>
              </a:rPr>
              <a:t> </a:t>
            </a:r>
            <a:r>
              <a:rPr lang="en-US" sz="1200" dirty="0" err="1">
                <a:solidFill>
                  <a:srgbClr val="303336"/>
                </a:solidFill>
                <a:latin typeface="inherit"/>
                <a:cs typeface="Consolas" panose="020B0609020204030204" pitchFamily="49" charset="0"/>
              </a:rPr>
              <a:t>userAgent</a:t>
            </a:r>
            <a:r>
              <a:rPr lang="en-US" sz="1200" dirty="0">
                <a:solidFill>
                  <a:srgbClr val="303336"/>
                </a:solidFill>
                <a:latin typeface="inherit"/>
                <a:cs typeface="Consolas" panose="020B0609020204030204" pitchFamily="49" charset="0"/>
              </a:rPr>
              <a:t>, </a:t>
            </a:r>
            <a:r>
              <a:rPr lang="en-US" sz="1200" dirty="0">
                <a:solidFill>
                  <a:srgbClr val="2B91AF"/>
                </a:solidFill>
                <a:latin typeface="inherit"/>
                <a:cs typeface="Consolas" panose="020B0609020204030204" pitchFamily="49" charset="0"/>
              </a:rPr>
              <a:t>String</a:t>
            </a:r>
            <a:r>
              <a:rPr lang="en-US" sz="1200" dirty="0">
                <a:solidFill>
                  <a:srgbClr val="303336"/>
                </a:solidFill>
                <a:latin typeface="inherit"/>
                <a:cs typeface="Consolas" panose="020B0609020204030204" pitchFamily="49" charset="0"/>
              </a:rPr>
              <a:t> </a:t>
            </a:r>
            <a:r>
              <a:rPr lang="en-US" sz="1200" dirty="0" err="1">
                <a:solidFill>
                  <a:srgbClr val="303336"/>
                </a:solidFill>
                <a:latin typeface="inherit"/>
                <a:cs typeface="Consolas" panose="020B0609020204030204" pitchFamily="49" charset="0"/>
              </a:rPr>
              <a:t>contentDisposition</a:t>
            </a:r>
            <a:r>
              <a:rPr lang="en-US" sz="1200" dirty="0">
                <a:solidFill>
                  <a:srgbClr val="303336"/>
                </a:solidFill>
                <a:latin typeface="inherit"/>
                <a:cs typeface="Consolas" panose="020B0609020204030204" pitchFamily="49" charset="0"/>
              </a:rPr>
              <a:t>, </a:t>
            </a:r>
            <a:r>
              <a:rPr lang="en-US" sz="1200" dirty="0">
                <a:solidFill>
                  <a:srgbClr val="2B91AF"/>
                </a:solidFill>
                <a:latin typeface="inherit"/>
                <a:cs typeface="Consolas" panose="020B0609020204030204" pitchFamily="49" charset="0"/>
              </a:rPr>
              <a:t>String</a:t>
            </a:r>
            <a:r>
              <a:rPr lang="en-US" sz="1200" dirty="0">
                <a:solidFill>
                  <a:srgbClr val="303336"/>
                </a:solidFill>
                <a:latin typeface="inherit"/>
                <a:cs typeface="Consolas" panose="020B0609020204030204" pitchFamily="49" charset="0"/>
              </a:rPr>
              <a:t> </a:t>
            </a:r>
            <a:r>
              <a:rPr lang="en-US" sz="1200" dirty="0" err="1">
                <a:solidFill>
                  <a:srgbClr val="303336"/>
                </a:solidFill>
                <a:latin typeface="inherit"/>
                <a:cs typeface="Consolas" panose="020B0609020204030204" pitchFamily="49" charset="0"/>
              </a:rPr>
              <a:t>mimetype</a:t>
            </a:r>
            <a:r>
              <a:rPr lang="en-US" sz="1200" dirty="0">
                <a:solidFill>
                  <a:srgbClr val="303336"/>
                </a:solidFill>
                <a:latin typeface="inherit"/>
                <a:cs typeface="Consolas" panose="020B0609020204030204" pitchFamily="49" charset="0"/>
              </a:rPr>
              <a:t>, </a:t>
            </a:r>
            <a:r>
              <a:rPr lang="en-US" sz="1200" dirty="0">
                <a:solidFill>
                  <a:srgbClr val="101094"/>
                </a:solidFill>
                <a:latin typeface="inherit"/>
                <a:cs typeface="Consolas" panose="020B0609020204030204" pitchFamily="49" charset="0"/>
              </a:rPr>
              <a:t>long</a:t>
            </a:r>
            <a:r>
              <a:rPr lang="en-US" sz="1200" dirty="0">
                <a:solidFill>
                  <a:srgbClr val="303336"/>
                </a:solidFill>
                <a:latin typeface="inherit"/>
                <a:cs typeface="Consolas" panose="020B0609020204030204" pitchFamily="49" charset="0"/>
              </a:rPr>
              <a:t> </a:t>
            </a:r>
            <a:r>
              <a:rPr lang="en-US" sz="1200" dirty="0" err="1">
                <a:solidFill>
                  <a:srgbClr val="303336"/>
                </a:solidFill>
                <a:latin typeface="inherit"/>
                <a:cs typeface="Consolas" panose="020B0609020204030204" pitchFamily="49" charset="0"/>
              </a:rPr>
              <a:t>contentLength</a:t>
            </a:r>
            <a:r>
              <a:rPr lang="en-US" sz="1200" dirty="0">
                <a:solidFill>
                  <a:srgbClr val="303336"/>
                </a:solidFill>
                <a:latin typeface="inherit"/>
                <a:cs typeface="Consolas" panose="020B0609020204030204" pitchFamily="49" charset="0"/>
              </a:rPr>
              <a:t>) </a:t>
            </a:r>
          </a:p>
          <a:p>
            <a:pPr lvl="0" eaLnBrk="0" fontAlgn="base" hangingPunct="0">
              <a:spcBef>
                <a:spcPct val="0"/>
              </a:spcBef>
              <a:spcAft>
                <a:spcPct val="0"/>
              </a:spcAft>
            </a:pPr>
            <a:r>
              <a:rPr lang="en-US" sz="1200" dirty="0">
                <a:solidFill>
                  <a:srgbClr val="303336"/>
                </a:solidFill>
                <a:latin typeface="inherit"/>
                <a:cs typeface="Consolas" panose="020B0609020204030204" pitchFamily="49" charset="0"/>
              </a:rPr>
              <a:t>{ </a:t>
            </a:r>
          </a:p>
          <a:p>
            <a:pPr lvl="0" eaLnBrk="0" fontAlgn="base" hangingPunct="0">
              <a:spcBef>
                <a:spcPct val="0"/>
              </a:spcBef>
              <a:spcAft>
                <a:spcPct val="0"/>
              </a:spcAft>
            </a:pPr>
            <a:r>
              <a:rPr lang="en-US" sz="1200" dirty="0" err="1">
                <a:solidFill>
                  <a:srgbClr val="2B91AF"/>
                </a:solidFill>
                <a:latin typeface="inherit"/>
                <a:cs typeface="Consolas" panose="020B0609020204030204" pitchFamily="49" charset="0"/>
              </a:rPr>
              <a:t>DownloadManager</a:t>
            </a:r>
            <a:r>
              <a:rPr lang="en-US" sz="1200" dirty="0" err="1">
                <a:solidFill>
                  <a:srgbClr val="303336"/>
                </a:solidFill>
                <a:latin typeface="inherit"/>
                <a:cs typeface="Consolas" panose="020B0609020204030204" pitchFamily="49" charset="0"/>
              </a:rPr>
              <a:t>.</a:t>
            </a:r>
            <a:r>
              <a:rPr lang="en-US" sz="1200" dirty="0" err="1">
                <a:solidFill>
                  <a:srgbClr val="2B91AF"/>
                </a:solidFill>
                <a:latin typeface="inherit"/>
                <a:cs typeface="Consolas" panose="020B0609020204030204" pitchFamily="49" charset="0"/>
              </a:rPr>
              <a:t>Request</a:t>
            </a:r>
            <a:r>
              <a:rPr lang="en-US" sz="1200" dirty="0">
                <a:solidFill>
                  <a:srgbClr val="303336"/>
                </a:solidFill>
                <a:latin typeface="inherit"/>
                <a:cs typeface="Consolas" panose="020B0609020204030204" pitchFamily="49" charset="0"/>
              </a:rPr>
              <a:t> request = </a:t>
            </a:r>
            <a:r>
              <a:rPr lang="en-US" sz="1200" dirty="0">
                <a:solidFill>
                  <a:srgbClr val="101094"/>
                </a:solidFill>
                <a:latin typeface="inherit"/>
                <a:cs typeface="Consolas" panose="020B0609020204030204" pitchFamily="49" charset="0"/>
              </a:rPr>
              <a:t>new</a:t>
            </a:r>
            <a:r>
              <a:rPr lang="en-US" sz="1200" dirty="0">
                <a:solidFill>
                  <a:srgbClr val="303336"/>
                </a:solidFill>
                <a:latin typeface="inherit"/>
                <a:cs typeface="Consolas" panose="020B0609020204030204" pitchFamily="49" charset="0"/>
              </a:rPr>
              <a:t> </a:t>
            </a:r>
            <a:r>
              <a:rPr lang="en-US" sz="1200" dirty="0" err="1">
                <a:solidFill>
                  <a:srgbClr val="2B91AF"/>
                </a:solidFill>
                <a:latin typeface="inherit"/>
                <a:cs typeface="Consolas" panose="020B0609020204030204" pitchFamily="49" charset="0"/>
              </a:rPr>
              <a:t>DownloadManager</a:t>
            </a:r>
            <a:r>
              <a:rPr lang="en-US" sz="1200" dirty="0" err="1">
                <a:solidFill>
                  <a:srgbClr val="303336"/>
                </a:solidFill>
                <a:latin typeface="inherit"/>
                <a:cs typeface="Consolas" panose="020B0609020204030204" pitchFamily="49" charset="0"/>
              </a:rPr>
              <a:t>.</a:t>
            </a:r>
            <a:r>
              <a:rPr lang="en-US" sz="1200" dirty="0" err="1">
                <a:solidFill>
                  <a:srgbClr val="2B91AF"/>
                </a:solidFill>
                <a:latin typeface="inherit"/>
                <a:cs typeface="Consolas" panose="020B0609020204030204" pitchFamily="49" charset="0"/>
              </a:rPr>
              <a:t>Request</a:t>
            </a:r>
            <a:r>
              <a:rPr lang="en-US" sz="1200" dirty="0">
                <a:solidFill>
                  <a:srgbClr val="303336"/>
                </a:solidFill>
                <a:latin typeface="inherit"/>
                <a:cs typeface="Consolas" panose="020B0609020204030204" pitchFamily="49" charset="0"/>
              </a:rPr>
              <a:t>( </a:t>
            </a:r>
            <a:r>
              <a:rPr lang="en-US" sz="1200" dirty="0" err="1">
                <a:solidFill>
                  <a:srgbClr val="2B91AF"/>
                </a:solidFill>
                <a:latin typeface="inherit"/>
                <a:cs typeface="Consolas" panose="020B0609020204030204" pitchFamily="49" charset="0"/>
              </a:rPr>
              <a:t>Uri</a:t>
            </a:r>
            <a:r>
              <a:rPr lang="en-US" sz="1200" dirty="0" err="1">
                <a:solidFill>
                  <a:srgbClr val="303336"/>
                </a:solidFill>
                <a:latin typeface="inherit"/>
                <a:cs typeface="Consolas" panose="020B0609020204030204" pitchFamily="49" charset="0"/>
              </a:rPr>
              <a:t>.parse</a:t>
            </a:r>
            <a:r>
              <a:rPr lang="en-US" sz="1200" dirty="0">
                <a:solidFill>
                  <a:srgbClr val="303336"/>
                </a:solidFill>
                <a:latin typeface="inherit"/>
                <a:cs typeface="Consolas" panose="020B0609020204030204" pitchFamily="49" charset="0"/>
              </a:rPr>
              <a:t>(</a:t>
            </a:r>
            <a:r>
              <a:rPr lang="en-US" sz="1200" dirty="0" err="1">
                <a:solidFill>
                  <a:srgbClr val="303336"/>
                </a:solidFill>
                <a:latin typeface="inherit"/>
                <a:cs typeface="Consolas" panose="020B0609020204030204" pitchFamily="49" charset="0"/>
              </a:rPr>
              <a:t>url</a:t>
            </a:r>
            <a:r>
              <a:rPr lang="en-US" sz="1200" dirty="0">
                <a:solidFill>
                  <a:srgbClr val="303336"/>
                </a:solidFill>
                <a:latin typeface="inherit"/>
                <a:cs typeface="Consolas" panose="020B0609020204030204" pitchFamily="49" charset="0"/>
              </a:rPr>
              <a:t>)); </a:t>
            </a:r>
            <a:r>
              <a:rPr lang="en-US" sz="1200" dirty="0" err="1">
                <a:solidFill>
                  <a:srgbClr val="303336"/>
                </a:solidFill>
                <a:latin typeface="inherit"/>
                <a:cs typeface="Consolas" panose="020B0609020204030204" pitchFamily="49" charset="0"/>
              </a:rPr>
              <a:t>request.allowScanningByMediaScanner</a:t>
            </a:r>
            <a:r>
              <a:rPr lang="en-US" sz="1200" dirty="0">
                <a:solidFill>
                  <a:srgbClr val="303336"/>
                </a:solidFill>
                <a:latin typeface="inherit"/>
                <a:cs typeface="Consolas" panose="020B0609020204030204" pitchFamily="49" charset="0"/>
              </a:rPr>
              <a:t>(); </a:t>
            </a:r>
            <a:r>
              <a:rPr lang="en-US" sz="1200" dirty="0" err="1">
                <a:solidFill>
                  <a:srgbClr val="303336"/>
                </a:solidFill>
                <a:latin typeface="inherit"/>
                <a:cs typeface="Consolas" panose="020B0609020204030204" pitchFamily="49" charset="0"/>
              </a:rPr>
              <a:t>request.setNotificationVisibility</a:t>
            </a:r>
            <a:r>
              <a:rPr lang="en-US" sz="1200" dirty="0">
                <a:solidFill>
                  <a:srgbClr val="303336"/>
                </a:solidFill>
                <a:latin typeface="inherit"/>
                <a:cs typeface="Consolas" panose="020B0609020204030204" pitchFamily="49" charset="0"/>
              </a:rPr>
              <a:t>(</a:t>
            </a:r>
            <a:r>
              <a:rPr lang="en-US" sz="1200" dirty="0" err="1">
                <a:solidFill>
                  <a:srgbClr val="2B91AF"/>
                </a:solidFill>
                <a:latin typeface="inherit"/>
                <a:cs typeface="Consolas" panose="020B0609020204030204" pitchFamily="49" charset="0"/>
              </a:rPr>
              <a:t>DownloadManager</a:t>
            </a:r>
            <a:r>
              <a:rPr lang="en-US" sz="1200" dirty="0" err="1">
                <a:solidFill>
                  <a:srgbClr val="303336"/>
                </a:solidFill>
                <a:latin typeface="inherit"/>
                <a:cs typeface="Consolas" panose="020B0609020204030204" pitchFamily="49" charset="0"/>
              </a:rPr>
              <a:t>.</a:t>
            </a:r>
            <a:r>
              <a:rPr lang="en-US" sz="1200" dirty="0" err="1">
                <a:solidFill>
                  <a:srgbClr val="2B91AF"/>
                </a:solidFill>
                <a:latin typeface="inherit"/>
                <a:cs typeface="Consolas" panose="020B0609020204030204" pitchFamily="49" charset="0"/>
              </a:rPr>
              <a:t>Request</a:t>
            </a:r>
            <a:r>
              <a:rPr lang="en-US" sz="1200" dirty="0" err="1">
                <a:solidFill>
                  <a:srgbClr val="303336"/>
                </a:solidFill>
                <a:latin typeface="inherit"/>
                <a:cs typeface="Consolas" panose="020B0609020204030204" pitchFamily="49" charset="0"/>
              </a:rPr>
              <a:t>.VISIBILITY_VISIBLE_NOTIFY_COMPLETED</a:t>
            </a:r>
            <a:r>
              <a:rPr lang="en-US" sz="1200" dirty="0">
                <a:solidFill>
                  <a:srgbClr val="303336"/>
                </a:solidFill>
                <a:latin typeface="inherit"/>
                <a:cs typeface="Consolas" panose="020B0609020204030204" pitchFamily="49" charset="0"/>
              </a:rPr>
              <a:t>); </a:t>
            </a:r>
            <a:r>
              <a:rPr lang="en-US" sz="1200" dirty="0">
                <a:solidFill>
                  <a:srgbClr val="858C93"/>
                </a:solidFill>
                <a:latin typeface="inherit"/>
                <a:cs typeface="Consolas" panose="020B0609020204030204" pitchFamily="49" charset="0"/>
              </a:rPr>
              <a:t>//Notify client </a:t>
            </a:r>
          </a:p>
          <a:p>
            <a:pPr lvl="0" eaLnBrk="0" fontAlgn="base" hangingPunct="0">
              <a:spcBef>
                <a:spcPct val="0"/>
              </a:spcBef>
              <a:spcAft>
                <a:spcPct val="0"/>
              </a:spcAft>
            </a:pPr>
            <a:endParaRPr lang="en-US" sz="1200" dirty="0">
              <a:solidFill>
                <a:srgbClr val="858C93"/>
              </a:solidFill>
              <a:latin typeface="inherit"/>
              <a:cs typeface="Consolas" panose="020B0609020204030204" pitchFamily="49" charset="0"/>
            </a:endParaRPr>
          </a:p>
          <a:p>
            <a:pPr lvl="0" eaLnBrk="0" fontAlgn="base" hangingPunct="0">
              <a:spcBef>
                <a:spcPct val="0"/>
              </a:spcBef>
              <a:spcAft>
                <a:spcPct val="0"/>
              </a:spcAft>
            </a:pPr>
            <a:r>
              <a:rPr lang="en-US" sz="1200" dirty="0">
                <a:solidFill>
                  <a:srgbClr val="858C93"/>
                </a:solidFill>
                <a:latin typeface="inherit"/>
                <a:cs typeface="Consolas" panose="020B0609020204030204" pitchFamily="49" charset="0"/>
              </a:rPr>
              <a:t>once download is completed!</a:t>
            </a:r>
            <a:r>
              <a:rPr lang="en-US" sz="1200" dirty="0">
                <a:solidFill>
                  <a:srgbClr val="303336"/>
                </a:solidFill>
                <a:latin typeface="inherit"/>
                <a:cs typeface="Consolas" panose="020B0609020204030204" pitchFamily="49" charset="0"/>
              </a:rPr>
              <a:t> </a:t>
            </a:r>
          </a:p>
          <a:p>
            <a:pPr lvl="0" eaLnBrk="0" fontAlgn="base" hangingPunct="0">
              <a:spcBef>
                <a:spcPct val="0"/>
              </a:spcBef>
              <a:spcAft>
                <a:spcPct val="0"/>
              </a:spcAft>
            </a:pPr>
            <a:r>
              <a:rPr lang="en-US" sz="1200" dirty="0" err="1">
                <a:solidFill>
                  <a:srgbClr val="303336"/>
                </a:solidFill>
                <a:latin typeface="inherit"/>
                <a:cs typeface="Consolas" panose="020B0609020204030204" pitchFamily="49" charset="0"/>
              </a:rPr>
              <a:t>request.setDestinationInExternalPublicDir</a:t>
            </a:r>
            <a:r>
              <a:rPr lang="en-US" sz="1200" dirty="0">
                <a:solidFill>
                  <a:srgbClr val="303336"/>
                </a:solidFill>
                <a:latin typeface="inherit"/>
                <a:cs typeface="Consolas" panose="020B0609020204030204" pitchFamily="49" charset="0"/>
              </a:rPr>
              <a:t>(</a:t>
            </a:r>
            <a:r>
              <a:rPr lang="en-US" sz="1200" dirty="0" err="1">
                <a:solidFill>
                  <a:srgbClr val="2B91AF"/>
                </a:solidFill>
                <a:latin typeface="inherit"/>
                <a:cs typeface="Consolas" panose="020B0609020204030204" pitchFamily="49" charset="0"/>
              </a:rPr>
              <a:t>Environment</a:t>
            </a:r>
            <a:r>
              <a:rPr lang="en-US" sz="1200" dirty="0" err="1">
                <a:solidFill>
                  <a:srgbClr val="303336"/>
                </a:solidFill>
                <a:latin typeface="inherit"/>
                <a:cs typeface="Consolas" panose="020B0609020204030204" pitchFamily="49" charset="0"/>
              </a:rPr>
              <a:t>.DIRECTORY_DOWNLOADS</a:t>
            </a:r>
            <a:r>
              <a:rPr lang="en-US" sz="1200" dirty="0">
                <a:solidFill>
                  <a:srgbClr val="303336"/>
                </a:solidFill>
                <a:latin typeface="inherit"/>
                <a:cs typeface="Consolas" panose="020B0609020204030204" pitchFamily="49" charset="0"/>
              </a:rPr>
              <a:t>, </a:t>
            </a:r>
            <a:r>
              <a:rPr lang="en-US" sz="1200" dirty="0">
                <a:solidFill>
                  <a:srgbClr val="7D2727"/>
                </a:solidFill>
                <a:latin typeface="inherit"/>
                <a:cs typeface="Consolas" panose="020B0609020204030204" pitchFamily="49" charset="0"/>
              </a:rPr>
              <a:t>"Name of your </a:t>
            </a:r>
            <a:r>
              <a:rPr lang="en-US" sz="1200" dirty="0" err="1">
                <a:solidFill>
                  <a:srgbClr val="7D2727"/>
                </a:solidFill>
                <a:latin typeface="inherit"/>
                <a:cs typeface="Consolas" panose="020B0609020204030204" pitchFamily="49" charset="0"/>
              </a:rPr>
              <a:t>downloadble</a:t>
            </a:r>
            <a:r>
              <a:rPr lang="en-US" sz="1200" dirty="0">
                <a:solidFill>
                  <a:srgbClr val="7D2727"/>
                </a:solidFill>
                <a:latin typeface="inherit"/>
                <a:cs typeface="Consolas" panose="020B0609020204030204" pitchFamily="49" charset="0"/>
              </a:rPr>
              <a:t> file goes here, example: Mathematics II "</a:t>
            </a:r>
            <a:r>
              <a:rPr lang="en-US" sz="1200" dirty="0">
                <a:solidFill>
                  <a:srgbClr val="303336"/>
                </a:solidFill>
                <a:latin typeface="inherit"/>
                <a:cs typeface="Consolas" panose="020B0609020204030204" pitchFamily="49" charset="0"/>
              </a:rPr>
              <a:t>); </a:t>
            </a:r>
          </a:p>
          <a:p>
            <a:pPr lvl="0" eaLnBrk="0" fontAlgn="base" hangingPunct="0">
              <a:spcBef>
                <a:spcPct val="0"/>
              </a:spcBef>
              <a:spcAft>
                <a:spcPct val="0"/>
              </a:spcAft>
            </a:pPr>
            <a:r>
              <a:rPr lang="en-US" sz="1200" dirty="0" err="1">
                <a:solidFill>
                  <a:srgbClr val="2B91AF"/>
                </a:solidFill>
                <a:latin typeface="inherit"/>
                <a:cs typeface="Consolas" panose="020B0609020204030204" pitchFamily="49" charset="0"/>
              </a:rPr>
              <a:t>DownloadManager</a:t>
            </a:r>
            <a:r>
              <a:rPr lang="en-US" sz="1200" dirty="0">
                <a:solidFill>
                  <a:srgbClr val="303336"/>
                </a:solidFill>
                <a:latin typeface="inherit"/>
                <a:cs typeface="Consolas" panose="020B0609020204030204" pitchFamily="49" charset="0"/>
              </a:rPr>
              <a:t> </a:t>
            </a:r>
            <a:r>
              <a:rPr lang="en-US" sz="1200" dirty="0" err="1">
                <a:solidFill>
                  <a:srgbClr val="303336"/>
                </a:solidFill>
                <a:latin typeface="inherit"/>
                <a:cs typeface="Consolas" panose="020B0609020204030204" pitchFamily="49" charset="0"/>
              </a:rPr>
              <a:t>dm</a:t>
            </a:r>
            <a:r>
              <a:rPr lang="en-US" sz="1200" dirty="0">
                <a:solidFill>
                  <a:srgbClr val="303336"/>
                </a:solidFill>
                <a:latin typeface="inherit"/>
                <a:cs typeface="Consolas" panose="020B0609020204030204" pitchFamily="49" charset="0"/>
              </a:rPr>
              <a:t> = (</a:t>
            </a:r>
            <a:r>
              <a:rPr lang="en-US" sz="1200" dirty="0" err="1">
                <a:solidFill>
                  <a:srgbClr val="2B91AF"/>
                </a:solidFill>
                <a:latin typeface="inherit"/>
                <a:cs typeface="Consolas" panose="020B0609020204030204" pitchFamily="49" charset="0"/>
              </a:rPr>
              <a:t>DownloadManager</a:t>
            </a:r>
            <a:r>
              <a:rPr lang="en-US" sz="1200" dirty="0">
                <a:solidFill>
                  <a:srgbClr val="303336"/>
                </a:solidFill>
                <a:latin typeface="inherit"/>
                <a:cs typeface="Consolas" panose="020B0609020204030204" pitchFamily="49" charset="0"/>
              </a:rPr>
              <a:t>) </a:t>
            </a:r>
            <a:r>
              <a:rPr lang="en-US" sz="1200" dirty="0" err="1">
                <a:solidFill>
                  <a:srgbClr val="303336"/>
                </a:solidFill>
                <a:latin typeface="inherit"/>
                <a:cs typeface="Consolas" panose="020B0609020204030204" pitchFamily="49" charset="0"/>
              </a:rPr>
              <a:t>getSystemService</a:t>
            </a:r>
            <a:r>
              <a:rPr lang="en-US" sz="1200" dirty="0">
                <a:solidFill>
                  <a:srgbClr val="303336"/>
                </a:solidFill>
                <a:latin typeface="inherit"/>
                <a:cs typeface="Consolas" panose="020B0609020204030204" pitchFamily="49" charset="0"/>
              </a:rPr>
              <a:t>(DOWNLOAD_SERVICE); </a:t>
            </a:r>
          </a:p>
          <a:p>
            <a:pPr lvl="0" eaLnBrk="0" fontAlgn="base" hangingPunct="0">
              <a:spcBef>
                <a:spcPct val="0"/>
              </a:spcBef>
              <a:spcAft>
                <a:spcPct val="0"/>
              </a:spcAft>
            </a:pPr>
            <a:endParaRPr lang="en-US" sz="1200" dirty="0">
              <a:solidFill>
                <a:srgbClr val="303336"/>
              </a:solidFill>
              <a:latin typeface="inherit"/>
              <a:cs typeface="Consolas" panose="020B0609020204030204" pitchFamily="49" charset="0"/>
            </a:endParaRPr>
          </a:p>
          <a:p>
            <a:pPr lvl="0" eaLnBrk="0" fontAlgn="base" hangingPunct="0">
              <a:spcBef>
                <a:spcPct val="0"/>
              </a:spcBef>
              <a:spcAft>
                <a:spcPct val="0"/>
              </a:spcAft>
            </a:pPr>
            <a:r>
              <a:rPr lang="en-US" sz="1200" dirty="0" err="1">
                <a:solidFill>
                  <a:srgbClr val="303336"/>
                </a:solidFill>
                <a:latin typeface="inherit"/>
                <a:cs typeface="Consolas" panose="020B0609020204030204" pitchFamily="49" charset="0"/>
              </a:rPr>
              <a:t>dm.enqueue</a:t>
            </a:r>
            <a:r>
              <a:rPr lang="en-US" sz="1200" dirty="0">
                <a:solidFill>
                  <a:srgbClr val="303336"/>
                </a:solidFill>
                <a:latin typeface="inherit"/>
                <a:cs typeface="Consolas" panose="020B0609020204030204" pitchFamily="49" charset="0"/>
              </a:rPr>
              <a:t>(request);</a:t>
            </a:r>
          </a:p>
          <a:p>
            <a:pPr lvl="0" eaLnBrk="0" fontAlgn="base" hangingPunct="0">
              <a:spcBef>
                <a:spcPct val="0"/>
              </a:spcBef>
              <a:spcAft>
                <a:spcPct val="0"/>
              </a:spcAft>
            </a:pPr>
            <a:endParaRPr lang="en-US" sz="1200" dirty="0">
              <a:solidFill>
                <a:srgbClr val="303336"/>
              </a:solidFill>
              <a:latin typeface="inherit"/>
              <a:cs typeface="Consolas" panose="020B0609020204030204" pitchFamily="49" charset="0"/>
            </a:endParaRPr>
          </a:p>
          <a:p>
            <a:pPr lvl="0" eaLnBrk="0" fontAlgn="base" hangingPunct="0">
              <a:spcBef>
                <a:spcPct val="0"/>
              </a:spcBef>
              <a:spcAft>
                <a:spcPct val="0"/>
              </a:spcAft>
            </a:pPr>
            <a:r>
              <a:rPr lang="en-US" sz="1200" dirty="0">
                <a:solidFill>
                  <a:srgbClr val="858C93"/>
                </a:solidFill>
                <a:latin typeface="inherit"/>
                <a:cs typeface="Consolas" panose="020B0609020204030204" pitchFamily="49" charset="0"/>
              </a:rPr>
              <a:t>//To notify the Client that the file is being downloaded</a:t>
            </a:r>
          </a:p>
          <a:p>
            <a:pPr lvl="0" eaLnBrk="0" fontAlgn="base" hangingPunct="0">
              <a:spcBef>
                <a:spcPct val="0"/>
              </a:spcBef>
              <a:spcAft>
                <a:spcPct val="0"/>
              </a:spcAft>
            </a:pPr>
            <a:endParaRPr lang="en-US" sz="1200" dirty="0">
              <a:solidFill>
                <a:srgbClr val="303336"/>
              </a:solidFill>
              <a:latin typeface="inherit"/>
              <a:cs typeface="Consolas" panose="020B0609020204030204" pitchFamily="49" charset="0"/>
            </a:endParaRPr>
          </a:p>
          <a:p>
            <a:pPr lvl="0" eaLnBrk="0" fontAlgn="base" hangingPunct="0">
              <a:spcBef>
                <a:spcPct val="0"/>
              </a:spcBef>
              <a:spcAft>
                <a:spcPct val="0"/>
              </a:spcAft>
            </a:pPr>
            <a:r>
              <a:rPr lang="en-US" sz="1200" dirty="0">
                <a:solidFill>
                  <a:srgbClr val="303336"/>
                </a:solidFill>
                <a:latin typeface="inherit"/>
                <a:cs typeface="Consolas" panose="020B0609020204030204" pitchFamily="49" charset="0"/>
              </a:rPr>
              <a:t> </a:t>
            </a:r>
            <a:r>
              <a:rPr lang="en-US" sz="1200" dirty="0" err="1">
                <a:solidFill>
                  <a:srgbClr val="2B91AF"/>
                </a:solidFill>
                <a:latin typeface="inherit"/>
                <a:cs typeface="Consolas" panose="020B0609020204030204" pitchFamily="49" charset="0"/>
              </a:rPr>
              <a:t>Toast</a:t>
            </a:r>
            <a:r>
              <a:rPr lang="en-US" sz="1200" dirty="0" err="1">
                <a:solidFill>
                  <a:srgbClr val="303336"/>
                </a:solidFill>
                <a:latin typeface="inherit"/>
                <a:cs typeface="Consolas" panose="020B0609020204030204" pitchFamily="49" charset="0"/>
              </a:rPr>
              <a:t>.makeText</a:t>
            </a:r>
            <a:r>
              <a:rPr lang="en-US" sz="1200" dirty="0">
                <a:solidFill>
                  <a:srgbClr val="303336"/>
                </a:solidFill>
                <a:latin typeface="inherit"/>
                <a:cs typeface="Consolas" panose="020B0609020204030204" pitchFamily="49" charset="0"/>
              </a:rPr>
              <a:t>(</a:t>
            </a:r>
            <a:r>
              <a:rPr lang="en-US" sz="1200" dirty="0" err="1">
                <a:solidFill>
                  <a:srgbClr val="303336"/>
                </a:solidFill>
                <a:latin typeface="inherit"/>
                <a:cs typeface="Consolas" panose="020B0609020204030204" pitchFamily="49" charset="0"/>
              </a:rPr>
              <a:t>getApplicationContext</a:t>
            </a:r>
            <a:r>
              <a:rPr lang="en-US" sz="1200" dirty="0">
                <a:solidFill>
                  <a:srgbClr val="303336"/>
                </a:solidFill>
                <a:latin typeface="inherit"/>
                <a:cs typeface="Consolas" panose="020B0609020204030204" pitchFamily="49" charset="0"/>
              </a:rPr>
              <a:t>(), </a:t>
            </a:r>
            <a:r>
              <a:rPr lang="en-US" sz="1200" dirty="0">
                <a:solidFill>
                  <a:srgbClr val="7D2727"/>
                </a:solidFill>
                <a:latin typeface="inherit"/>
                <a:cs typeface="Consolas" panose="020B0609020204030204" pitchFamily="49" charset="0"/>
              </a:rPr>
              <a:t>"Downloading File"</a:t>
            </a:r>
            <a:r>
              <a:rPr lang="en-US" sz="1200" dirty="0">
                <a:solidFill>
                  <a:srgbClr val="303336"/>
                </a:solidFill>
                <a:latin typeface="inherit"/>
                <a:cs typeface="Consolas" panose="020B0609020204030204" pitchFamily="49" charset="0"/>
              </a:rPr>
              <a:t>, </a:t>
            </a:r>
            <a:r>
              <a:rPr lang="en-US" sz="1200" dirty="0" err="1">
                <a:solidFill>
                  <a:srgbClr val="2B91AF"/>
                </a:solidFill>
                <a:latin typeface="inherit"/>
                <a:cs typeface="Consolas" panose="020B0609020204030204" pitchFamily="49" charset="0"/>
              </a:rPr>
              <a:t>Toast</a:t>
            </a:r>
            <a:r>
              <a:rPr lang="en-US" sz="1200" dirty="0" err="1">
                <a:solidFill>
                  <a:srgbClr val="303336"/>
                </a:solidFill>
                <a:latin typeface="inherit"/>
                <a:cs typeface="Consolas" panose="020B0609020204030204" pitchFamily="49" charset="0"/>
              </a:rPr>
              <a:t>.LENGTH_LONG</a:t>
            </a:r>
            <a:r>
              <a:rPr lang="en-US" sz="1200" dirty="0">
                <a:solidFill>
                  <a:srgbClr val="303336"/>
                </a:solidFill>
                <a:latin typeface="inherit"/>
                <a:cs typeface="Consolas" panose="020B0609020204030204" pitchFamily="49" charset="0"/>
              </a:rPr>
              <a:t>).show(); } });</a:t>
            </a:r>
            <a:r>
              <a:rPr lang="en-US" sz="1200" dirty="0"/>
              <a:t> </a:t>
            </a:r>
          </a:p>
          <a:p>
            <a:pPr lvl="0" eaLnBrk="0" fontAlgn="base" hangingPunct="0">
              <a:spcBef>
                <a:spcPct val="0"/>
              </a:spcBef>
              <a:spcAft>
                <a:spcPct val="0"/>
              </a:spcAft>
            </a:pPr>
            <a:endParaRPr lang="en-US" sz="1200" dirty="0">
              <a:latin typeface="Arial" panose="020B0604020202020204" pitchFamily="34" charset="0"/>
            </a:endParaRPr>
          </a:p>
          <a:p>
            <a:pPr lvl="0" eaLnBrk="0" fontAlgn="base" hangingPunct="0">
              <a:spcBef>
                <a:spcPct val="0"/>
              </a:spcBef>
              <a:spcAft>
                <a:spcPct val="0"/>
              </a:spcAft>
            </a:pPr>
            <a:endParaRPr lang="en-US" sz="1200" dirty="0">
              <a:latin typeface="Arial" panose="020B0604020202020204" pitchFamily="34" charset="0"/>
            </a:endParaRPr>
          </a:p>
          <a:p>
            <a:pPr lvl="0" eaLnBrk="0" fontAlgn="base" hangingPunct="0">
              <a:spcBef>
                <a:spcPct val="0"/>
              </a:spcBef>
              <a:spcAft>
                <a:spcPct val="0"/>
              </a:spcAft>
            </a:pPr>
            <a:endParaRPr lang="en-US" sz="1200" dirty="0">
              <a:latin typeface="Arial" panose="020B0604020202020204" pitchFamily="34" charset="0"/>
            </a:endParaRPr>
          </a:p>
          <a:p>
            <a:pPr eaLnBrk="0" fontAlgn="base" hangingPunct="0">
              <a:spcBef>
                <a:spcPct val="0"/>
              </a:spcBef>
              <a:spcAft>
                <a:spcPct val="0"/>
              </a:spcAft>
            </a:pPr>
            <a:r>
              <a:rPr lang="en-US" sz="1200" dirty="0">
                <a:solidFill>
                  <a:srgbClr val="7D2727"/>
                </a:solidFill>
                <a:latin typeface="inherit"/>
                <a:cs typeface="Consolas" panose="020B0609020204030204" pitchFamily="49" charset="0"/>
              </a:rPr>
              <a:t>&lt;uses-permission</a:t>
            </a:r>
            <a:r>
              <a:rPr lang="en-US" sz="1200" dirty="0">
                <a:solidFill>
                  <a:srgbClr val="303336"/>
                </a:solidFill>
                <a:latin typeface="inherit"/>
                <a:cs typeface="Consolas" panose="020B0609020204030204" pitchFamily="49" charset="0"/>
              </a:rPr>
              <a:t> </a:t>
            </a:r>
            <a:r>
              <a:rPr lang="en-US" sz="1200" dirty="0" err="1">
                <a:solidFill>
                  <a:srgbClr val="E64320"/>
                </a:solidFill>
                <a:latin typeface="inherit"/>
                <a:cs typeface="Consolas" panose="020B0609020204030204" pitchFamily="49" charset="0"/>
              </a:rPr>
              <a:t>android:name</a:t>
            </a:r>
            <a:r>
              <a:rPr lang="en-US" sz="1200" dirty="0">
                <a:solidFill>
                  <a:srgbClr val="303336"/>
                </a:solidFill>
                <a:latin typeface="inherit"/>
                <a:cs typeface="Consolas" panose="020B0609020204030204" pitchFamily="49" charset="0"/>
              </a:rPr>
              <a:t>=</a:t>
            </a:r>
            <a:r>
              <a:rPr lang="en-US" sz="1200" dirty="0">
                <a:solidFill>
                  <a:srgbClr val="0F74BD"/>
                </a:solidFill>
                <a:latin typeface="inherit"/>
                <a:cs typeface="Consolas" panose="020B0609020204030204" pitchFamily="49" charset="0"/>
              </a:rPr>
              <a:t>"</a:t>
            </a:r>
            <a:r>
              <a:rPr lang="en-US" sz="1200" dirty="0" err="1">
                <a:solidFill>
                  <a:srgbClr val="0F74BD"/>
                </a:solidFill>
                <a:latin typeface="inherit"/>
                <a:cs typeface="Consolas" panose="020B0609020204030204" pitchFamily="49" charset="0"/>
              </a:rPr>
              <a:t>android.permission.WRITE_EXTERNAL_STORAGE</a:t>
            </a:r>
            <a:r>
              <a:rPr lang="en-US" sz="1200" dirty="0">
                <a:solidFill>
                  <a:srgbClr val="0F74BD"/>
                </a:solidFill>
                <a:latin typeface="inherit"/>
                <a:cs typeface="Consolas" panose="020B0609020204030204" pitchFamily="49" charset="0"/>
              </a:rPr>
              <a:t>"</a:t>
            </a:r>
            <a:r>
              <a:rPr lang="en-US" sz="1200" dirty="0">
                <a:solidFill>
                  <a:srgbClr val="303336"/>
                </a:solidFill>
                <a:latin typeface="inherit"/>
                <a:cs typeface="Consolas" panose="020B0609020204030204" pitchFamily="49" charset="0"/>
              </a:rPr>
              <a:t> </a:t>
            </a:r>
            <a:r>
              <a:rPr lang="en-US" sz="1200" dirty="0">
                <a:solidFill>
                  <a:srgbClr val="7D2727"/>
                </a:solidFill>
                <a:latin typeface="inherit"/>
                <a:cs typeface="Consolas" panose="020B0609020204030204" pitchFamily="49" charset="0"/>
              </a:rPr>
              <a:t>/&gt;</a:t>
            </a:r>
            <a:r>
              <a:rPr lang="en-US" sz="1200" dirty="0">
                <a:solidFill>
                  <a:srgbClr val="303336"/>
                </a:solidFill>
                <a:latin typeface="inherit"/>
                <a:cs typeface="Consolas" panose="020B0609020204030204" pitchFamily="49" charset="0"/>
              </a:rPr>
              <a:t> </a:t>
            </a:r>
            <a:endParaRPr lang="en-US" sz="1200" dirty="0">
              <a:latin typeface="Arial" panose="020B0604020202020204" pitchFamily="34" charset="0"/>
            </a:endParaRPr>
          </a:p>
          <a:p>
            <a:pPr lvl="0" eaLnBrk="0" fontAlgn="base" hangingPunct="0">
              <a:spcBef>
                <a:spcPct val="0"/>
              </a:spcBef>
              <a:spcAft>
                <a:spcPct val="0"/>
              </a:spcAft>
            </a:pPr>
            <a:endParaRPr lang="en-US" sz="1200" dirty="0">
              <a:latin typeface="Arial" panose="020B0604020202020204" pitchFamily="34" charset="0"/>
            </a:endParaRPr>
          </a:p>
        </p:txBody>
      </p:sp>
    </p:spTree>
    <p:extLst>
      <p:ext uri="{BB962C8B-B14F-4D97-AF65-F5344CB8AC3E}">
        <p14:creationId xmlns:p14="http://schemas.microsoft.com/office/powerpoint/2010/main" val="2115002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188640"/>
            <a:ext cx="8676456" cy="1231106"/>
          </a:xfrm>
          <a:prstGeom prst="rect">
            <a:avLst/>
          </a:prstGeom>
        </p:spPr>
        <p:txBody>
          <a:bodyPr wrap="square">
            <a:spAutoFit/>
          </a:bodyPr>
          <a:lstStyle/>
          <a:p>
            <a:r>
              <a:rPr lang="en-US" sz="2000" b="1" u="sng" dirty="0">
                <a:solidFill>
                  <a:schemeClr val="tx1">
                    <a:lumMod val="75000"/>
                    <a:lumOff val="25000"/>
                  </a:schemeClr>
                </a:solidFill>
              </a:rPr>
              <a:t>Android </a:t>
            </a:r>
            <a:r>
              <a:rPr lang="en-US" sz="2000" b="1" u="sng" dirty="0" err="1">
                <a:solidFill>
                  <a:schemeClr val="tx1">
                    <a:lumMod val="75000"/>
                    <a:lumOff val="25000"/>
                  </a:schemeClr>
                </a:solidFill>
              </a:rPr>
              <a:t>DatePicker</a:t>
            </a:r>
            <a:endParaRPr lang="en-US" sz="2000" b="1" u="sng" dirty="0">
              <a:solidFill>
                <a:schemeClr val="tx1">
                  <a:lumMod val="75000"/>
                  <a:lumOff val="25000"/>
                </a:schemeClr>
              </a:solidFill>
            </a:endParaRPr>
          </a:p>
          <a:p>
            <a:endParaRPr lang="en-US" dirty="0"/>
          </a:p>
          <a:p>
            <a:r>
              <a:rPr lang="en-US" dirty="0"/>
              <a:t>Android </a:t>
            </a:r>
            <a:r>
              <a:rPr lang="en-US" dirty="0" err="1"/>
              <a:t>DatePicker</a:t>
            </a:r>
            <a:r>
              <a:rPr lang="en-US" dirty="0"/>
              <a:t> is a widget to select date. It allows you to select date by day, month and year. Like </a:t>
            </a:r>
            <a:r>
              <a:rPr lang="en-US" dirty="0" err="1"/>
              <a:t>DatePicker</a:t>
            </a:r>
            <a:r>
              <a:rPr lang="en-US" dirty="0"/>
              <a:t>, android also provides </a:t>
            </a:r>
            <a:r>
              <a:rPr lang="en-US" dirty="0" err="1"/>
              <a:t>TimePicker</a:t>
            </a:r>
            <a:r>
              <a:rPr lang="en-US" dirty="0"/>
              <a:t> to select time.</a:t>
            </a:r>
          </a:p>
        </p:txBody>
      </p:sp>
      <p:sp>
        <p:nvSpPr>
          <p:cNvPr id="3" name="Rectangle 2"/>
          <p:cNvSpPr/>
          <p:nvPr/>
        </p:nvSpPr>
        <p:spPr>
          <a:xfrm>
            <a:off x="467544" y="1406134"/>
            <a:ext cx="7776864" cy="5909310"/>
          </a:xfrm>
          <a:prstGeom prst="rect">
            <a:avLst/>
          </a:prstGeom>
        </p:spPr>
        <p:txBody>
          <a:bodyPr wrap="square">
            <a:spAutoFit/>
          </a:bodyPr>
          <a:lstStyle/>
          <a:p>
            <a:pPr algn="just">
              <a:buFont typeface="+mj-lt"/>
              <a:buAutoNum type="arabicPeriod"/>
            </a:pPr>
            <a:r>
              <a:rPr lang="en-US" sz="1400" b="1" dirty="0">
                <a:solidFill>
                  <a:srgbClr val="006699"/>
                </a:solidFill>
                <a:latin typeface="verdana" panose="020B0604030504040204" pitchFamily="34" charset="0"/>
              </a:rPr>
              <a:t>&lt;</a:t>
            </a:r>
            <a:r>
              <a:rPr lang="en-US" sz="1400" b="1" dirty="0" err="1">
                <a:solidFill>
                  <a:srgbClr val="006699"/>
                </a:solidFill>
                <a:latin typeface="verdana" panose="020B0604030504040204" pitchFamily="34" charset="0"/>
              </a:rPr>
              <a:t>TextView</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android:id</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"@+id/textView1"</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android:layout_width</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a:t>
            </a:r>
            <a:r>
              <a:rPr lang="en-US" sz="1400" dirty="0" err="1">
                <a:solidFill>
                  <a:srgbClr val="0000FF"/>
                </a:solidFill>
                <a:latin typeface="verdana" panose="020B0604030504040204" pitchFamily="34" charset="0"/>
              </a:rPr>
              <a:t>wrap_content</a:t>
            </a:r>
            <a:r>
              <a:rPr lang="en-US" sz="1400" dirty="0">
                <a:solidFill>
                  <a:srgbClr val="0000FF"/>
                </a:solidFill>
                <a:latin typeface="verdana" panose="020B0604030504040204" pitchFamily="34" charset="0"/>
              </a:rPr>
              <a:t>"</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android:layout_height</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a:t>
            </a:r>
            <a:r>
              <a:rPr lang="en-US" sz="1400" dirty="0" err="1">
                <a:solidFill>
                  <a:srgbClr val="0000FF"/>
                </a:solidFill>
                <a:latin typeface="verdana" panose="020B0604030504040204" pitchFamily="34" charset="0"/>
              </a:rPr>
              <a:t>wrap_content</a:t>
            </a:r>
            <a:r>
              <a:rPr lang="en-US" sz="1400" dirty="0">
                <a:solidFill>
                  <a:srgbClr val="0000FF"/>
                </a:solidFill>
                <a:latin typeface="verdana" panose="020B0604030504040204" pitchFamily="34" charset="0"/>
              </a:rPr>
              <a:t>"</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android:layout_alignParentLeft</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"true"</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android:layout_alignParentTop</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"true"</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android:layout_marginLeft</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"50dp"</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android:layout_marginTop</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"36dp"</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android:text</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"Current Date:"</a:t>
            </a: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/&gt;</a:t>
            </a:r>
            <a:r>
              <a:rPr lang="en-US" sz="1400" dirty="0">
                <a:solidFill>
                  <a:srgbClr val="000000"/>
                </a:solidFill>
                <a:latin typeface="verdana" panose="020B0604030504040204" pitchFamily="34" charset="0"/>
              </a:rPr>
              <a:t>  </a:t>
            </a:r>
          </a:p>
          <a:p>
            <a:pPr algn="just">
              <a:buFont typeface="+mj-lt"/>
              <a:buAutoNum type="arabicPeriod"/>
            </a:pPr>
            <a:endParaRPr lang="en-US" sz="1400" dirty="0">
              <a:solidFill>
                <a:srgbClr val="000000"/>
              </a:solidFill>
              <a:latin typeface="verdana" panose="020B0604030504040204" pitchFamily="34" charset="0"/>
            </a:endParaRPr>
          </a:p>
          <a:p>
            <a:pPr algn="just">
              <a:buFont typeface="+mj-lt"/>
              <a:buAutoNum type="arabicPeriod"/>
            </a:pPr>
            <a:r>
              <a:rPr lang="en-US" sz="1400" b="1" dirty="0">
                <a:solidFill>
                  <a:srgbClr val="006699"/>
                </a:solidFill>
                <a:latin typeface="verdana" panose="020B0604030504040204" pitchFamily="34" charset="0"/>
              </a:rPr>
              <a:t>&lt;</a:t>
            </a:r>
            <a:r>
              <a:rPr lang="en-US" sz="1400" b="1" dirty="0" err="1">
                <a:solidFill>
                  <a:srgbClr val="006699"/>
                </a:solidFill>
                <a:latin typeface="verdana" panose="020B0604030504040204" pitchFamily="34" charset="0"/>
              </a:rPr>
              <a:t>DatePicker</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android:id</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"@+id/datePicker1"</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android:layout_width</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a:t>
            </a:r>
            <a:r>
              <a:rPr lang="en-US" sz="1400" dirty="0" err="1">
                <a:solidFill>
                  <a:srgbClr val="0000FF"/>
                </a:solidFill>
                <a:latin typeface="verdana" panose="020B0604030504040204" pitchFamily="34" charset="0"/>
              </a:rPr>
              <a:t>wrap_content</a:t>
            </a:r>
            <a:r>
              <a:rPr lang="en-US" sz="1400" dirty="0">
                <a:solidFill>
                  <a:srgbClr val="0000FF"/>
                </a:solidFill>
                <a:latin typeface="verdana" panose="020B0604030504040204" pitchFamily="34" charset="0"/>
              </a:rPr>
              <a:t>"</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android:layout_height</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a:t>
            </a:r>
            <a:r>
              <a:rPr lang="en-US" sz="1400" dirty="0" err="1">
                <a:solidFill>
                  <a:srgbClr val="0000FF"/>
                </a:solidFill>
                <a:latin typeface="verdana" panose="020B0604030504040204" pitchFamily="34" charset="0"/>
              </a:rPr>
              <a:t>wrap_content</a:t>
            </a:r>
            <a:r>
              <a:rPr lang="en-US" sz="1400" dirty="0">
                <a:solidFill>
                  <a:srgbClr val="0000FF"/>
                </a:solidFill>
                <a:latin typeface="verdana" panose="020B0604030504040204" pitchFamily="34" charset="0"/>
              </a:rPr>
              <a:t>"</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android:layout_above</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"@+id/button1"</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android:layout_centerHorizontal</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"true"</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android:layout_marginBottom</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"30dp"</a:t>
            </a: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/&gt;</a:t>
            </a:r>
            <a:r>
              <a:rPr lang="en-US" sz="1400" dirty="0">
                <a:solidFill>
                  <a:srgbClr val="000000"/>
                </a:solidFill>
                <a:latin typeface="verdana" panose="020B0604030504040204" pitchFamily="34" charset="0"/>
              </a:rPr>
              <a:t> </a:t>
            </a:r>
          </a:p>
          <a:p>
            <a:pPr algn="just"/>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&lt;Button</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android:id</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"@+id/button1"</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android:layout_width</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a:t>
            </a:r>
            <a:r>
              <a:rPr lang="en-US" sz="1400" dirty="0" err="1">
                <a:solidFill>
                  <a:srgbClr val="0000FF"/>
                </a:solidFill>
                <a:latin typeface="verdana" panose="020B0604030504040204" pitchFamily="34" charset="0"/>
              </a:rPr>
              <a:t>wrap_content</a:t>
            </a:r>
            <a:r>
              <a:rPr lang="en-US" sz="1400" dirty="0">
                <a:solidFill>
                  <a:srgbClr val="0000FF"/>
                </a:solidFill>
                <a:latin typeface="verdana" panose="020B0604030504040204" pitchFamily="34" charset="0"/>
              </a:rPr>
              <a:t>"</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android:layout_height</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a:t>
            </a:r>
            <a:r>
              <a:rPr lang="en-US" sz="1400" dirty="0" err="1">
                <a:solidFill>
                  <a:srgbClr val="0000FF"/>
                </a:solidFill>
                <a:latin typeface="verdana" panose="020B0604030504040204" pitchFamily="34" charset="0"/>
              </a:rPr>
              <a:t>wrap_content</a:t>
            </a:r>
            <a:r>
              <a:rPr lang="en-US" sz="1400" dirty="0">
                <a:solidFill>
                  <a:srgbClr val="0000FF"/>
                </a:solidFill>
                <a:latin typeface="verdana" panose="020B0604030504040204" pitchFamily="34" charset="0"/>
              </a:rPr>
              <a:t>"</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android:layout_alignParentBottom</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"true"</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android:layout_centerHorizontal</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"true"</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android:layout_marginBottom</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"140dp"</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android:text</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"Change Date"</a:t>
            </a: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/&gt;</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endParaRPr lang="en-US" sz="1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930953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3568" y="404664"/>
            <a:ext cx="7632848" cy="4401205"/>
          </a:xfrm>
          <a:prstGeom prst="rect">
            <a:avLst/>
          </a:prstGeom>
        </p:spPr>
        <p:txBody>
          <a:bodyPr wrap="square">
            <a:spAutoFit/>
          </a:bodyPr>
          <a:lstStyle/>
          <a:p>
            <a:pPr algn="just"/>
            <a:r>
              <a:rPr lang="en-US" sz="1400" dirty="0">
                <a:solidFill>
                  <a:srgbClr val="646464"/>
                </a:solidFill>
                <a:latin typeface="verdana" panose="020B0604030504040204" pitchFamily="34" charset="0"/>
              </a:rPr>
              <a:t>@Override</a:t>
            </a:r>
            <a:r>
              <a:rPr lang="en-US" sz="1400" dirty="0">
                <a:solidFill>
                  <a:srgbClr val="000000"/>
                </a:solidFill>
                <a:latin typeface="verdana" panose="020B0604030504040204" pitchFamily="34" charset="0"/>
              </a:rPr>
              <a:t>  </a:t>
            </a:r>
          </a:p>
          <a:p>
            <a:pPr algn="just"/>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protected</a:t>
            </a: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void</a:t>
            </a: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onCreate</a:t>
            </a:r>
            <a:r>
              <a:rPr lang="en-US" sz="1400" dirty="0">
                <a:solidFill>
                  <a:srgbClr val="000000"/>
                </a:solidFill>
                <a:latin typeface="verdana" panose="020B0604030504040204" pitchFamily="34" charset="0"/>
              </a:rPr>
              <a:t>(Bundle </a:t>
            </a:r>
            <a:r>
              <a:rPr lang="en-US" sz="1400" dirty="0" err="1">
                <a:solidFill>
                  <a:srgbClr val="000000"/>
                </a:solidFill>
                <a:latin typeface="verdana" panose="020B0604030504040204" pitchFamily="34" charset="0"/>
              </a:rPr>
              <a:t>savedInstanceState</a:t>
            </a:r>
            <a:r>
              <a:rPr lang="en-US" sz="1400" dirty="0">
                <a:solidFill>
                  <a:srgbClr val="000000"/>
                </a:solidFill>
                <a:latin typeface="verdana" panose="020B0604030504040204" pitchFamily="34" charset="0"/>
              </a:rPr>
              <a:t>) {  </a:t>
            </a:r>
          </a:p>
          <a:p>
            <a:pPr algn="just"/>
            <a:endParaRPr lang="en-US" sz="1400" dirty="0">
              <a:solidFill>
                <a:srgbClr val="000000"/>
              </a:solidFill>
              <a:latin typeface="verdana" panose="020B0604030504040204" pitchFamily="34" charset="0"/>
            </a:endParaRPr>
          </a:p>
          <a:p>
            <a:pPr algn="just"/>
            <a:r>
              <a:rPr lang="en-US" sz="1400" b="1" dirty="0" err="1">
                <a:solidFill>
                  <a:srgbClr val="006699"/>
                </a:solidFill>
                <a:latin typeface="verdana" panose="020B0604030504040204" pitchFamily="34" charset="0"/>
              </a:rPr>
              <a:t>super</a:t>
            </a:r>
            <a:r>
              <a:rPr lang="en-US" sz="1400" dirty="0" err="1">
                <a:solidFill>
                  <a:srgbClr val="000000"/>
                </a:solidFill>
                <a:latin typeface="verdana" panose="020B0604030504040204" pitchFamily="34" charset="0"/>
              </a:rPr>
              <a:t>.onCreate</a:t>
            </a:r>
            <a:r>
              <a:rPr lang="en-US" sz="1400" dirty="0">
                <a:solidFill>
                  <a:srgbClr val="000000"/>
                </a:solidFill>
                <a:latin typeface="verdana" panose="020B0604030504040204" pitchFamily="34" charset="0"/>
              </a:rPr>
              <a:t>(</a:t>
            </a:r>
            <a:r>
              <a:rPr lang="en-US" sz="1400" dirty="0" err="1">
                <a:solidFill>
                  <a:srgbClr val="000000"/>
                </a:solidFill>
                <a:latin typeface="verdana" panose="020B0604030504040204" pitchFamily="34" charset="0"/>
              </a:rPr>
              <a:t>savedInstanceState</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setContentView</a:t>
            </a:r>
            <a:r>
              <a:rPr lang="en-US" sz="1400" dirty="0">
                <a:solidFill>
                  <a:srgbClr val="000000"/>
                </a:solidFill>
                <a:latin typeface="verdana" panose="020B0604030504040204" pitchFamily="34" charset="0"/>
              </a:rPr>
              <a:t>(</a:t>
            </a:r>
            <a:r>
              <a:rPr lang="en-US" sz="1400" dirty="0" err="1">
                <a:solidFill>
                  <a:srgbClr val="000000"/>
                </a:solidFill>
                <a:latin typeface="verdana" panose="020B0604030504040204" pitchFamily="34" charset="0"/>
              </a:rPr>
              <a:t>R.layout.activity_main</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textview1=(</a:t>
            </a:r>
            <a:r>
              <a:rPr lang="en-US" sz="1400" dirty="0" err="1">
                <a:solidFill>
                  <a:srgbClr val="000000"/>
                </a:solidFill>
                <a:latin typeface="verdana" panose="020B0604030504040204" pitchFamily="34" charset="0"/>
              </a:rPr>
              <a:t>TextView</a:t>
            </a:r>
            <a:r>
              <a:rPr lang="en-US" sz="1400" dirty="0">
                <a:solidFill>
                  <a:srgbClr val="000000"/>
                </a:solidFill>
                <a:latin typeface="verdana" panose="020B0604030504040204" pitchFamily="34" charset="0"/>
              </a:rPr>
              <a:t>)</a:t>
            </a:r>
            <a:r>
              <a:rPr lang="en-US" sz="1400" dirty="0" err="1">
                <a:solidFill>
                  <a:srgbClr val="000000"/>
                </a:solidFill>
                <a:latin typeface="verdana" panose="020B0604030504040204" pitchFamily="34" charset="0"/>
              </a:rPr>
              <a:t>findViewById</a:t>
            </a:r>
            <a:r>
              <a:rPr lang="en-US" sz="1400" dirty="0">
                <a:solidFill>
                  <a:srgbClr val="000000"/>
                </a:solidFill>
                <a:latin typeface="verdana" panose="020B0604030504040204" pitchFamily="34" charset="0"/>
              </a:rPr>
              <a:t>(R.id.textView1);  </a:t>
            </a:r>
          </a:p>
          <a:p>
            <a:pPr algn="just">
              <a:buFont typeface="+mj-lt"/>
              <a:buAutoNum type="arabicPeriod"/>
            </a:pPr>
            <a:r>
              <a:rPr lang="en-US" sz="1400" dirty="0">
                <a:solidFill>
                  <a:srgbClr val="000000"/>
                </a:solidFill>
                <a:latin typeface="verdana" panose="020B0604030504040204" pitchFamily="34" charset="0"/>
              </a:rPr>
              <a:t>        picker=(</a:t>
            </a:r>
            <a:r>
              <a:rPr lang="en-US" sz="1400" dirty="0" err="1">
                <a:solidFill>
                  <a:srgbClr val="000000"/>
                </a:solidFill>
                <a:latin typeface="verdana" panose="020B0604030504040204" pitchFamily="34" charset="0"/>
              </a:rPr>
              <a:t>DatePicker</a:t>
            </a:r>
            <a:r>
              <a:rPr lang="en-US" sz="1400" dirty="0">
                <a:solidFill>
                  <a:srgbClr val="000000"/>
                </a:solidFill>
                <a:latin typeface="verdana" panose="020B0604030504040204" pitchFamily="34" charset="0"/>
              </a:rPr>
              <a:t>)</a:t>
            </a:r>
            <a:r>
              <a:rPr lang="en-US" sz="1400" dirty="0" err="1">
                <a:solidFill>
                  <a:srgbClr val="000000"/>
                </a:solidFill>
                <a:latin typeface="verdana" panose="020B0604030504040204" pitchFamily="34" charset="0"/>
              </a:rPr>
              <a:t>findViewById</a:t>
            </a:r>
            <a:r>
              <a:rPr lang="en-US" sz="1400" dirty="0">
                <a:solidFill>
                  <a:srgbClr val="000000"/>
                </a:solidFill>
                <a:latin typeface="verdana" panose="020B0604030504040204" pitchFamily="34" charset="0"/>
              </a:rPr>
              <a:t>(R.id.datePicker1);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displayDate</a:t>
            </a:r>
            <a:r>
              <a:rPr lang="en-US" sz="1400" dirty="0">
                <a:solidFill>
                  <a:srgbClr val="000000"/>
                </a:solidFill>
                <a:latin typeface="verdana" panose="020B0604030504040204" pitchFamily="34" charset="0"/>
              </a:rPr>
              <a:t>=(Button)</a:t>
            </a:r>
            <a:r>
              <a:rPr lang="en-US" sz="1400" dirty="0" err="1">
                <a:solidFill>
                  <a:srgbClr val="000000"/>
                </a:solidFill>
                <a:latin typeface="verdana" panose="020B0604030504040204" pitchFamily="34" charset="0"/>
              </a:rPr>
              <a:t>findViewById</a:t>
            </a:r>
            <a:r>
              <a:rPr lang="en-US" sz="1400" dirty="0">
                <a:solidFill>
                  <a:srgbClr val="000000"/>
                </a:solidFill>
                <a:latin typeface="verdana" panose="020B0604030504040204" pitchFamily="34" charset="0"/>
              </a:rPr>
              <a:t>(R.id.button1);  </a:t>
            </a:r>
          </a:p>
          <a:p>
            <a:pPr algn="just">
              <a:buFont typeface="+mj-lt"/>
              <a:buAutoNum type="arabicPeriod"/>
            </a:pP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textview1.setText(</a:t>
            </a:r>
            <a:r>
              <a:rPr lang="en-US" sz="1400" dirty="0" err="1">
                <a:solidFill>
                  <a:srgbClr val="000000"/>
                </a:solidFill>
                <a:latin typeface="verdana" panose="020B0604030504040204" pitchFamily="34" charset="0"/>
              </a:rPr>
              <a:t>getCurrentDate</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displayDate.setOnClickListener</a:t>
            </a:r>
            <a:r>
              <a:rPr lang="en-US" sz="1400" dirty="0">
                <a:solidFill>
                  <a:srgbClr val="000000"/>
                </a:solidFill>
                <a:latin typeface="verdana" panose="020B0604030504040204" pitchFamily="34" charset="0"/>
              </a:rPr>
              <a:t>(</a:t>
            </a:r>
            <a:r>
              <a:rPr lang="en-US" sz="1400" b="1" dirty="0">
                <a:solidFill>
                  <a:srgbClr val="006699"/>
                </a:solidFill>
                <a:latin typeface="verdana" panose="020B0604030504040204" pitchFamily="34" charset="0"/>
              </a:rPr>
              <a:t>new</a:t>
            </a: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OnClickListener</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a:solidFill>
                  <a:srgbClr val="646464"/>
                </a:solidFill>
                <a:latin typeface="verdana" panose="020B0604030504040204" pitchFamily="34" charset="0"/>
              </a:rPr>
              <a:t>@Override</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public</a:t>
            </a: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void</a:t>
            </a: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onClick</a:t>
            </a:r>
            <a:r>
              <a:rPr lang="en-US" sz="1400" dirty="0">
                <a:solidFill>
                  <a:srgbClr val="000000"/>
                </a:solidFill>
                <a:latin typeface="verdana" panose="020B0604030504040204" pitchFamily="34" charset="0"/>
              </a:rPr>
              <a:t>(View view) {  </a:t>
            </a:r>
          </a:p>
          <a:p>
            <a:pPr algn="just">
              <a:buFont typeface="+mj-lt"/>
              <a:buAutoNum type="arabicPeriod"/>
            </a:pPr>
            <a:r>
              <a:rPr lang="en-US" sz="1400" dirty="0">
                <a:solidFill>
                  <a:srgbClr val="000000"/>
                </a:solidFill>
                <a:latin typeface="verdana" panose="020B0604030504040204" pitchFamily="34" charset="0"/>
              </a:rPr>
              <a:t>                textview1.setText(</a:t>
            </a:r>
            <a:r>
              <a:rPr lang="en-US" sz="1400" dirty="0" err="1">
                <a:solidFill>
                  <a:srgbClr val="000000"/>
                </a:solidFill>
                <a:latin typeface="verdana" panose="020B0604030504040204" pitchFamily="34" charset="0"/>
              </a:rPr>
              <a:t>getCurrentDate</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  </a:t>
            </a:r>
          </a:p>
          <a:p>
            <a:pPr algn="just">
              <a:buFont typeface="+mj-lt"/>
              <a:buAutoNum type="arabicPeriod"/>
            </a:pP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  </a:t>
            </a:r>
          </a:p>
          <a:p>
            <a:pPr algn="just">
              <a:buFont typeface="+mj-lt"/>
              <a:buAutoNum type="arabicPeriod"/>
            </a:pPr>
            <a:r>
              <a:rPr lang="en-US" sz="1400" dirty="0">
                <a:solidFill>
                  <a:srgbClr val="000000"/>
                </a:solidFill>
                <a:latin typeface="verdana" panose="020B0604030504040204" pitchFamily="34" charset="0"/>
              </a:rPr>
              <a:t>    }</a:t>
            </a:r>
            <a:endParaRPr lang="en-US" sz="1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8301874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764704"/>
            <a:ext cx="8208912" cy="1815882"/>
          </a:xfrm>
          <a:prstGeom prst="rect">
            <a:avLst/>
          </a:prstGeom>
        </p:spPr>
        <p:txBody>
          <a:bodyPr wrap="square">
            <a:spAutoFit/>
          </a:bodyPr>
          <a:lstStyle/>
          <a:p>
            <a:pPr algn="just">
              <a:buFont typeface="+mj-lt"/>
              <a:buAutoNum type="arabicPeriod"/>
            </a:pPr>
            <a:r>
              <a:rPr lang="en-US" sz="1400" b="1" dirty="0">
                <a:solidFill>
                  <a:srgbClr val="006699"/>
                </a:solidFill>
                <a:latin typeface="verdana" panose="020B0604030504040204" pitchFamily="34" charset="0"/>
              </a:rPr>
              <a:t>public</a:t>
            </a:r>
            <a:r>
              <a:rPr lang="en-US" sz="1400" dirty="0">
                <a:solidFill>
                  <a:srgbClr val="000000"/>
                </a:solidFill>
                <a:latin typeface="verdana" panose="020B0604030504040204" pitchFamily="34" charset="0"/>
              </a:rPr>
              <a:t> String </a:t>
            </a:r>
            <a:r>
              <a:rPr lang="en-US" sz="1400" dirty="0" err="1">
                <a:solidFill>
                  <a:srgbClr val="000000"/>
                </a:solidFill>
                <a:latin typeface="verdana" panose="020B0604030504040204" pitchFamily="34" charset="0"/>
              </a:rPr>
              <a:t>getCurrentDate</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StringBuilder</a:t>
            </a:r>
            <a:r>
              <a:rPr lang="en-US" sz="1400" dirty="0">
                <a:solidFill>
                  <a:srgbClr val="000000"/>
                </a:solidFill>
                <a:latin typeface="verdana" panose="020B0604030504040204" pitchFamily="34" charset="0"/>
              </a:rPr>
              <a:t> builder=</a:t>
            </a:r>
            <a:r>
              <a:rPr lang="en-US" sz="1400" b="1" dirty="0">
                <a:solidFill>
                  <a:srgbClr val="006699"/>
                </a:solidFill>
                <a:latin typeface="verdana" panose="020B0604030504040204" pitchFamily="34" charset="0"/>
              </a:rPr>
              <a:t>new</a:t>
            </a: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StringBuilder</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builder.append</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"Current Date: "</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builder.append</a:t>
            </a:r>
            <a:r>
              <a:rPr lang="en-US" sz="1400" dirty="0">
                <a:solidFill>
                  <a:srgbClr val="000000"/>
                </a:solidFill>
                <a:latin typeface="verdana" panose="020B0604030504040204" pitchFamily="34" charset="0"/>
              </a:rPr>
              <a:t>((</a:t>
            </a:r>
            <a:r>
              <a:rPr lang="en-US" sz="1400" dirty="0" err="1">
                <a:solidFill>
                  <a:srgbClr val="000000"/>
                </a:solidFill>
                <a:latin typeface="verdana" panose="020B0604030504040204" pitchFamily="34" charset="0"/>
              </a:rPr>
              <a:t>picker.getMonth</a:t>
            </a:r>
            <a:r>
              <a:rPr lang="en-US" sz="1400" dirty="0">
                <a:solidFill>
                  <a:srgbClr val="000000"/>
                </a:solidFill>
                <a:latin typeface="verdana" panose="020B0604030504040204" pitchFamily="34" charset="0"/>
              </a:rPr>
              <a:t>() + </a:t>
            </a:r>
            <a:r>
              <a:rPr lang="en-US" sz="1400" dirty="0">
                <a:solidFill>
                  <a:srgbClr val="C00000"/>
                </a:solidFill>
                <a:latin typeface="verdana" panose="020B0604030504040204" pitchFamily="34" charset="0"/>
              </a:rPr>
              <a:t>1</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a:t>
            </a:r>
            <a:r>
              <a:rPr lang="en-US" sz="1400" dirty="0">
                <a:solidFill>
                  <a:srgbClr val="000000"/>
                </a:solidFill>
                <a:latin typeface="verdana" panose="020B0604030504040204" pitchFamily="34" charset="0"/>
              </a:rPr>
              <a:t>);</a:t>
            </a:r>
            <a:r>
              <a:rPr lang="en-US" sz="1400" dirty="0">
                <a:solidFill>
                  <a:srgbClr val="008200"/>
                </a:solidFill>
                <a:latin typeface="verdana" panose="020B0604030504040204" pitchFamily="34" charset="0"/>
              </a:rPr>
              <a:t>//month is 0 based</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builder.append</a:t>
            </a:r>
            <a:r>
              <a:rPr lang="en-US" sz="1400" dirty="0">
                <a:solidFill>
                  <a:srgbClr val="000000"/>
                </a:solidFill>
                <a:latin typeface="verdana" panose="020B0604030504040204" pitchFamily="34" charset="0"/>
              </a:rPr>
              <a:t>(</a:t>
            </a:r>
            <a:r>
              <a:rPr lang="en-US" sz="1400" dirty="0" err="1">
                <a:solidFill>
                  <a:srgbClr val="000000"/>
                </a:solidFill>
                <a:latin typeface="verdana" panose="020B0604030504040204" pitchFamily="34" charset="0"/>
              </a:rPr>
              <a:t>picker.getDayOfMonth</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builder.append</a:t>
            </a:r>
            <a:r>
              <a:rPr lang="en-US" sz="1400" dirty="0">
                <a:solidFill>
                  <a:srgbClr val="000000"/>
                </a:solidFill>
                <a:latin typeface="verdana" panose="020B0604030504040204" pitchFamily="34" charset="0"/>
              </a:rPr>
              <a:t>(</a:t>
            </a:r>
            <a:r>
              <a:rPr lang="en-US" sz="1400" dirty="0" err="1">
                <a:solidFill>
                  <a:srgbClr val="000000"/>
                </a:solidFill>
                <a:latin typeface="verdana" panose="020B0604030504040204" pitchFamily="34" charset="0"/>
              </a:rPr>
              <a:t>picker.getYear</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return</a:t>
            </a: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builder.toString</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endParaRPr lang="en-US" sz="1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1735905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5209" y="3244334"/>
            <a:ext cx="2313582" cy="369332"/>
          </a:xfrm>
          <a:prstGeom prst="rect">
            <a:avLst/>
          </a:prstGeom>
        </p:spPr>
        <p:txBody>
          <a:bodyPr wrap="none">
            <a:spAutoFit/>
          </a:bodyPr>
          <a:lstStyle/>
          <a:p>
            <a:r>
              <a:rPr lang="en-US" dirty="0">
                <a:latin typeface="Roboto"/>
              </a:rPr>
              <a:t>Start Another Activity</a:t>
            </a:r>
            <a:endParaRPr lang="en-US" b="0" i="0" dirty="0">
              <a:effectLst/>
              <a:latin typeface="Roboto"/>
            </a:endParaRPr>
          </a:p>
        </p:txBody>
      </p:sp>
    </p:spTree>
    <p:extLst>
      <p:ext uri="{BB962C8B-B14F-4D97-AF65-F5344CB8AC3E}">
        <p14:creationId xmlns:p14="http://schemas.microsoft.com/office/powerpoint/2010/main" val="2930325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260648"/>
            <a:ext cx="3249608" cy="369332"/>
          </a:xfrm>
          <a:prstGeom prst="rect">
            <a:avLst/>
          </a:prstGeom>
        </p:spPr>
        <p:txBody>
          <a:bodyPr wrap="none">
            <a:spAutoFit/>
          </a:bodyPr>
          <a:lstStyle/>
          <a:p>
            <a:r>
              <a:rPr lang="en-US" b="1" u="sng" dirty="0">
                <a:solidFill>
                  <a:srgbClr val="92D050"/>
                </a:solidFill>
                <a:latin typeface="Roboto"/>
              </a:rPr>
              <a:t>Respond to the send button</a:t>
            </a:r>
            <a:endParaRPr lang="en-US" b="1" i="0" u="sng" dirty="0">
              <a:solidFill>
                <a:srgbClr val="92D050"/>
              </a:solidFill>
              <a:effectLst/>
              <a:latin typeface="Roboto"/>
            </a:endParaRPr>
          </a:p>
        </p:txBody>
      </p:sp>
      <p:sp>
        <p:nvSpPr>
          <p:cNvPr id="3" name="Rectangle 1"/>
          <p:cNvSpPr>
            <a:spLocks noChangeArrowheads="1"/>
          </p:cNvSpPr>
          <p:nvPr/>
        </p:nvSpPr>
        <p:spPr bwMode="auto">
          <a:xfrm>
            <a:off x="0" y="35615"/>
            <a:ext cx="65" cy="38596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53958" rIns="0" bIns="5395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p:cNvSpPr/>
          <p:nvPr/>
        </p:nvSpPr>
        <p:spPr>
          <a:xfrm>
            <a:off x="467544" y="2060848"/>
            <a:ext cx="8388424" cy="3908762"/>
          </a:xfrm>
          <a:prstGeom prst="rect">
            <a:avLst/>
          </a:prstGeom>
        </p:spPr>
        <p:txBody>
          <a:bodyPr wrap="square">
            <a:spAutoFit/>
          </a:bodyPr>
          <a:lstStyle/>
          <a:p>
            <a:pPr lvl="0" eaLnBrk="0" fontAlgn="base" hangingPunct="0">
              <a:spcBef>
                <a:spcPct val="0"/>
              </a:spcBef>
              <a:spcAft>
                <a:spcPct val="0"/>
              </a:spcAft>
            </a:pPr>
            <a:endParaRPr lang="en-US" sz="1600" dirty="0">
              <a:solidFill>
                <a:srgbClr val="000088"/>
              </a:solidFill>
              <a:latin typeface="Roboto"/>
              <a:cs typeface="Consolas" panose="020B0609020204030204" pitchFamily="49" charset="0"/>
            </a:endParaRPr>
          </a:p>
          <a:p>
            <a:pPr lvl="0" eaLnBrk="0" fontAlgn="base" hangingPunct="0">
              <a:spcBef>
                <a:spcPct val="0"/>
              </a:spcBef>
              <a:spcAft>
                <a:spcPct val="0"/>
              </a:spcAft>
            </a:pPr>
            <a:r>
              <a:rPr lang="en-US" sz="1600" dirty="0">
                <a:solidFill>
                  <a:srgbClr val="000088"/>
                </a:solidFill>
                <a:latin typeface="Consolas" panose="020B0609020204030204" pitchFamily="49" charset="0"/>
                <a:cs typeface="Consolas" panose="020B0609020204030204" pitchFamily="49" charset="0"/>
              </a:rPr>
              <a:t>public</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88"/>
                </a:solidFill>
                <a:latin typeface="Consolas" panose="020B0609020204030204" pitchFamily="49" charset="0"/>
                <a:cs typeface="Consolas" panose="020B0609020204030204" pitchFamily="49" charset="0"/>
              </a:rPr>
              <a:t>class</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660066"/>
                </a:solidFill>
                <a:latin typeface="Consolas" panose="020B0609020204030204" pitchFamily="49" charset="0"/>
                <a:cs typeface="Consolas" panose="020B0609020204030204" pitchFamily="49" charset="0"/>
              </a:rPr>
              <a:t>MainActivity</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88"/>
                </a:solidFill>
                <a:latin typeface="Consolas" panose="020B0609020204030204" pitchFamily="49" charset="0"/>
                <a:cs typeface="Consolas" panose="020B0609020204030204" pitchFamily="49" charset="0"/>
              </a:rPr>
              <a:t>extends</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660066"/>
                </a:solidFill>
                <a:latin typeface="Consolas" panose="020B0609020204030204" pitchFamily="49" charset="0"/>
                <a:cs typeface="Consolas" panose="020B0609020204030204" pitchFamily="49" charset="0"/>
              </a:rPr>
              <a:t>AppCompatActivity</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666600"/>
                </a:solidFill>
                <a:latin typeface="Consolas" panose="020B0609020204030204" pitchFamily="49" charset="0"/>
                <a:cs typeface="Consolas" panose="020B0609020204030204" pitchFamily="49" charset="0"/>
              </a:rPr>
              <a:t>{</a:t>
            </a:r>
            <a:br>
              <a:rPr lang="en-US" sz="1600" dirty="0">
                <a:solidFill>
                  <a:srgbClr val="000000"/>
                </a:solidFill>
                <a:latin typeface="Consolas" panose="020B0609020204030204" pitchFamily="49" charset="0"/>
                <a:cs typeface="Consolas" panose="020B0609020204030204" pitchFamily="49" charset="0"/>
              </a:rPr>
            </a:b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6666"/>
                </a:solidFill>
                <a:latin typeface="Consolas" panose="020B0609020204030204" pitchFamily="49" charset="0"/>
                <a:cs typeface="Consolas" panose="020B0609020204030204" pitchFamily="49" charset="0"/>
              </a:rPr>
              <a:t>@Override</a:t>
            </a:r>
            <a:br>
              <a:rPr lang="en-US" sz="1600" dirty="0">
                <a:solidFill>
                  <a:srgbClr val="000000"/>
                </a:solidFill>
                <a:latin typeface="Consolas" panose="020B0609020204030204" pitchFamily="49" charset="0"/>
                <a:cs typeface="Consolas" panose="020B0609020204030204" pitchFamily="49" charset="0"/>
              </a:rPr>
            </a:b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88"/>
                </a:solidFill>
                <a:latin typeface="Consolas" panose="020B0609020204030204" pitchFamily="49" charset="0"/>
                <a:cs typeface="Consolas" panose="020B0609020204030204" pitchFamily="49" charset="0"/>
              </a:rPr>
              <a:t>protected</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88"/>
                </a:solidFill>
                <a:latin typeface="Consolas" panose="020B0609020204030204" pitchFamily="49" charset="0"/>
                <a:cs typeface="Consolas" panose="020B0609020204030204" pitchFamily="49" charset="0"/>
              </a:rPr>
              <a:t>void</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onCreate</a:t>
            </a:r>
            <a:r>
              <a:rPr lang="en-US" sz="1600" dirty="0">
                <a:solidFill>
                  <a:srgbClr val="666600"/>
                </a:solidFill>
                <a:latin typeface="Consolas" panose="020B0609020204030204" pitchFamily="49" charset="0"/>
                <a:cs typeface="Consolas" panose="020B0609020204030204" pitchFamily="49" charset="0"/>
              </a:rPr>
              <a:t>(</a:t>
            </a:r>
            <a:r>
              <a:rPr lang="en-US" sz="1600" dirty="0">
                <a:solidFill>
                  <a:srgbClr val="660066"/>
                </a:solidFill>
                <a:latin typeface="Consolas" panose="020B0609020204030204" pitchFamily="49" charset="0"/>
                <a:cs typeface="Consolas" panose="020B0609020204030204" pitchFamily="49" charset="0"/>
              </a:rPr>
              <a:t>Bundle</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savedInstanceState</a:t>
            </a:r>
            <a:r>
              <a:rPr lang="en-US" sz="1600" dirty="0">
                <a:solidFill>
                  <a:srgbClr val="666600"/>
                </a:solidFill>
                <a:latin typeface="Consolas" panose="020B0609020204030204" pitchFamily="49" charset="0"/>
                <a:cs typeface="Consolas" panose="020B0609020204030204" pitchFamily="49" charset="0"/>
              </a:rPr>
              <a:t>)</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666600"/>
                </a:solidFill>
                <a:latin typeface="Consolas" panose="020B0609020204030204" pitchFamily="49" charset="0"/>
                <a:cs typeface="Consolas" panose="020B0609020204030204" pitchFamily="49" charset="0"/>
              </a:rPr>
              <a:t>{</a:t>
            </a:r>
            <a:br>
              <a:rPr lang="en-US" sz="1600" dirty="0">
                <a:solidFill>
                  <a:srgbClr val="000000"/>
                </a:solidFill>
                <a:latin typeface="Consolas" panose="020B0609020204030204" pitchFamily="49" charset="0"/>
                <a:cs typeface="Consolas" panose="020B0609020204030204" pitchFamily="49" charset="0"/>
              </a:rPr>
            </a:b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88"/>
                </a:solidFill>
                <a:latin typeface="Consolas" panose="020B0609020204030204" pitchFamily="49" charset="0"/>
                <a:cs typeface="Consolas" panose="020B0609020204030204" pitchFamily="49" charset="0"/>
              </a:rPr>
              <a:t>super</a:t>
            </a:r>
            <a:r>
              <a:rPr lang="en-US" sz="1600" dirty="0" err="1">
                <a:solidFill>
                  <a:srgbClr val="666600"/>
                </a:solidFill>
                <a:latin typeface="Consolas" panose="020B0609020204030204" pitchFamily="49" charset="0"/>
                <a:cs typeface="Consolas" panose="020B0609020204030204" pitchFamily="49" charset="0"/>
              </a:rPr>
              <a:t>.</a:t>
            </a:r>
            <a:r>
              <a:rPr lang="en-US" sz="1600" dirty="0" err="1">
                <a:solidFill>
                  <a:srgbClr val="000000"/>
                </a:solidFill>
                <a:latin typeface="Consolas" panose="020B0609020204030204" pitchFamily="49" charset="0"/>
                <a:cs typeface="Consolas" panose="020B0609020204030204" pitchFamily="49" charset="0"/>
              </a:rPr>
              <a:t>onCreate</a:t>
            </a:r>
            <a:r>
              <a:rPr lang="en-US" sz="1600" dirty="0">
                <a:solidFill>
                  <a:srgbClr val="666600"/>
                </a:solidFill>
                <a:latin typeface="Consolas" panose="020B0609020204030204" pitchFamily="49" charset="0"/>
                <a:cs typeface="Consolas" panose="020B0609020204030204" pitchFamily="49" charset="0"/>
              </a:rPr>
              <a:t>(</a:t>
            </a:r>
            <a:r>
              <a:rPr lang="en-US" sz="1600" dirty="0" err="1">
                <a:solidFill>
                  <a:srgbClr val="000000"/>
                </a:solidFill>
                <a:latin typeface="Consolas" panose="020B0609020204030204" pitchFamily="49" charset="0"/>
                <a:cs typeface="Consolas" panose="020B0609020204030204" pitchFamily="49" charset="0"/>
              </a:rPr>
              <a:t>savedInstanceState</a:t>
            </a:r>
            <a:r>
              <a:rPr lang="en-US" sz="1600" dirty="0">
                <a:solidFill>
                  <a:srgbClr val="666600"/>
                </a:solidFill>
                <a:latin typeface="Consolas" panose="020B0609020204030204" pitchFamily="49" charset="0"/>
                <a:cs typeface="Consolas" panose="020B0609020204030204" pitchFamily="49" charset="0"/>
              </a:rPr>
              <a:t>);</a:t>
            </a:r>
            <a:br>
              <a:rPr lang="en-US" sz="1600" dirty="0">
                <a:solidFill>
                  <a:srgbClr val="000000"/>
                </a:solidFill>
                <a:latin typeface="Consolas" panose="020B0609020204030204" pitchFamily="49" charset="0"/>
                <a:cs typeface="Consolas" panose="020B0609020204030204" pitchFamily="49" charset="0"/>
              </a:rPr>
            </a:b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setContentView</a:t>
            </a:r>
            <a:r>
              <a:rPr lang="en-US" sz="1600" dirty="0">
                <a:solidFill>
                  <a:srgbClr val="666600"/>
                </a:solidFill>
                <a:latin typeface="Consolas" panose="020B0609020204030204" pitchFamily="49" charset="0"/>
                <a:cs typeface="Consolas" panose="020B0609020204030204" pitchFamily="49" charset="0"/>
              </a:rPr>
              <a:t>(</a:t>
            </a:r>
            <a:r>
              <a:rPr lang="en-US" sz="1600" dirty="0" err="1">
                <a:solidFill>
                  <a:srgbClr val="000000"/>
                </a:solidFill>
                <a:latin typeface="Consolas" panose="020B0609020204030204" pitchFamily="49" charset="0"/>
                <a:cs typeface="Consolas" panose="020B0609020204030204" pitchFamily="49" charset="0"/>
              </a:rPr>
              <a:t>R</a:t>
            </a:r>
            <a:r>
              <a:rPr lang="en-US" sz="1600" dirty="0" err="1">
                <a:solidFill>
                  <a:srgbClr val="666600"/>
                </a:solidFill>
                <a:latin typeface="Consolas" panose="020B0609020204030204" pitchFamily="49" charset="0"/>
                <a:cs typeface="Consolas" panose="020B0609020204030204" pitchFamily="49" charset="0"/>
              </a:rPr>
              <a:t>.</a:t>
            </a:r>
            <a:r>
              <a:rPr lang="en-US" sz="1600" dirty="0" err="1">
                <a:solidFill>
                  <a:srgbClr val="000000"/>
                </a:solidFill>
                <a:latin typeface="Consolas" panose="020B0609020204030204" pitchFamily="49" charset="0"/>
                <a:cs typeface="Consolas" panose="020B0609020204030204" pitchFamily="49" charset="0"/>
              </a:rPr>
              <a:t>layout</a:t>
            </a:r>
            <a:r>
              <a:rPr lang="en-US" sz="1600" dirty="0" err="1">
                <a:solidFill>
                  <a:srgbClr val="666600"/>
                </a:solidFill>
                <a:latin typeface="Consolas" panose="020B0609020204030204" pitchFamily="49" charset="0"/>
                <a:cs typeface="Consolas" panose="020B0609020204030204" pitchFamily="49" charset="0"/>
              </a:rPr>
              <a:t>.</a:t>
            </a:r>
            <a:r>
              <a:rPr lang="en-US" sz="1600" dirty="0" err="1">
                <a:solidFill>
                  <a:srgbClr val="000000"/>
                </a:solidFill>
                <a:latin typeface="Consolas" panose="020B0609020204030204" pitchFamily="49" charset="0"/>
                <a:cs typeface="Consolas" panose="020B0609020204030204" pitchFamily="49" charset="0"/>
              </a:rPr>
              <a:t>activity_main</a:t>
            </a:r>
            <a:r>
              <a:rPr lang="en-US" sz="1600" dirty="0">
                <a:solidFill>
                  <a:srgbClr val="666600"/>
                </a:solidFill>
                <a:latin typeface="Consolas" panose="020B0609020204030204" pitchFamily="49" charset="0"/>
                <a:cs typeface="Consolas" panose="020B0609020204030204" pitchFamily="49" charset="0"/>
              </a:rPr>
              <a:t>);</a:t>
            </a:r>
            <a:br>
              <a:rPr lang="en-US" sz="1600" dirty="0">
                <a:solidFill>
                  <a:srgbClr val="000000"/>
                </a:solidFill>
                <a:latin typeface="Consolas" panose="020B0609020204030204" pitchFamily="49" charset="0"/>
                <a:cs typeface="Consolas" panose="020B0609020204030204" pitchFamily="49" charset="0"/>
              </a:rPr>
            </a:b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666600"/>
                </a:solidFill>
                <a:latin typeface="Consolas" panose="020B0609020204030204" pitchFamily="49" charset="0"/>
                <a:cs typeface="Consolas" panose="020B0609020204030204" pitchFamily="49" charset="0"/>
              </a:rPr>
              <a:t>}</a:t>
            </a:r>
            <a:br>
              <a:rPr lang="en-US" sz="1600" dirty="0">
                <a:solidFill>
                  <a:srgbClr val="000000"/>
                </a:solidFill>
                <a:latin typeface="Consolas" panose="020B0609020204030204" pitchFamily="49" charset="0"/>
                <a:cs typeface="Consolas" panose="020B0609020204030204" pitchFamily="49" charset="0"/>
              </a:rPr>
            </a:br>
            <a:br>
              <a:rPr lang="en-US" sz="1600" dirty="0">
                <a:solidFill>
                  <a:srgbClr val="000000"/>
                </a:solidFill>
                <a:latin typeface="Consolas" panose="020B0609020204030204" pitchFamily="49" charset="0"/>
                <a:cs typeface="Consolas" panose="020B0609020204030204" pitchFamily="49" charset="0"/>
              </a:rPr>
            </a:br>
            <a:r>
              <a:rPr lang="en-US" sz="1600" dirty="0">
                <a:solidFill>
                  <a:srgbClr val="000000"/>
                </a:solidFill>
                <a:latin typeface="Consolas" panose="020B0609020204030204" pitchFamily="49" charset="0"/>
                <a:cs typeface="Consolas" panose="020B0609020204030204" pitchFamily="49" charset="0"/>
              </a:rPr>
              <a:t>    </a:t>
            </a:r>
            <a:r>
              <a:rPr lang="en-US" sz="1600" b="1" dirty="0">
                <a:solidFill>
                  <a:srgbClr val="006600"/>
                </a:solidFill>
                <a:latin typeface="Consolas" panose="020B0609020204030204" pitchFamily="49" charset="0"/>
                <a:cs typeface="Consolas" panose="020B0609020204030204" pitchFamily="49" charset="0"/>
              </a:rPr>
              <a:t>/** Called when the user taps the Send button */</a:t>
            </a:r>
            <a:br>
              <a:rPr lang="en-US" sz="1600" b="1" dirty="0">
                <a:solidFill>
                  <a:srgbClr val="000000"/>
                </a:solidFill>
                <a:latin typeface="Consolas" panose="020B0609020204030204" pitchFamily="49" charset="0"/>
                <a:cs typeface="Consolas" panose="020B0609020204030204" pitchFamily="49" charset="0"/>
              </a:rPr>
            </a:br>
            <a:r>
              <a:rPr lang="en-US" sz="1600" b="1" dirty="0">
                <a:solidFill>
                  <a:srgbClr val="000000"/>
                </a:solidFill>
                <a:latin typeface="Consolas" panose="020B0609020204030204" pitchFamily="49" charset="0"/>
                <a:cs typeface="Consolas" panose="020B0609020204030204" pitchFamily="49" charset="0"/>
              </a:rPr>
              <a:t>    </a:t>
            </a:r>
            <a:r>
              <a:rPr lang="en-US" sz="1600" b="1" dirty="0">
                <a:solidFill>
                  <a:srgbClr val="000088"/>
                </a:solidFill>
                <a:latin typeface="Consolas" panose="020B0609020204030204" pitchFamily="49" charset="0"/>
                <a:cs typeface="Consolas" panose="020B0609020204030204" pitchFamily="49" charset="0"/>
              </a:rPr>
              <a:t>public</a:t>
            </a:r>
            <a:r>
              <a:rPr lang="en-US" sz="1600" b="1" dirty="0">
                <a:solidFill>
                  <a:srgbClr val="000000"/>
                </a:solidFill>
                <a:latin typeface="Consolas" panose="020B0609020204030204" pitchFamily="49" charset="0"/>
                <a:cs typeface="Consolas" panose="020B0609020204030204" pitchFamily="49" charset="0"/>
              </a:rPr>
              <a:t> </a:t>
            </a:r>
            <a:r>
              <a:rPr lang="en-US" sz="1600" b="1" dirty="0">
                <a:solidFill>
                  <a:srgbClr val="000088"/>
                </a:solidFill>
                <a:latin typeface="Consolas" panose="020B0609020204030204" pitchFamily="49" charset="0"/>
                <a:cs typeface="Consolas" panose="020B0609020204030204" pitchFamily="49" charset="0"/>
              </a:rPr>
              <a:t>void</a:t>
            </a:r>
            <a:r>
              <a:rPr lang="en-US" sz="1600" b="1" dirty="0">
                <a:solidFill>
                  <a:srgbClr val="000000"/>
                </a:solidFill>
                <a:latin typeface="Consolas" panose="020B0609020204030204" pitchFamily="49" charset="0"/>
                <a:cs typeface="Consolas" panose="020B0609020204030204" pitchFamily="49" charset="0"/>
              </a:rPr>
              <a:t> </a:t>
            </a:r>
            <a:r>
              <a:rPr lang="en-US" sz="1600" b="1" dirty="0" err="1">
                <a:solidFill>
                  <a:srgbClr val="000000"/>
                </a:solidFill>
                <a:latin typeface="Consolas" panose="020B0609020204030204" pitchFamily="49" charset="0"/>
                <a:cs typeface="Consolas" panose="020B0609020204030204" pitchFamily="49" charset="0"/>
              </a:rPr>
              <a:t>sendMessage</a:t>
            </a:r>
            <a:r>
              <a:rPr lang="en-US" sz="1600" b="1" dirty="0">
                <a:solidFill>
                  <a:srgbClr val="666600"/>
                </a:solidFill>
                <a:latin typeface="Consolas" panose="020B0609020204030204" pitchFamily="49" charset="0"/>
                <a:cs typeface="Consolas" panose="020B0609020204030204" pitchFamily="49" charset="0"/>
              </a:rPr>
              <a:t>(</a:t>
            </a:r>
            <a:r>
              <a:rPr lang="en-US" sz="1600" b="1" dirty="0">
                <a:solidFill>
                  <a:srgbClr val="660066"/>
                </a:solidFill>
                <a:latin typeface="Consolas" panose="020B0609020204030204" pitchFamily="49" charset="0"/>
                <a:cs typeface="Consolas" panose="020B0609020204030204" pitchFamily="49" charset="0"/>
              </a:rPr>
              <a:t>View</a:t>
            </a:r>
            <a:r>
              <a:rPr lang="en-US" sz="1600" b="1" dirty="0">
                <a:solidFill>
                  <a:srgbClr val="000000"/>
                </a:solidFill>
                <a:latin typeface="Consolas" panose="020B0609020204030204" pitchFamily="49" charset="0"/>
                <a:cs typeface="Consolas" panose="020B0609020204030204" pitchFamily="49" charset="0"/>
              </a:rPr>
              <a:t> view</a:t>
            </a:r>
            <a:r>
              <a:rPr lang="en-US" sz="1600" b="1" dirty="0">
                <a:solidFill>
                  <a:srgbClr val="666600"/>
                </a:solidFill>
                <a:latin typeface="Consolas" panose="020B0609020204030204" pitchFamily="49" charset="0"/>
                <a:cs typeface="Consolas" panose="020B0609020204030204" pitchFamily="49" charset="0"/>
              </a:rPr>
              <a:t>)</a:t>
            </a:r>
            <a:r>
              <a:rPr lang="en-US" sz="1600" b="1" dirty="0">
                <a:solidFill>
                  <a:srgbClr val="000000"/>
                </a:solidFill>
                <a:latin typeface="Consolas" panose="020B0609020204030204" pitchFamily="49" charset="0"/>
                <a:cs typeface="Consolas" panose="020B0609020204030204" pitchFamily="49" charset="0"/>
              </a:rPr>
              <a:t> </a:t>
            </a:r>
            <a:r>
              <a:rPr lang="en-US" sz="1600" b="1" dirty="0">
                <a:solidFill>
                  <a:srgbClr val="666600"/>
                </a:solidFill>
                <a:latin typeface="Consolas" panose="020B0609020204030204" pitchFamily="49" charset="0"/>
                <a:cs typeface="Consolas" panose="020B0609020204030204" pitchFamily="49" charset="0"/>
              </a:rPr>
              <a:t>{</a:t>
            </a:r>
            <a:br>
              <a:rPr lang="en-US" sz="1600" b="1" dirty="0">
                <a:solidFill>
                  <a:srgbClr val="000000"/>
                </a:solidFill>
                <a:latin typeface="Consolas" panose="020B0609020204030204" pitchFamily="49" charset="0"/>
                <a:cs typeface="Consolas" panose="020B0609020204030204" pitchFamily="49" charset="0"/>
              </a:rPr>
            </a:br>
            <a:r>
              <a:rPr lang="en-US" sz="1600" b="1" dirty="0">
                <a:solidFill>
                  <a:srgbClr val="000000"/>
                </a:solidFill>
                <a:latin typeface="Consolas" panose="020B0609020204030204" pitchFamily="49" charset="0"/>
                <a:cs typeface="Consolas" panose="020B0609020204030204" pitchFamily="49" charset="0"/>
              </a:rPr>
              <a:t>        </a:t>
            </a:r>
            <a:r>
              <a:rPr lang="en-US" sz="1600" b="1" dirty="0">
                <a:solidFill>
                  <a:srgbClr val="006600"/>
                </a:solidFill>
                <a:latin typeface="Consolas" panose="020B0609020204030204" pitchFamily="49" charset="0"/>
                <a:cs typeface="Consolas" panose="020B0609020204030204" pitchFamily="49" charset="0"/>
              </a:rPr>
              <a:t>// Do something in response to button</a:t>
            </a:r>
            <a:br>
              <a:rPr lang="en-US" sz="1600" b="1" dirty="0">
                <a:solidFill>
                  <a:srgbClr val="000000"/>
                </a:solidFill>
                <a:latin typeface="Consolas" panose="020B0609020204030204" pitchFamily="49" charset="0"/>
                <a:cs typeface="Consolas" panose="020B0609020204030204" pitchFamily="49" charset="0"/>
              </a:rPr>
            </a:br>
            <a:r>
              <a:rPr lang="en-US" sz="1600" b="1" dirty="0">
                <a:solidFill>
                  <a:srgbClr val="000000"/>
                </a:solidFill>
                <a:latin typeface="Consolas" panose="020B0609020204030204" pitchFamily="49" charset="0"/>
                <a:cs typeface="Consolas" panose="020B0609020204030204" pitchFamily="49" charset="0"/>
              </a:rPr>
              <a:t>    </a:t>
            </a:r>
            <a:r>
              <a:rPr lang="en-US" sz="1600" b="1" dirty="0">
                <a:solidFill>
                  <a:srgbClr val="666600"/>
                </a:solidFill>
                <a:latin typeface="Consolas" panose="020B0609020204030204" pitchFamily="49" charset="0"/>
                <a:cs typeface="Consolas" panose="020B0609020204030204" pitchFamily="49" charset="0"/>
              </a:rPr>
              <a:t>}</a:t>
            </a:r>
            <a:br>
              <a:rPr lang="en-US" sz="1600" dirty="0">
                <a:solidFill>
                  <a:srgbClr val="000000"/>
                </a:solidFill>
                <a:latin typeface="Consolas" panose="020B0609020204030204" pitchFamily="49" charset="0"/>
                <a:cs typeface="Consolas" panose="020B0609020204030204" pitchFamily="49" charset="0"/>
              </a:rPr>
            </a:br>
            <a:r>
              <a:rPr lang="en-US" sz="1600" dirty="0">
                <a:solidFill>
                  <a:srgbClr val="666600"/>
                </a:solidFill>
                <a:latin typeface="Consolas" panose="020B0609020204030204" pitchFamily="49" charset="0"/>
                <a:cs typeface="Consolas" panose="020B0609020204030204" pitchFamily="49" charset="0"/>
              </a:rPr>
              <a:t>}</a:t>
            </a:r>
            <a:endParaRPr lang="en-US" dirty="0">
              <a:latin typeface="Roboto"/>
            </a:endParaRPr>
          </a:p>
          <a:p>
            <a:pPr lvl="0" eaLnBrk="0" fontAlgn="base" hangingPunct="0">
              <a:spcBef>
                <a:spcPct val="0"/>
              </a:spcBef>
              <a:spcAft>
                <a:spcPct val="0"/>
              </a:spcAft>
            </a:pPr>
            <a:endParaRPr lang="en-US" sz="4000" dirty="0">
              <a:latin typeface="Arial" panose="020B0604020202020204" pitchFamily="34" charset="0"/>
            </a:endParaRPr>
          </a:p>
        </p:txBody>
      </p:sp>
      <p:sp>
        <p:nvSpPr>
          <p:cNvPr id="5" name="Rectangle 4"/>
          <p:cNvSpPr/>
          <p:nvPr/>
        </p:nvSpPr>
        <p:spPr>
          <a:xfrm>
            <a:off x="351237" y="883749"/>
            <a:ext cx="8496944" cy="923330"/>
          </a:xfrm>
          <a:prstGeom prst="rect">
            <a:avLst/>
          </a:prstGeom>
        </p:spPr>
        <p:txBody>
          <a:bodyPr wrap="square">
            <a:spAutoFit/>
          </a:bodyPr>
          <a:lstStyle/>
          <a:p>
            <a:pPr lvl="0" eaLnBrk="0" fontAlgn="base" hangingPunct="0">
              <a:spcBef>
                <a:spcPct val="0"/>
              </a:spcBef>
              <a:spcAft>
                <a:spcPct val="0"/>
              </a:spcAft>
            </a:pPr>
            <a:r>
              <a:rPr lang="en-US" dirty="0">
                <a:latin typeface="Roboto"/>
              </a:rPr>
              <a:t>Add a method in </a:t>
            </a:r>
            <a:r>
              <a:rPr lang="en-US" sz="1600" dirty="0">
                <a:solidFill>
                  <a:srgbClr val="006600"/>
                </a:solidFill>
                <a:latin typeface="Consolas" panose="020B0609020204030204" pitchFamily="49" charset="0"/>
                <a:cs typeface="Consolas" panose="020B0609020204030204" pitchFamily="49" charset="0"/>
              </a:rPr>
              <a:t>MainActivity.java</a:t>
            </a:r>
            <a:r>
              <a:rPr lang="en-US" dirty="0">
                <a:latin typeface="Roboto"/>
              </a:rPr>
              <a:t> that's called by the button as follows:</a:t>
            </a:r>
            <a:endParaRPr lang="en-US" sz="1400" dirty="0"/>
          </a:p>
          <a:p>
            <a:pPr lvl="0" eaLnBrk="0" fontAlgn="base" hangingPunct="0">
              <a:spcBef>
                <a:spcPct val="0"/>
              </a:spcBef>
              <a:spcAft>
                <a:spcPct val="0"/>
              </a:spcAft>
              <a:buFontTx/>
              <a:buAutoNum type="arabicPeriod"/>
            </a:pPr>
            <a:r>
              <a:rPr lang="en-US" dirty="0">
                <a:latin typeface="Roboto"/>
              </a:rPr>
              <a:t>In the file </a:t>
            </a:r>
            <a:r>
              <a:rPr lang="en-US" b="1" dirty="0">
                <a:latin typeface="Roboto"/>
              </a:rPr>
              <a:t>app &gt; java &gt; </a:t>
            </a:r>
            <a:r>
              <a:rPr lang="en-US" b="1" dirty="0" err="1">
                <a:latin typeface="Roboto"/>
              </a:rPr>
              <a:t>com.example.myfirstapp</a:t>
            </a:r>
            <a:r>
              <a:rPr lang="en-US" b="1" dirty="0">
                <a:latin typeface="Roboto"/>
              </a:rPr>
              <a:t> &gt; MainActivity.java</a:t>
            </a:r>
            <a:r>
              <a:rPr lang="en-US" dirty="0">
                <a:latin typeface="Roboto"/>
              </a:rPr>
              <a:t>, add the </a:t>
            </a:r>
            <a:r>
              <a:rPr lang="en-US" sz="1600" b="1" dirty="0" err="1">
                <a:solidFill>
                  <a:srgbClr val="FF0000"/>
                </a:solidFill>
                <a:latin typeface="Consolas" panose="020B0609020204030204" pitchFamily="49" charset="0"/>
                <a:cs typeface="Consolas" panose="020B0609020204030204" pitchFamily="49" charset="0"/>
              </a:rPr>
              <a:t>sendMessage</a:t>
            </a:r>
            <a:r>
              <a:rPr lang="en-US" sz="1600" b="1" dirty="0">
                <a:solidFill>
                  <a:srgbClr val="FF0000"/>
                </a:solidFill>
                <a:latin typeface="Consolas" panose="020B0609020204030204" pitchFamily="49" charset="0"/>
                <a:cs typeface="Consolas" panose="020B0609020204030204" pitchFamily="49" charset="0"/>
              </a:rPr>
              <a:t>() </a:t>
            </a:r>
            <a:r>
              <a:rPr lang="en-US" dirty="0">
                <a:latin typeface="Roboto"/>
              </a:rPr>
              <a:t>method stub as shown below:</a:t>
            </a:r>
          </a:p>
        </p:txBody>
      </p:sp>
    </p:spTree>
    <p:extLst>
      <p:ext uri="{BB962C8B-B14F-4D97-AF65-F5344CB8AC3E}">
        <p14:creationId xmlns:p14="http://schemas.microsoft.com/office/powerpoint/2010/main" val="34570412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4367"/>
            <a:ext cx="65" cy="4484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1893" rIns="0" bIns="10791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0" y="483050"/>
            <a:ext cx="65" cy="43724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p:nvPr/>
        </p:nvSpPr>
        <p:spPr>
          <a:xfrm>
            <a:off x="251520" y="735115"/>
            <a:ext cx="9144000" cy="5940088"/>
          </a:xfrm>
          <a:prstGeom prst="rect">
            <a:avLst/>
          </a:prstGeom>
        </p:spPr>
        <p:txBody>
          <a:bodyPr wrap="square">
            <a:spAutoFit/>
          </a:bodyPr>
          <a:lstStyle/>
          <a:p>
            <a:pPr lvl="0" eaLnBrk="0" fontAlgn="base" hangingPunct="0">
              <a:spcBef>
                <a:spcPct val="0"/>
              </a:spcBef>
              <a:spcAft>
                <a:spcPct val="0"/>
              </a:spcAft>
            </a:pPr>
            <a:r>
              <a:rPr lang="en-US" dirty="0">
                <a:latin typeface="Roboto"/>
              </a:rPr>
              <a:t>An </a:t>
            </a:r>
            <a:r>
              <a:rPr lang="en-US" sz="1600" dirty="0">
                <a:solidFill>
                  <a:srgbClr val="039BE5"/>
                </a:solidFill>
                <a:latin typeface="Consolas" panose="020B0609020204030204" pitchFamily="49" charset="0"/>
                <a:cs typeface="Consolas" panose="020B0609020204030204" pitchFamily="49" charset="0"/>
                <a:hlinkClick r:id="rId2"/>
              </a:rPr>
              <a:t>Intent</a:t>
            </a:r>
            <a:r>
              <a:rPr lang="en-US" dirty="0">
                <a:latin typeface="Roboto"/>
              </a:rPr>
              <a:t> is an object that provides runtime binding between separate components, such as two activities. The </a:t>
            </a:r>
            <a:r>
              <a:rPr lang="en-US" sz="1600" dirty="0">
                <a:solidFill>
                  <a:srgbClr val="039BE5"/>
                </a:solidFill>
                <a:latin typeface="Consolas" panose="020B0609020204030204" pitchFamily="49" charset="0"/>
                <a:cs typeface="Consolas" panose="020B0609020204030204" pitchFamily="49" charset="0"/>
                <a:hlinkClick r:id="rId2"/>
              </a:rPr>
              <a:t>Intent</a:t>
            </a:r>
            <a:r>
              <a:rPr lang="en-US" dirty="0">
                <a:latin typeface="Roboto"/>
              </a:rPr>
              <a:t> represents an app’s "intent to do something." You can use intents for a wide variety of tasks, but in this lesson, your intent starts another activity.</a:t>
            </a:r>
            <a:endParaRPr lang="en-US" sz="1400" dirty="0"/>
          </a:p>
          <a:p>
            <a:pPr lvl="0" eaLnBrk="0" fontAlgn="base" hangingPunct="0">
              <a:spcBef>
                <a:spcPct val="0"/>
              </a:spcBef>
              <a:spcAft>
                <a:spcPct val="0"/>
              </a:spcAft>
            </a:pPr>
            <a:r>
              <a:rPr lang="en-US" dirty="0">
                <a:latin typeface="Roboto"/>
              </a:rPr>
              <a:t>In </a:t>
            </a:r>
            <a:r>
              <a:rPr lang="en-US" sz="1600" dirty="0">
                <a:solidFill>
                  <a:srgbClr val="006600"/>
                </a:solidFill>
                <a:latin typeface="Consolas" panose="020B0609020204030204" pitchFamily="49" charset="0"/>
                <a:cs typeface="Consolas" panose="020B0609020204030204" pitchFamily="49" charset="0"/>
              </a:rPr>
              <a:t>MainActivity.java</a:t>
            </a:r>
            <a:r>
              <a:rPr lang="en-US" dirty="0">
                <a:latin typeface="Roboto"/>
              </a:rPr>
              <a:t>, add the </a:t>
            </a:r>
            <a:r>
              <a:rPr lang="en-US" sz="1600" dirty="0">
                <a:solidFill>
                  <a:srgbClr val="006600"/>
                </a:solidFill>
                <a:latin typeface="Consolas" panose="020B0609020204030204" pitchFamily="49" charset="0"/>
                <a:cs typeface="Consolas" panose="020B0609020204030204" pitchFamily="49" charset="0"/>
              </a:rPr>
              <a:t>EXTRA_MESSAGE</a:t>
            </a:r>
            <a:r>
              <a:rPr lang="en-US" dirty="0">
                <a:latin typeface="Roboto"/>
              </a:rPr>
              <a:t> constant and the </a:t>
            </a:r>
            <a:r>
              <a:rPr lang="en-US" sz="1600" dirty="0" err="1">
                <a:solidFill>
                  <a:srgbClr val="006600"/>
                </a:solidFill>
                <a:latin typeface="Consolas" panose="020B0609020204030204" pitchFamily="49" charset="0"/>
                <a:cs typeface="Consolas" panose="020B0609020204030204" pitchFamily="49" charset="0"/>
              </a:rPr>
              <a:t>sendMessage</a:t>
            </a:r>
            <a:r>
              <a:rPr lang="en-US" sz="1600" dirty="0">
                <a:solidFill>
                  <a:srgbClr val="006600"/>
                </a:solidFill>
                <a:latin typeface="Consolas" panose="020B0609020204030204" pitchFamily="49" charset="0"/>
                <a:cs typeface="Consolas" panose="020B0609020204030204" pitchFamily="49" charset="0"/>
              </a:rPr>
              <a:t>()</a:t>
            </a:r>
            <a:r>
              <a:rPr lang="en-US" dirty="0">
                <a:latin typeface="Roboto"/>
              </a:rPr>
              <a:t> code, as shown here:</a:t>
            </a:r>
            <a:endParaRPr lang="en-US" sz="1600" dirty="0">
              <a:solidFill>
                <a:srgbClr val="000088"/>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sz="1600" dirty="0">
                <a:solidFill>
                  <a:srgbClr val="000088"/>
                </a:solidFill>
                <a:latin typeface="Consolas" panose="020B0609020204030204" pitchFamily="49" charset="0"/>
                <a:cs typeface="Consolas" panose="020B0609020204030204" pitchFamily="49" charset="0"/>
              </a:rPr>
              <a:t>public</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88"/>
                </a:solidFill>
                <a:latin typeface="Consolas" panose="020B0609020204030204" pitchFamily="49" charset="0"/>
                <a:cs typeface="Consolas" panose="020B0609020204030204" pitchFamily="49" charset="0"/>
              </a:rPr>
              <a:t>class</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660066"/>
                </a:solidFill>
                <a:latin typeface="Consolas" panose="020B0609020204030204" pitchFamily="49" charset="0"/>
                <a:cs typeface="Consolas" panose="020B0609020204030204" pitchFamily="49" charset="0"/>
              </a:rPr>
              <a:t>MainActivity</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88"/>
                </a:solidFill>
                <a:latin typeface="Consolas" panose="020B0609020204030204" pitchFamily="49" charset="0"/>
                <a:cs typeface="Consolas" panose="020B0609020204030204" pitchFamily="49" charset="0"/>
              </a:rPr>
              <a:t>extends</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660066"/>
                </a:solidFill>
                <a:latin typeface="Consolas" panose="020B0609020204030204" pitchFamily="49" charset="0"/>
                <a:cs typeface="Consolas" panose="020B0609020204030204" pitchFamily="49" charset="0"/>
              </a:rPr>
              <a:t>AppCompatActivity</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666600"/>
                </a:solidFill>
                <a:latin typeface="Consolas" panose="020B0609020204030204" pitchFamily="49" charset="0"/>
                <a:cs typeface="Consolas" panose="020B0609020204030204" pitchFamily="49" charset="0"/>
              </a:rPr>
              <a:t>{</a:t>
            </a:r>
            <a:br>
              <a:rPr lang="en-US" sz="1600" dirty="0">
                <a:solidFill>
                  <a:srgbClr val="000000"/>
                </a:solidFill>
                <a:latin typeface="Consolas" panose="020B0609020204030204" pitchFamily="49" charset="0"/>
                <a:cs typeface="Consolas" panose="020B0609020204030204" pitchFamily="49" charset="0"/>
              </a:rPr>
            </a:br>
            <a:r>
              <a:rPr lang="en-US" sz="1600" dirty="0">
                <a:solidFill>
                  <a:srgbClr val="000000"/>
                </a:solidFill>
                <a:latin typeface="Consolas" panose="020B0609020204030204" pitchFamily="49" charset="0"/>
                <a:cs typeface="Consolas" panose="020B0609020204030204" pitchFamily="49" charset="0"/>
              </a:rPr>
              <a:t>    </a:t>
            </a:r>
            <a:r>
              <a:rPr lang="en-US" sz="1600" b="1" dirty="0">
                <a:solidFill>
                  <a:srgbClr val="000088"/>
                </a:solidFill>
                <a:latin typeface="Consolas" panose="020B0609020204030204" pitchFamily="49" charset="0"/>
                <a:cs typeface="Consolas" panose="020B0609020204030204" pitchFamily="49" charset="0"/>
              </a:rPr>
              <a:t>public</a:t>
            </a:r>
            <a:r>
              <a:rPr lang="en-US" sz="1600" b="1" dirty="0">
                <a:solidFill>
                  <a:srgbClr val="000000"/>
                </a:solidFill>
                <a:latin typeface="Consolas" panose="020B0609020204030204" pitchFamily="49" charset="0"/>
                <a:cs typeface="Consolas" panose="020B0609020204030204" pitchFamily="49" charset="0"/>
              </a:rPr>
              <a:t> </a:t>
            </a:r>
            <a:r>
              <a:rPr lang="en-US" sz="1600" b="1" dirty="0">
                <a:solidFill>
                  <a:srgbClr val="000088"/>
                </a:solidFill>
                <a:latin typeface="Consolas" panose="020B0609020204030204" pitchFamily="49" charset="0"/>
                <a:cs typeface="Consolas" panose="020B0609020204030204" pitchFamily="49" charset="0"/>
              </a:rPr>
              <a:t>static</a:t>
            </a:r>
            <a:r>
              <a:rPr lang="en-US" sz="1600" b="1" dirty="0">
                <a:solidFill>
                  <a:srgbClr val="000000"/>
                </a:solidFill>
                <a:latin typeface="Consolas" panose="020B0609020204030204" pitchFamily="49" charset="0"/>
                <a:cs typeface="Consolas" panose="020B0609020204030204" pitchFamily="49" charset="0"/>
              </a:rPr>
              <a:t> </a:t>
            </a:r>
            <a:r>
              <a:rPr lang="en-US" sz="1600" b="1" dirty="0">
                <a:solidFill>
                  <a:srgbClr val="000088"/>
                </a:solidFill>
                <a:latin typeface="Consolas" panose="020B0609020204030204" pitchFamily="49" charset="0"/>
                <a:cs typeface="Consolas" panose="020B0609020204030204" pitchFamily="49" charset="0"/>
              </a:rPr>
              <a:t>final</a:t>
            </a:r>
            <a:r>
              <a:rPr lang="en-US" sz="1600" b="1" dirty="0">
                <a:solidFill>
                  <a:srgbClr val="000000"/>
                </a:solidFill>
                <a:latin typeface="Consolas" panose="020B0609020204030204" pitchFamily="49" charset="0"/>
                <a:cs typeface="Consolas" panose="020B0609020204030204" pitchFamily="49" charset="0"/>
              </a:rPr>
              <a:t> </a:t>
            </a:r>
            <a:r>
              <a:rPr lang="en-US" sz="1600" b="1" dirty="0">
                <a:solidFill>
                  <a:srgbClr val="660066"/>
                </a:solidFill>
                <a:latin typeface="Consolas" panose="020B0609020204030204" pitchFamily="49" charset="0"/>
                <a:cs typeface="Consolas" panose="020B0609020204030204" pitchFamily="49" charset="0"/>
              </a:rPr>
              <a:t>String</a:t>
            </a:r>
            <a:r>
              <a:rPr lang="en-US" sz="1600" b="1" dirty="0">
                <a:solidFill>
                  <a:srgbClr val="000000"/>
                </a:solidFill>
                <a:latin typeface="Consolas" panose="020B0609020204030204" pitchFamily="49" charset="0"/>
                <a:cs typeface="Consolas" panose="020B0609020204030204" pitchFamily="49" charset="0"/>
              </a:rPr>
              <a:t> EXTRA_MESSAGE </a:t>
            </a:r>
            <a:r>
              <a:rPr lang="en-US" sz="1600" b="1" dirty="0">
                <a:solidFill>
                  <a:srgbClr val="666600"/>
                </a:solidFill>
                <a:latin typeface="Consolas" panose="020B0609020204030204" pitchFamily="49" charset="0"/>
                <a:cs typeface="Consolas" panose="020B0609020204030204" pitchFamily="49" charset="0"/>
              </a:rPr>
              <a:t>=</a:t>
            </a:r>
            <a:r>
              <a:rPr lang="en-US" sz="1600" b="1" dirty="0">
                <a:solidFill>
                  <a:srgbClr val="000000"/>
                </a:solidFill>
                <a:latin typeface="Consolas" panose="020B0609020204030204" pitchFamily="49" charset="0"/>
                <a:cs typeface="Consolas" panose="020B0609020204030204" pitchFamily="49" charset="0"/>
              </a:rPr>
              <a:t> </a:t>
            </a:r>
            <a:r>
              <a:rPr lang="en-US" sz="1600" b="1" dirty="0">
                <a:solidFill>
                  <a:srgbClr val="880000"/>
                </a:solidFill>
                <a:latin typeface="Consolas" panose="020B0609020204030204" pitchFamily="49" charset="0"/>
                <a:cs typeface="Consolas" panose="020B0609020204030204" pitchFamily="49" charset="0"/>
              </a:rPr>
              <a:t>"</a:t>
            </a:r>
            <a:r>
              <a:rPr lang="en-US" sz="1600" b="1" dirty="0" err="1">
                <a:solidFill>
                  <a:srgbClr val="880000"/>
                </a:solidFill>
                <a:latin typeface="Consolas" panose="020B0609020204030204" pitchFamily="49" charset="0"/>
                <a:cs typeface="Consolas" panose="020B0609020204030204" pitchFamily="49" charset="0"/>
              </a:rPr>
              <a:t>com.example.myfirstapp.MESSAGE</a:t>
            </a:r>
            <a:r>
              <a:rPr lang="en-US" sz="1600" b="1" dirty="0">
                <a:solidFill>
                  <a:srgbClr val="880000"/>
                </a:solidFill>
                <a:latin typeface="Consolas" panose="020B0609020204030204" pitchFamily="49" charset="0"/>
                <a:cs typeface="Consolas" panose="020B0609020204030204" pitchFamily="49" charset="0"/>
              </a:rPr>
              <a:t>"</a:t>
            </a:r>
            <a:r>
              <a:rPr lang="en-US" sz="1600" b="1" dirty="0">
                <a:solidFill>
                  <a:srgbClr val="666600"/>
                </a:solidFill>
                <a:latin typeface="Consolas" panose="020B0609020204030204" pitchFamily="49" charset="0"/>
                <a:cs typeface="Consolas" panose="020B0609020204030204" pitchFamily="49" charset="0"/>
              </a:rPr>
              <a:t>;</a:t>
            </a:r>
            <a:br>
              <a:rPr lang="en-US" sz="1600" dirty="0">
                <a:solidFill>
                  <a:srgbClr val="000000"/>
                </a:solidFill>
                <a:latin typeface="Consolas" panose="020B0609020204030204" pitchFamily="49" charset="0"/>
                <a:cs typeface="Consolas" panose="020B0609020204030204" pitchFamily="49" charset="0"/>
              </a:rPr>
            </a:b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6666"/>
                </a:solidFill>
                <a:latin typeface="Consolas" panose="020B0609020204030204" pitchFamily="49" charset="0"/>
                <a:cs typeface="Consolas" panose="020B0609020204030204" pitchFamily="49" charset="0"/>
              </a:rPr>
              <a:t>@Override</a:t>
            </a:r>
            <a:br>
              <a:rPr lang="en-US" sz="1600" dirty="0">
                <a:solidFill>
                  <a:srgbClr val="000000"/>
                </a:solidFill>
                <a:latin typeface="Consolas" panose="020B0609020204030204" pitchFamily="49" charset="0"/>
                <a:cs typeface="Consolas" panose="020B0609020204030204" pitchFamily="49" charset="0"/>
              </a:rPr>
            </a:b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88"/>
                </a:solidFill>
                <a:latin typeface="Consolas" panose="020B0609020204030204" pitchFamily="49" charset="0"/>
                <a:cs typeface="Consolas" panose="020B0609020204030204" pitchFamily="49" charset="0"/>
              </a:rPr>
              <a:t>protected</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88"/>
                </a:solidFill>
                <a:latin typeface="Consolas" panose="020B0609020204030204" pitchFamily="49" charset="0"/>
                <a:cs typeface="Consolas" panose="020B0609020204030204" pitchFamily="49" charset="0"/>
              </a:rPr>
              <a:t>void</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onCreate</a:t>
            </a:r>
            <a:r>
              <a:rPr lang="en-US" sz="1600" dirty="0">
                <a:solidFill>
                  <a:srgbClr val="666600"/>
                </a:solidFill>
                <a:latin typeface="Consolas" panose="020B0609020204030204" pitchFamily="49" charset="0"/>
                <a:cs typeface="Consolas" panose="020B0609020204030204" pitchFamily="49" charset="0"/>
              </a:rPr>
              <a:t>(</a:t>
            </a:r>
            <a:r>
              <a:rPr lang="en-US" sz="1600" dirty="0">
                <a:solidFill>
                  <a:srgbClr val="660066"/>
                </a:solidFill>
                <a:latin typeface="Consolas" panose="020B0609020204030204" pitchFamily="49" charset="0"/>
                <a:cs typeface="Consolas" panose="020B0609020204030204" pitchFamily="49" charset="0"/>
              </a:rPr>
              <a:t>Bundle</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savedInstanceState</a:t>
            </a:r>
            <a:r>
              <a:rPr lang="en-US" sz="1600" dirty="0">
                <a:solidFill>
                  <a:srgbClr val="666600"/>
                </a:solidFill>
                <a:latin typeface="Consolas" panose="020B0609020204030204" pitchFamily="49" charset="0"/>
                <a:cs typeface="Consolas" panose="020B0609020204030204" pitchFamily="49" charset="0"/>
              </a:rPr>
              <a:t>)</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666600"/>
                </a:solidFill>
                <a:latin typeface="Consolas" panose="020B0609020204030204" pitchFamily="49" charset="0"/>
                <a:cs typeface="Consolas" panose="020B0609020204030204" pitchFamily="49" charset="0"/>
              </a:rPr>
              <a:t>{</a:t>
            </a:r>
            <a:br>
              <a:rPr lang="en-US" sz="1600" dirty="0">
                <a:solidFill>
                  <a:srgbClr val="000000"/>
                </a:solidFill>
                <a:latin typeface="Consolas" panose="020B0609020204030204" pitchFamily="49" charset="0"/>
                <a:cs typeface="Consolas" panose="020B0609020204030204" pitchFamily="49" charset="0"/>
              </a:rPr>
            </a:b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88"/>
                </a:solidFill>
                <a:latin typeface="Consolas" panose="020B0609020204030204" pitchFamily="49" charset="0"/>
                <a:cs typeface="Consolas" panose="020B0609020204030204" pitchFamily="49" charset="0"/>
              </a:rPr>
              <a:t>super</a:t>
            </a:r>
            <a:r>
              <a:rPr lang="en-US" sz="1600" dirty="0" err="1">
                <a:solidFill>
                  <a:srgbClr val="666600"/>
                </a:solidFill>
                <a:latin typeface="Consolas" panose="020B0609020204030204" pitchFamily="49" charset="0"/>
                <a:cs typeface="Consolas" panose="020B0609020204030204" pitchFamily="49" charset="0"/>
              </a:rPr>
              <a:t>.</a:t>
            </a:r>
            <a:r>
              <a:rPr lang="en-US" sz="1600" dirty="0" err="1">
                <a:solidFill>
                  <a:srgbClr val="000000"/>
                </a:solidFill>
                <a:latin typeface="Consolas" panose="020B0609020204030204" pitchFamily="49" charset="0"/>
                <a:cs typeface="Consolas" panose="020B0609020204030204" pitchFamily="49" charset="0"/>
              </a:rPr>
              <a:t>onCreate</a:t>
            </a:r>
            <a:r>
              <a:rPr lang="en-US" sz="1600" dirty="0">
                <a:solidFill>
                  <a:srgbClr val="666600"/>
                </a:solidFill>
                <a:latin typeface="Consolas" panose="020B0609020204030204" pitchFamily="49" charset="0"/>
                <a:cs typeface="Consolas" panose="020B0609020204030204" pitchFamily="49" charset="0"/>
              </a:rPr>
              <a:t>(</a:t>
            </a:r>
            <a:r>
              <a:rPr lang="en-US" sz="1600" dirty="0" err="1">
                <a:solidFill>
                  <a:srgbClr val="000000"/>
                </a:solidFill>
                <a:latin typeface="Consolas" panose="020B0609020204030204" pitchFamily="49" charset="0"/>
                <a:cs typeface="Consolas" panose="020B0609020204030204" pitchFamily="49" charset="0"/>
              </a:rPr>
              <a:t>savedInstanceState</a:t>
            </a:r>
            <a:r>
              <a:rPr lang="en-US" sz="1600" dirty="0">
                <a:solidFill>
                  <a:srgbClr val="666600"/>
                </a:solidFill>
                <a:latin typeface="Consolas" panose="020B0609020204030204" pitchFamily="49" charset="0"/>
                <a:cs typeface="Consolas" panose="020B0609020204030204" pitchFamily="49" charset="0"/>
              </a:rPr>
              <a:t>);</a:t>
            </a:r>
            <a:br>
              <a:rPr lang="en-US" sz="1600" dirty="0">
                <a:solidFill>
                  <a:srgbClr val="000000"/>
                </a:solidFill>
                <a:latin typeface="Consolas" panose="020B0609020204030204" pitchFamily="49" charset="0"/>
                <a:cs typeface="Consolas" panose="020B0609020204030204" pitchFamily="49" charset="0"/>
              </a:rPr>
            </a:b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setContentView</a:t>
            </a:r>
            <a:r>
              <a:rPr lang="en-US" sz="1600" dirty="0">
                <a:solidFill>
                  <a:srgbClr val="666600"/>
                </a:solidFill>
                <a:latin typeface="Consolas" panose="020B0609020204030204" pitchFamily="49" charset="0"/>
                <a:cs typeface="Consolas" panose="020B0609020204030204" pitchFamily="49" charset="0"/>
              </a:rPr>
              <a:t>(</a:t>
            </a:r>
            <a:r>
              <a:rPr lang="en-US" sz="1600" dirty="0" err="1">
                <a:solidFill>
                  <a:srgbClr val="000000"/>
                </a:solidFill>
                <a:latin typeface="Consolas" panose="020B0609020204030204" pitchFamily="49" charset="0"/>
                <a:cs typeface="Consolas" panose="020B0609020204030204" pitchFamily="49" charset="0"/>
              </a:rPr>
              <a:t>R</a:t>
            </a:r>
            <a:r>
              <a:rPr lang="en-US" sz="1600" dirty="0" err="1">
                <a:solidFill>
                  <a:srgbClr val="666600"/>
                </a:solidFill>
                <a:latin typeface="Consolas" panose="020B0609020204030204" pitchFamily="49" charset="0"/>
                <a:cs typeface="Consolas" panose="020B0609020204030204" pitchFamily="49" charset="0"/>
              </a:rPr>
              <a:t>.</a:t>
            </a:r>
            <a:r>
              <a:rPr lang="en-US" sz="1600" dirty="0" err="1">
                <a:solidFill>
                  <a:srgbClr val="000000"/>
                </a:solidFill>
                <a:latin typeface="Consolas" panose="020B0609020204030204" pitchFamily="49" charset="0"/>
                <a:cs typeface="Consolas" panose="020B0609020204030204" pitchFamily="49" charset="0"/>
              </a:rPr>
              <a:t>layout</a:t>
            </a:r>
            <a:r>
              <a:rPr lang="en-US" sz="1600" dirty="0" err="1">
                <a:solidFill>
                  <a:srgbClr val="666600"/>
                </a:solidFill>
                <a:latin typeface="Consolas" panose="020B0609020204030204" pitchFamily="49" charset="0"/>
                <a:cs typeface="Consolas" panose="020B0609020204030204" pitchFamily="49" charset="0"/>
              </a:rPr>
              <a:t>.</a:t>
            </a:r>
            <a:r>
              <a:rPr lang="en-US" sz="1600" dirty="0" err="1">
                <a:solidFill>
                  <a:srgbClr val="000000"/>
                </a:solidFill>
                <a:latin typeface="Consolas" panose="020B0609020204030204" pitchFamily="49" charset="0"/>
                <a:cs typeface="Consolas" panose="020B0609020204030204" pitchFamily="49" charset="0"/>
              </a:rPr>
              <a:t>activity_main</a:t>
            </a:r>
            <a:r>
              <a:rPr lang="en-US" sz="1600" dirty="0">
                <a:solidFill>
                  <a:srgbClr val="666600"/>
                </a:solidFill>
                <a:latin typeface="Consolas" panose="020B0609020204030204" pitchFamily="49" charset="0"/>
                <a:cs typeface="Consolas" panose="020B0609020204030204" pitchFamily="49" charset="0"/>
              </a:rPr>
              <a:t>);</a:t>
            </a:r>
            <a:br>
              <a:rPr lang="en-US" sz="1600" dirty="0">
                <a:solidFill>
                  <a:srgbClr val="000000"/>
                </a:solidFill>
                <a:latin typeface="Consolas" panose="020B0609020204030204" pitchFamily="49" charset="0"/>
                <a:cs typeface="Consolas" panose="020B0609020204030204" pitchFamily="49" charset="0"/>
              </a:rPr>
            </a:b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666600"/>
                </a:solidFill>
                <a:latin typeface="Consolas" panose="020B0609020204030204" pitchFamily="49" charset="0"/>
                <a:cs typeface="Consolas" panose="020B0609020204030204" pitchFamily="49" charset="0"/>
              </a:rPr>
              <a:t>}</a:t>
            </a:r>
            <a:br>
              <a:rPr lang="en-US" sz="1600" dirty="0">
                <a:solidFill>
                  <a:srgbClr val="000000"/>
                </a:solidFill>
                <a:latin typeface="Consolas" panose="020B0609020204030204" pitchFamily="49" charset="0"/>
                <a:cs typeface="Consolas" panose="020B0609020204030204" pitchFamily="49" charset="0"/>
              </a:rPr>
            </a:br>
            <a:br>
              <a:rPr lang="en-US" sz="1600" dirty="0">
                <a:solidFill>
                  <a:srgbClr val="000000"/>
                </a:solidFill>
                <a:latin typeface="Consolas" panose="020B0609020204030204" pitchFamily="49" charset="0"/>
                <a:cs typeface="Consolas" panose="020B0609020204030204" pitchFamily="49" charset="0"/>
              </a:rPr>
            </a:b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6600"/>
                </a:solidFill>
                <a:latin typeface="Consolas" panose="020B0609020204030204" pitchFamily="49" charset="0"/>
                <a:cs typeface="Consolas" panose="020B0609020204030204" pitchFamily="49" charset="0"/>
              </a:rPr>
              <a:t>/** Called when the user taps the Send button */</a:t>
            </a:r>
            <a:br>
              <a:rPr lang="en-US" sz="1600" dirty="0">
                <a:solidFill>
                  <a:srgbClr val="000000"/>
                </a:solidFill>
                <a:latin typeface="Consolas" panose="020B0609020204030204" pitchFamily="49" charset="0"/>
                <a:cs typeface="Consolas" panose="020B0609020204030204" pitchFamily="49" charset="0"/>
              </a:rPr>
            </a:b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88"/>
                </a:solidFill>
                <a:latin typeface="Consolas" panose="020B0609020204030204" pitchFamily="49" charset="0"/>
                <a:cs typeface="Consolas" panose="020B0609020204030204" pitchFamily="49" charset="0"/>
              </a:rPr>
              <a:t>public</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88"/>
                </a:solidFill>
                <a:latin typeface="Consolas" panose="020B0609020204030204" pitchFamily="49" charset="0"/>
                <a:cs typeface="Consolas" panose="020B0609020204030204" pitchFamily="49" charset="0"/>
              </a:rPr>
              <a:t>void</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sendMessage</a:t>
            </a:r>
            <a:r>
              <a:rPr lang="en-US" sz="1600" dirty="0">
                <a:solidFill>
                  <a:srgbClr val="666600"/>
                </a:solidFill>
                <a:latin typeface="Consolas" panose="020B0609020204030204" pitchFamily="49" charset="0"/>
                <a:cs typeface="Consolas" panose="020B0609020204030204" pitchFamily="49" charset="0"/>
              </a:rPr>
              <a:t>(</a:t>
            </a:r>
            <a:r>
              <a:rPr lang="en-US" sz="1600" dirty="0">
                <a:solidFill>
                  <a:srgbClr val="660066"/>
                </a:solidFill>
                <a:latin typeface="Consolas" panose="020B0609020204030204" pitchFamily="49" charset="0"/>
                <a:cs typeface="Consolas" panose="020B0609020204030204" pitchFamily="49" charset="0"/>
              </a:rPr>
              <a:t>View</a:t>
            </a:r>
            <a:r>
              <a:rPr lang="en-US" sz="1600" dirty="0">
                <a:solidFill>
                  <a:srgbClr val="000000"/>
                </a:solidFill>
                <a:latin typeface="Consolas" panose="020B0609020204030204" pitchFamily="49" charset="0"/>
                <a:cs typeface="Consolas" panose="020B0609020204030204" pitchFamily="49" charset="0"/>
              </a:rPr>
              <a:t> view</a:t>
            </a:r>
            <a:r>
              <a:rPr lang="en-US" sz="1600" dirty="0">
                <a:solidFill>
                  <a:srgbClr val="666600"/>
                </a:solidFill>
                <a:latin typeface="Consolas" panose="020B0609020204030204" pitchFamily="49" charset="0"/>
                <a:cs typeface="Consolas" panose="020B0609020204030204" pitchFamily="49" charset="0"/>
              </a:rPr>
              <a:t>)</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666600"/>
                </a:solidFill>
                <a:latin typeface="Consolas" panose="020B0609020204030204" pitchFamily="49" charset="0"/>
                <a:cs typeface="Consolas" panose="020B0609020204030204" pitchFamily="49" charset="0"/>
              </a:rPr>
              <a:t>{</a:t>
            </a:r>
            <a:br>
              <a:rPr lang="en-US" sz="1600" dirty="0">
                <a:solidFill>
                  <a:srgbClr val="000000"/>
                </a:solidFill>
                <a:latin typeface="Consolas" panose="020B0609020204030204" pitchFamily="49" charset="0"/>
                <a:cs typeface="Consolas" panose="020B0609020204030204" pitchFamily="49" charset="0"/>
              </a:rPr>
            </a:br>
            <a:r>
              <a:rPr lang="en-US" sz="1600" dirty="0">
                <a:solidFill>
                  <a:srgbClr val="000000"/>
                </a:solidFill>
                <a:latin typeface="Consolas" panose="020B0609020204030204" pitchFamily="49" charset="0"/>
                <a:cs typeface="Consolas" panose="020B0609020204030204" pitchFamily="49" charset="0"/>
              </a:rPr>
              <a:t>        </a:t>
            </a:r>
            <a:r>
              <a:rPr lang="en-US" sz="1600" b="1" dirty="0">
                <a:solidFill>
                  <a:srgbClr val="660066"/>
                </a:solidFill>
                <a:latin typeface="Consolas" panose="020B0609020204030204" pitchFamily="49" charset="0"/>
                <a:cs typeface="Consolas" panose="020B0609020204030204" pitchFamily="49" charset="0"/>
              </a:rPr>
              <a:t>Intent</a:t>
            </a:r>
            <a:r>
              <a:rPr lang="en-US" sz="1600" b="1" dirty="0">
                <a:solidFill>
                  <a:srgbClr val="000000"/>
                </a:solidFill>
                <a:latin typeface="Consolas" panose="020B0609020204030204" pitchFamily="49" charset="0"/>
                <a:cs typeface="Consolas" panose="020B0609020204030204" pitchFamily="49" charset="0"/>
              </a:rPr>
              <a:t> </a:t>
            </a:r>
            <a:r>
              <a:rPr lang="en-US" sz="1600" b="1" dirty="0" err="1">
                <a:solidFill>
                  <a:srgbClr val="000000"/>
                </a:solidFill>
                <a:latin typeface="Consolas" panose="020B0609020204030204" pitchFamily="49" charset="0"/>
                <a:cs typeface="Consolas" panose="020B0609020204030204" pitchFamily="49" charset="0"/>
              </a:rPr>
              <a:t>intent</a:t>
            </a:r>
            <a:r>
              <a:rPr lang="en-US" sz="1600" b="1" dirty="0">
                <a:solidFill>
                  <a:srgbClr val="000000"/>
                </a:solidFill>
                <a:latin typeface="Consolas" panose="020B0609020204030204" pitchFamily="49" charset="0"/>
                <a:cs typeface="Consolas" panose="020B0609020204030204" pitchFamily="49" charset="0"/>
              </a:rPr>
              <a:t> </a:t>
            </a:r>
            <a:r>
              <a:rPr lang="en-US" sz="1600" b="1" dirty="0">
                <a:solidFill>
                  <a:srgbClr val="666600"/>
                </a:solidFill>
                <a:latin typeface="Consolas" panose="020B0609020204030204" pitchFamily="49" charset="0"/>
                <a:cs typeface="Consolas" panose="020B0609020204030204" pitchFamily="49" charset="0"/>
              </a:rPr>
              <a:t>=</a:t>
            </a:r>
            <a:r>
              <a:rPr lang="en-US" sz="1600" b="1" dirty="0">
                <a:solidFill>
                  <a:srgbClr val="000000"/>
                </a:solidFill>
                <a:latin typeface="Consolas" panose="020B0609020204030204" pitchFamily="49" charset="0"/>
                <a:cs typeface="Consolas" panose="020B0609020204030204" pitchFamily="49" charset="0"/>
              </a:rPr>
              <a:t> </a:t>
            </a:r>
            <a:r>
              <a:rPr lang="en-US" sz="1600" b="1" dirty="0">
                <a:solidFill>
                  <a:srgbClr val="000088"/>
                </a:solidFill>
                <a:latin typeface="Consolas" panose="020B0609020204030204" pitchFamily="49" charset="0"/>
                <a:cs typeface="Consolas" panose="020B0609020204030204" pitchFamily="49" charset="0"/>
              </a:rPr>
              <a:t>new</a:t>
            </a:r>
            <a:r>
              <a:rPr lang="en-US" sz="1600" b="1" dirty="0">
                <a:solidFill>
                  <a:srgbClr val="000000"/>
                </a:solidFill>
                <a:latin typeface="Consolas" panose="020B0609020204030204" pitchFamily="49" charset="0"/>
                <a:cs typeface="Consolas" panose="020B0609020204030204" pitchFamily="49" charset="0"/>
              </a:rPr>
              <a:t> </a:t>
            </a:r>
            <a:r>
              <a:rPr lang="en-US" sz="1600" b="1" dirty="0">
                <a:solidFill>
                  <a:srgbClr val="660066"/>
                </a:solidFill>
                <a:latin typeface="Consolas" panose="020B0609020204030204" pitchFamily="49" charset="0"/>
                <a:cs typeface="Consolas" panose="020B0609020204030204" pitchFamily="49" charset="0"/>
              </a:rPr>
              <a:t>Intent</a:t>
            </a:r>
            <a:r>
              <a:rPr lang="en-US" sz="1600" b="1" dirty="0">
                <a:solidFill>
                  <a:srgbClr val="666600"/>
                </a:solidFill>
                <a:latin typeface="Consolas" panose="020B0609020204030204" pitchFamily="49" charset="0"/>
                <a:cs typeface="Consolas" panose="020B0609020204030204" pitchFamily="49" charset="0"/>
              </a:rPr>
              <a:t>(</a:t>
            </a:r>
            <a:r>
              <a:rPr lang="en-US" sz="1600" b="1" dirty="0">
                <a:solidFill>
                  <a:srgbClr val="000088"/>
                </a:solidFill>
                <a:latin typeface="Consolas" panose="020B0609020204030204" pitchFamily="49" charset="0"/>
                <a:cs typeface="Consolas" panose="020B0609020204030204" pitchFamily="49" charset="0"/>
              </a:rPr>
              <a:t>this</a:t>
            </a:r>
            <a:r>
              <a:rPr lang="en-US" sz="1600" b="1" dirty="0">
                <a:solidFill>
                  <a:srgbClr val="666600"/>
                </a:solidFill>
                <a:latin typeface="Consolas" panose="020B0609020204030204" pitchFamily="49" charset="0"/>
                <a:cs typeface="Consolas" panose="020B0609020204030204" pitchFamily="49" charset="0"/>
              </a:rPr>
              <a:t>,</a:t>
            </a:r>
            <a:r>
              <a:rPr lang="en-US" sz="1600" b="1" dirty="0">
                <a:solidFill>
                  <a:srgbClr val="000000"/>
                </a:solidFill>
                <a:latin typeface="Consolas" panose="020B0609020204030204" pitchFamily="49" charset="0"/>
                <a:cs typeface="Consolas" panose="020B0609020204030204" pitchFamily="49" charset="0"/>
              </a:rPr>
              <a:t> </a:t>
            </a:r>
            <a:r>
              <a:rPr lang="en-US" sz="1600" b="1" dirty="0" err="1">
                <a:solidFill>
                  <a:srgbClr val="660066"/>
                </a:solidFill>
                <a:latin typeface="Consolas" panose="020B0609020204030204" pitchFamily="49" charset="0"/>
                <a:cs typeface="Consolas" panose="020B0609020204030204" pitchFamily="49" charset="0"/>
              </a:rPr>
              <a:t>DisplayMessageActivity</a:t>
            </a:r>
            <a:r>
              <a:rPr lang="en-US" sz="1600" b="1" dirty="0" err="1">
                <a:solidFill>
                  <a:srgbClr val="666600"/>
                </a:solidFill>
                <a:latin typeface="Consolas" panose="020B0609020204030204" pitchFamily="49" charset="0"/>
                <a:cs typeface="Consolas" panose="020B0609020204030204" pitchFamily="49" charset="0"/>
              </a:rPr>
              <a:t>.</a:t>
            </a:r>
            <a:r>
              <a:rPr lang="en-US" sz="1600" b="1" dirty="0" err="1">
                <a:solidFill>
                  <a:srgbClr val="000088"/>
                </a:solidFill>
                <a:latin typeface="Consolas" panose="020B0609020204030204" pitchFamily="49" charset="0"/>
                <a:cs typeface="Consolas" panose="020B0609020204030204" pitchFamily="49" charset="0"/>
              </a:rPr>
              <a:t>class</a:t>
            </a:r>
            <a:r>
              <a:rPr lang="en-US" sz="1600" b="1" dirty="0">
                <a:solidFill>
                  <a:srgbClr val="666600"/>
                </a:solidFill>
                <a:latin typeface="Consolas" panose="020B0609020204030204" pitchFamily="49" charset="0"/>
                <a:cs typeface="Consolas" panose="020B0609020204030204" pitchFamily="49" charset="0"/>
              </a:rPr>
              <a:t>);</a:t>
            </a:r>
            <a:br>
              <a:rPr lang="en-US" sz="1600" b="1" dirty="0">
                <a:solidFill>
                  <a:srgbClr val="000000"/>
                </a:solidFill>
                <a:latin typeface="Consolas" panose="020B0609020204030204" pitchFamily="49" charset="0"/>
                <a:cs typeface="Consolas" panose="020B0609020204030204" pitchFamily="49" charset="0"/>
              </a:rPr>
            </a:br>
            <a:r>
              <a:rPr lang="en-US" sz="1600" b="1" dirty="0">
                <a:solidFill>
                  <a:srgbClr val="000000"/>
                </a:solidFill>
                <a:latin typeface="Consolas" panose="020B0609020204030204" pitchFamily="49" charset="0"/>
                <a:cs typeface="Consolas" panose="020B0609020204030204" pitchFamily="49" charset="0"/>
              </a:rPr>
              <a:t>        </a:t>
            </a:r>
            <a:r>
              <a:rPr lang="en-US" sz="1600" b="1" dirty="0" err="1">
                <a:solidFill>
                  <a:srgbClr val="660066"/>
                </a:solidFill>
                <a:latin typeface="Consolas" panose="020B0609020204030204" pitchFamily="49" charset="0"/>
                <a:cs typeface="Consolas" panose="020B0609020204030204" pitchFamily="49" charset="0"/>
              </a:rPr>
              <a:t>EditText</a:t>
            </a:r>
            <a:r>
              <a:rPr lang="en-US" sz="1600" b="1" dirty="0">
                <a:solidFill>
                  <a:srgbClr val="000000"/>
                </a:solidFill>
                <a:latin typeface="Consolas" panose="020B0609020204030204" pitchFamily="49" charset="0"/>
                <a:cs typeface="Consolas" panose="020B0609020204030204" pitchFamily="49" charset="0"/>
              </a:rPr>
              <a:t> </a:t>
            </a:r>
            <a:r>
              <a:rPr lang="en-US" sz="1600" b="1" dirty="0" err="1">
                <a:solidFill>
                  <a:srgbClr val="000000"/>
                </a:solidFill>
                <a:latin typeface="Consolas" panose="020B0609020204030204" pitchFamily="49" charset="0"/>
                <a:cs typeface="Consolas" panose="020B0609020204030204" pitchFamily="49" charset="0"/>
              </a:rPr>
              <a:t>editText</a:t>
            </a:r>
            <a:r>
              <a:rPr lang="en-US" sz="1600" b="1" dirty="0">
                <a:solidFill>
                  <a:srgbClr val="000000"/>
                </a:solidFill>
                <a:latin typeface="Consolas" panose="020B0609020204030204" pitchFamily="49" charset="0"/>
                <a:cs typeface="Consolas" panose="020B0609020204030204" pitchFamily="49" charset="0"/>
              </a:rPr>
              <a:t> </a:t>
            </a:r>
            <a:r>
              <a:rPr lang="en-US" sz="1600" b="1" dirty="0">
                <a:solidFill>
                  <a:srgbClr val="666600"/>
                </a:solidFill>
                <a:latin typeface="Consolas" panose="020B0609020204030204" pitchFamily="49" charset="0"/>
                <a:cs typeface="Consolas" panose="020B0609020204030204" pitchFamily="49" charset="0"/>
              </a:rPr>
              <a:t>=</a:t>
            </a:r>
            <a:r>
              <a:rPr lang="en-US" sz="1600" b="1" dirty="0">
                <a:solidFill>
                  <a:srgbClr val="000000"/>
                </a:solidFill>
                <a:latin typeface="Consolas" panose="020B0609020204030204" pitchFamily="49" charset="0"/>
                <a:cs typeface="Consolas" panose="020B0609020204030204" pitchFamily="49" charset="0"/>
              </a:rPr>
              <a:t> </a:t>
            </a:r>
            <a:r>
              <a:rPr lang="en-US" sz="1600" b="1" dirty="0">
                <a:solidFill>
                  <a:srgbClr val="666600"/>
                </a:solidFill>
                <a:latin typeface="Consolas" panose="020B0609020204030204" pitchFamily="49" charset="0"/>
                <a:cs typeface="Consolas" panose="020B0609020204030204" pitchFamily="49" charset="0"/>
              </a:rPr>
              <a:t>(</a:t>
            </a:r>
            <a:r>
              <a:rPr lang="en-US" sz="1600" b="1" dirty="0" err="1">
                <a:solidFill>
                  <a:srgbClr val="660066"/>
                </a:solidFill>
                <a:latin typeface="Consolas" panose="020B0609020204030204" pitchFamily="49" charset="0"/>
                <a:cs typeface="Consolas" panose="020B0609020204030204" pitchFamily="49" charset="0"/>
              </a:rPr>
              <a:t>EditText</a:t>
            </a:r>
            <a:r>
              <a:rPr lang="en-US" sz="1600" b="1" dirty="0">
                <a:solidFill>
                  <a:srgbClr val="666600"/>
                </a:solidFill>
                <a:latin typeface="Consolas" panose="020B0609020204030204" pitchFamily="49" charset="0"/>
                <a:cs typeface="Consolas" panose="020B0609020204030204" pitchFamily="49" charset="0"/>
              </a:rPr>
              <a:t>)</a:t>
            </a:r>
            <a:r>
              <a:rPr lang="en-US" sz="1600" b="1" dirty="0">
                <a:solidFill>
                  <a:srgbClr val="000000"/>
                </a:solidFill>
                <a:latin typeface="Consolas" panose="020B0609020204030204" pitchFamily="49" charset="0"/>
                <a:cs typeface="Consolas" panose="020B0609020204030204" pitchFamily="49" charset="0"/>
              </a:rPr>
              <a:t> </a:t>
            </a:r>
            <a:r>
              <a:rPr lang="en-US" sz="1600" b="1" dirty="0" err="1">
                <a:solidFill>
                  <a:srgbClr val="000000"/>
                </a:solidFill>
                <a:latin typeface="Consolas" panose="020B0609020204030204" pitchFamily="49" charset="0"/>
                <a:cs typeface="Consolas" panose="020B0609020204030204" pitchFamily="49" charset="0"/>
              </a:rPr>
              <a:t>findViewById</a:t>
            </a:r>
            <a:r>
              <a:rPr lang="en-US" sz="1600" b="1" dirty="0">
                <a:solidFill>
                  <a:srgbClr val="666600"/>
                </a:solidFill>
                <a:latin typeface="Consolas" panose="020B0609020204030204" pitchFamily="49" charset="0"/>
                <a:cs typeface="Consolas" panose="020B0609020204030204" pitchFamily="49" charset="0"/>
              </a:rPr>
              <a:t>(</a:t>
            </a:r>
            <a:r>
              <a:rPr lang="en-US" sz="1600" b="1" dirty="0" err="1">
                <a:solidFill>
                  <a:srgbClr val="000000"/>
                </a:solidFill>
                <a:latin typeface="Consolas" panose="020B0609020204030204" pitchFamily="49" charset="0"/>
                <a:cs typeface="Consolas" panose="020B0609020204030204" pitchFamily="49" charset="0"/>
              </a:rPr>
              <a:t>R</a:t>
            </a:r>
            <a:r>
              <a:rPr lang="en-US" sz="1600" b="1" dirty="0" err="1">
                <a:solidFill>
                  <a:srgbClr val="666600"/>
                </a:solidFill>
                <a:latin typeface="Consolas" panose="020B0609020204030204" pitchFamily="49" charset="0"/>
                <a:cs typeface="Consolas" panose="020B0609020204030204" pitchFamily="49" charset="0"/>
              </a:rPr>
              <a:t>.</a:t>
            </a:r>
            <a:r>
              <a:rPr lang="en-US" sz="1600" b="1" dirty="0" err="1">
                <a:solidFill>
                  <a:srgbClr val="000000"/>
                </a:solidFill>
                <a:latin typeface="Consolas" panose="020B0609020204030204" pitchFamily="49" charset="0"/>
                <a:cs typeface="Consolas" panose="020B0609020204030204" pitchFamily="49" charset="0"/>
              </a:rPr>
              <a:t>id</a:t>
            </a:r>
            <a:r>
              <a:rPr lang="en-US" sz="1600" b="1" dirty="0" err="1">
                <a:solidFill>
                  <a:srgbClr val="666600"/>
                </a:solidFill>
                <a:latin typeface="Consolas" panose="020B0609020204030204" pitchFamily="49" charset="0"/>
                <a:cs typeface="Consolas" panose="020B0609020204030204" pitchFamily="49" charset="0"/>
              </a:rPr>
              <a:t>.</a:t>
            </a:r>
            <a:r>
              <a:rPr lang="en-US" sz="1600" b="1" dirty="0" err="1">
                <a:solidFill>
                  <a:srgbClr val="000000"/>
                </a:solidFill>
                <a:latin typeface="Consolas" panose="020B0609020204030204" pitchFamily="49" charset="0"/>
                <a:cs typeface="Consolas" panose="020B0609020204030204" pitchFamily="49" charset="0"/>
              </a:rPr>
              <a:t>editText</a:t>
            </a:r>
            <a:r>
              <a:rPr lang="en-US" sz="1600" b="1" dirty="0">
                <a:solidFill>
                  <a:srgbClr val="666600"/>
                </a:solidFill>
                <a:latin typeface="Consolas" panose="020B0609020204030204" pitchFamily="49" charset="0"/>
                <a:cs typeface="Consolas" panose="020B0609020204030204" pitchFamily="49" charset="0"/>
              </a:rPr>
              <a:t>);</a:t>
            </a:r>
            <a:br>
              <a:rPr lang="en-US" sz="1600" b="1" dirty="0">
                <a:solidFill>
                  <a:srgbClr val="000000"/>
                </a:solidFill>
                <a:latin typeface="Consolas" panose="020B0609020204030204" pitchFamily="49" charset="0"/>
                <a:cs typeface="Consolas" panose="020B0609020204030204" pitchFamily="49" charset="0"/>
              </a:rPr>
            </a:br>
            <a:r>
              <a:rPr lang="en-US" sz="1600" b="1" dirty="0">
                <a:solidFill>
                  <a:srgbClr val="000000"/>
                </a:solidFill>
                <a:latin typeface="Consolas" panose="020B0609020204030204" pitchFamily="49" charset="0"/>
                <a:cs typeface="Consolas" panose="020B0609020204030204" pitchFamily="49" charset="0"/>
              </a:rPr>
              <a:t>        </a:t>
            </a:r>
            <a:r>
              <a:rPr lang="en-US" sz="1600" b="1" dirty="0">
                <a:solidFill>
                  <a:srgbClr val="660066"/>
                </a:solidFill>
                <a:latin typeface="Consolas" panose="020B0609020204030204" pitchFamily="49" charset="0"/>
                <a:cs typeface="Consolas" panose="020B0609020204030204" pitchFamily="49" charset="0"/>
              </a:rPr>
              <a:t>String</a:t>
            </a:r>
            <a:r>
              <a:rPr lang="en-US" sz="1600" b="1" dirty="0">
                <a:solidFill>
                  <a:srgbClr val="000000"/>
                </a:solidFill>
                <a:latin typeface="Consolas" panose="020B0609020204030204" pitchFamily="49" charset="0"/>
                <a:cs typeface="Consolas" panose="020B0609020204030204" pitchFamily="49" charset="0"/>
              </a:rPr>
              <a:t> message </a:t>
            </a:r>
            <a:r>
              <a:rPr lang="en-US" sz="1600" b="1" dirty="0">
                <a:solidFill>
                  <a:srgbClr val="666600"/>
                </a:solidFill>
                <a:latin typeface="Consolas" panose="020B0609020204030204" pitchFamily="49" charset="0"/>
                <a:cs typeface="Consolas" panose="020B0609020204030204" pitchFamily="49" charset="0"/>
              </a:rPr>
              <a:t>=</a:t>
            </a:r>
            <a:r>
              <a:rPr lang="en-US" sz="1600" b="1" dirty="0">
                <a:solidFill>
                  <a:srgbClr val="000000"/>
                </a:solidFill>
                <a:latin typeface="Consolas" panose="020B0609020204030204" pitchFamily="49" charset="0"/>
                <a:cs typeface="Consolas" panose="020B0609020204030204" pitchFamily="49" charset="0"/>
              </a:rPr>
              <a:t> </a:t>
            </a:r>
            <a:r>
              <a:rPr lang="en-US" sz="1600" b="1" dirty="0" err="1">
                <a:solidFill>
                  <a:srgbClr val="000000"/>
                </a:solidFill>
                <a:latin typeface="Consolas" panose="020B0609020204030204" pitchFamily="49" charset="0"/>
                <a:cs typeface="Consolas" panose="020B0609020204030204" pitchFamily="49" charset="0"/>
              </a:rPr>
              <a:t>editText</a:t>
            </a:r>
            <a:r>
              <a:rPr lang="en-US" sz="1600" b="1" dirty="0" err="1">
                <a:solidFill>
                  <a:srgbClr val="666600"/>
                </a:solidFill>
                <a:latin typeface="Consolas" panose="020B0609020204030204" pitchFamily="49" charset="0"/>
                <a:cs typeface="Consolas" panose="020B0609020204030204" pitchFamily="49" charset="0"/>
              </a:rPr>
              <a:t>.</a:t>
            </a:r>
            <a:r>
              <a:rPr lang="en-US" sz="1600" b="1" dirty="0" err="1">
                <a:solidFill>
                  <a:srgbClr val="000000"/>
                </a:solidFill>
                <a:latin typeface="Consolas" panose="020B0609020204030204" pitchFamily="49" charset="0"/>
                <a:cs typeface="Consolas" panose="020B0609020204030204" pitchFamily="49" charset="0"/>
              </a:rPr>
              <a:t>getText</a:t>
            </a:r>
            <a:r>
              <a:rPr lang="en-US" sz="1600" b="1" dirty="0">
                <a:solidFill>
                  <a:srgbClr val="666600"/>
                </a:solidFill>
                <a:latin typeface="Consolas" panose="020B0609020204030204" pitchFamily="49" charset="0"/>
                <a:cs typeface="Consolas" panose="020B0609020204030204" pitchFamily="49" charset="0"/>
              </a:rPr>
              <a:t>().</a:t>
            </a:r>
            <a:r>
              <a:rPr lang="en-US" sz="1600" b="1" dirty="0" err="1">
                <a:solidFill>
                  <a:srgbClr val="000000"/>
                </a:solidFill>
                <a:latin typeface="Consolas" panose="020B0609020204030204" pitchFamily="49" charset="0"/>
                <a:cs typeface="Consolas" panose="020B0609020204030204" pitchFamily="49" charset="0"/>
              </a:rPr>
              <a:t>toString</a:t>
            </a:r>
            <a:r>
              <a:rPr lang="en-US" sz="1600" b="1" dirty="0">
                <a:solidFill>
                  <a:srgbClr val="666600"/>
                </a:solidFill>
                <a:latin typeface="Consolas" panose="020B0609020204030204" pitchFamily="49" charset="0"/>
                <a:cs typeface="Consolas" panose="020B0609020204030204" pitchFamily="49" charset="0"/>
              </a:rPr>
              <a:t>();</a:t>
            </a:r>
            <a:br>
              <a:rPr lang="en-US" sz="1600" b="1" dirty="0">
                <a:solidFill>
                  <a:srgbClr val="000000"/>
                </a:solidFill>
                <a:latin typeface="Consolas" panose="020B0609020204030204" pitchFamily="49" charset="0"/>
                <a:cs typeface="Consolas" panose="020B0609020204030204" pitchFamily="49" charset="0"/>
              </a:rPr>
            </a:br>
            <a:r>
              <a:rPr lang="en-US" sz="1600" b="1" dirty="0">
                <a:solidFill>
                  <a:srgbClr val="000000"/>
                </a:solidFill>
                <a:latin typeface="Consolas" panose="020B0609020204030204" pitchFamily="49" charset="0"/>
                <a:cs typeface="Consolas" panose="020B0609020204030204" pitchFamily="49" charset="0"/>
              </a:rPr>
              <a:t>        </a:t>
            </a:r>
            <a:r>
              <a:rPr lang="en-US" sz="1600" b="1" dirty="0" err="1">
                <a:solidFill>
                  <a:srgbClr val="000000"/>
                </a:solidFill>
                <a:latin typeface="Consolas" panose="020B0609020204030204" pitchFamily="49" charset="0"/>
                <a:cs typeface="Consolas" panose="020B0609020204030204" pitchFamily="49" charset="0"/>
              </a:rPr>
              <a:t>intent</a:t>
            </a:r>
            <a:r>
              <a:rPr lang="en-US" sz="1600" b="1" dirty="0" err="1">
                <a:solidFill>
                  <a:srgbClr val="666600"/>
                </a:solidFill>
                <a:latin typeface="Consolas" panose="020B0609020204030204" pitchFamily="49" charset="0"/>
                <a:cs typeface="Consolas" panose="020B0609020204030204" pitchFamily="49" charset="0"/>
              </a:rPr>
              <a:t>.</a:t>
            </a:r>
            <a:r>
              <a:rPr lang="en-US" sz="1600" b="1" dirty="0" err="1">
                <a:solidFill>
                  <a:srgbClr val="000000"/>
                </a:solidFill>
                <a:latin typeface="Consolas" panose="020B0609020204030204" pitchFamily="49" charset="0"/>
                <a:cs typeface="Consolas" panose="020B0609020204030204" pitchFamily="49" charset="0"/>
              </a:rPr>
              <a:t>putExtra</a:t>
            </a:r>
            <a:r>
              <a:rPr lang="en-US" sz="1600" b="1" dirty="0">
                <a:solidFill>
                  <a:srgbClr val="666600"/>
                </a:solidFill>
                <a:latin typeface="Consolas" panose="020B0609020204030204" pitchFamily="49" charset="0"/>
                <a:cs typeface="Consolas" panose="020B0609020204030204" pitchFamily="49" charset="0"/>
              </a:rPr>
              <a:t>(</a:t>
            </a:r>
            <a:r>
              <a:rPr lang="en-US" sz="1600" b="1" dirty="0">
                <a:solidFill>
                  <a:srgbClr val="000000"/>
                </a:solidFill>
                <a:latin typeface="Consolas" panose="020B0609020204030204" pitchFamily="49" charset="0"/>
                <a:cs typeface="Consolas" panose="020B0609020204030204" pitchFamily="49" charset="0"/>
              </a:rPr>
              <a:t>“</a:t>
            </a:r>
            <a:r>
              <a:rPr lang="en-US" sz="1600" b="1" dirty="0" err="1">
                <a:solidFill>
                  <a:srgbClr val="000000"/>
                </a:solidFill>
                <a:latin typeface="Consolas" panose="020B0609020204030204" pitchFamily="49" charset="0"/>
                <a:cs typeface="Consolas" panose="020B0609020204030204" pitchFamily="49" charset="0"/>
              </a:rPr>
              <a:t>msg</a:t>
            </a:r>
            <a:r>
              <a:rPr lang="en-US" sz="1600" b="1" dirty="0">
                <a:solidFill>
                  <a:srgbClr val="000000"/>
                </a:solidFill>
                <a:latin typeface="Consolas" panose="020B0609020204030204" pitchFamily="49" charset="0"/>
                <a:cs typeface="Consolas" panose="020B0609020204030204" pitchFamily="49" charset="0"/>
              </a:rPr>
              <a:t>”</a:t>
            </a:r>
            <a:r>
              <a:rPr lang="en-US" sz="1600" b="1" dirty="0">
                <a:solidFill>
                  <a:srgbClr val="666600"/>
                </a:solidFill>
                <a:latin typeface="Consolas" panose="020B0609020204030204" pitchFamily="49" charset="0"/>
                <a:cs typeface="Consolas" panose="020B0609020204030204" pitchFamily="49" charset="0"/>
              </a:rPr>
              <a:t>,</a:t>
            </a:r>
            <a:r>
              <a:rPr lang="en-US" sz="1600" b="1" dirty="0">
                <a:solidFill>
                  <a:srgbClr val="000000"/>
                </a:solidFill>
                <a:latin typeface="Consolas" panose="020B0609020204030204" pitchFamily="49" charset="0"/>
                <a:cs typeface="Consolas" panose="020B0609020204030204" pitchFamily="49" charset="0"/>
              </a:rPr>
              <a:t> message</a:t>
            </a:r>
            <a:r>
              <a:rPr lang="en-US" sz="1600" b="1" dirty="0">
                <a:solidFill>
                  <a:srgbClr val="666600"/>
                </a:solidFill>
                <a:latin typeface="Consolas" panose="020B0609020204030204" pitchFamily="49" charset="0"/>
                <a:cs typeface="Consolas" panose="020B0609020204030204" pitchFamily="49" charset="0"/>
              </a:rPr>
              <a:t>);</a:t>
            </a:r>
            <a:br>
              <a:rPr lang="en-US" sz="1600" b="1" dirty="0">
                <a:solidFill>
                  <a:srgbClr val="000000"/>
                </a:solidFill>
                <a:latin typeface="Consolas" panose="020B0609020204030204" pitchFamily="49" charset="0"/>
                <a:cs typeface="Consolas" panose="020B0609020204030204" pitchFamily="49" charset="0"/>
              </a:rPr>
            </a:br>
            <a:r>
              <a:rPr lang="en-US" sz="1600" b="1" dirty="0">
                <a:solidFill>
                  <a:srgbClr val="000000"/>
                </a:solidFill>
                <a:latin typeface="Consolas" panose="020B0609020204030204" pitchFamily="49" charset="0"/>
                <a:cs typeface="Consolas" panose="020B0609020204030204" pitchFamily="49" charset="0"/>
              </a:rPr>
              <a:t>        </a:t>
            </a:r>
            <a:r>
              <a:rPr lang="en-US" sz="1600" b="1" dirty="0" err="1">
                <a:solidFill>
                  <a:srgbClr val="000000"/>
                </a:solidFill>
                <a:latin typeface="Consolas" panose="020B0609020204030204" pitchFamily="49" charset="0"/>
                <a:cs typeface="Consolas" panose="020B0609020204030204" pitchFamily="49" charset="0"/>
              </a:rPr>
              <a:t>startActivity</a:t>
            </a:r>
            <a:r>
              <a:rPr lang="en-US" sz="1600" b="1" dirty="0">
                <a:solidFill>
                  <a:srgbClr val="666600"/>
                </a:solidFill>
                <a:latin typeface="Consolas" panose="020B0609020204030204" pitchFamily="49" charset="0"/>
                <a:cs typeface="Consolas" panose="020B0609020204030204" pitchFamily="49" charset="0"/>
              </a:rPr>
              <a:t>(</a:t>
            </a:r>
            <a:r>
              <a:rPr lang="en-US" sz="1600" b="1" dirty="0">
                <a:solidFill>
                  <a:srgbClr val="000000"/>
                </a:solidFill>
                <a:latin typeface="Consolas" panose="020B0609020204030204" pitchFamily="49" charset="0"/>
                <a:cs typeface="Consolas" panose="020B0609020204030204" pitchFamily="49" charset="0"/>
              </a:rPr>
              <a:t>intent</a:t>
            </a:r>
            <a:r>
              <a:rPr lang="en-US" sz="1600" b="1" dirty="0">
                <a:solidFill>
                  <a:srgbClr val="666600"/>
                </a:solidFill>
                <a:latin typeface="Consolas" panose="020B0609020204030204" pitchFamily="49" charset="0"/>
                <a:cs typeface="Consolas" panose="020B0609020204030204" pitchFamily="49" charset="0"/>
              </a:rPr>
              <a:t>);</a:t>
            </a:r>
            <a:br>
              <a:rPr lang="en-US" sz="1600" dirty="0">
                <a:solidFill>
                  <a:srgbClr val="000000"/>
                </a:solidFill>
                <a:latin typeface="Consolas" panose="020B0609020204030204" pitchFamily="49" charset="0"/>
                <a:cs typeface="Consolas" panose="020B0609020204030204" pitchFamily="49" charset="0"/>
              </a:rPr>
            </a:b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666600"/>
                </a:solidFill>
                <a:latin typeface="Consolas" panose="020B0609020204030204" pitchFamily="49" charset="0"/>
                <a:cs typeface="Consolas" panose="020B0609020204030204" pitchFamily="49" charset="0"/>
              </a:rPr>
              <a:t>}</a:t>
            </a:r>
            <a:br>
              <a:rPr lang="en-US" sz="1600" dirty="0">
                <a:solidFill>
                  <a:srgbClr val="000000"/>
                </a:solidFill>
                <a:latin typeface="Consolas" panose="020B0609020204030204" pitchFamily="49" charset="0"/>
                <a:cs typeface="Consolas" panose="020B0609020204030204" pitchFamily="49" charset="0"/>
              </a:rPr>
            </a:br>
            <a:r>
              <a:rPr lang="en-US" sz="1600" dirty="0">
                <a:solidFill>
                  <a:srgbClr val="666600"/>
                </a:solidFill>
                <a:latin typeface="Consolas" panose="020B0609020204030204" pitchFamily="49" charset="0"/>
                <a:cs typeface="Consolas" panose="020B0609020204030204" pitchFamily="49" charset="0"/>
              </a:rPr>
              <a:t>}</a:t>
            </a:r>
            <a:r>
              <a:rPr lang="en-US" sz="1400" dirty="0"/>
              <a:t> </a:t>
            </a:r>
            <a:endParaRPr lang="en-US" sz="4000" dirty="0">
              <a:latin typeface="Arial" panose="020B0604020202020204" pitchFamily="34" charset="0"/>
            </a:endParaRPr>
          </a:p>
        </p:txBody>
      </p:sp>
      <p:sp>
        <p:nvSpPr>
          <p:cNvPr id="6" name="Rectangle 5"/>
          <p:cNvSpPr/>
          <p:nvPr/>
        </p:nvSpPr>
        <p:spPr>
          <a:xfrm>
            <a:off x="395536" y="150340"/>
            <a:ext cx="4572000" cy="830997"/>
          </a:xfrm>
          <a:prstGeom prst="rect">
            <a:avLst/>
          </a:prstGeom>
        </p:spPr>
        <p:txBody>
          <a:bodyPr>
            <a:spAutoFit/>
          </a:bodyPr>
          <a:lstStyle/>
          <a:p>
            <a:pPr lvl="0" eaLnBrk="0" fontAlgn="base" hangingPunct="0">
              <a:spcBef>
                <a:spcPct val="0"/>
              </a:spcBef>
              <a:spcAft>
                <a:spcPct val="0"/>
              </a:spcAft>
            </a:pPr>
            <a:r>
              <a:rPr lang="en-US" sz="2400" b="1" u="sng" dirty="0">
                <a:solidFill>
                  <a:srgbClr val="FF0000"/>
                </a:solidFill>
                <a:latin typeface="Roboto"/>
              </a:rPr>
              <a:t>Build an Intent</a:t>
            </a:r>
          </a:p>
          <a:p>
            <a:pPr lvl="0" eaLnBrk="0" fontAlgn="base" hangingPunct="0">
              <a:spcBef>
                <a:spcPct val="0"/>
              </a:spcBef>
              <a:spcAft>
                <a:spcPct val="0"/>
              </a:spcAft>
            </a:pPr>
            <a:endParaRPr lang="en-US" sz="2400" b="1" u="sng" dirty="0">
              <a:solidFill>
                <a:srgbClr val="FF0000"/>
              </a:solidFill>
              <a:latin typeface="Arial" panose="020B0604020202020204" pitchFamily="34" charset="0"/>
            </a:endParaRPr>
          </a:p>
        </p:txBody>
      </p:sp>
    </p:spTree>
    <p:extLst>
      <p:ext uri="{BB962C8B-B14F-4D97-AF65-F5344CB8AC3E}">
        <p14:creationId xmlns:p14="http://schemas.microsoft.com/office/powerpoint/2010/main" val="24088121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9975"/>
            <a:ext cx="65" cy="43724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395536" y="548680"/>
            <a:ext cx="8208912" cy="2677656"/>
          </a:xfrm>
          <a:prstGeom prst="rect">
            <a:avLst/>
          </a:prstGeom>
        </p:spPr>
        <p:txBody>
          <a:bodyPr wrap="square">
            <a:spAutoFit/>
          </a:bodyPr>
          <a:lstStyle/>
          <a:p>
            <a:pPr lvl="0" eaLnBrk="0" fontAlgn="base" hangingPunct="0">
              <a:spcBef>
                <a:spcPct val="0"/>
              </a:spcBef>
              <a:spcAft>
                <a:spcPct val="0"/>
              </a:spcAft>
            </a:pPr>
            <a:r>
              <a:rPr lang="en-US" dirty="0">
                <a:latin typeface="Roboto"/>
              </a:rPr>
              <a:t>Android Studio will again encounter </a:t>
            </a:r>
            <a:r>
              <a:rPr lang="en-US" b="1" dirty="0">
                <a:latin typeface="Roboto"/>
              </a:rPr>
              <a:t>Cannot resolve symbol</a:t>
            </a:r>
            <a:r>
              <a:rPr lang="en-US" dirty="0">
                <a:latin typeface="Roboto"/>
              </a:rPr>
              <a:t> errors, so press </a:t>
            </a:r>
            <a:r>
              <a:rPr lang="en-US" b="1" dirty="0">
                <a:solidFill>
                  <a:srgbClr val="FF0000"/>
                </a:solidFill>
                <a:latin typeface="Roboto"/>
              </a:rPr>
              <a:t>Alt + Enter </a:t>
            </a:r>
            <a:r>
              <a:rPr lang="en-US" dirty="0">
                <a:latin typeface="Roboto"/>
              </a:rPr>
              <a:t>(or Option + Return on Mac). </a:t>
            </a:r>
          </a:p>
          <a:p>
            <a:pPr lvl="0" eaLnBrk="0" fontAlgn="base" hangingPunct="0">
              <a:spcBef>
                <a:spcPct val="0"/>
              </a:spcBef>
              <a:spcAft>
                <a:spcPct val="0"/>
              </a:spcAft>
            </a:pPr>
            <a:endParaRPr lang="en-US" dirty="0">
              <a:latin typeface="Roboto"/>
            </a:endParaRPr>
          </a:p>
          <a:p>
            <a:pPr lvl="0" eaLnBrk="0" fontAlgn="base" hangingPunct="0">
              <a:spcBef>
                <a:spcPct val="0"/>
              </a:spcBef>
              <a:spcAft>
                <a:spcPct val="0"/>
              </a:spcAft>
            </a:pPr>
            <a:r>
              <a:rPr lang="en-US" dirty="0">
                <a:latin typeface="Roboto"/>
              </a:rPr>
              <a:t>Your imports should end up as the following:</a:t>
            </a:r>
          </a:p>
          <a:p>
            <a:pPr lvl="0" eaLnBrk="0" fontAlgn="base" hangingPunct="0">
              <a:spcBef>
                <a:spcPct val="0"/>
              </a:spcBef>
              <a:spcAft>
                <a:spcPct val="0"/>
              </a:spcAft>
            </a:pPr>
            <a:endParaRPr lang="en-US" sz="1600" dirty="0">
              <a:solidFill>
                <a:srgbClr val="000088"/>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sz="1600" dirty="0">
                <a:solidFill>
                  <a:srgbClr val="000088"/>
                </a:solidFill>
                <a:latin typeface="Consolas" panose="020B0609020204030204" pitchFamily="49" charset="0"/>
                <a:cs typeface="Consolas" panose="020B0609020204030204" pitchFamily="49" charset="0"/>
              </a:rPr>
              <a:t>import</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android</a:t>
            </a:r>
            <a:r>
              <a:rPr lang="en-US" sz="1600" dirty="0" err="1">
                <a:solidFill>
                  <a:srgbClr val="666600"/>
                </a:solidFill>
                <a:latin typeface="Consolas" panose="020B0609020204030204" pitchFamily="49" charset="0"/>
                <a:cs typeface="Consolas" panose="020B0609020204030204" pitchFamily="49" charset="0"/>
              </a:rPr>
              <a:t>.</a:t>
            </a:r>
            <a:r>
              <a:rPr lang="en-US" sz="1600" dirty="0" err="1">
                <a:solidFill>
                  <a:srgbClr val="000000"/>
                </a:solidFill>
                <a:latin typeface="Consolas" panose="020B0609020204030204" pitchFamily="49" charset="0"/>
                <a:cs typeface="Consolas" panose="020B0609020204030204" pitchFamily="49" charset="0"/>
              </a:rPr>
              <a:t>content</a:t>
            </a:r>
            <a:r>
              <a:rPr lang="en-US" sz="1600" dirty="0" err="1">
                <a:solidFill>
                  <a:srgbClr val="666600"/>
                </a:solidFill>
                <a:latin typeface="Consolas" panose="020B0609020204030204" pitchFamily="49" charset="0"/>
                <a:cs typeface="Consolas" panose="020B0609020204030204" pitchFamily="49" charset="0"/>
              </a:rPr>
              <a:t>.</a:t>
            </a:r>
            <a:r>
              <a:rPr lang="en-US" sz="1600" dirty="0" err="1">
                <a:solidFill>
                  <a:srgbClr val="660066"/>
                </a:solidFill>
                <a:latin typeface="Consolas" panose="020B0609020204030204" pitchFamily="49" charset="0"/>
                <a:cs typeface="Consolas" panose="020B0609020204030204" pitchFamily="49" charset="0"/>
              </a:rPr>
              <a:t>Intent</a:t>
            </a:r>
            <a:r>
              <a:rPr lang="en-US" sz="1600" dirty="0">
                <a:solidFill>
                  <a:srgbClr val="666600"/>
                </a:solidFill>
                <a:latin typeface="Consolas" panose="020B0609020204030204" pitchFamily="49" charset="0"/>
                <a:cs typeface="Consolas" panose="020B0609020204030204" pitchFamily="49" charset="0"/>
              </a:rPr>
              <a:t>;</a:t>
            </a:r>
            <a:br>
              <a:rPr lang="en-US" sz="1600" dirty="0">
                <a:solidFill>
                  <a:srgbClr val="000000"/>
                </a:solidFill>
                <a:latin typeface="Consolas" panose="020B0609020204030204" pitchFamily="49" charset="0"/>
                <a:cs typeface="Consolas" panose="020B0609020204030204" pitchFamily="49" charset="0"/>
              </a:rPr>
            </a:br>
            <a:r>
              <a:rPr lang="en-US" sz="1600" dirty="0">
                <a:solidFill>
                  <a:srgbClr val="000088"/>
                </a:solidFill>
                <a:latin typeface="Consolas" panose="020B0609020204030204" pitchFamily="49" charset="0"/>
                <a:cs typeface="Consolas" panose="020B0609020204030204" pitchFamily="49" charset="0"/>
              </a:rPr>
              <a:t>import</a:t>
            </a:r>
            <a:r>
              <a:rPr lang="en-US" sz="1600" dirty="0">
                <a:solidFill>
                  <a:srgbClr val="000000"/>
                </a:solidFill>
                <a:latin typeface="Consolas" panose="020B0609020204030204" pitchFamily="49" charset="0"/>
                <a:cs typeface="Consolas" panose="020B0609020204030204" pitchFamily="49" charset="0"/>
              </a:rPr>
              <a:t> android</a:t>
            </a:r>
            <a:r>
              <a:rPr lang="en-US" sz="1600" dirty="0">
                <a:solidFill>
                  <a:srgbClr val="666600"/>
                </a:solidFill>
                <a:latin typeface="Consolas" panose="020B0609020204030204" pitchFamily="49" charset="0"/>
                <a:cs typeface="Consolas" panose="020B0609020204030204" pitchFamily="49" charset="0"/>
              </a:rPr>
              <a:t>.</a:t>
            </a:r>
            <a:r>
              <a:rPr lang="en-US" sz="1600" dirty="0">
                <a:solidFill>
                  <a:srgbClr val="000000"/>
                </a:solidFill>
                <a:latin typeface="Consolas" panose="020B0609020204030204" pitchFamily="49" charset="0"/>
                <a:cs typeface="Consolas" panose="020B0609020204030204" pitchFamily="49" charset="0"/>
              </a:rPr>
              <a:t>support</a:t>
            </a:r>
            <a:r>
              <a:rPr lang="en-US" sz="1600" dirty="0">
                <a:solidFill>
                  <a:srgbClr val="666600"/>
                </a:solidFill>
                <a:latin typeface="Consolas" panose="020B0609020204030204" pitchFamily="49" charset="0"/>
                <a:cs typeface="Consolas" panose="020B0609020204030204" pitchFamily="49" charset="0"/>
              </a:rPr>
              <a:t>.</a:t>
            </a:r>
            <a:r>
              <a:rPr lang="en-US" sz="1600" dirty="0">
                <a:solidFill>
                  <a:srgbClr val="000000"/>
                </a:solidFill>
                <a:latin typeface="Consolas" panose="020B0609020204030204" pitchFamily="49" charset="0"/>
                <a:cs typeface="Consolas" panose="020B0609020204030204" pitchFamily="49" charset="0"/>
              </a:rPr>
              <a:t>v7</a:t>
            </a:r>
            <a:r>
              <a:rPr lang="en-US" sz="1600" dirty="0">
                <a:solidFill>
                  <a:srgbClr val="666600"/>
                </a:solidFill>
                <a:latin typeface="Consolas" panose="020B0609020204030204" pitchFamily="49" charset="0"/>
                <a:cs typeface="Consolas" panose="020B0609020204030204" pitchFamily="49" charset="0"/>
              </a:rPr>
              <a:t>.</a:t>
            </a:r>
            <a:r>
              <a:rPr lang="en-US" sz="1600" dirty="0">
                <a:solidFill>
                  <a:srgbClr val="000000"/>
                </a:solidFill>
                <a:latin typeface="Consolas" panose="020B0609020204030204" pitchFamily="49" charset="0"/>
                <a:cs typeface="Consolas" panose="020B0609020204030204" pitchFamily="49" charset="0"/>
              </a:rPr>
              <a:t>app</a:t>
            </a:r>
            <a:r>
              <a:rPr lang="en-US" sz="1600" dirty="0">
                <a:solidFill>
                  <a:srgbClr val="666600"/>
                </a:solidFill>
                <a:latin typeface="Consolas" panose="020B0609020204030204" pitchFamily="49" charset="0"/>
                <a:cs typeface="Consolas" panose="020B0609020204030204" pitchFamily="49" charset="0"/>
              </a:rPr>
              <a:t>.</a:t>
            </a:r>
            <a:r>
              <a:rPr lang="en-US" sz="1600" dirty="0">
                <a:solidFill>
                  <a:srgbClr val="660066"/>
                </a:solidFill>
                <a:latin typeface="Consolas" panose="020B0609020204030204" pitchFamily="49" charset="0"/>
                <a:cs typeface="Consolas" panose="020B0609020204030204" pitchFamily="49" charset="0"/>
              </a:rPr>
              <a:t>AppCompatActivity</a:t>
            </a:r>
            <a:r>
              <a:rPr lang="en-US" sz="1600" dirty="0">
                <a:solidFill>
                  <a:srgbClr val="666600"/>
                </a:solidFill>
                <a:latin typeface="Consolas" panose="020B0609020204030204" pitchFamily="49" charset="0"/>
                <a:cs typeface="Consolas" panose="020B0609020204030204" pitchFamily="49" charset="0"/>
              </a:rPr>
              <a:t>;</a:t>
            </a:r>
            <a:br>
              <a:rPr lang="en-US" sz="1600" dirty="0">
                <a:solidFill>
                  <a:srgbClr val="000000"/>
                </a:solidFill>
                <a:latin typeface="Consolas" panose="020B0609020204030204" pitchFamily="49" charset="0"/>
                <a:cs typeface="Consolas" panose="020B0609020204030204" pitchFamily="49" charset="0"/>
              </a:rPr>
            </a:br>
            <a:r>
              <a:rPr lang="en-US" sz="1600" dirty="0">
                <a:solidFill>
                  <a:srgbClr val="000088"/>
                </a:solidFill>
                <a:latin typeface="Consolas" panose="020B0609020204030204" pitchFamily="49" charset="0"/>
                <a:cs typeface="Consolas" panose="020B0609020204030204" pitchFamily="49" charset="0"/>
              </a:rPr>
              <a:t>import</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android</a:t>
            </a:r>
            <a:r>
              <a:rPr lang="en-US" sz="1600" dirty="0" err="1">
                <a:solidFill>
                  <a:srgbClr val="666600"/>
                </a:solidFill>
                <a:latin typeface="Consolas" panose="020B0609020204030204" pitchFamily="49" charset="0"/>
                <a:cs typeface="Consolas" panose="020B0609020204030204" pitchFamily="49" charset="0"/>
              </a:rPr>
              <a:t>.</a:t>
            </a:r>
            <a:r>
              <a:rPr lang="en-US" sz="1600" dirty="0" err="1">
                <a:solidFill>
                  <a:srgbClr val="000000"/>
                </a:solidFill>
                <a:latin typeface="Consolas" panose="020B0609020204030204" pitchFamily="49" charset="0"/>
                <a:cs typeface="Consolas" panose="020B0609020204030204" pitchFamily="49" charset="0"/>
              </a:rPr>
              <a:t>os</a:t>
            </a:r>
            <a:r>
              <a:rPr lang="en-US" sz="1600" dirty="0" err="1">
                <a:solidFill>
                  <a:srgbClr val="666600"/>
                </a:solidFill>
                <a:latin typeface="Consolas" panose="020B0609020204030204" pitchFamily="49" charset="0"/>
                <a:cs typeface="Consolas" panose="020B0609020204030204" pitchFamily="49" charset="0"/>
              </a:rPr>
              <a:t>.</a:t>
            </a:r>
            <a:r>
              <a:rPr lang="en-US" sz="1600" dirty="0" err="1">
                <a:solidFill>
                  <a:srgbClr val="660066"/>
                </a:solidFill>
                <a:latin typeface="Consolas" panose="020B0609020204030204" pitchFamily="49" charset="0"/>
                <a:cs typeface="Consolas" panose="020B0609020204030204" pitchFamily="49" charset="0"/>
              </a:rPr>
              <a:t>Bundle</a:t>
            </a:r>
            <a:r>
              <a:rPr lang="en-US" sz="1600" dirty="0">
                <a:solidFill>
                  <a:srgbClr val="666600"/>
                </a:solidFill>
                <a:latin typeface="Consolas" panose="020B0609020204030204" pitchFamily="49" charset="0"/>
                <a:cs typeface="Consolas" panose="020B0609020204030204" pitchFamily="49" charset="0"/>
              </a:rPr>
              <a:t>;</a:t>
            </a:r>
            <a:br>
              <a:rPr lang="en-US" sz="1600" dirty="0">
                <a:solidFill>
                  <a:srgbClr val="000000"/>
                </a:solidFill>
                <a:latin typeface="Consolas" panose="020B0609020204030204" pitchFamily="49" charset="0"/>
                <a:cs typeface="Consolas" panose="020B0609020204030204" pitchFamily="49" charset="0"/>
              </a:rPr>
            </a:br>
            <a:r>
              <a:rPr lang="en-US" sz="1600" dirty="0">
                <a:solidFill>
                  <a:srgbClr val="000088"/>
                </a:solidFill>
                <a:latin typeface="Consolas" panose="020B0609020204030204" pitchFamily="49" charset="0"/>
                <a:cs typeface="Consolas" panose="020B0609020204030204" pitchFamily="49" charset="0"/>
              </a:rPr>
              <a:t>import</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android</a:t>
            </a:r>
            <a:r>
              <a:rPr lang="en-US" sz="1600" dirty="0" err="1">
                <a:solidFill>
                  <a:srgbClr val="666600"/>
                </a:solidFill>
                <a:latin typeface="Consolas" panose="020B0609020204030204" pitchFamily="49" charset="0"/>
                <a:cs typeface="Consolas" panose="020B0609020204030204" pitchFamily="49" charset="0"/>
              </a:rPr>
              <a:t>.</a:t>
            </a:r>
            <a:r>
              <a:rPr lang="en-US" sz="1600" dirty="0" err="1">
                <a:solidFill>
                  <a:srgbClr val="000000"/>
                </a:solidFill>
                <a:latin typeface="Consolas" panose="020B0609020204030204" pitchFamily="49" charset="0"/>
                <a:cs typeface="Consolas" panose="020B0609020204030204" pitchFamily="49" charset="0"/>
              </a:rPr>
              <a:t>view</a:t>
            </a:r>
            <a:r>
              <a:rPr lang="en-US" sz="1600" dirty="0" err="1">
                <a:solidFill>
                  <a:srgbClr val="666600"/>
                </a:solidFill>
                <a:latin typeface="Consolas" panose="020B0609020204030204" pitchFamily="49" charset="0"/>
                <a:cs typeface="Consolas" panose="020B0609020204030204" pitchFamily="49" charset="0"/>
              </a:rPr>
              <a:t>.</a:t>
            </a:r>
            <a:r>
              <a:rPr lang="en-US" sz="1600" dirty="0" err="1">
                <a:solidFill>
                  <a:srgbClr val="660066"/>
                </a:solidFill>
                <a:latin typeface="Consolas" panose="020B0609020204030204" pitchFamily="49" charset="0"/>
                <a:cs typeface="Consolas" panose="020B0609020204030204" pitchFamily="49" charset="0"/>
              </a:rPr>
              <a:t>View</a:t>
            </a:r>
            <a:r>
              <a:rPr lang="en-US" sz="1600" dirty="0">
                <a:solidFill>
                  <a:srgbClr val="666600"/>
                </a:solidFill>
                <a:latin typeface="Consolas" panose="020B0609020204030204" pitchFamily="49" charset="0"/>
                <a:cs typeface="Consolas" panose="020B0609020204030204" pitchFamily="49" charset="0"/>
              </a:rPr>
              <a:t>;</a:t>
            </a:r>
            <a:br>
              <a:rPr lang="en-US" sz="1600" dirty="0">
                <a:solidFill>
                  <a:srgbClr val="000000"/>
                </a:solidFill>
                <a:latin typeface="Consolas" panose="020B0609020204030204" pitchFamily="49" charset="0"/>
                <a:cs typeface="Consolas" panose="020B0609020204030204" pitchFamily="49" charset="0"/>
              </a:rPr>
            </a:br>
            <a:r>
              <a:rPr lang="en-US" sz="1600" dirty="0">
                <a:solidFill>
                  <a:srgbClr val="000088"/>
                </a:solidFill>
                <a:latin typeface="Consolas" panose="020B0609020204030204" pitchFamily="49" charset="0"/>
                <a:cs typeface="Consolas" panose="020B0609020204030204" pitchFamily="49" charset="0"/>
              </a:rPr>
              <a:t>import</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android</a:t>
            </a:r>
            <a:r>
              <a:rPr lang="en-US" sz="1600" dirty="0" err="1">
                <a:solidFill>
                  <a:srgbClr val="666600"/>
                </a:solidFill>
                <a:latin typeface="Consolas" panose="020B0609020204030204" pitchFamily="49" charset="0"/>
                <a:cs typeface="Consolas" panose="020B0609020204030204" pitchFamily="49" charset="0"/>
              </a:rPr>
              <a:t>.</a:t>
            </a:r>
            <a:r>
              <a:rPr lang="en-US" sz="1600" dirty="0" err="1">
                <a:solidFill>
                  <a:srgbClr val="000000"/>
                </a:solidFill>
                <a:latin typeface="Consolas" panose="020B0609020204030204" pitchFamily="49" charset="0"/>
                <a:cs typeface="Consolas" panose="020B0609020204030204" pitchFamily="49" charset="0"/>
              </a:rPr>
              <a:t>widget</a:t>
            </a:r>
            <a:r>
              <a:rPr lang="en-US" sz="1600" dirty="0" err="1">
                <a:solidFill>
                  <a:srgbClr val="666600"/>
                </a:solidFill>
                <a:latin typeface="Consolas" panose="020B0609020204030204" pitchFamily="49" charset="0"/>
                <a:cs typeface="Consolas" panose="020B0609020204030204" pitchFamily="49" charset="0"/>
              </a:rPr>
              <a:t>.</a:t>
            </a:r>
            <a:r>
              <a:rPr lang="en-US" sz="1600" dirty="0" err="1">
                <a:solidFill>
                  <a:srgbClr val="660066"/>
                </a:solidFill>
                <a:latin typeface="Consolas" panose="020B0609020204030204" pitchFamily="49" charset="0"/>
                <a:cs typeface="Consolas" panose="020B0609020204030204" pitchFamily="49" charset="0"/>
              </a:rPr>
              <a:t>EditText</a:t>
            </a:r>
            <a:r>
              <a:rPr lang="en-US" sz="1600" dirty="0">
                <a:solidFill>
                  <a:srgbClr val="666600"/>
                </a:solidFill>
                <a:latin typeface="Consolas" panose="020B0609020204030204" pitchFamily="49" charset="0"/>
                <a:cs typeface="Consolas" panose="020B0609020204030204" pitchFamily="49" charset="0"/>
              </a:rPr>
              <a:t>;</a:t>
            </a:r>
            <a:r>
              <a:rPr lang="en-US" sz="1400" dirty="0"/>
              <a:t> </a:t>
            </a:r>
            <a:endParaRPr lang="en-US" sz="4000" dirty="0">
              <a:latin typeface="Arial" panose="020B0604020202020204" pitchFamily="34" charset="0"/>
            </a:endParaRPr>
          </a:p>
        </p:txBody>
      </p:sp>
    </p:spTree>
    <p:extLst>
      <p:ext uri="{BB962C8B-B14F-4D97-AF65-F5344CB8AC3E}">
        <p14:creationId xmlns:p14="http://schemas.microsoft.com/office/powerpoint/2010/main" val="11641285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4367"/>
            <a:ext cx="65" cy="4484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1893" rIns="0" bIns="10791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0" y="267271"/>
            <a:ext cx="134674" cy="4116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33308" tIns="0" rIns="0" bIns="1333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p:nvPr/>
        </p:nvSpPr>
        <p:spPr>
          <a:xfrm>
            <a:off x="467544" y="1196752"/>
            <a:ext cx="8784976" cy="3908762"/>
          </a:xfrm>
          <a:prstGeom prst="rect">
            <a:avLst/>
          </a:prstGeom>
        </p:spPr>
        <p:txBody>
          <a:bodyPr wrap="square">
            <a:spAutoFit/>
          </a:bodyPr>
          <a:lstStyle/>
          <a:p>
            <a:pPr lvl="0" eaLnBrk="0" fontAlgn="base" hangingPunct="0">
              <a:spcBef>
                <a:spcPct val="0"/>
              </a:spcBef>
              <a:spcAft>
                <a:spcPct val="0"/>
              </a:spcAft>
            </a:pPr>
            <a:endParaRPr lang="en-US" sz="1400" dirty="0"/>
          </a:p>
          <a:p>
            <a:pPr lvl="0" eaLnBrk="0" fontAlgn="base" hangingPunct="0">
              <a:spcBef>
                <a:spcPct val="0"/>
              </a:spcBef>
              <a:spcAft>
                <a:spcPct val="0"/>
              </a:spcAft>
              <a:buFontTx/>
              <a:buAutoNum type="arabicPeriod"/>
            </a:pPr>
            <a:r>
              <a:rPr lang="en-US" dirty="0">
                <a:latin typeface="Roboto"/>
              </a:rPr>
              <a:t>In the </a:t>
            </a:r>
            <a:r>
              <a:rPr lang="en-US" b="1" dirty="0">
                <a:latin typeface="Roboto"/>
              </a:rPr>
              <a:t>Project</a:t>
            </a:r>
            <a:r>
              <a:rPr lang="en-US" dirty="0">
                <a:latin typeface="Roboto"/>
              </a:rPr>
              <a:t> window, right-click the </a:t>
            </a:r>
            <a:r>
              <a:rPr lang="en-US" b="1" dirty="0">
                <a:latin typeface="Roboto"/>
              </a:rPr>
              <a:t>app</a:t>
            </a:r>
            <a:r>
              <a:rPr lang="en-US" dirty="0">
                <a:latin typeface="Roboto"/>
              </a:rPr>
              <a:t> folder and select </a:t>
            </a:r>
            <a:r>
              <a:rPr lang="en-US" b="1" dirty="0">
                <a:latin typeface="Roboto"/>
              </a:rPr>
              <a:t>New &gt; Activity &gt; Empty Activity</a:t>
            </a:r>
            <a:r>
              <a:rPr lang="en-US" dirty="0">
                <a:latin typeface="Roboto"/>
              </a:rPr>
              <a:t>.</a:t>
            </a:r>
          </a:p>
          <a:p>
            <a:pPr lvl="0" eaLnBrk="0" fontAlgn="base" hangingPunct="0">
              <a:spcBef>
                <a:spcPct val="0"/>
              </a:spcBef>
              <a:spcAft>
                <a:spcPct val="0"/>
              </a:spcAft>
              <a:buFontTx/>
              <a:buAutoNum type="arabicPeriod" startAt="2"/>
            </a:pPr>
            <a:r>
              <a:rPr lang="en-US" dirty="0">
                <a:latin typeface="Roboto"/>
              </a:rPr>
              <a:t>In the </a:t>
            </a:r>
            <a:r>
              <a:rPr lang="en-US" b="1" dirty="0">
                <a:latin typeface="Roboto"/>
              </a:rPr>
              <a:t>Configure Activity</a:t>
            </a:r>
            <a:r>
              <a:rPr lang="en-US" dirty="0">
                <a:latin typeface="Roboto"/>
              </a:rPr>
              <a:t> window, enter "</a:t>
            </a:r>
            <a:r>
              <a:rPr lang="en-US" dirty="0" err="1">
                <a:latin typeface="Roboto"/>
              </a:rPr>
              <a:t>DisplayMessageActivity</a:t>
            </a:r>
            <a:r>
              <a:rPr lang="en-US" dirty="0">
                <a:latin typeface="Roboto"/>
              </a:rPr>
              <a:t>" for </a:t>
            </a:r>
            <a:r>
              <a:rPr lang="en-US" b="1" dirty="0">
                <a:latin typeface="Roboto"/>
              </a:rPr>
              <a:t>Activity Name</a:t>
            </a:r>
            <a:r>
              <a:rPr lang="en-US" dirty="0">
                <a:latin typeface="Roboto"/>
              </a:rPr>
              <a:t> and click </a:t>
            </a:r>
            <a:r>
              <a:rPr lang="en-US" b="1" dirty="0">
                <a:latin typeface="Roboto"/>
              </a:rPr>
              <a:t>Finish</a:t>
            </a:r>
            <a:r>
              <a:rPr lang="en-US" dirty="0">
                <a:latin typeface="Roboto"/>
              </a:rPr>
              <a:t> (leave all other properties set to the defaults).</a:t>
            </a:r>
          </a:p>
          <a:p>
            <a:pPr lvl="0" eaLnBrk="0" fontAlgn="base" hangingPunct="0">
              <a:spcBef>
                <a:spcPct val="0"/>
              </a:spcBef>
              <a:spcAft>
                <a:spcPct val="0"/>
              </a:spcAft>
            </a:pPr>
            <a:r>
              <a:rPr lang="en-US" dirty="0">
                <a:latin typeface="Roboto"/>
              </a:rPr>
              <a:t>Android Studio automatically does three things:</a:t>
            </a:r>
          </a:p>
          <a:p>
            <a:pPr lvl="0" eaLnBrk="0" fontAlgn="base" hangingPunct="0">
              <a:spcBef>
                <a:spcPct val="0"/>
              </a:spcBef>
              <a:spcAft>
                <a:spcPct val="0"/>
              </a:spcAft>
            </a:pPr>
            <a:endParaRPr lang="en-US" sz="1400" dirty="0"/>
          </a:p>
          <a:p>
            <a:pPr lvl="0" eaLnBrk="0" fontAlgn="base" hangingPunct="0">
              <a:spcBef>
                <a:spcPct val="0"/>
              </a:spcBef>
              <a:spcAft>
                <a:spcPct val="0"/>
              </a:spcAft>
              <a:buFontTx/>
              <a:buChar char="•"/>
            </a:pPr>
            <a:r>
              <a:rPr lang="en-US" dirty="0">
                <a:latin typeface="Roboto"/>
              </a:rPr>
              <a:t>Creates the </a:t>
            </a:r>
            <a:r>
              <a:rPr lang="en-US" sz="1600" dirty="0">
                <a:solidFill>
                  <a:srgbClr val="006600"/>
                </a:solidFill>
                <a:latin typeface="Consolas" panose="020B0609020204030204" pitchFamily="49" charset="0"/>
                <a:cs typeface="Consolas" panose="020B0609020204030204" pitchFamily="49" charset="0"/>
              </a:rPr>
              <a:t>DisplayMessageActivity.java</a:t>
            </a:r>
            <a:r>
              <a:rPr lang="en-US" dirty="0">
                <a:latin typeface="Roboto"/>
              </a:rPr>
              <a:t> file.</a:t>
            </a:r>
          </a:p>
          <a:p>
            <a:pPr lvl="0" eaLnBrk="0" fontAlgn="base" hangingPunct="0">
              <a:spcBef>
                <a:spcPct val="0"/>
              </a:spcBef>
              <a:spcAft>
                <a:spcPct val="0"/>
              </a:spcAft>
            </a:pPr>
            <a:endParaRPr lang="en-US" dirty="0">
              <a:latin typeface="Roboto"/>
            </a:endParaRPr>
          </a:p>
          <a:p>
            <a:pPr lvl="0" eaLnBrk="0" fontAlgn="base" hangingPunct="0">
              <a:spcBef>
                <a:spcPct val="0"/>
              </a:spcBef>
              <a:spcAft>
                <a:spcPct val="0"/>
              </a:spcAft>
              <a:buFontTx/>
              <a:buChar char="•"/>
            </a:pPr>
            <a:r>
              <a:rPr lang="en-US" dirty="0">
                <a:latin typeface="Roboto"/>
              </a:rPr>
              <a:t>Creates the corresponding </a:t>
            </a:r>
            <a:r>
              <a:rPr lang="en-US" sz="1600" dirty="0">
                <a:solidFill>
                  <a:srgbClr val="006600"/>
                </a:solidFill>
                <a:latin typeface="Consolas" panose="020B0609020204030204" pitchFamily="49" charset="0"/>
                <a:cs typeface="Consolas" panose="020B0609020204030204" pitchFamily="49" charset="0"/>
              </a:rPr>
              <a:t>activity_display_message.xml</a:t>
            </a:r>
            <a:r>
              <a:rPr lang="en-US" dirty="0">
                <a:latin typeface="Roboto"/>
              </a:rPr>
              <a:t> layout file.</a:t>
            </a:r>
          </a:p>
          <a:p>
            <a:pPr lvl="0" eaLnBrk="0" fontAlgn="base" hangingPunct="0">
              <a:spcBef>
                <a:spcPct val="0"/>
              </a:spcBef>
              <a:spcAft>
                <a:spcPct val="0"/>
              </a:spcAft>
              <a:buFontTx/>
              <a:buChar char="•"/>
            </a:pPr>
            <a:endParaRPr lang="en-US" dirty="0">
              <a:latin typeface="Roboto"/>
            </a:endParaRPr>
          </a:p>
          <a:p>
            <a:pPr lvl="0" eaLnBrk="0" fontAlgn="base" hangingPunct="0">
              <a:spcBef>
                <a:spcPct val="0"/>
              </a:spcBef>
              <a:spcAft>
                <a:spcPct val="0"/>
              </a:spcAft>
              <a:buFontTx/>
              <a:buChar char="•"/>
            </a:pPr>
            <a:r>
              <a:rPr lang="en-US" dirty="0">
                <a:latin typeface="Roboto"/>
              </a:rPr>
              <a:t>Adds the required </a:t>
            </a:r>
            <a:r>
              <a:rPr lang="en-US" sz="1600" dirty="0">
                <a:solidFill>
                  <a:srgbClr val="039BE5"/>
                </a:solidFill>
                <a:latin typeface="Consolas" panose="020B0609020204030204" pitchFamily="49" charset="0"/>
                <a:cs typeface="Consolas" panose="020B0609020204030204" pitchFamily="49" charset="0"/>
                <a:hlinkClick r:id="rId2"/>
              </a:rPr>
              <a:t>&lt;activity&gt;</a:t>
            </a:r>
            <a:r>
              <a:rPr lang="en-US" dirty="0">
                <a:latin typeface="Roboto"/>
              </a:rPr>
              <a:t> element in </a:t>
            </a:r>
            <a:r>
              <a:rPr lang="en-US" sz="1600" dirty="0">
                <a:solidFill>
                  <a:srgbClr val="006600"/>
                </a:solidFill>
                <a:latin typeface="Consolas" panose="020B0609020204030204" pitchFamily="49" charset="0"/>
                <a:cs typeface="Consolas" panose="020B0609020204030204" pitchFamily="49" charset="0"/>
              </a:rPr>
              <a:t>AndroidManifest.xml</a:t>
            </a:r>
            <a:r>
              <a:rPr lang="en-US" dirty="0">
                <a:latin typeface="Roboto"/>
              </a:rPr>
              <a:t>.</a:t>
            </a:r>
          </a:p>
          <a:p>
            <a:pPr lvl="0" eaLnBrk="0" fontAlgn="base" hangingPunct="0">
              <a:spcBef>
                <a:spcPct val="0"/>
              </a:spcBef>
              <a:spcAft>
                <a:spcPct val="0"/>
              </a:spcAft>
            </a:pPr>
            <a:endParaRPr lang="en-US" sz="4000" dirty="0">
              <a:latin typeface="Arial" panose="020B0604020202020204" pitchFamily="34" charset="0"/>
            </a:endParaRPr>
          </a:p>
        </p:txBody>
      </p:sp>
      <p:sp>
        <p:nvSpPr>
          <p:cNvPr id="6" name="Rectangle 5"/>
          <p:cNvSpPr/>
          <p:nvPr/>
        </p:nvSpPr>
        <p:spPr>
          <a:xfrm>
            <a:off x="611560" y="611977"/>
            <a:ext cx="4572000" cy="584775"/>
          </a:xfrm>
          <a:prstGeom prst="rect">
            <a:avLst/>
          </a:prstGeom>
        </p:spPr>
        <p:txBody>
          <a:bodyPr>
            <a:spAutoFit/>
          </a:bodyPr>
          <a:lstStyle/>
          <a:p>
            <a:pPr lvl="0" eaLnBrk="0" fontAlgn="base" hangingPunct="0">
              <a:spcBef>
                <a:spcPct val="0"/>
              </a:spcBef>
              <a:spcAft>
                <a:spcPct val="0"/>
              </a:spcAft>
            </a:pPr>
            <a:r>
              <a:rPr lang="en-US" b="1" dirty="0">
                <a:solidFill>
                  <a:srgbClr val="FF0000"/>
                </a:solidFill>
                <a:latin typeface="Roboto"/>
              </a:rPr>
              <a:t>Create the second activity</a:t>
            </a:r>
          </a:p>
          <a:p>
            <a:pPr lvl="0" eaLnBrk="0" fontAlgn="base" hangingPunct="0">
              <a:spcBef>
                <a:spcPct val="0"/>
              </a:spcBef>
              <a:spcAft>
                <a:spcPct val="0"/>
              </a:spcAft>
            </a:pPr>
            <a:endParaRPr lang="en-US" sz="1400" b="1" dirty="0">
              <a:solidFill>
                <a:srgbClr val="FF0000"/>
              </a:solidFill>
              <a:latin typeface="Arial" panose="020B0604020202020204" pitchFamily="34" charset="0"/>
            </a:endParaRPr>
          </a:p>
        </p:txBody>
      </p:sp>
    </p:spTree>
    <p:extLst>
      <p:ext uri="{BB962C8B-B14F-4D97-AF65-F5344CB8AC3E}">
        <p14:creationId xmlns:p14="http://schemas.microsoft.com/office/powerpoint/2010/main" val="1527648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79512" y="188640"/>
            <a:ext cx="8280921" cy="23672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6654" tIns="44436" rIns="91440" bIns="4443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r>
              <a:rPr lang="en-US" b="1" dirty="0">
                <a:solidFill>
                  <a:srgbClr val="610B38"/>
                </a:solidFill>
                <a:latin typeface="erdana"/>
              </a:rPr>
              <a:t>Android Emulator</a:t>
            </a:r>
          </a:p>
          <a:p>
            <a:pPr lvl="0" algn="just"/>
            <a:endParaRPr lang="en-US" sz="1400" b="1" dirty="0">
              <a:solidFill>
                <a:srgbClr val="000000"/>
              </a:solidFill>
              <a:latin typeface="Verdana" panose="020B0604030504040204" pitchFamily="34" charset="0"/>
            </a:endParaRPr>
          </a:p>
          <a:p>
            <a:pPr lvl="0" algn="just"/>
            <a:r>
              <a:rPr lang="en-US" sz="1400" b="1" dirty="0">
                <a:solidFill>
                  <a:srgbClr val="000000"/>
                </a:solidFill>
                <a:latin typeface="Verdana" panose="020B0604030504040204" pitchFamily="34" charset="0"/>
              </a:rPr>
              <a:t>Android Emulator</a:t>
            </a:r>
            <a:r>
              <a:rPr lang="en-US" sz="1400" dirty="0">
                <a:solidFill>
                  <a:srgbClr val="000000"/>
                </a:solidFill>
                <a:latin typeface="Verdana" panose="020B0604030504040204" pitchFamily="34" charset="0"/>
              </a:rPr>
              <a:t> is used to run, debug and test the android application. </a:t>
            </a:r>
          </a:p>
          <a:p>
            <a:pPr lvl="0" algn="just"/>
            <a:r>
              <a:rPr lang="en-US" sz="1400" dirty="0">
                <a:solidFill>
                  <a:srgbClr val="000000"/>
                </a:solidFill>
                <a:latin typeface="Verdana" panose="020B0604030504040204" pitchFamily="34" charset="0"/>
              </a:rPr>
              <a:t>If you don't have the real device, it can be the best way to run, debug and test the application.</a:t>
            </a:r>
            <a:endParaRPr lang="en-US" sz="1400" dirty="0"/>
          </a:p>
          <a:p>
            <a:pPr lvl="0" algn="just"/>
            <a:endParaRPr lang="en-US" sz="1400" dirty="0">
              <a:solidFill>
                <a:srgbClr val="000000"/>
              </a:solidFill>
              <a:latin typeface="Verdana" panose="020B0604030504040204" pitchFamily="34" charset="0"/>
            </a:endParaRPr>
          </a:p>
          <a:p>
            <a:pPr lvl="0" algn="just"/>
            <a:r>
              <a:rPr lang="en-US" sz="1400" dirty="0">
                <a:solidFill>
                  <a:srgbClr val="000000"/>
                </a:solidFill>
                <a:latin typeface="Verdana" panose="020B0604030504040204" pitchFamily="34" charset="0"/>
              </a:rPr>
              <a:t>In IDE, you can create AVD by </a:t>
            </a:r>
            <a:r>
              <a:rPr lang="en-US" sz="1400" b="1" dirty="0">
                <a:solidFill>
                  <a:srgbClr val="000000"/>
                </a:solidFill>
                <a:latin typeface="Verdana" panose="020B0604030504040204" pitchFamily="34" charset="0"/>
              </a:rPr>
              <a:t>Window menu &gt; AVD Manager &gt; New</a:t>
            </a:r>
            <a:r>
              <a:rPr lang="en-US" sz="1400" dirty="0">
                <a:solidFill>
                  <a:srgbClr val="000000"/>
                </a:solidFill>
                <a:latin typeface="Verdana" panose="020B0604030504040204" pitchFamily="34" charset="0"/>
              </a:rPr>
              <a:t>.</a:t>
            </a:r>
            <a:endParaRPr lang="en-US" sz="1400" dirty="0"/>
          </a:p>
          <a:p>
            <a:pPr lvl="0" algn="just"/>
            <a:r>
              <a:rPr lang="en-US" sz="1400" dirty="0">
                <a:solidFill>
                  <a:srgbClr val="000000"/>
                </a:solidFill>
                <a:latin typeface="Verdana" panose="020B0604030504040204" pitchFamily="34" charset="0"/>
              </a:rPr>
              <a:t>In the given image, you can see the android emulator, it displays the output of the hello android example.</a:t>
            </a:r>
            <a:endParaRPr lang="en-US" sz="14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3075" name="Picture 3" descr="hello android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060848"/>
            <a:ext cx="5040560" cy="45870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116632"/>
            <a:ext cx="2326278" cy="369332"/>
          </a:xfrm>
          <a:prstGeom prst="rect">
            <a:avLst/>
          </a:prstGeom>
        </p:spPr>
        <p:txBody>
          <a:bodyPr wrap="none">
            <a:spAutoFit/>
          </a:bodyPr>
          <a:lstStyle/>
          <a:p>
            <a:r>
              <a:rPr lang="en-US" dirty="0">
                <a:latin typeface="Roboto"/>
              </a:rPr>
              <a:t>Display the message</a:t>
            </a:r>
            <a:endParaRPr lang="en-US" b="0" i="0" dirty="0">
              <a:effectLst/>
              <a:latin typeface="Roboto"/>
            </a:endParaRPr>
          </a:p>
        </p:txBody>
      </p:sp>
      <p:sp>
        <p:nvSpPr>
          <p:cNvPr id="3" name="Rectangle 1"/>
          <p:cNvSpPr>
            <a:spLocks noChangeArrowheads="1"/>
          </p:cNvSpPr>
          <p:nvPr/>
        </p:nvSpPr>
        <p:spPr bwMode="auto">
          <a:xfrm>
            <a:off x="0" y="35615"/>
            <a:ext cx="65" cy="38596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53958" rIns="0" bIns="5395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p:cNvSpPr/>
          <p:nvPr/>
        </p:nvSpPr>
        <p:spPr>
          <a:xfrm>
            <a:off x="467544" y="1268760"/>
            <a:ext cx="8568952" cy="5262979"/>
          </a:xfrm>
          <a:prstGeom prst="rect">
            <a:avLst/>
          </a:prstGeom>
        </p:spPr>
        <p:txBody>
          <a:bodyPr wrap="square">
            <a:spAutoFit/>
          </a:bodyPr>
          <a:lstStyle/>
          <a:p>
            <a:pPr lvl="0" eaLnBrk="0" fontAlgn="base" hangingPunct="0">
              <a:spcBef>
                <a:spcPct val="0"/>
              </a:spcBef>
              <a:spcAft>
                <a:spcPct val="0"/>
              </a:spcAft>
            </a:pPr>
            <a:r>
              <a:rPr lang="en-US" dirty="0">
                <a:latin typeface="Roboto"/>
              </a:rPr>
              <a:t>Now you will modify the second activity to display the message that was passed by the first activity.</a:t>
            </a:r>
            <a:endParaRPr lang="en-US" sz="1400" dirty="0"/>
          </a:p>
          <a:p>
            <a:pPr lvl="0" eaLnBrk="0" fontAlgn="base" hangingPunct="0">
              <a:spcBef>
                <a:spcPct val="0"/>
              </a:spcBef>
              <a:spcAft>
                <a:spcPct val="0"/>
              </a:spcAft>
              <a:buFontTx/>
              <a:buAutoNum type="arabicPeriod"/>
            </a:pPr>
            <a:r>
              <a:rPr lang="en-US" dirty="0">
                <a:latin typeface="Roboto"/>
              </a:rPr>
              <a:t>In </a:t>
            </a:r>
            <a:r>
              <a:rPr lang="en-US" sz="1600" dirty="0">
                <a:solidFill>
                  <a:srgbClr val="006600"/>
                </a:solidFill>
                <a:latin typeface="Consolas" panose="020B0609020204030204" pitchFamily="49" charset="0"/>
                <a:cs typeface="Consolas" panose="020B0609020204030204" pitchFamily="49" charset="0"/>
              </a:rPr>
              <a:t>DisplayMessageActivity.java</a:t>
            </a:r>
            <a:r>
              <a:rPr lang="en-US" dirty="0">
                <a:latin typeface="Roboto"/>
              </a:rPr>
              <a:t>, add the following code to the </a:t>
            </a:r>
            <a:r>
              <a:rPr lang="en-US" sz="1600" dirty="0" err="1">
                <a:solidFill>
                  <a:srgbClr val="006600"/>
                </a:solidFill>
                <a:latin typeface="Consolas" panose="020B0609020204030204" pitchFamily="49" charset="0"/>
                <a:cs typeface="Consolas" panose="020B0609020204030204" pitchFamily="49" charset="0"/>
              </a:rPr>
              <a:t>onCreate</a:t>
            </a:r>
            <a:r>
              <a:rPr lang="en-US" sz="1600" dirty="0">
                <a:solidFill>
                  <a:srgbClr val="006600"/>
                </a:solidFill>
                <a:latin typeface="Consolas" panose="020B0609020204030204" pitchFamily="49" charset="0"/>
                <a:cs typeface="Consolas" panose="020B0609020204030204" pitchFamily="49" charset="0"/>
              </a:rPr>
              <a:t>()</a:t>
            </a:r>
            <a:r>
              <a:rPr lang="en-US" dirty="0">
                <a:latin typeface="Roboto"/>
              </a:rPr>
              <a:t> method:</a:t>
            </a:r>
          </a:p>
          <a:p>
            <a:pPr lvl="0" eaLnBrk="0" fontAlgn="base" hangingPunct="0">
              <a:spcBef>
                <a:spcPct val="0"/>
              </a:spcBef>
              <a:spcAft>
                <a:spcPct val="0"/>
              </a:spcAft>
              <a:buFontTx/>
              <a:buAutoNum type="arabicPeriod"/>
            </a:pPr>
            <a:endParaRPr lang="en-US" sz="1600" dirty="0">
              <a:solidFill>
                <a:srgbClr val="006666"/>
              </a:solidFill>
              <a:latin typeface="Roboto"/>
              <a:cs typeface="Consolas" panose="020B0609020204030204" pitchFamily="49" charset="0"/>
            </a:endParaRPr>
          </a:p>
          <a:p>
            <a:pPr lvl="0" eaLnBrk="0" fontAlgn="base" hangingPunct="0">
              <a:spcBef>
                <a:spcPct val="0"/>
              </a:spcBef>
              <a:spcAft>
                <a:spcPct val="0"/>
              </a:spcAft>
            </a:pPr>
            <a:r>
              <a:rPr lang="en-US" sz="1600" dirty="0">
                <a:solidFill>
                  <a:srgbClr val="006666"/>
                </a:solidFill>
                <a:latin typeface="Consolas" panose="020B0609020204030204" pitchFamily="49" charset="0"/>
                <a:cs typeface="Consolas" panose="020B0609020204030204" pitchFamily="49" charset="0"/>
              </a:rPr>
              <a:t>@Override</a:t>
            </a:r>
            <a:br>
              <a:rPr lang="en-US" sz="1600" dirty="0">
                <a:solidFill>
                  <a:srgbClr val="000000"/>
                </a:solidFill>
                <a:latin typeface="Consolas" panose="020B0609020204030204" pitchFamily="49" charset="0"/>
                <a:cs typeface="Consolas" panose="020B0609020204030204" pitchFamily="49" charset="0"/>
              </a:rPr>
            </a:br>
            <a:r>
              <a:rPr lang="en-US" sz="1600" dirty="0">
                <a:solidFill>
                  <a:srgbClr val="000088"/>
                </a:solidFill>
                <a:latin typeface="Consolas" panose="020B0609020204030204" pitchFamily="49" charset="0"/>
                <a:cs typeface="Consolas" panose="020B0609020204030204" pitchFamily="49" charset="0"/>
              </a:rPr>
              <a:t>protected</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88"/>
                </a:solidFill>
                <a:latin typeface="Consolas" panose="020B0609020204030204" pitchFamily="49" charset="0"/>
                <a:cs typeface="Consolas" panose="020B0609020204030204" pitchFamily="49" charset="0"/>
              </a:rPr>
              <a:t>void</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onCreate</a:t>
            </a:r>
            <a:r>
              <a:rPr lang="en-US" sz="1600" dirty="0">
                <a:solidFill>
                  <a:srgbClr val="666600"/>
                </a:solidFill>
                <a:latin typeface="Consolas" panose="020B0609020204030204" pitchFamily="49" charset="0"/>
                <a:cs typeface="Consolas" panose="020B0609020204030204" pitchFamily="49" charset="0"/>
              </a:rPr>
              <a:t>(</a:t>
            </a:r>
            <a:r>
              <a:rPr lang="en-US" sz="1600" dirty="0">
                <a:solidFill>
                  <a:srgbClr val="660066"/>
                </a:solidFill>
                <a:latin typeface="Consolas" panose="020B0609020204030204" pitchFamily="49" charset="0"/>
                <a:cs typeface="Consolas" panose="020B0609020204030204" pitchFamily="49" charset="0"/>
              </a:rPr>
              <a:t>Bundle</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savedInstanceState</a:t>
            </a:r>
            <a:r>
              <a:rPr lang="en-US" sz="1600" dirty="0">
                <a:solidFill>
                  <a:srgbClr val="666600"/>
                </a:solidFill>
                <a:latin typeface="Consolas" panose="020B0609020204030204" pitchFamily="49" charset="0"/>
                <a:cs typeface="Consolas" panose="020B0609020204030204" pitchFamily="49" charset="0"/>
              </a:rPr>
              <a:t>)</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666600"/>
                </a:solidFill>
                <a:latin typeface="Consolas" panose="020B0609020204030204" pitchFamily="49" charset="0"/>
                <a:cs typeface="Consolas" panose="020B0609020204030204" pitchFamily="49" charset="0"/>
              </a:rPr>
              <a:t>{</a:t>
            </a:r>
            <a:br>
              <a:rPr lang="en-US" sz="1600" dirty="0">
                <a:solidFill>
                  <a:srgbClr val="000000"/>
                </a:solidFill>
                <a:latin typeface="Consolas" panose="020B0609020204030204" pitchFamily="49" charset="0"/>
                <a:cs typeface="Consolas" panose="020B0609020204030204" pitchFamily="49" charset="0"/>
              </a:rPr>
            </a:b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88"/>
                </a:solidFill>
                <a:latin typeface="Consolas" panose="020B0609020204030204" pitchFamily="49" charset="0"/>
                <a:cs typeface="Consolas" panose="020B0609020204030204" pitchFamily="49" charset="0"/>
              </a:rPr>
              <a:t>super</a:t>
            </a:r>
            <a:r>
              <a:rPr lang="en-US" sz="1600" dirty="0" err="1">
                <a:solidFill>
                  <a:srgbClr val="666600"/>
                </a:solidFill>
                <a:latin typeface="Consolas" panose="020B0609020204030204" pitchFamily="49" charset="0"/>
                <a:cs typeface="Consolas" panose="020B0609020204030204" pitchFamily="49" charset="0"/>
              </a:rPr>
              <a:t>.</a:t>
            </a:r>
            <a:r>
              <a:rPr lang="en-US" sz="1600" dirty="0" err="1">
                <a:solidFill>
                  <a:srgbClr val="000000"/>
                </a:solidFill>
                <a:latin typeface="Consolas" panose="020B0609020204030204" pitchFamily="49" charset="0"/>
                <a:cs typeface="Consolas" panose="020B0609020204030204" pitchFamily="49" charset="0"/>
              </a:rPr>
              <a:t>onCreate</a:t>
            </a:r>
            <a:r>
              <a:rPr lang="en-US" sz="1600" dirty="0">
                <a:solidFill>
                  <a:srgbClr val="666600"/>
                </a:solidFill>
                <a:latin typeface="Consolas" panose="020B0609020204030204" pitchFamily="49" charset="0"/>
                <a:cs typeface="Consolas" panose="020B0609020204030204" pitchFamily="49" charset="0"/>
              </a:rPr>
              <a:t>(</a:t>
            </a:r>
            <a:r>
              <a:rPr lang="en-US" sz="1600" dirty="0" err="1">
                <a:solidFill>
                  <a:srgbClr val="000000"/>
                </a:solidFill>
                <a:latin typeface="Consolas" panose="020B0609020204030204" pitchFamily="49" charset="0"/>
                <a:cs typeface="Consolas" panose="020B0609020204030204" pitchFamily="49" charset="0"/>
              </a:rPr>
              <a:t>savedInstanceState</a:t>
            </a:r>
            <a:r>
              <a:rPr lang="en-US" sz="1600" dirty="0">
                <a:solidFill>
                  <a:srgbClr val="666600"/>
                </a:solidFill>
                <a:latin typeface="Consolas" panose="020B0609020204030204" pitchFamily="49" charset="0"/>
                <a:cs typeface="Consolas" panose="020B0609020204030204" pitchFamily="49" charset="0"/>
              </a:rPr>
              <a:t>);</a:t>
            </a:r>
            <a:br>
              <a:rPr lang="en-US" sz="1600" dirty="0">
                <a:solidFill>
                  <a:srgbClr val="000000"/>
                </a:solidFill>
                <a:latin typeface="Consolas" panose="020B0609020204030204" pitchFamily="49" charset="0"/>
                <a:cs typeface="Consolas" panose="020B0609020204030204" pitchFamily="49" charset="0"/>
              </a:rPr>
            </a:b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setContentView</a:t>
            </a:r>
            <a:r>
              <a:rPr lang="en-US" sz="1600" dirty="0">
                <a:solidFill>
                  <a:srgbClr val="666600"/>
                </a:solidFill>
                <a:latin typeface="Consolas" panose="020B0609020204030204" pitchFamily="49" charset="0"/>
                <a:cs typeface="Consolas" panose="020B0609020204030204" pitchFamily="49" charset="0"/>
              </a:rPr>
              <a:t>(</a:t>
            </a:r>
            <a:r>
              <a:rPr lang="en-US" sz="1600" dirty="0" err="1">
                <a:solidFill>
                  <a:srgbClr val="000000"/>
                </a:solidFill>
                <a:latin typeface="Consolas" panose="020B0609020204030204" pitchFamily="49" charset="0"/>
                <a:cs typeface="Consolas" panose="020B0609020204030204" pitchFamily="49" charset="0"/>
              </a:rPr>
              <a:t>R</a:t>
            </a:r>
            <a:r>
              <a:rPr lang="en-US" sz="1600" dirty="0" err="1">
                <a:solidFill>
                  <a:srgbClr val="666600"/>
                </a:solidFill>
                <a:latin typeface="Consolas" panose="020B0609020204030204" pitchFamily="49" charset="0"/>
                <a:cs typeface="Consolas" panose="020B0609020204030204" pitchFamily="49" charset="0"/>
              </a:rPr>
              <a:t>.</a:t>
            </a:r>
            <a:r>
              <a:rPr lang="en-US" sz="1600" dirty="0" err="1">
                <a:solidFill>
                  <a:srgbClr val="000000"/>
                </a:solidFill>
                <a:latin typeface="Consolas" panose="020B0609020204030204" pitchFamily="49" charset="0"/>
                <a:cs typeface="Consolas" panose="020B0609020204030204" pitchFamily="49" charset="0"/>
              </a:rPr>
              <a:t>layout</a:t>
            </a:r>
            <a:r>
              <a:rPr lang="en-US" sz="1600" dirty="0" err="1">
                <a:solidFill>
                  <a:srgbClr val="666600"/>
                </a:solidFill>
                <a:latin typeface="Consolas" panose="020B0609020204030204" pitchFamily="49" charset="0"/>
                <a:cs typeface="Consolas" panose="020B0609020204030204" pitchFamily="49" charset="0"/>
              </a:rPr>
              <a:t>.</a:t>
            </a:r>
            <a:r>
              <a:rPr lang="en-US" sz="1600" dirty="0" err="1">
                <a:solidFill>
                  <a:srgbClr val="000000"/>
                </a:solidFill>
                <a:latin typeface="Consolas" panose="020B0609020204030204" pitchFamily="49" charset="0"/>
                <a:cs typeface="Consolas" panose="020B0609020204030204" pitchFamily="49" charset="0"/>
              </a:rPr>
              <a:t>activity_display_message</a:t>
            </a:r>
            <a:r>
              <a:rPr lang="en-US" sz="1600" dirty="0">
                <a:solidFill>
                  <a:srgbClr val="666600"/>
                </a:solidFill>
                <a:latin typeface="Consolas" panose="020B0609020204030204" pitchFamily="49" charset="0"/>
                <a:cs typeface="Consolas" panose="020B0609020204030204" pitchFamily="49" charset="0"/>
              </a:rPr>
              <a:t>);</a:t>
            </a:r>
            <a:br>
              <a:rPr lang="en-US" sz="1600" dirty="0">
                <a:solidFill>
                  <a:srgbClr val="000000"/>
                </a:solidFill>
                <a:latin typeface="Consolas" panose="020B0609020204030204" pitchFamily="49" charset="0"/>
                <a:cs typeface="Consolas" panose="020B0609020204030204" pitchFamily="49" charset="0"/>
              </a:rPr>
            </a:br>
            <a:r>
              <a:rPr lang="en-US" sz="1600" dirty="0">
                <a:solidFill>
                  <a:srgbClr val="000000"/>
                </a:solidFill>
                <a:latin typeface="Consolas" panose="020B0609020204030204" pitchFamily="49" charset="0"/>
                <a:cs typeface="Consolas" panose="020B0609020204030204" pitchFamily="49" charset="0"/>
              </a:rPr>
              <a:t>    </a:t>
            </a:r>
            <a:br>
              <a:rPr lang="en-US" sz="1600" b="1" dirty="0">
                <a:solidFill>
                  <a:srgbClr val="000000"/>
                </a:solidFill>
                <a:latin typeface="Consolas" panose="020B0609020204030204" pitchFamily="49" charset="0"/>
                <a:cs typeface="Consolas" panose="020B0609020204030204" pitchFamily="49" charset="0"/>
              </a:rPr>
            </a:br>
            <a:r>
              <a:rPr lang="en-US" sz="1600" b="1" dirty="0">
                <a:solidFill>
                  <a:srgbClr val="000000"/>
                </a:solidFill>
                <a:latin typeface="Consolas" panose="020B0609020204030204" pitchFamily="49" charset="0"/>
                <a:cs typeface="Consolas" panose="020B0609020204030204" pitchFamily="49" charset="0"/>
              </a:rPr>
              <a:t>    </a:t>
            </a:r>
            <a:r>
              <a:rPr lang="en-US" sz="1600" b="1" dirty="0">
                <a:solidFill>
                  <a:srgbClr val="006600"/>
                </a:solidFill>
                <a:latin typeface="Consolas" panose="020B0609020204030204" pitchFamily="49" charset="0"/>
                <a:cs typeface="Consolas" panose="020B0609020204030204" pitchFamily="49" charset="0"/>
              </a:rPr>
              <a:t>// Get the Intent that started this activity and extract the string</a:t>
            </a:r>
            <a:br>
              <a:rPr lang="en-US" sz="1600" b="1" dirty="0">
                <a:solidFill>
                  <a:srgbClr val="000000"/>
                </a:solidFill>
                <a:latin typeface="Consolas" panose="020B0609020204030204" pitchFamily="49" charset="0"/>
                <a:cs typeface="Consolas" panose="020B0609020204030204" pitchFamily="49" charset="0"/>
              </a:rPr>
            </a:br>
            <a:r>
              <a:rPr lang="en-US" sz="1600" b="1" dirty="0">
                <a:solidFill>
                  <a:srgbClr val="000000"/>
                </a:solidFill>
                <a:latin typeface="Consolas" panose="020B0609020204030204" pitchFamily="49" charset="0"/>
                <a:cs typeface="Consolas" panose="020B0609020204030204" pitchFamily="49" charset="0"/>
              </a:rPr>
              <a:t>    </a:t>
            </a:r>
            <a:r>
              <a:rPr lang="en-US" sz="1600" b="1" dirty="0">
                <a:solidFill>
                  <a:srgbClr val="660066"/>
                </a:solidFill>
                <a:latin typeface="Consolas" panose="020B0609020204030204" pitchFamily="49" charset="0"/>
                <a:cs typeface="Consolas" panose="020B0609020204030204" pitchFamily="49" charset="0"/>
              </a:rPr>
              <a:t>Intent</a:t>
            </a:r>
            <a:r>
              <a:rPr lang="en-US" sz="1600" b="1" dirty="0">
                <a:solidFill>
                  <a:srgbClr val="000000"/>
                </a:solidFill>
                <a:latin typeface="Consolas" panose="020B0609020204030204" pitchFamily="49" charset="0"/>
                <a:cs typeface="Consolas" panose="020B0609020204030204" pitchFamily="49" charset="0"/>
              </a:rPr>
              <a:t> </a:t>
            </a:r>
            <a:r>
              <a:rPr lang="en-US" sz="1600" b="1" dirty="0" err="1">
                <a:solidFill>
                  <a:srgbClr val="000000"/>
                </a:solidFill>
                <a:latin typeface="Consolas" panose="020B0609020204030204" pitchFamily="49" charset="0"/>
                <a:cs typeface="Consolas" panose="020B0609020204030204" pitchFamily="49" charset="0"/>
              </a:rPr>
              <a:t>intent</a:t>
            </a:r>
            <a:r>
              <a:rPr lang="en-US" sz="1600" b="1" dirty="0">
                <a:solidFill>
                  <a:srgbClr val="000000"/>
                </a:solidFill>
                <a:latin typeface="Consolas" panose="020B0609020204030204" pitchFamily="49" charset="0"/>
                <a:cs typeface="Consolas" panose="020B0609020204030204" pitchFamily="49" charset="0"/>
              </a:rPr>
              <a:t> </a:t>
            </a:r>
            <a:r>
              <a:rPr lang="en-US" sz="1600" b="1" dirty="0">
                <a:solidFill>
                  <a:srgbClr val="666600"/>
                </a:solidFill>
                <a:latin typeface="Consolas" panose="020B0609020204030204" pitchFamily="49" charset="0"/>
                <a:cs typeface="Consolas" panose="020B0609020204030204" pitchFamily="49" charset="0"/>
              </a:rPr>
              <a:t>=</a:t>
            </a:r>
            <a:r>
              <a:rPr lang="en-US" sz="1600" b="1" dirty="0">
                <a:solidFill>
                  <a:srgbClr val="000000"/>
                </a:solidFill>
                <a:latin typeface="Consolas" panose="020B0609020204030204" pitchFamily="49" charset="0"/>
                <a:cs typeface="Consolas" panose="020B0609020204030204" pitchFamily="49" charset="0"/>
              </a:rPr>
              <a:t> </a:t>
            </a:r>
            <a:r>
              <a:rPr lang="en-US" sz="1600" b="1" dirty="0" err="1">
                <a:solidFill>
                  <a:srgbClr val="000000"/>
                </a:solidFill>
                <a:latin typeface="Consolas" panose="020B0609020204030204" pitchFamily="49" charset="0"/>
                <a:cs typeface="Consolas" panose="020B0609020204030204" pitchFamily="49" charset="0"/>
              </a:rPr>
              <a:t>getIntent</a:t>
            </a:r>
            <a:r>
              <a:rPr lang="en-US" sz="1600" b="1" dirty="0">
                <a:solidFill>
                  <a:srgbClr val="666600"/>
                </a:solidFill>
                <a:latin typeface="Consolas" panose="020B0609020204030204" pitchFamily="49" charset="0"/>
                <a:cs typeface="Consolas" panose="020B0609020204030204" pitchFamily="49" charset="0"/>
              </a:rPr>
              <a:t>();</a:t>
            </a:r>
            <a:br>
              <a:rPr lang="en-US" sz="1600" b="1" dirty="0">
                <a:solidFill>
                  <a:srgbClr val="000000"/>
                </a:solidFill>
                <a:latin typeface="Consolas" panose="020B0609020204030204" pitchFamily="49" charset="0"/>
                <a:cs typeface="Consolas" panose="020B0609020204030204" pitchFamily="49" charset="0"/>
              </a:rPr>
            </a:br>
            <a:r>
              <a:rPr lang="en-US" sz="1600" b="1" dirty="0">
                <a:solidFill>
                  <a:srgbClr val="000000"/>
                </a:solidFill>
                <a:latin typeface="Consolas" panose="020B0609020204030204" pitchFamily="49" charset="0"/>
                <a:cs typeface="Consolas" panose="020B0609020204030204" pitchFamily="49" charset="0"/>
              </a:rPr>
              <a:t>    </a:t>
            </a:r>
            <a:r>
              <a:rPr lang="en-US" sz="1600" b="1" dirty="0">
                <a:solidFill>
                  <a:srgbClr val="660066"/>
                </a:solidFill>
                <a:latin typeface="Consolas" panose="020B0609020204030204" pitchFamily="49" charset="0"/>
                <a:cs typeface="Consolas" panose="020B0609020204030204" pitchFamily="49" charset="0"/>
              </a:rPr>
              <a:t>String</a:t>
            </a:r>
            <a:r>
              <a:rPr lang="en-US" sz="1600" b="1" dirty="0">
                <a:solidFill>
                  <a:srgbClr val="000000"/>
                </a:solidFill>
                <a:latin typeface="Consolas" panose="020B0609020204030204" pitchFamily="49" charset="0"/>
                <a:cs typeface="Consolas" panose="020B0609020204030204" pitchFamily="49" charset="0"/>
              </a:rPr>
              <a:t> message </a:t>
            </a:r>
            <a:r>
              <a:rPr lang="en-US" sz="1600" b="1" dirty="0">
                <a:solidFill>
                  <a:srgbClr val="666600"/>
                </a:solidFill>
                <a:latin typeface="Consolas" panose="020B0609020204030204" pitchFamily="49" charset="0"/>
                <a:cs typeface="Consolas" panose="020B0609020204030204" pitchFamily="49" charset="0"/>
              </a:rPr>
              <a:t>=</a:t>
            </a:r>
            <a:r>
              <a:rPr lang="en-US" sz="1600" b="1" dirty="0">
                <a:solidFill>
                  <a:srgbClr val="000000"/>
                </a:solidFill>
                <a:latin typeface="Consolas" panose="020B0609020204030204" pitchFamily="49" charset="0"/>
                <a:cs typeface="Consolas" panose="020B0609020204030204" pitchFamily="49" charset="0"/>
              </a:rPr>
              <a:t> </a:t>
            </a:r>
            <a:r>
              <a:rPr lang="en-US" sz="1600" b="1" dirty="0" err="1">
                <a:solidFill>
                  <a:srgbClr val="000000"/>
                </a:solidFill>
                <a:latin typeface="Consolas" panose="020B0609020204030204" pitchFamily="49" charset="0"/>
                <a:cs typeface="Consolas" panose="020B0609020204030204" pitchFamily="49" charset="0"/>
              </a:rPr>
              <a:t>intent</a:t>
            </a:r>
            <a:r>
              <a:rPr lang="en-US" sz="1600" b="1" dirty="0" err="1">
                <a:solidFill>
                  <a:srgbClr val="666600"/>
                </a:solidFill>
                <a:latin typeface="Consolas" panose="020B0609020204030204" pitchFamily="49" charset="0"/>
                <a:cs typeface="Consolas" panose="020B0609020204030204" pitchFamily="49" charset="0"/>
              </a:rPr>
              <a:t>.</a:t>
            </a:r>
            <a:r>
              <a:rPr lang="en-US" sz="1600" b="1" dirty="0" err="1">
                <a:solidFill>
                  <a:srgbClr val="000000"/>
                </a:solidFill>
                <a:latin typeface="Consolas" panose="020B0609020204030204" pitchFamily="49" charset="0"/>
                <a:cs typeface="Consolas" panose="020B0609020204030204" pitchFamily="49" charset="0"/>
              </a:rPr>
              <a:t>getStringExtra</a:t>
            </a:r>
            <a:r>
              <a:rPr lang="en-US" sz="1600" b="1" dirty="0">
                <a:solidFill>
                  <a:srgbClr val="666600"/>
                </a:solidFill>
                <a:latin typeface="Consolas" panose="020B0609020204030204" pitchFamily="49" charset="0"/>
                <a:cs typeface="Consolas" panose="020B0609020204030204" pitchFamily="49" charset="0"/>
              </a:rPr>
              <a:t>(</a:t>
            </a:r>
            <a:r>
              <a:rPr lang="en-US" sz="1600" b="1" dirty="0">
                <a:solidFill>
                  <a:srgbClr val="660066"/>
                </a:solidFill>
                <a:latin typeface="Consolas" panose="020B0609020204030204" pitchFamily="49" charset="0"/>
                <a:cs typeface="Consolas" panose="020B0609020204030204" pitchFamily="49" charset="0"/>
              </a:rPr>
              <a:t>“</a:t>
            </a:r>
            <a:r>
              <a:rPr lang="en-US" sz="1600" b="1" dirty="0" err="1">
                <a:solidFill>
                  <a:srgbClr val="660066"/>
                </a:solidFill>
                <a:latin typeface="Consolas" panose="020B0609020204030204" pitchFamily="49" charset="0"/>
                <a:cs typeface="Consolas" panose="020B0609020204030204" pitchFamily="49" charset="0"/>
              </a:rPr>
              <a:t>msg</a:t>
            </a:r>
            <a:r>
              <a:rPr lang="en-US" sz="1600" b="1" dirty="0">
                <a:solidFill>
                  <a:srgbClr val="660066"/>
                </a:solidFill>
                <a:latin typeface="Consolas" panose="020B0609020204030204" pitchFamily="49" charset="0"/>
                <a:cs typeface="Consolas" panose="020B0609020204030204" pitchFamily="49" charset="0"/>
              </a:rPr>
              <a:t>”</a:t>
            </a:r>
            <a:r>
              <a:rPr lang="en-US" sz="1600" b="1" dirty="0">
                <a:solidFill>
                  <a:srgbClr val="666600"/>
                </a:solidFill>
                <a:latin typeface="Consolas" panose="020B0609020204030204" pitchFamily="49" charset="0"/>
                <a:cs typeface="Consolas" panose="020B0609020204030204" pitchFamily="49" charset="0"/>
              </a:rPr>
              <a:t>);</a:t>
            </a:r>
            <a:br>
              <a:rPr lang="en-US" sz="1600" b="1" dirty="0">
                <a:solidFill>
                  <a:srgbClr val="000000"/>
                </a:solidFill>
                <a:latin typeface="Consolas" panose="020B0609020204030204" pitchFamily="49" charset="0"/>
                <a:cs typeface="Consolas" panose="020B0609020204030204" pitchFamily="49" charset="0"/>
              </a:rPr>
            </a:br>
            <a:br>
              <a:rPr lang="en-US" sz="1600" b="1" dirty="0">
                <a:solidFill>
                  <a:srgbClr val="000000"/>
                </a:solidFill>
                <a:latin typeface="Consolas" panose="020B0609020204030204" pitchFamily="49" charset="0"/>
                <a:cs typeface="Consolas" panose="020B0609020204030204" pitchFamily="49" charset="0"/>
              </a:rPr>
            </a:br>
            <a:r>
              <a:rPr lang="en-US" sz="1600" b="1" dirty="0">
                <a:solidFill>
                  <a:srgbClr val="000000"/>
                </a:solidFill>
                <a:latin typeface="Consolas" panose="020B0609020204030204" pitchFamily="49" charset="0"/>
                <a:cs typeface="Consolas" panose="020B0609020204030204" pitchFamily="49" charset="0"/>
              </a:rPr>
              <a:t>    </a:t>
            </a:r>
            <a:r>
              <a:rPr lang="en-US" sz="1600" b="1" dirty="0">
                <a:solidFill>
                  <a:srgbClr val="006600"/>
                </a:solidFill>
                <a:latin typeface="Consolas" panose="020B0609020204030204" pitchFamily="49" charset="0"/>
                <a:cs typeface="Consolas" panose="020B0609020204030204" pitchFamily="49" charset="0"/>
              </a:rPr>
              <a:t>// Capture the layout's </a:t>
            </a:r>
            <a:r>
              <a:rPr lang="en-US" sz="1600" b="1" dirty="0" err="1">
                <a:solidFill>
                  <a:srgbClr val="006600"/>
                </a:solidFill>
                <a:latin typeface="Consolas" panose="020B0609020204030204" pitchFamily="49" charset="0"/>
                <a:cs typeface="Consolas" panose="020B0609020204030204" pitchFamily="49" charset="0"/>
              </a:rPr>
              <a:t>TextView</a:t>
            </a:r>
            <a:r>
              <a:rPr lang="en-US" sz="1600" b="1" dirty="0">
                <a:solidFill>
                  <a:srgbClr val="006600"/>
                </a:solidFill>
                <a:latin typeface="Consolas" panose="020B0609020204030204" pitchFamily="49" charset="0"/>
                <a:cs typeface="Consolas" panose="020B0609020204030204" pitchFamily="49" charset="0"/>
              </a:rPr>
              <a:t> and set the string as its text</a:t>
            </a:r>
            <a:br>
              <a:rPr lang="en-US" sz="1600" b="1" dirty="0">
                <a:solidFill>
                  <a:srgbClr val="000000"/>
                </a:solidFill>
                <a:latin typeface="Consolas" panose="020B0609020204030204" pitchFamily="49" charset="0"/>
                <a:cs typeface="Consolas" panose="020B0609020204030204" pitchFamily="49" charset="0"/>
              </a:rPr>
            </a:br>
            <a:r>
              <a:rPr lang="en-US" sz="1600" b="1" dirty="0">
                <a:solidFill>
                  <a:srgbClr val="000000"/>
                </a:solidFill>
                <a:latin typeface="Consolas" panose="020B0609020204030204" pitchFamily="49" charset="0"/>
                <a:cs typeface="Consolas" panose="020B0609020204030204" pitchFamily="49" charset="0"/>
              </a:rPr>
              <a:t>    </a:t>
            </a:r>
            <a:r>
              <a:rPr lang="en-US" sz="1600" b="1" dirty="0" err="1">
                <a:solidFill>
                  <a:srgbClr val="660066"/>
                </a:solidFill>
                <a:latin typeface="Consolas" panose="020B0609020204030204" pitchFamily="49" charset="0"/>
                <a:cs typeface="Consolas" panose="020B0609020204030204" pitchFamily="49" charset="0"/>
              </a:rPr>
              <a:t>TextView</a:t>
            </a:r>
            <a:r>
              <a:rPr lang="en-US" sz="1600" b="1" dirty="0">
                <a:solidFill>
                  <a:srgbClr val="000000"/>
                </a:solidFill>
                <a:latin typeface="Consolas" panose="020B0609020204030204" pitchFamily="49" charset="0"/>
                <a:cs typeface="Consolas" panose="020B0609020204030204" pitchFamily="49" charset="0"/>
              </a:rPr>
              <a:t> </a:t>
            </a:r>
            <a:r>
              <a:rPr lang="en-US" sz="1600" b="1" dirty="0" err="1">
                <a:solidFill>
                  <a:srgbClr val="000000"/>
                </a:solidFill>
                <a:latin typeface="Consolas" panose="020B0609020204030204" pitchFamily="49" charset="0"/>
                <a:cs typeface="Consolas" panose="020B0609020204030204" pitchFamily="49" charset="0"/>
              </a:rPr>
              <a:t>textView</a:t>
            </a:r>
            <a:r>
              <a:rPr lang="en-US" sz="1600" b="1" dirty="0">
                <a:solidFill>
                  <a:srgbClr val="000000"/>
                </a:solidFill>
                <a:latin typeface="Consolas" panose="020B0609020204030204" pitchFamily="49" charset="0"/>
                <a:cs typeface="Consolas" panose="020B0609020204030204" pitchFamily="49" charset="0"/>
              </a:rPr>
              <a:t> </a:t>
            </a:r>
            <a:r>
              <a:rPr lang="en-US" sz="1600" b="1" dirty="0">
                <a:solidFill>
                  <a:srgbClr val="666600"/>
                </a:solidFill>
                <a:latin typeface="Consolas" panose="020B0609020204030204" pitchFamily="49" charset="0"/>
                <a:cs typeface="Consolas" panose="020B0609020204030204" pitchFamily="49" charset="0"/>
              </a:rPr>
              <a:t>=</a:t>
            </a:r>
            <a:r>
              <a:rPr lang="en-US" sz="1600" b="1" dirty="0">
                <a:solidFill>
                  <a:srgbClr val="000000"/>
                </a:solidFill>
                <a:latin typeface="Consolas" panose="020B0609020204030204" pitchFamily="49" charset="0"/>
                <a:cs typeface="Consolas" panose="020B0609020204030204" pitchFamily="49" charset="0"/>
              </a:rPr>
              <a:t> </a:t>
            </a:r>
            <a:r>
              <a:rPr lang="en-US" sz="1600" b="1" dirty="0">
                <a:solidFill>
                  <a:srgbClr val="666600"/>
                </a:solidFill>
                <a:latin typeface="Consolas" panose="020B0609020204030204" pitchFamily="49" charset="0"/>
                <a:cs typeface="Consolas" panose="020B0609020204030204" pitchFamily="49" charset="0"/>
              </a:rPr>
              <a:t>(</a:t>
            </a:r>
            <a:r>
              <a:rPr lang="en-US" sz="1600" b="1" dirty="0" err="1">
                <a:solidFill>
                  <a:srgbClr val="660066"/>
                </a:solidFill>
                <a:latin typeface="Consolas" panose="020B0609020204030204" pitchFamily="49" charset="0"/>
                <a:cs typeface="Consolas" panose="020B0609020204030204" pitchFamily="49" charset="0"/>
              </a:rPr>
              <a:t>TextView</a:t>
            </a:r>
            <a:r>
              <a:rPr lang="en-US" sz="1600" b="1" dirty="0">
                <a:solidFill>
                  <a:srgbClr val="666600"/>
                </a:solidFill>
                <a:latin typeface="Consolas" panose="020B0609020204030204" pitchFamily="49" charset="0"/>
                <a:cs typeface="Consolas" panose="020B0609020204030204" pitchFamily="49" charset="0"/>
              </a:rPr>
              <a:t>)</a:t>
            </a:r>
            <a:r>
              <a:rPr lang="en-US" sz="1600" b="1" dirty="0">
                <a:solidFill>
                  <a:srgbClr val="000000"/>
                </a:solidFill>
                <a:latin typeface="Consolas" panose="020B0609020204030204" pitchFamily="49" charset="0"/>
                <a:cs typeface="Consolas" panose="020B0609020204030204" pitchFamily="49" charset="0"/>
              </a:rPr>
              <a:t> </a:t>
            </a:r>
            <a:r>
              <a:rPr lang="en-US" sz="1600" b="1" dirty="0" err="1">
                <a:solidFill>
                  <a:srgbClr val="000000"/>
                </a:solidFill>
                <a:latin typeface="Consolas" panose="020B0609020204030204" pitchFamily="49" charset="0"/>
                <a:cs typeface="Consolas" panose="020B0609020204030204" pitchFamily="49" charset="0"/>
              </a:rPr>
              <a:t>findViewById</a:t>
            </a:r>
            <a:r>
              <a:rPr lang="en-US" sz="1600" b="1" dirty="0">
                <a:solidFill>
                  <a:srgbClr val="666600"/>
                </a:solidFill>
                <a:latin typeface="Consolas" panose="020B0609020204030204" pitchFamily="49" charset="0"/>
                <a:cs typeface="Consolas" panose="020B0609020204030204" pitchFamily="49" charset="0"/>
              </a:rPr>
              <a:t>(</a:t>
            </a:r>
            <a:r>
              <a:rPr lang="en-US" sz="1600" b="1" dirty="0" err="1">
                <a:solidFill>
                  <a:srgbClr val="000000"/>
                </a:solidFill>
                <a:latin typeface="Consolas" panose="020B0609020204030204" pitchFamily="49" charset="0"/>
                <a:cs typeface="Consolas" panose="020B0609020204030204" pitchFamily="49" charset="0"/>
              </a:rPr>
              <a:t>R</a:t>
            </a:r>
            <a:r>
              <a:rPr lang="en-US" sz="1600" b="1" dirty="0" err="1">
                <a:solidFill>
                  <a:srgbClr val="666600"/>
                </a:solidFill>
                <a:latin typeface="Consolas" panose="020B0609020204030204" pitchFamily="49" charset="0"/>
                <a:cs typeface="Consolas" panose="020B0609020204030204" pitchFamily="49" charset="0"/>
              </a:rPr>
              <a:t>.</a:t>
            </a:r>
            <a:r>
              <a:rPr lang="en-US" sz="1600" b="1" dirty="0" err="1">
                <a:solidFill>
                  <a:srgbClr val="000000"/>
                </a:solidFill>
                <a:latin typeface="Consolas" panose="020B0609020204030204" pitchFamily="49" charset="0"/>
                <a:cs typeface="Consolas" panose="020B0609020204030204" pitchFamily="49" charset="0"/>
              </a:rPr>
              <a:t>id</a:t>
            </a:r>
            <a:r>
              <a:rPr lang="en-US" sz="1600" b="1" dirty="0" err="1">
                <a:solidFill>
                  <a:srgbClr val="666600"/>
                </a:solidFill>
                <a:latin typeface="Consolas" panose="020B0609020204030204" pitchFamily="49" charset="0"/>
                <a:cs typeface="Consolas" panose="020B0609020204030204" pitchFamily="49" charset="0"/>
              </a:rPr>
              <a:t>.</a:t>
            </a:r>
            <a:r>
              <a:rPr lang="en-US" sz="1600" b="1" dirty="0" err="1">
                <a:solidFill>
                  <a:srgbClr val="000000"/>
                </a:solidFill>
                <a:latin typeface="Consolas" panose="020B0609020204030204" pitchFamily="49" charset="0"/>
                <a:cs typeface="Consolas" panose="020B0609020204030204" pitchFamily="49" charset="0"/>
              </a:rPr>
              <a:t>textView</a:t>
            </a:r>
            <a:r>
              <a:rPr lang="en-US" sz="1600" b="1" dirty="0">
                <a:solidFill>
                  <a:srgbClr val="666600"/>
                </a:solidFill>
                <a:latin typeface="Consolas" panose="020B0609020204030204" pitchFamily="49" charset="0"/>
                <a:cs typeface="Consolas" panose="020B0609020204030204" pitchFamily="49" charset="0"/>
              </a:rPr>
              <a:t>);</a:t>
            </a:r>
            <a:br>
              <a:rPr lang="en-US" sz="1600" b="1" dirty="0">
                <a:solidFill>
                  <a:srgbClr val="000000"/>
                </a:solidFill>
                <a:latin typeface="Consolas" panose="020B0609020204030204" pitchFamily="49" charset="0"/>
                <a:cs typeface="Consolas" panose="020B0609020204030204" pitchFamily="49" charset="0"/>
              </a:rPr>
            </a:br>
            <a:r>
              <a:rPr lang="en-US" sz="1600" b="1" dirty="0">
                <a:solidFill>
                  <a:srgbClr val="000000"/>
                </a:solidFill>
                <a:latin typeface="Consolas" panose="020B0609020204030204" pitchFamily="49" charset="0"/>
                <a:cs typeface="Consolas" panose="020B0609020204030204" pitchFamily="49" charset="0"/>
              </a:rPr>
              <a:t>    </a:t>
            </a:r>
            <a:r>
              <a:rPr lang="en-US" sz="1600" b="1" dirty="0" err="1">
                <a:solidFill>
                  <a:srgbClr val="000000"/>
                </a:solidFill>
                <a:latin typeface="Consolas" panose="020B0609020204030204" pitchFamily="49" charset="0"/>
                <a:cs typeface="Consolas" panose="020B0609020204030204" pitchFamily="49" charset="0"/>
              </a:rPr>
              <a:t>textView</a:t>
            </a:r>
            <a:r>
              <a:rPr lang="en-US" sz="1600" b="1" dirty="0" err="1">
                <a:solidFill>
                  <a:srgbClr val="666600"/>
                </a:solidFill>
                <a:latin typeface="Consolas" panose="020B0609020204030204" pitchFamily="49" charset="0"/>
                <a:cs typeface="Consolas" panose="020B0609020204030204" pitchFamily="49" charset="0"/>
              </a:rPr>
              <a:t>.</a:t>
            </a:r>
            <a:r>
              <a:rPr lang="en-US" sz="1600" b="1" dirty="0" err="1">
                <a:solidFill>
                  <a:srgbClr val="000000"/>
                </a:solidFill>
                <a:latin typeface="Consolas" panose="020B0609020204030204" pitchFamily="49" charset="0"/>
                <a:cs typeface="Consolas" panose="020B0609020204030204" pitchFamily="49" charset="0"/>
              </a:rPr>
              <a:t>setText</a:t>
            </a:r>
            <a:r>
              <a:rPr lang="en-US" sz="1600" b="1" dirty="0">
                <a:solidFill>
                  <a:srgbClr val="666600"/>
                </a:solidFill>
                <a:latin typeface="Consolas" panose="020B0609020204030204" pitchFamily="49" charset="0"/>
                <a:cs typeface="Consolas" panose="020B0609020204030204" pitchFamily="49" charset="0"/>
              </a:rPr>
              <a:t>(</a:t>
            </a:r>
            <a:r>
              <a:rPr lang="en-US" sz="1600" b="1" dirty="0">
                <a:solidFill>
                  <a:srgbClr val="000000"/>
                </a:solidFill>
                <a:latin typeface="Consolas" panose="020B0609020204030204" pitchFamily="49" charset="0"/>
                <a:cs typeface="Consolas" panose="020B0609020204030204" pitchFamily="49" charset="0"/>
              </a:rPr>
              <a:t>message</a:t>
            </a:r>
            <a:r>
              <a:rPr lang="en-US" sz="1600" b="1" dirty="0">
                <a:solidFill>
                  <a:srgbClr val="666600"/>
                </a:solidFill>
                <a:latin typeface="Consolas" panose="020B0609020204030204" pitchFamily="49" charset="0"/>
                <a:cs typeface="Consolas" panose="020B0609020204030204" pitchFamily="49" charset="0"/>
              </a:rPr>
              <a:t>);</a:t>
            </a:r>
            <a:br>
              <a:rPr lang="en-US" sz="1600" dirty="0">
                <a:solidFill>
                  <a:srgbClr val="000000"/>
                </a:solidFill>
                <a:latin typeface="Consolas" panose="020B0609020204030204" pitchFamily="49" charset="0"/>
                <a:cs typeface="Consolas" panose="020B0609020204030204" pitchFamily="49" charset="0"/>
              </a:rPr>
            </a:br>
            <a:r>
              <a:rPr lang="en-US" sz="1600" dirty="0">
                <a:solidFill>
                  <a:srgbClr val="666600"/>
                </a:solidFill>
                <a:latin typeface="Consolas" panose="020B0609020204030204" pitchFamily="49" charset="0"/>
                <a:cs typeface="Consolas" panose="020B0609020204030204" pitchFamily="49" charset="0"/>
              </a:rPr>
              <a:t>}</a:t>
            </a:r>
            <a:endParaRPr lang="en-US" dirty="0">
              <a:latin typeface="Roboto"/>
            </a:endParaRPr>
          </a:p>
          <a:p>
            <a:pPr lvl="0" eaLnBrk="0" fontAlgn="base" hangingPunct="0">
              <a:spcBef>
                <a:spcPct val="0"/>
              </a:spcBef>
              <a:spcAft>
                <a:spcPct val="0"/>
              </a:spcAft>
            </a:pPr>
            <a:endParaRPr lang="en-US" sz="4000" dirty="0">
              <a:latin typeface="Arial" panose="020B0604020202020204" pitchFamily="34" charset="0"/>
            </a:endParaRPr>
          </a:p>
        </p:txBody>
      </p:sp>
    </p:spTree>
    <p:extLst>
      <p:ext uri="{BB962C8B-B14F-4D97-AF65-F5344CB8AC3E}">
        <p14:creationId xmlns:p14="http://schemas.microsoft.com/office/powerpoint/2010/main" val="28831862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s://developer.android.com/training/basics/firstapp/images/screenshot-activity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844824"/>
            <a:ext cx="6881391" cy="2125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3312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335846"/>
            <a:ext cx="8424936" cy="3139321"/>
          </a:xfrm>
          <a:prstGeom prst="rect">
            <a:avLst/>
          </a:prstGeom>
        </p:spPr>
        <p:txBody>
          <a:bodyPr wrap="square">
            <a:spAutoFit/>
          </a:bodyPr>
          <a:lstStyle/>
          <a:p>
            <a:r>
              <a:rPr lang="en-US" b="1" dirty="0">
                <a:latin typeface="Roboto"/>
              </a:rPr>
              <a:t>Add Permissions to the Manifest</a:t>
            </a:r>
          </a:p>
          <a:p>
            <a:endParaRPr lang="en-US" dirty="0">
              <a:latin typeface="Roboto"/>
            </a:endParaRPr>
          </a:p>
          <a:p>
            <a:r>
              <a:rPr lang="en-US" dirty="0">
                <a:latin typeface="Roboto"/>
              </a:rPr>
              <a:t>To protect the system's integrity and the user's privacy, Android runs each app in a limited access sandbox.</a:t>
            </a:r>
          </a:p>
          <a:p>
            <a:endParaRPr lang="en-US" dirty="0">
              <a:latin typeface="Roboto"/>
            </a:endParaRPr>
          </a:p>
          <a:p>
            <a:r>
              <a:rPr lang="en-US" dirty="0">
                <a:latin typeface="Roboto"/>
              </a:rPr>
              <a:t> If the app wants to use resources or information outside of its sandbox, the app has to explicitly request permission. </a:t>
            </a:r>
          </a:p>
          <a:p>
            <a:endParaRPr lang="en-US" dirty="0">
              <a:latin typeface="Roboto"/>
            </a:endParaRPr>
          </a:p>
          <a:p>
            <a:r>
              <a:rPr lang="en-US" dirty="0">
                <a:latin typeface="Roboto"/>
              </a:rPr>
              <a:t>Depending on the type of permission the app requests, the system may grant the permission automatically, or the system may ask the user to grant the permission.</a:t>
            </a:r>
          </a:p>
          <a:p>
            <a:endParaRPr lang="en-US" dirty="0">
              <a:latin typeface="Roboto"/>
            </a:endParaRPr>
          </a:p>
        </p:txBody>
      </p:sp>
    </p:spTree>
    <p:extLst>
      <p:ext uri="{BB962C8B-B14F-4D97-AF65-F5344CB8AC3E}">
        <p14:creationId xmlns:p14="http://schemas.microsoft.com/office/powerpoint/2010/main" val="3324014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9975"/>
            <a:ext cx="65" cy="43724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395536" y="443568"/>
            <a:ext cx="8640960" cy="4924425"/>
          </a:xfrm>
          <a:prstGeom prst="rect">
            <a:avLst/>
          </a:prstGeom>
        </p:spPr>
        <p:txBody>
          <a:bodyPr wrap="square">
            <a:spAutoFit/>
          </a:bodyPr>
          <a:lstStyle/>
          <a:p>
            <a:pPr lvl="0" eaLnBrk="0" fontAlgn="base" hangingPunct="0">
              <a:spcBef>
                <a:spcPct val="0"/>
              </a:spcBef>
              <a:spcAft>
                <a:spcPct val="0"/>
              </a:spcAft>
            </a:pPr>
            <a:r>
              <a:rPr lang="en-US" dirty="0">
                <a:latin typeface="Roboto"/>
              </a:rPr>
              <a:t>To declare that your app needs a permission, put a </a:t>
            </a:r>
            <a:r>
              <a:rPr lang="en-US" sz="1600" dirty="0">
                <a:solidFill>
                  <a:srgbClr val="039BE5"/>
                </a:solidFill>
                <a:latin typeface="Consolas" panose="020B0609020204030204" pitchFamily="49" charset="0"/>
                <a:cs typeface="Consolas" panose="020B0609020204030204" pitchFamily="49" charset="0"/>
                <a:hlinkClick r:id="rId2"/>
              </a:rPr>
              <a:t>&lt;uses-permission&gt;</a:t>
            </a:r>
            <a:r>
              <a:rPr lang="en-US" dirty="0">
                <a:latin typeface="Roboto"/>
              </a:rPr>
              <a:t> element in your </a:t>
            </a:r>
            <a:r>
              <a:rPr lang="en-US" dirty="0">
                <a:solidFill>
                  <a:srgbClr val="039BE5"/>
                </a:solidFill>
                <a:latin typeface="Roboto"/>
                <a:hlinkClick r:id="rId3"/>
              </a:rPr>
              <a:t>app manifest</a:t>
            </a:r>
            <a:r>
              <a:rPr lang="en-US" dirty="0">
                <a:latin typeface="Roboto"/>
              </a:rPr>
              <a:t>, as a child of the top-level </a:t>
            </a:r>
            <a:r>
              <a:rPr lang="en-US" sz="1600" dirty="0">
                <a:solidFill>
                  <a:srgbClr val="039BE5"/>
                </a:solidFill>
                <a:latin typeface="Consolas" panose="020B0609020204030204" pitchFamily="49" charset="0"/>
                <a:cs typeface="Consolas" panose="020B0609020204030204" pitchFamily="49" charset="0"/>
                <a:hlinkClick r:id="rId4"/>
              </a:rPr>
              <a:t>&lt;manifest&gt;</a:t>
            </a:r>
            <a:r>
              <a:rPr lang="en-US" dirty="0">
                <a:latin typeface="Roboto"/>
              </a:rPr>
              <a:t> element.</a:t>
            </a:r>
          </a:p>
          <a:p>
            <a:pPr lvl="0" eaLnBrk="0" fontAlgn="base" hangingPunct="0">
              <a:spcBef>
                <a:spcPct val="0"/>
              </a:spcBef>
              <a:spcAft>
                <a:spcPct val="0"/>
              </a:spcAft>
            </a:pPr>
            <a:endParaRPr lang="en-US" dirty="0">
              <a:latin typeface="Roboto"/>
            </a:endParaRPr>
          </a:p>
          <a:p>
            <a:pPr lvl="0" eaLnBrk="0" fontAlgn="base" hangingPunct="0">
              <a:spcBef>
                <a:spcPct val="0"/>
              </a:spcBef>
              <a:spcAft>
                <a:spcPct val="0"/>
              </a:spcAft>
            </a:pPr>
            <a:r>
              <a:rPr lang="en-US" dirty="0">
                <a:latin typeface="Roboto"/>
              </a:rPr>
              <a:t> For example, an app that needs to send SMS messages would have this line in the manifest:</a:t>
            </a:r>
            <a:endParaRPr lang="en-US" sz="1600" dirty="0">
              <a:solidFill>
                <a:srgbClr val="000088"/>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endParaRPr lang="en-US" sz="1600" dirty="0">
              <a:solidFill>
                <a:srgbClr val="000088"/>
              </a:solidFill>
              <a:latin typeface="Consolas" panose="020B0609020204030204" pitchFamily="49" charset="0"/>
              <a:cs typeface="Consolas" panose="020B0609020204030204" pitchFamily="49" charset="0"/>
            </a:endParaRPr>
          </a:p>
          <a:p>
            <a:pPr eaLnBrk="0" fontAlgn="base" hangingPunct="0">
              <a:spcBef>
                <a:spcPct val="0"/>
              </a:spcBef>
              <a:spcAft>
                <a:spcPct val="0"/>
              </a:spcAft>
            </a:pPr>
            <a:r>
              <a:rPr lang="en-US" sz="1600" dirty="0">
                <a:solidFill>
                  <a:srgbClr val="000088"/>
                </a:solidFill>
                <a:latin typeface="Consolas" panose="020B0609020204030204" pitchFamily="49" charset="0"/>
                <a:cs typeface="Consolas" panose="020B0609020204030204" pitchFamily="49" charset="0"/>
              </a:rPr>
              <a:t>&lt;manifest</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882288"/>
                </a:solidFill>
                <a:latin typeface="Consolas" panose="020B0609020204030204" pitchFamily="49" charset="0"/>
                <a:cs typeface="Consolas" panose="020B0609020204030204" pitchFamily="49" charset="0"/>
              </a:rPr>
              <a:t>xmlns:android</a:t>
            </a:r>
            <a:r>
              <a:rPr lang="en-US" sz="1600" dirty="0">
                <a:solidFill>
                  <a:srgbClr val="666600"/>
                </a:solidFill>
                <a:latin typeface="Consolas" panose="020B0609020204030204" pitchFamily="49" charset="0"/>
                <a:cs typeface="Consolas" panose="020B0609020204030204" pitchFamily="49" charset="0"/>
              </a:rPr>
              <a:t>=</a:t>
            </a:r>
            <a:r>
              <a:rPr lang="en-US" sz="1600" dirty="0">
                <a:solidFill>
                  <a:srgbClr val="880000"/>
                </a:solidFill>
                <a:latin typeface="Consolas" panose="020B0609020204030204" pitchFamily="49" charset="0"/>
                <a:cs typeface="Consolas" panose="020B0609020204030204" pitchFamily="49" charset="0"/>
              </a:rPr>
              <a:t>"http://schemas.android.com/</a:t>
            </a:r>
            <a:r>
              <a:rPr lang="en-US" sz="1600" dirty="0" err="1">
                <a:solidFill>
                  <a:srgbClr val="880000"/>
                </a:solidFill>
                <a:latin typeface="Consolas" panose="020B0609020204030204" pitchFamily="49" charset="0"/>
                <a:cs typeface="Consolas" panose="020B0609020204030204" pitchFamily="49" charset="0"/>
              </a:rPr>
              <a:t>apk</a:t>
            </a:r>
            <a:r>
              <a:rPr lang="en-US" sz="1600" dirty="0">
                <a:solidFill>
                  <a:srgbClr val="880000"/>
                </a:solidFill>
                <a:latin typeface="Consolas" panose="020B0609020204030204" pitchFamily="49" charset="0"/>
                <a:cs typeface="Consolas" panose="020B0609020204030204" pitchFamily="49" charset="0"/>
              </a:rPr>
              <a:t>/res/android"</a:t>
            </a:r>
            <a:br>
              <a:rPr lang="en-US" sz="1600" dirty="0">
                <a:solidFill>
                  <a:srgbClr val="000000"/>
                </a:solidFill>
                <a:latin typeface="Consolas" panose="020B0609020204030204" pitchFamily="49" charset="0"/>
                <a:cs typeface="Consolas" panose="020B0609020204030204" pitchFamily="49" charset="0"/>
              </a:rPr>
            </a:b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882288"/>
                </a:solidFill>
                <a:latin typeface="Consolas" panose="020B0609020204030204" pitchFamily="49" charset="0"/>
                <a:cs typeface="Consolas" panose="020B0609020204030204" pitchFamily="49" charset="0"/>
              </a:rPr>
              <a:t>package</a:t>
            </a:r>
            <a:r>
              <a:rPr lang="en-US" sz="1600" dirty="0">
                <a:solidFill>
                  <a:srgbClr val="666600"/>
                </a:solidFill>
                <a:latin typeface="Consolas" panose="020B0609020204030204" pitchFamily="49" charset="0"/>
                <a:cs typeface="Consolas" panose="020B0609020204030204" pitchFamily="49" charset="0"/>
              </a:rPr>
              <a:t>=</a:t>
            </a:r>
            <a:r>
              <a:rPr lang="en-US" sz="1600" dirty="0">
                <a:solidFill>
                  <a:srgbClr val="880000"/>
                </a:solidFill>
                <a:latin typeface="Consolas" panose="020B0609020204030204" pitchFamily="49" charset="0"/>
                <a:cs typeface="Consolas" panose="020B0609020204030204" pitchFamily="49" charset="0"/>
              </a:rPr>
              <a:t>"</a:t>
            </a:r>
            <a:r>
              <a:rPr lang="en-US" sz="1600" dirty="0" err="1">
                <a:solidFill>
                  <a:srgbClr val="880000"/>
                </a:solidFill>
                <a:latin typeface="Consolas" panose="020B0609020204030204" pitchFamily="49" charset="0"/>
                <a:cs typeface="Consolas" panose="020B0609020204030204" pitchFamily="49" charset="0"/>
              </a:rPr>
              <a:t>com.example.snazzyapp</a:t>
            </a:r>
            <a:r>
              <a:rPr lang="en-US" sz="1600" dirty="0">
                <a:solidFill>
                  <a:srgbClr val="880000"/>
                </a:solidFill>
                <a:latin typeface="Consolas" panose="020B0609020204030204" pitchFamily="49" charset="0"/>
                <a:cs typeface="Consolas" panose="020B0609020204030204" pitchFamily="49" charset="0"/>
              </a:rPr>
              <a:t>"</a:t>
            </a:r>
            <a:r>
              <a:rPr lang="en-US" sz="1600" dirty="0">
                <a:solidFill>
                  <a:srgbClr val="000088"/>
                </a:solidFill>
                <a:latin typeface="Consolas" panose="020B0609020204030204" pitchFamily="49" charset="0"/>
                <a:cs typeface="Consolas" panose="020B0609020204030204" pitchFamily="49" charset="0"/>
              </a:rPr>
              <a:t>&gt;</a:t>
            </a:r>
            <a:br>
              <a:rPr lang="en-US" sz="1600" dirty="0">
                <a:solidFill>
                  <a:srgbClr val="000000"/>
                </a:solidFill>
                <a:latin typeface="Consolas" panose="020B0609020204030204" pitchFamily="49" charset="0"/>
                <a:cs typeface="Consolas" panose="020B0609020204030204" pitchFamily="49" charset="0"/>
              </a:rPr>
            </a:br>
            <a:br>
              <a:rPr lang="en-US" sz="1600" dirty="0">
                <a:solidFill>
                  <a:srgbClr val="000000"/>
                </a:solidFill>
                <a:latin typeface="Consolas" panose="020B0609020204030204" pitchFamily="49" charset="0"/>
                <a:cs typeface="Consolas" panose="020B0609020204030204" pitchFamily="49" charset="0"/>
              </a:rPr>
            </a:br>
            <a:r>
              <a:rPr lang="en-US" sz="1600" dirty="0">
                <a:solidFill>
                  <a:srgbClr val="000000"/>
                </a:solidFill>
                <a:latin typeface="Consolas" panose="020B0609020204030204" pitchFamily="49" charset="0"/>
                <a:cs typeface="Consolas" panose="020B0609020204030204" pitchFamily="49" charset="0"/>
              </a:rPr>
              <a:t>    </a:t>
            </a:r>
            <a:r>
              <a:rPr lang="en-US" sz="1600" b="1" dirty="0">
                <a:solidFill>
                  <a:srgbClr val="000088"/>
                </a:solidFill>
                <a:latin typeface="Consolas" panose="020B0609020204030204" pitchFamily="49" charset="0"/>
                <a:cs typeface="Consolas" panose="020B0609020204030204" pitchFamily="49" charset="0"/>
              </a:rPr>
              <a:t>&lt;uses-permission</a:t>
            </a:r>
            <a:r>
              <a:rPr lang="en-US" sz="1600" b="1" dirty="0">
                <a:solidFill>
                  <a:srgbClr val="000000"/>
                </a:solidFill>
                <a:latin typeface="Consolas" panose="020B0609020204030204" pitchFamily="49" charset="0"/>
                <a:cs typeface="Consolas" panose="020B0609020204030204" pitchFamily="49" charset="0"/>
              </a:rPr>
              <a:t> </a:t>
            </a:r>
            <a:r>
              <a:rPr lang="en-US" sz="1600" b="1" dirty="0" err="1">
                <a:solidFill>
                  <a:srgbClr val="882288"/>
                </a:solidFill>
                <a:latin typeface="Consolas" panose="020B0609020204030204" pitchFamily="49" charset="0"/>
                <a:cs typeface="Consolas" panose="020B0609020204030204" pitchFamily="49" charset="0"/>
              </a:rPr>
              <a:t>android:name</a:t>
            </a:r>
            <a:r>
              <a:rPr lang="en-US" sz="1600" b="1" dirty="0">
                <a:solidFill>
                  <a:srgbClr val="666600"/>
                </a:solidFill>
                <a:latin typeface="Consolas" panose="020B0609020204030204" pitchFamily="49" charset="0"/>
                <a:cs typeface="Consolas" panose="020B0609020204030204" pitchFamily="49" charset="0"/>
              </a:rPr>
              <a:t>=</a:t>
            </a:r>
            <a:r>
              <a:rPr lang="en-US" sz="1600" b="1" dirty="0">
                <a:solidFill>
                  <a:srgbClr val="880000"/>
                </a:solidFill>
                <a:latin typeface="Consolas" panose="020B0609020204030204" pitchFamily="49" charset="0"/>
                <a:cs typeface="Consolas" panose="020B0609020204030204" pitchFamily="49" charset="0"/>
              </a:rPr>
              <a:t>"</a:t>
            </a:r>
            <a:r>
              <a:rPr lang="en-US" sz="1600" b="1" dirty="0" err="1">
                <a:solidFill>
                  <a:srgbClr val="880000"/>
                </a:solidFill>
                <a:latin typeface="Consolas" panose="020B0609020204030204" pitchFamily="49" charset="0"/>
                <a:cs typeface="Consolas" panose="020B0609020204030204" pitchFamily="49" charset="0"/>
              </a:rPr>
              <a:t>android.permission.SEND_SMS</a:t>
            </a:r>
            <a:r>
              <a:rPr lang="en-US" sz="1600" b="1" dirty="0">
                <a:solidFill>
                  <a:srgbClr val="880000"/>
                </a:solidFill>
                <a:latin typeface="Consolas" panose="020B0609020204030204" pitchFamily="49" charset="0"/>
                <a:cs typeface="Consolas" panose="020B0609020204030204" pitchFamily="49" charset="0"/>
              </a:rPr>
              <a:t>"</a:t>
            </a:r>
            <a:r>
              <a:rPr lang="en-US" sz="1600" b="1" dirty="0">
                <a:solidFill>
                  <a:srgbClr val="000088"/>
                </a:solidFill>
                <a:latin typeface="Consolas" panose="020B0609020204030204" pitchFamily="49" charset="0"/>
                <a:cs typeface="Consolas" panose="020B0609020204030204" pitchFamily="49" charset="0"/>
              </a:rPr>
              <a:t>/&gt;</a:t>
            </a:r>
            <a:br>
              <a:rPr lang="en-US" sz="1600" dirty="0">
                <a:solidFill>
                  <a:srgbClr val="000000"/>
                </a:solidFill>
                <a:latin typeface="Consolas" panose="020B0609020204030204" pitchFamily="49" charset="0"/>
                <a:cs typeface="Consolas" panose="020B0609020204030204" pitchFamily="49" charset="0"/>
              </a:rPr>
            </a:br>
            <a:r>
              <a:rPr lang="en-US" sz="1600" dirty="0">
                <a:solidFill>
                  <a:srgbClr val="000000"/>
                </a:solidFill>
                <a:latin typeface="Consolas" panose="020B0609020204030204" pitchFamily="49" charset="0"/>
                <a:cs typeface="Consolas" panose="020B0609020204030204" pitchFamily="49" charset="0"/>
              </a:rPr>
              <a:t>    </a:t>
            </a:r>
            <a:r>
              <a:rPr lang="en-US" sz="1600" b="1" dirty="0">
                <a:solidFill>
                  <a:srgbClr val="000088"/>
                </a:solidFill>
                <a:latin typeface="Consolas" panose="020B0609020204030204" pitchFamily="49" charset="0"/>
                <a:cs typeface="Consolas" panose="020B0609020204030204" pitchFamily="49" charset="0"/>
              </a:rPr>
              <a:t>&lt;uses-permission</a:t>
            </a:r>
            <a:br>
              <a:rPr lang="en-US" sz="1600" dirty="0">
                <a:solidFill>
                  <a:srgbClr val="000000"/>
                </a:solidFill>
                <a:latin typeface="Consolas" panose="020B0609020204030204" pitchFamily="49" charset="0"/>
                <a:cs typeface="Consolas" panose="020B0609020204030204" pitchFamily="49" charset="0"/>
              </a:rPr>
            </a:br>
            <a:r>
              <a:rPr lang="en-US" sz="1600" dirty="0">
                <a:solidFill>
                  <a:srgbClr val="000000"/>
                </a:solidFill>
                <a:latin typeface="Consolas" panose="020B0609020204030204" pitchFamily="49" charset="0"/>
                <a:cs typeface="Consolas" panose="020B0609020204030204" pitchFamily="49" charset="0"/>
              </a:rPr>
              <a:t>            </a:t>
            </a:r>
            <a:r>
              <a:rPr lang="en-US" sz="1600" b="1" dirty="0" err="1">
                <a:solidFill>
                  <a:srgbClr val="882288"/>
                </a:solidFill>
                <a:latin typeface="Consolas" panose="020B0609020204030204" pitchFamily="49" charset="0"/>
                <a:cs typeface="Consolas" panose="020B0609020204030204" pitchFamily="49" charset="0"/>
              </a:rPr>
              <a:t>android:name</a:t>
            </a:r>
            <a:r>
              <a:rPr lang="en-US" sz="1600" dirty="0">
                <a:solidFill>
                  <a:srgbClr val="666600"/>
                </a:solidFill>
                <a:latin typeface="Consolas" panose="020B0609020204030204" pitchFamily="49" charset="0"/>
                <a:cs typeface="Consolas" panose="020B0609020204030204" pitchFamily="49" charset="0"/>
              </a:rPr>
              <a:t>=</a:t>
            </a:r>
            <a:r>
              <a:rPr lang="en-US" sz="1600" dirty="0">
                <a:solidFill>
                  <a:srgbClr val="880000"/>
                </a:solidFill>
                <a:latin typeface="Consolas" panose="020B0609020204030204" pitchFamily="49" charset="0"/>
                <a:cs typeface="Consolas" panose="020B0609020204030204" pitchFamily="49" charset="0"/>
              </a:rPr>
              <a:t>"</a:t>
            </a:r>
            <a:r>
              <a:rPr lang="en-US" sz="1600" b="1" dirty="0" err="1">
                <a:solidFill>
                  <a:srgbClr val="880000"/>
                </a:solidFill>
                <a:latin typeface="Consolas" panose="020B0609020204030204" pitchFamily="49" charset="0"/>
                <a:cs typeface="Consolas" panose="020B0609020204030204" pitchFamily="49" charset="0"/>
              </a:rPr>
              <a:t>android.permission.READ_EXTERNAL_STORAGE</a:t>
            </a:r>
            <a:r>
              <a:rPr lang="en-US" sz="1600" dirty="0">
                <a:solidFill>
                  <a:srgbClr val="880000"/>
                </a:solidFill>
                <a:latin typeface="Consolas" panose="020B0609020204030204" pitchFamily="49" charset="0"/>
                <a:cs typeface="Consolas" panose="020B0609020204030204" pitchFamily="49" charset="0"/>
              </a:rPr>
              <a:t>"</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88"/>
                </a:solidFill>
                <a:latin typeface="Consolas" panose="020B0609020204030204" pitchFamily="49" charset="0"/>
                <a:cs typeface="Consolas" panose="020B0609020204030204" pitchFamily="49" charset="0"/>
              </a:rPr>
              <a:t>/&gt;</a:t>
            </a:r>
            <a:r>
              <a:rPr lang="en-US" sz="1400" dirty="0"/>
              <a:t> </a:t>
            </a:r>
            <a:endParaRPr lang="en-US" sz="4000" dirty="0">
              <a:latin typeface="Arial" panose="020B0604020202020204" pitchFamily="34" charset="0"/>
            </a:endParaRPr>
          </a:p>
          <a:p>
            <a:pPr lvl="0" eaLnBrk="0" fontAlgn="base" hangingPunct="0">
              <a:spcBef>
                <a:spcPct val="0"/>
              </a:spcBef>
              <a:spcAft>
                <a:spcPct val="0"/>
              </a:spcAft>
            </a:pPr>
            <a:br>
              <a:rPr lang="en-US" sz="1600" dirty="0">
                <a:solidFill>
                  <a:srgbClr val="000000"/>
                </a:solidFill>
                <a:latin typeface="Consolas" panose="020B0609020204030204" pitchFamily="49" charset="0"/>
                <a:cs typeface="Consolas" panose="020B0609020204030204" pitchFamily="49" charset="0"/>
              </a:rPr>
            </a:br>
            <a:br>
              <a:rPr lang="en-US" sz="1600" dirty="0">
                <a:solidFill>
                  <a:srgbClr val="000000"/>
                </a:solidFill>
                <a:latin typeface="Consolas" panose="020B0609020204030204" pitchFamily="49" charset="0"/>
                <a:cs typeface="Consolas" panose="020B0609020204030204" pitchFamily="49" charset="0"/>
              </a:rPr>
            </a:b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88"/>
                </a:solidFill>
                <a:latin typeface="Consolas" panose="020B0609020204030204" pitchFamily="49" charset="0"/>
                <a:cs typeface="Consolas" panose="020B0609020204030204" pitchFamily="49" charset="0"/>
              </a:rPr>
              <a:t>&lt;application</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88"/>
                </a:solidFill>
                <a:latin typeface="Consolas" panose="020B0609020204030204" pitchFamily="49" charset="0"/>
                <a:cs typeface="Consolas" panose="020B0609020204030204" pitchFamily="49" charset="0"/>
              </a:rPr>
              <a:t>&gt;</a:t>
            </a:r>
            <a:br>
              <a:rPr lang="en-US" sz="1600" dirty="0">
                <a:solidFill>
                  <a:srgbClr val="000000"/>
                </a:solidFill>
                <a:latin typeface="Consolas" panose="020B0609020204030204" pitchFamily="49" charset="0"/>
                <a:cs typeface="Consolas" panose="020B0609020204030204" pitchFamily="49" charset="0"/>
              </a:rPr>
            </a:br>
            <a:r>
              <a:rPr lang="en-US" sz="1600" dirty="0">
                <a:solidFill>
                  <a:srgbClr val="000000"/>
                </a:solidFill>
                <a:latin typeface="Consolas" panose="020B0609020204030204" pitchFamily="49" charset="0"/>
                <a:cs typeface="Consolas" panose="020B0609020204030204" pitchFamily="49" charset="0"/>
              </a:rPr>
              <a:t>        ...</a:t>
            </a:r>
            <a:br>
              <a:rPr lang="en-US" sz="1600" dirty="0">
                <a:solidFill>
                  <a:srgbClr val="000000"/>
                </a:solidFill>
                <a:latin typeface="Consolas" panose="020B0609020204030204" pitchFamily="49" charset="0"/>
                <a:cs typeface="Consolas" panose="020B0609020204030204" pitchFamily="49" charset="0"/>
              </a:rPr>
            </a:b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88"/>
                </a:solidFill>
                <a:latin typeface="Consolas" panose="020B0609020204030204" pitchFamily="49" charset="0"/>
                <a:cs typeface="Consolas" panose="020B0609020204030204" pitchFamily="49" charset="0"/>
              </a:rPr>
              <a:t>&lt;/application&gt;</a:t>
            </a:r>
            <a:br>
              <a:rPr lang="en-US" sz="1600" dirty="0">
                <a:solidFill>
                  <a:srgbClr val="000000"/>
                </a:solidFill>
                <a:latin typeface="Consolas" panose="020B0609020204030204" pitchFamily="49" charset="0"/>
                <a:cs typeface="Consolas" panose="020B0609020204030204" pitchFamily="49" charset="0"/>
              </a:rPr>
            </a:br>
            <a:br>
              <a:rPr lang="en-US" sz="1600" dirty="0">
                <a:solidFill>
                  <a:srgbClr val="000000"/>
                </a:solidFill>
                <a:latin typeface="Consolas" panose="020B0609020204030204" pitchFamily="49" charset="0"/>
                <a:cs typeface="Consolas" panose="020B0609020204030204" pitchFamily="49" charset="0"/>
              </a:rPr>
            </a:br>
            <a:r>
              <a:rPr lang="en-US" sz="1600" dirty="0">
                <a:solidFill>
                  <a:srgbClr val="000088"/>
                </a:solidFill>
                <a:latin typeface="Consolas" panose="020B0609020204030204" pitchFamily="49" charset="0"/>
                <a:cs typeface="Consolas" panose="020B0609020204030204" pitchFamily="49" charset="0"/>
              </a:rPr>
              <a:t>&lt;/manifest&gt;</a:t>
            </a:r>
            <a:r>
              <a:rPr lang="en-US" sz="1400" dirty="0"/>
              <a:t> </a:t>
            </a:r>
            <a:endParaRPr lang="en-US" sz="4000" dirty="0">
              <a:latin typeface="Arial" panose="020B0604020202020204" pitchFamily="34" charset="0"/>
            </a:endParaRPr>
          </a:p>
        </p:txBody>
      </p:sp>
      <p:sp>
        <p:nvSpPr>
          <p:cNvPr id="4" name="Rectangle 2"/>
          <p:cNvSpPr>
            <a:spLocks noChangeArrowheads="1"/>
          </p:cNvSpPr>
          <p:nvPr/>
        </p:nvSpPr>
        <p:spPr bwMode="auto">
          <a:xfrm>
            <a:off x="0" y="-34894"/>
            <a:ext cx="65" cy="52698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95238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88640"/>
            <a:ext cx="2032014" cy="369332"/>
          </a:xfrm>
          <a:prstGeom prst="rect">
            <a:avLst/>
          </a:prstGeom>
        </p:spPr>
        <p:txBody>
          <a:bodyPr wrap="square">
            <a:spAutoFit/>
          </a:bodyPr>
          <a:lstStyle/>
          <a:p>
            <a:r>
              <a:rPr lang="en-US" dirty="0"/>
              <a:t>Run on an emulator</a:t>
            </a:r>
          </a:p>
        </p:txBody>
      </p:sp>
      <p:sp>
        <p:nvSpPr>
          <p:cNvPr id="4" name="Rectangle 1"/>
          <p:cNvSpPr>
            <a:spLocks noChangeArrowheads="1"/>
          </p:cNvSpPr>
          <p:nvPr/>
        </p:nvSpPr>
        <p:spPr bwMode="auto">
          <a:xfrm>
            <a:off x="0" y="84351"/>
            <a:ext cx="134674" cy="2884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33308" tIns="0" rIns="0" bIns="1333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solidFill>
                <a:schemeClr val="tx1"/>
              </a:solidFill>
              <a:effectLst/>
              <a:latin typeface="Roboto"/>
            </a:endParaRPr>
          </a:p>
        </p:txBody>
      </p:sp>
      <p:pic>
        <p:nvPicPr>
          <p:cNvPr id="2051" name="Picture 3" descr="https://developer.android.com/images/tools/as-avd-sta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8922" y="188640"/>
            <a:ext cx="361950" cy="3619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63896" y="557972"/>
            <a:ext cx="8484567" cy="6124754"/>
          </a:xfrm>
          <a:prstGeom prst="rect">
            <a:avLst/>
          </a:prstGeom>
        </p:spPr>
        <p:txBody>
          <a:bodyPr wrap="square">
            <a:spAutoFit/>
          </a:bodyPr>
          <a:lstStyle/>
          <a:p>
            <a:pPr lvl="0" eaLnBrk="0" fontAlgn="base" hangingPunct="0">
              <a:spcBef>
                <a:spcPct val="0"/>
              </a:spcBef>
              <a:spcAft>
                <a:spcPct val="0"/>
              </a:spcAft>
            </a:pPr>
            <a:r>
              <a:rPr lang="en-US" sz="1400" dirty="0">
                <a:latin typeface="Roboto"/>
              </a:rPr>
              <a:t>Before you run your app on an emulator, you need to create an </a:t>
            </a:r>
            <a:r>
              <a:rPr lang="en-US" sz="1400" dirty="0">
                <a:solidFill>
                  <a:srgbClr val="039BE5"/>
                </a:solidFill>
                <a:latin typeface="Roboto"/>
                <a:hlinkClick r:id="rId3"/>
              </a:rPr>
              <a:t>Android Virtual Device</a:t>
            </a:r>
            <a:r>
              <a:rPr lang="en-US" sz="1400" dirty="0">
                <a:latin typeface="Roboto"/>
              </a:rPr>
              <a:t> (AVD) definition. An AVD definition specifies the characteristics of an Android phone, tablet, Android Wear, or Android TV device that you want to simulate in the Android Emulator.</a:t>
            </a:r>
            <a:endParaRPr lang="en-US" sz="1400" dirty="0"/>
          </a:p>
          <a:p>
            <a:pPr lvl="0" eaLnBrk="0" fontAlgn="base" hangingPunct="0">
              <a:spcBef>
                <a:spcPct val="0"/>
              </a:spcBef>
              <a:spcAft>
                <a:spcPct val="0"/>
              </a:spcAft>
            </a:pPr>
            <a:r>
              <a:rPr lang="en-US" sz="1400" dirty="0">
                <a:latin typeface="Roboto"/>
              </a:rPr>
              <a:t>Create an AVD Definition as follows:</a:t>
            </a:r>
          </a:p>
          <a:p>
            <a:pPr lvl="0" eaLnBrk="0" fontAlgn="base" hangingPunct="0">
              <a:lnSpc>
                <a:spcPct val="150000"/>
              </a:lnSpc>
              <a:spcBef>
                <a:spcPct val="0"/>
              </a:spcBef>
              <a:spcAft>
                <a:spcPct val="0"/>
              </a:spcAft>
              <a:buFontTx/>
              <a:buAutoNum type="arabicPeriod"/>
            </a:pPr>
            <a:r>
              <a:rPr lang="en-US" sz="1400" dirty="0">
                <a:latin typeface="Roboto"/>
              </a:rPr>
              <a:t>Launch the Android Virtual Device Manager by selecting </a:t>
            </a:r>
            <a:r>
              <a:rPr lang="en-US" sz="1400" b="1" dirty="0">
                <a:latin typeface="Roboto"/>
              </a:rPr>
              <a:t>Tools &gt; Android &gt; AVD Manager</a:t>
            </a:r>
            <a:r>
              <a:rPr lang="en-US" sz="1400" dirty="0">
                <a:latin typeface="Roboto"/>
              </a:rPr>
              <a:t>, or by clicking the AVD Manager icon    in the toolbar.</a:t>
            </a:r>
          </a:p>
          <a:p>
            <a:pPr lvl="0" eaLnBrk="0" fontAlgn="base" hangingPunct="0">
              <a:lnSpc>
                <a:spcPct val="150000"/>
              </a:lnSpc>
              <a:spcBef>
                <a:spcPct val="0"/>
              </a:spcBef>
              <a:spcAft>
                <a:spcPct val="0"/>
              </a:spcAft>
              <a:buFontTx/>
              <a:buAutoNum type="arabicPeriod" startAt="2"/>
            </a:pPr>
            <a:r>
              <a:rPr lang="en-US" sz="1400" dirty="0">
                <a:latin typeface="Roboto"/>
              </a:rPr>
              <a:t>In the </a:t>
            </a:r>
            <a:r>
              <a:rPr lang="en-US" sz="1400" b="1" dirty="0">
                <a:latin typeface="Roboto"/>
              </a:rPr>
              <a:t>Your Virtual Devices</a:t>
            </a:r>
            <a:r>
              <a:rPr lang="en-US" sz="1400" dirty="0">
                <a:latin typeface="Roboto"/>
              </a:rPr>
              <a:t> screen, click </a:t>
            </a:r>
            <a:r>
              <a:rPr lang="en-US" sz="1400" b="1" dirty="0">
                <a:latin typeface="Roboto"/>
              </a:rPr>
              <a:t>Create Virtual Device</a:t>
            </a:r>
            <a:r>
              <a:rPr lang="en-US" sz="1400" dirty="0">
                <a:latin typeface="Roboto"/>
              </a:rPr>
              <a:t>.</a:t>
            </a:r>
          </a:p>
          <a:p>
            <a:pPr lvl="0" eaLnBrk="0" fontAlgn="base" hangingPunct="0">
              <a:lnSpc>
                <a:spcPct val="150000"/>
              </a:lnSpc>
              <a:spcBef>
                <a:spcPct val="0"/>
              </a:spcBef>
              <a:spcAft>
                <a:spcPct val="0"/>
              </a:spcAft>
              <a:buFontTx/>
              <a:buAutoNum type="arabicPeriod" startAt="3"/>
            </a:pPr>
            <a:r>
              <a:rPr lang="en-US" sz="1400" dirty="0">
                <a:latin typeface="Roboto"/>
              </a:rPr>
              <a:t>In the </a:t>
            </a:r>
            <a:r>
              <a:rPr lang="en-US" sz="1400" b="1" dirty="0">
                <a:latin typeface="Roboto"/>
              </a:rPr>
              <a:t>Select Hardware</a:t>
            </a:r>
            <a:r>
              <a:rPr lang="en-US" sz="1400" dirty="0">
                <a:latin typeface="Roboto"/>
              </a:rPr>
              <a:t> screen, select a phone device, such as Pixel, and then click </a:t>
            </a:r>
            <a:r>
              <a:rPr lang="en-US" sz="1400" b="1" dirty="0">
                <a:latin typeface="Roboto"/>
              </a:rPr>
              <a:t>Next</a:t>
            </a:r>
            <a:r>
              <a:rPr lang="en-US" sz="1400" dirty="0">
                <a:latin typeface="Roboto"/>
              </a:rPr>
              <a:t>.</a:t>
            </a:r>
          </a:p>
          <a:p>
            <a:pPr lvl="0" eaLnBrk="0" fontAlgn="base" hangingPunct="0">
              <a:lnSpc>
                <a:spcPct val="150000"/>
              </a:lnSpc>
              <a:spcBef>
                <a:spcPct val="0"/>
              </a:spcBef>
              <a:spcAft>
                <a:spcPct val="0"/>
              </a:spcAft>
              <a:buFontTx/>
              <a:buAutoNum type="arabicPeriod" startAt="4"/>
            </a:pPr>
            <a:r>
              <a:rPr lang="en-US" sz="1400" dirty="0">
                <a:latin typeface="Roboto"/>
              </a:rPr>
              <a:t>In the </a:t>
            </a:r>
            <a:r>
              <a:rPr lang="en-US" sz="1400" b="1" dirty="0">
                <a:latin typeface="Roboto"/>
              </a:rPr>
              <a:t>System Image</a:t>
            </a:r>
            <a:r>
              <a:rPr lang="en-US" sz="1400" dirty="0">
                <a:latin typeface="Roboto"/>
              </a:rPr>
              <a:t> screen, click </a:t>
            </a:r>
            <a:r>
              <a:rPr lang="en-US" sz="1400" b="1" dirty="0">
                <a:latin typeface="Roboto"/>
              </a:rPr>
              <a:t>Download</a:t>
            </a:r>
            <a:r>
              <a:rPr lang="en-US" sz="1400" dirty="0">
                <a:latin typeface="Roboto"/>
              </a:rPr>
              <a:t> for one of the recommended system images. Agree to the terms to complete the download.</a:t>
            </a:r>
          </a:p>
          <a:p>
            <a:pPr lvl="0" eaLnBrk="0" fontAlgn="base" hangingPunct="0">
              <a:lnSpc>
                <a:spcPct val="150000"/>
              </a:lnSpc>
              <a:spcBef>
                <a:spcPct val="0"/>
              </a:spcBef>
              <a:spcAft>
                <a:spcPct val="0"/>
              </a:spcAft>
              <a:buFontTx/>
              <a:buAutoNum type="arabicPeriod" startAt="5"/>
            </a:pPr>
            <a:r>
              <a:rPr lang="en-US" sz="1400" dirty="0">
                <a:latin typeface="Roboto"/>
              </a:rPr>
              <a:t>After the download is complete, select the system image from the list and click </a:t>
            </a:r>
            <a:r>
              <a:rPr lang="en-US" sz="1400" b="1" dirty="0">
                <a:latin typeface="Roboto"/>
              </a:rPr>
              <a:t>Next</a:t>
            </a:r>
            <a:r>
              <a:rPr lang="en-US" sz="1400" dirty="0">
                <a:latin typeface="Roboto"/>
              </a:rPr>
              <a:t>.</a:t>
            </a:r>
          </a:p>
          <a:p>
            <a:pPr lvl="0" eaLnBrk="0" fontAlgn="base" hangingPunct="0">
              <a:lnSpc>
                <a:spcPct val="150000"/>
              </a:lnSpc>
              <a:spcBef>
                <a:spcPct val="0"/>
              </a:spcBef>
              <a:spcAft>
                <a:spcPct val="0"/>
              </a:spcAft>
              <a:buFontTx/>
              <a:buAutoNum type="arabicPeriod" startAt="6"/>
            </a:pPr>
            <a:r>
              <a:rPr lang="en-US" sz="1400" dirty="0">
                <a:latin typeface="Roboto"/>
              </a:rPr>
              <a:t>On the next screen, leave all the configuration settings as they are and click </a:t>
            </a:r>
            <a:r>
              <a:rPr lang="en-US" sz="1400" b="1" dirty="0">
                <a:latin typeface="Roboto"/>
              </a:rPr>
              <a:t>Finish</a:t>
            </a:r>
            <a:r>
              <a:rPr lang="en-US" sz="1400" dirty="0">
                <a:latin typeface="Roboto"/>
              </a:rPr>
              <a:t>.</a:t>
            </a:r>
          </a:p>
          <a:p>
            <a:pPr lvl="0" eaLnBrk="0" fontAlgn="base" hangingPunct="0">
              <a:lnSpc>
                <a:spcPct val="150000"/>
              </a:lnSpc>
              <a:spcBef>
                <a:spcPct val="0"/>
              </a:spcBef>
              <a:spcAft>
                <a:spcPct val="0"/>
              </a:spcAft>
              <a:buFontTx/>
              <a:buAutoNum type="arabicPeriod" startAt="7"/>
            </a:pPr>
            <a:r>
              <a:rPr lang="en-US" sz="1400" dirty="0">
                <a:latin typeface="Roboto"/>
              </a:rPr>
              <a:t>Back in the </a:t>
            </a:r>
            <a:r>
              <a:rPr lang="en-US" sz="1400" b="1" dirty="0">
                <a:latin typeface="Roboto"/>
              </a:rPr>
              <a:t>Your Virtual Devices</a:t>
            </a:r>
            <a:r>
              <a:rPr lang="en-US" sz="1400" dirty="0">
                <a:latin typeface="Roboto"/>
              </a:rPr>
              <a:t> screen, select the device you just created and click </a:t>
            </a:r>
            <a:r>
              <a:rPr lang="en-US" sz="1400" b="1" dirty="0">
                <a:latin typeface="Roboto"/>
              </a:rPr>
              <a:t>Launch this AVD in the emulator</a:t>
            </a:r>
            <a:r>
              <a:rPr lang="en-US" sz="1400" dirty="0">
                <a:latin typeface="Roboto"/>
              </a:rPr>
              <a:t>   .</a:t>
            </a:r>
          </a:p>
          <a:p>
            <a:pPr lvl="0" eaLnBrk="0" fontAlgn="base" hangingPunct="0">
              <a:lnSpc>
                <a:spcPct val="150000"/>
              </a:lnSpc>
              <a:spcBef>
                <a:spcPct val="0"/>
              </a:spcBef>
              <a:spcAft>
                <a:spcPct val="0"/>
              </a:spcAft>
            </a:pPr>
            <a:r>
              <a:rPr lang="en-US" sz="1400" dirty="0">
                <a:latin typeface="Roboto"/>
              </a:rPr>
              <a:t>While the emulator starts up, close the Android Virtual Device Manager window and return to your project so you can run the app:</a:t>
            </a:r>
            <a:endParaRPr lang="en-US" sz="1400" dirty="0"/>
          </a:p>
          <a:p>
            <a:pPr lvl="0" eaLnBrk="0" fontAlgn="base" hangingPunct="0">
              <a:lnSpc>
                <a:spcPct val="150000"/>
              </a:lnSpc>
              <a:spcBef>
                <a:spcPct val="0"/>
              </a:spcBef>
              <a:spcAft>
                <a:spcPct val="0"/>
              </a:spcAft>
              <a:buFontTx/>
              <a:buAutoNum type="arabicPeriod"/>
            </a:pPr>
            <a:r>
              <a:rPr lang="en-US" sz="1400" dirty="0">
                <a:latin typeface="Roboto"/>
              </a:rPr>
              <a:t>Once the emulator is booted up, click the </a:t>
            </a:r>
            <a:r>
              <a:rPr lang="en-US" sz="1400" b="1" dirty="0">
                <a:latin typeface="Roboto"/>
              </a:rPr>
              <a:t>app</a:t>
            </a:r>
            <a:r>
              <a:rPr lang="en-US" sz="1400" dirty="0">
                <a:latin typeface="Roboto"/>
              </a:rPr>
              <a:t> module in the </a:t>
            </a:r>
            <a:r>
              <a:rPr lang="en-US" sz="1400" b="1" dirty="0">
                <a:latin typeface="Roboto"/>
              </a:rPr>
              <a:t>Project</a:t>
            </a:r>
            <a:r>
              <a:rPr lang="en-US" sz="1400" dirty="0">
                <a:latin typeface="Roboto"/>
              </a:rPr>
              <a:t> window and then select </a:t>
            </a:r>
            <a:r>
              <a:rPr lang="en-US" sz="1400" b="1" dirty="0">
                <a:latin typeface="Roboto"/>
              </a:rPr>
              <a:t>Run &gt; Run</a:t>
            </a:r>
            <a:r>
              <a:rPr lang="en-US" sz="1400" dirty="0">
                <a:latin typeface="Roboto"/>
              </a:rPr>
              <a:t> (or click </a:t>
            </a:r>
            <a:r>
              <a:rPr lang="en-US" sz="1400" b="1" dirty="0">
                <a:latin typeface="Roboto"/>
              </a:rPr>
              <a:t>Run</a:t>
            </a:r>
            <a:r>
              <a:rPr lang="en-US" sz="1400" dirty="0">
                <a:latin typeface="Roboto"/>
              </a:rPr>
              <a:t>    in the toolbar).</a:t>
            </a:r>
          </a:p>
          <a:p>
            <a:pPr lvl="0" eaLnBrk="0" fontAlgn="base" hangingPunct="0">
              <a:lnSpc>
                <a:spcPct val="150000"/>
              </a:lnSpc>
              <a:spcBef>
                <a:spcPct val="0"/>
              </a:spcBef>
              <a:spcAft>
                <a:spcPct val="0"/>
              </a:spcAft>
              <a:buFontTx/>
              <a:buAutoNum type="arabicPeriod" startAt="2"/>
            </a:pPr>
            <a:r>
              <a:rPr lang="en-US" sz="1400" dirty="0">
                <a:latin typeface="Roboto"/>
              </a:rPr>
              <a:t>In the </a:t>
            </a:r>
            <a:r>
              <a:rPr lang="en-US" sz="1400" b="1" dirty="0">
                <a:latin typeface="Roboto"/>
              </a:rPr>
              <a:t>Select Deployment Target</a:t>
            </a:r>
            <a:r>
              <a:rPr lang="en-US" sz="1400" dirty="0">
                <a:latin typeface="Roboto"/>
              </a:rPr>
              <a:t> window, select the emulator and click </a:t>
            </a:r>
            <a:r>
              <a:rPr lang="en-US" sz="1400" b="1" dirty="0">
                <a:latin typeface="Roboto"/>
              </a:rPr>
              <a:t>OK</a:t>
            </a:r>
            <a:r>
              <a:rPr lang="en-US" sz="1400" dirty="0">
                <a:latin typeface="Roboto"/>
              </a:rPr>
              <a:t>.</a:t>
            </a:r>
          </a:p>
          <a:p>
            <a:pPr lvl="0" eaLnBrk="0" fontAlgn="base" hangingPunct="0">
              <a:lnSpc>
                <a:spcPct val="150000"/>
              </a:lnSpc>
              <a:spcBef>
                <a:spcPct val="0"/>
              </a:spcBef>
              <a:spcAft>
                <a:spcPct val="0"/>
              </a:spcAft>
            </a:pPr>
            <a:r>
              <a:rPr lang="en-US" sz="1400" dirty="0">
                <a:latin typeface="Roboto"/>
              </a:rPr>
              <a:t>Android Studio installs the app on the emulator and starts it.</a:t>
            </a:r>
          </a:p>
        </p:txBody>
      </p:sp>
    </p:spTree>
    <p:extLst>
      <p:ext uri="{BB962C8B-B14F-4D97-AF65-F5344CB8AC3E}">
        <p14:creationId xmlns:p14="http://schemas.microsoft.com/office/powerpoint/2010/main" val="17925493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603" y="692696"/>
            <a:ext cx="8964488" cy="5478423"/>
          </a:xfrm>
          <a:prstGeom prst="rect">
            <a:avLst/>
          </a:prstGeom>
        </p:spPr>
        <p:txBody>
          <a:bodyPr wrap="square">
            <a:spAutoFit/>
          </a:bodyPr>
          <a:lstStyle/>
          <a:p>
            <a:pPr algn="just">
              <a:buFont typeface="+mj-lt"/>
              <a:buAutoNum type="arabicPeriod"/>
            </a:pPr>
            <a:r>
              <a:rPr lang="en-US" sz="1400" b="1" dirty="0">
                <a:solidFill>
                  <a:srgbClr val="006699"/>
                </a:solidFill>
                <a:latin typeface="verdana" panose="020B0604030504040204" pitchFamily="34" charset="0"/>
              </a:rPr>
              <a:t>&lt;manifest</a:t>
            </a: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xmlns:android</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"http://schemas.android.com/</a:t>
            </a:r>
            <a:r>
              <a:rPr lang="en-US" sz="1400" dirty="0" err="1">
                <a:solidFill>
                  <a:srgbClr val="0000FF"/>
                </a:solidFill>
                <a:latin typeface="verdana" panose="020B0604030504040204" pitchFamily="34" charset="0"/>
              </a:rPr>
              <a:t>apk</a:t>
            </a:r>
            <a:r>
              <a:rPr lang="en-US" sz="1400" dirty="0">
                <a:solidFill>
                  <a:srgbClr val="0000FF"/>
                </a:solidFill>
                <a:latin typeface="verdana" panose="020B0604030504040204" pitchFamily="34" charset="0"/>
              </a:rPr>
              <a:t>/res/android"</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a:solidFill>
                  <a:srgbClr val="FF0000"/>
                </a:solidFill>
                <a:latin typeface="verdana" panose="020B0604030504040204" pitchFamily="34" charset="0"/>
              </a:rPr>
              <a:t>package</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a:t>
            </a:r>
            <a:r>
              <a:rPr lang="en-US" sz="1400" dirty="0" err="1">
                <a:solidFill>
                  <a:srgbClr val="0000FF"/>
                </a:solidFill>
                <a:latin typeface="verdana" panose="020B0604030504040204" pitchFamily="34" charset="0"/>
              </a:rPr>
              <a:t>com.javatpoint.hello</a:t>
            </a:r>
            <a:r>
              <a:rPr lang="en-US" sz="1400" dirty="0">
                <a:solidFill>
                  <a:srgbClr val="0000FF"/>
                </a:solidFill>
                <a:latin typeface="verdana" panose="020B0604030504040204" pitchFamily="34" charset="0"/>
              </a:rPr>
              <a:t>"</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android:versionCode</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"1"</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android:versionName</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"1.0"</a:t>
            </a: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&gt;</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&lt;uses-</a:t>
            </a:r>
            <a:r>
              <a:rPr lang="en-US" sz="1400" b="1" dirty="0" err="1">
                <a:solidFill>
                  <a:srgbClr val="006699"/>
                </a:solidFill>
                <a:latin typeface="verdana" panose="020B0604030504040204" pitchFamily="34" charset="0"/>
              </a:rPr>
              <a:t>sdk</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android:minSdkVersion</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"8"</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android:targetSdkVersion</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"15"</a:t>
            </a: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/&gt;</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&lt;application</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android:icon</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a:t>
            </a:r>
            <a:r>
              <a:rPr lang="en-US" sz="1400" dirty="0" err="1">
                <a:solidFill>
                  <a:srgbClr val="0000FF"/>
                </a:solidFill>
                <a:latin typeface="verdana" panose="020B0604030504040204" pitchFamily="34" charset="0"/>
              </a:rPr>
              <a:t>drawable</a:t>
            </a:r>
            <a:r>
              <a:rPr lang="en-US" sz="1400" dirty="0">
                <a:solidFill>
                  <a:srgbClr val="0000FF"/>
                </a:solidFill>
                <a:latin typeface="verdana" panose="020B0604030504040204" pitchFamily="34" charset="0"/>
              </a:rPr>
              <a:t>/</a:t>
            </a:r>
            <a:r>
              <a:rPr lang="en-US" sz="1400" dirty="0" err="1">
                <a:solidFill>
                  <a:srgbClr val="0000FF"/>
                </a:solidFill>
                <a:latin typeface="verdana" panose="020B0604030504040204" pitchFamily="34" charset="0"/>
              </a:rPr>
              <a:t>ic_launcher</a:t>
            </a:r>
            <a:r>
              <a:rPr lang="en-US" sz="1400" dirty="0">
                <a:solidFill>
                  <a:srgbClr val="0000FF"/>
                </a:solidFill>
                <a:latin typeface="verdana" panose="020B0604030504040204" pitchFamily="34" charset="0"/>
              </a:rPr>
              <a:t>"</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android:label</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"@string/</a:t>
            </a:r>
            <a:r>
              <a:rPr lang="en-US" sz="1400" dirty="0" err="1">
                <a:solidFill>
                  <a:srgbClr val="0000FF"/>
                </a:solidFill>
                <a:latin typeface="verdana" panose="020B0604030504040204" pitchFamily="34" charset="0"/>
              </a:rPr>
              <a:t>app_name</a:t>
            </a:r>
            <a:r>
              <a:rPr lang="en-US" sz="1400" dirty="0">
                <a:solidFill>
                  <a:srgbClr val="0000FF"/>
                </a:solidFill>
                <a:latin typeface="verdana" panose="020B0604030504040204" pitchFamily="34" charset="0"/>
              </a:rPr>
              <a:t>"</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android:theme</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"@style/</a:t>
            </a:r>
            <a:r>
              <a:rPr lang="en-US" sz="1400" dirty="0" err="1">
                <a:solidFill>
                  <a:srgbClr val="0000FF"/>
                </a:solidFill>
                <a:latin typeface="verdana" panose="020B0604030504040204" pitchFamily="34" charset="0"/>
              </a:rPr>
              <a:t>AppTheme</a:t>
            </a:r>
            <a:r>
              <a:rPr lang="en-US" sz="1400" dirty="0">
                <a:solidFill>
                  <a:srgbClr val="0000FF"/>
                </a:solidFill>
                <a:latin typeface="verdana" panose="020B0604030504040204" pitchFamily="34" charset="0"/>
              </a:rPr>
              <a:t>"</a:t>
            </a: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&gt;</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&lt;activity</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android:name</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a:t>
            </a:r>
            <a:r>
              <a:rPr lang="en-US" sz="1400" dirty="0" err="1">
                <a:solidFill>
                  <a:srgbClr val="0000FF"/>
                </a:solidFill>
                <a:latin typeface="verdana" panose="020B0604030504040204" pitchFamily="34" charset="0"/>
              </a:rPr>
              <a:t>MainActivity</a:t>
            </a:r>
            <a:r>
              <a:rPr lang="en-US" sz="1400" dirty="0">
                <a:solidFill>
                  <a:srgbClr val="0000FF"/>
                </a:solidFill>
                <a:latin typeface="verdana" panose="020B0604030504040204" pitchFamily="34" charset="0"/>
              </a:rPr>
              <a:t>"</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android:label</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"@string/</a:t>
            </a:r>
            <a:r>
              <a:rPr lang="en-US" sz="1400" dirty="0" err="1">
                <a:solidFill>
                  <a:srgbClr val="0000FF"/>
                </a:solidFill>
                <a:latin typeface="verdana" panose="020B0604030504040204" pitchFamily="34" charset="0"/>
              </a:rPr>
              <a:t>title_activity_main</a:t>
            </a:r>
            <a:r>
              <a:rPr lang="en-US" sz="1400" dirty="0">
                <a:solidFill>
                  <a:srgbClr val="0000FF"/>
                </a:solidFill>
                <a:latin typeface="verdana" panose="020B0604030504040204" pitchFamily="34" charset="0"/>
              </a:rPr>
              <a:t>"</a:t>
            </a: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&gt;</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&lt;intent-filter&gt;</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&lt;action</a:t>
            </a: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android:name</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a:t>
            </a:r>
            <a:r>
              <a:rPr lang="en-US" sz="1400" dirty="0" err="1">
                <a:solidFill>
                  <a:srgbClr val="0000FF"/>
                </a:solidFill>
                <a:latin typeface="verdana" panose="020B0604030504040204" pitchFamily="34" charset="0"/>
              </a:rPr>
              <a:t>android.intent.action.MAIN</a:t>
            </a:r>
            <a:r>
              <a:rPr lang="en-US" sz="1400" dirty="0">
                <a:solidFill>
                  <a:srgbClr val="0000FF"/>
                </a:solidFill>
                <a:latin typeface="verdana" panose="020B0604030504040204" pitchFamily="34" charset="0"/>
              </a:rPr>
              <a:t>"</a:t>
            </a: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/&gt;</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&lt;category</a:t>
            </a: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android:name</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a:t>
            </a:r>
            <a:r>
              <a:rPr lang="en-US" sz="1400" dirty="0" err="1">
                <a:solidFill>
                  <a:srgbClr val="0000FF"/>
                </a:solidFill>
                <a:latin typeface="verdana" panose="020B0604030504040204" pitchFamily="34" charset="0"/>
              </a:rPr>
              <a:t>android.intent.category.LAUNCHER</a:t>
            </a:r>
            <a:r>
              <a:rPr lang="en-US" sz="1400" dirty="0">
                <a:solidFill>
                  <a:srgbClr val="0000FF"/>
                </a:solidFill>
                <a:latin typeface="verdana" panose="020B0604030504040204" pitchFamily="34" charset="0"/>
              </a:rPr>
              <a:t>"</a:t>
            </a: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/&gt;</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&lt;/intent-filter&gt;</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&lt;/activity&gt;</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&lt;/application&gt;</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p>
          <a:p>
            <a:pPr algn="just">
              <a:buFont typeface="+mj-lt"/>
              <a:buAutoNum type="arabicPeriod"/>
            </a:pPr>
            <a:r>
              <a:rPr lang="en-US" sz="1400" b="1" dirty="0">
                <a:solidFill>
                  <a:srgbClr val="006699"/>
                </a:solidFill>
                <a:latin typeface="verdana" panose="020B0604030504040204" pitchFamily="34" charset="0"/>
              </a:rPr>
              <a:t>&lt;/manifest&gt;</a:t>
            </a:r>
            <a:r>
              <a:rPr lang="en-US" sz="1400" dirty="0">
                <a:solidFill>
                  <a:srgbClr val="000000"/>
                </a:solidFill>
                <a:latin typeface="verdana" panose="020B0604030504040204" pitchFamily="34" charset="0"/>
              </a:rPr>
              <a:t> </a:t>
            </a:r>
            <a:endParaRPr lang="en-US" sz="1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4468366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91680" y="2492896"/>
            <a:ext cx="6102953" cy="646331"/>
          </a:xfrm>
          <a:prstGeom prst="rect">
            <a:avLst/>
          </a:prstGeom>
        </p:spPr>
        <p:txBody>
          <a:bodyPr wrap="none">
            <a:spAutoFit/>
          </a:bodyPr>
          <a:lstStyle/>
          <a:p>
            <a:pPr algn="ctr"/>
            <a:r>
              <a:rPr lang="en-US" sz="3600" b="1" dirty="0">
                <a:solidFill>
                  <a:schemeClr val="accent2"/>
                </a:solidFill>
                <a:latin typeface="Verdana" panose="020B0604030504040204" pitchFamily="34" charset="0"/>
              </a:rPr>
              <a:t>Android - Login Screen</a:t>
            </a:r>
            <a:endParaRPr lang="en-US" sz="3600" b="1" i="0" dirty="0">
              <a:solidFill>
                <a:schemeClr val="accent2"/>
              </a:solidFill>
              <a:effectLst/>
              <a:latin typeface="Verdana" panose="020B0604030504040204" pitchFamily="34" charset="0"/>
            </a:endParaRPr>
          </a:p>
        </p:txBody>
      </p:sp>
    </p:spTree>
    <p:extLst>
      <p:ext uri="{BB962C8B-B14F-4D97-AF65-F5344CB8AC3E}">
        <p14:creationId xmlns:p14="http://schemas.microsoft.com/office/powerpoint/2010/main" val="23013790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60648"/>
            <a:ext cx="8820472" cy="4247317"/>
          </a:xfrm>
          <a:prstGeom prst="rect">
            <a:avLst/>
          </a:prstGeom>
        </p:spPr>
        <p:txBody>
          <a:bodyPr wrap="square">
            <a:spAutoFit/>
          </a:bodyPr>
          <a:lstStyle/>
          <a:p>
            <a:r>
              <a:rPr lang="en-US" sz="1600" dirty="0">
                <a:solidFill>
                  <a:srgbClr val="000000"/>
                </a:solidFill>
                <a:latin typeface="Verdana" panose="020B0604030504040204" pitchFamily="34" charset="0"/>
              </a:rPr>
              <a:t>A login application is the screen asking your credentials to login to some particular application. You might have seen it when logging into </a:t>
            </a:r>
            <a:r>
              <a:rPr lang="en-US" sz="1600" dirty="0" err="1">
                <a:solidFill>
                  <a:srgbClr val="000000"/>
                </a:solidFill>
                <a:latin typeface="Verdana" panose="020B0604030504040204" pitchFamily="34" charset="0"/>
              </a:rPr>
              <a:t>facebook,twitter</a:t>
            </a:r>
            <a:r>
              <a:rPr lang="en-US" sz="1600" dirty="0">
                <a:solidFill>
                  <a:srgbClr val="000000"/>
                </a:solidFill>
                <a:latin typeface="Verdana" panose="020B0604030504040204" pitchFamily="34" charset="0"/>
              </a:rPr>
              <a:t> </a:t>
            </a:r>
            <a:r>
              <a:rPr lang="en-US" sz="1600" dirty="0" err="1">
                <a:solidFill>
                  <a:srgbClr val="000000"/>
                </a:solidFill>
                <a:latin typeface="Verdana" panose="020B0604030504040204" pitchFamily="34" charset="0"/>
              </a:rPr>
              <a:t>e.t.c</a:t>
            </a:r>
            <a:endParaRPr lang="en-US" sz="1600" dirty="0">
              <a:solidFill>
                <a:srgbClr val="000000"/>
              </a:solidFill>
              <a:latin typeface="Verdana" panose="020B0604030504040204" pitchFamily="34" charset="0"/>
            </a:endParaRPr>
          </a:p>
          <a:p>
            <a:endParaRPr lang="en-US" sz="1600" dirty="0">
              <a:solidFill>
                <a:srgbClr val="000000"/>
              </a:solidFill>
              <a:latin typeface="Verdana" panose="020B0604030504040204" pitchFamily="34" charset="0"/>
            </a:endParaRPr>
          </a:p>
          <a:p>
            <a:pPr lvl="0"/>
            <a:r>
              <a:rPr lang="en-US" sz="1600" dirty="0">
                <a:solidFill>
                  <a:srgbClr val="000088"/>
                </a:solidFill>
                <a:latin typeface="Menlo"/>
              </a:rPr>
              <a:t>&lt;</a:t>
            </a:r>
            <a:r>
              <a:rPr lang="en-US" sz="1600" dirty="0" err="1">
                <a:solidFill>
                  <a:srgbClr val="000088"/>
                </a:solidFill>
                <a:latin typeface="Menlo"/>
              </a:rPr>
              <a:t>EditText</a:t>
            </a:r>
            <a:r>
              <a:rPr lang="en-US" sz="1600" dirty="0">
                <a:solidFill>
                  <a:srgbClr val="313131"/>
                </a:solidFill>
                <a:latin typeface="Menlo"/>
              </a:rPr>
              <a:t> </a:t>
            </a:r>
            <a:r>
              <a:rPr lang="en-US" sz="1600" dirty="0" err="1">
                <a:solidFill>
                  <a:srgbClr val="7F0055"/>
                </a:solidFill>
                <a:latin typeface="Menlo"/>
              </a:rPr>
              <a:t>android:id</a:t>
            </a:r>
            <a:r>
              <a:rPr lang="en-US" sz="1600" dirty="0">
                <a:solidFill>
                  <a:srgbClr val="313131"/>
                </a:solidFill>
                <a:latin typeface="Menlo"/>
              </a:rPr>
              <a:t> </a:t>
            </a:r>
            <a:r>
              <a:rPr lang="en-US" sz="1600" dirty="0">
                <a:solidFill>
                  <a:srgbClr val="666600"/>
                </a:solidFill>
                <a:latin typeface="Menlo"/>
              </a:rPr>
              <a:t>=</a:t>
            </a:r>
            <a:r>
              <a:rPr lang="en-US" sz="1600" dirty="0">
                <a:solidFill>
                  <a:srgbClr val="313131"/>
                </a:solidFill>
                <a:latin typeface="Menlo"/>
              </a:rPr>
              <a:t> </a:t>
            </a:r>
            <a:r>
              <a:rPr lang="en-US" sz="1600" dirty="0">
                <a:solidFill>
                  <a:srgbClr val="008800"/>
                </a:solidFill>
                <a:latin typeface="Menlo"/>
              </a:rPr>
              <a:t>"@+id/editText2"</a:t>
            </a:r>
            <a:r>
              <a:rPr lang="en-US" sz="1600" dirty="0">
                <a:solidFill>
                  <a:srgbClr val="313131"/>
                </a:solidFill>
                <a:latin typeface="Menlo"/>
              </a:rPr>
              <a:t> </a:t>
            </a:r>
            <a:r>
              <a:rPr lang="en-US" sz="1600" dirty="0" err="1">
                <a:solidFill>
                  <a:srgbClr val="7F0055"/>
                </a:solidFill>
                <a:latin typeface="Menlo"/>
              </a:rPr>
              <a:t>android:layout_width</a:t>
            </a:r>
            <a:r>
              <a:rPr lang="en-US" sz="1600" dirty="0">
                <a:solidFill>
                  <a:srgbClr val="313131"/>
                </a:solidFill>
                <a:latin typeface="Menlo"/>
              </a:rPr>
              <a:t> </a:t>
            </a:r>
            <a:r>
              <a:rPr lang="en-US" sz="1600" dirty="0">
                <a:solidFill>
                  <a:srgbClr val="666600"/>
                </a:solidFill>
                <a:latin typeface="Menlo"/>
              </a:rPr>
              <a:t>=</a:t>
            </a:r>
            <a:r>
              <a:rPr lang="en-US" sz="1600" dirty="0">
                <a:solidFill>
                  <a:srgbClr val="313131"/>
                </a:solidFill>
                <a:latin typeface="Menlo"/>
              </a:rPr>
              <a:t> </a:t>
            </a:r>
            <a:r>
              <a:rPr lang="en-US" sz="1600" dirty="0">
                <a:solidFill>
                  <a:srgbClr val="008800"/>
                </a:solidFill>
                <a:latin typeface="Menlo"/>
              </a:rPr>
              <a:t>"</a:t>
            </a:r>
            <a:r>
              <a:rPr lang="en-US" sz="1600" dirty="0" err="1">
                <a:solidFill>
                  <a:srgbClr val="008800"/>
                </a:solidFill>
                <a:latin typeface="Menlo"/>
              </a:rPr>
              <a:t>wrap_content</a:t>
            </a:r>
            <a:r>
              <a:rPr lang="en-US" sz="1600" dirty="0">
                <a:solidFill>
                  <a:srgbClr val="008800"/>
                </a:solidFill>
                <a:latin typeface="Menlo"/>
              </a:rPr>
              <a:t>"</a:t>
            </a:r>
            <a:r>
              <a:rPr lang="en-US" sz="1600" dirty="0">
                <a:solidFill>
                  <a:srgbClr val="313131"/>
                </a:solidFill>
                <a:latin typeface="Menlo"/>
              </a:rPr>
              <a:t> </a:t>
            </a:r>
            <a:r>
              <a:rPr lang="en-US" sz="1600" dirty="0" err="1">
                <a:solidFill>
                  <a:srgbClr val="7F0055"/>
                </a:solidFill>
                <a:latin typeface="Menlo"/>
              </a:rPr>
              <a:t>android:layout_height</a:t>
            </a:r>
            <a:r>
              <a:rPr lang="en-US" sz="1600" dirty="0">
                <a:solidFill>
                  <a:srgbClr val="313131"/>
                </a:solidFill>
                <a:latin typeface="Menlo"/>
              </a:rPr>
              <a:t> </a:t>
            </a:r>
            <a:r>
              <a:rPr lang="en-US" sz="1600" dirty="0">
                <a:solidFill>
                  <a:srgbClr val="666600"/>
                </a:solidFill>
                <a:latin typeface="Menlo"/>
              </a:rPr>
              <a:t>=</a:t>
            </a:r>
            <a:r>
              <a:rPr lang="en-US" sz="1600" dirty="0">
                <a:solidFill>
                  <a:srgbClr val="313131"/>
                </a:solidFill>
                <a:latin typeface="Menlo"/>
              </a:rPr>
              <a:t> </a:t>
            </a:r>
            <a:r>
              <a:rPr lang="en-US" sz="1600" dirty="0">
                <a:solidFill>
                  <a:srgbClr val="008800"/>
                </a:solidFill>
                <a:latin typeface="Menlo"/>
              </a:rPr>
              <a:t>"</a:t>
            </a:r>
            <a:r>
              <a:rPr lang="en-US" sz="1600" dirty="0" err="1">
                <a:solidFill>
                  <a:srgbClr val="008800"/>
                </a:solidFill>
                <a:latin typeface="Menlo"/>
              </a:rPr>
              <a:t>wrap_content</a:t>
            </a:r>
            <a:r>
              <a:rPr lang="en-US" sz="1600" dirty="0">
                <a:solidFill>
                  <a:srgbClr val="008800"/>
                </a:solidFill>
                <a:latin typeface="Menlo"/>
              </a:rPr>
              <a:t>"</a:t>
            </a:r>
            <a:r>
              <a:rPr lang="en-US" sz="1600" dirty="0">
                <a:solidFill>
                  <a:srgbClr val="313131"/>
                </a:solidFill>
                <a:latin typeface="Menlo"/>
              </a:rPr>
              <a:t> </a:t>
            </a:r>
            <a:r>
              <a:rPr lang="en-US" sz="1600" dirty="0" err="1">
                <a:solidFill>
                  <a:srgbClr val="7F0055"/>
                </a:solidFill>
                <a:latin typeface="Menlo"/>
              </a:rPr>
              <a:t>android:inputType</a:t>
            </a:r>
            <a:r>
              <a:rPr lang="en-US" sz="1600" dirty="0">
                <a:solidFill>
                  <a:srgbClr val="313131"/>
                </a:solidFill>
                <a:latin typeface="Menlo"/>
              </a:rPr>
              <a:t> </a:t>
            </a:r>
            <a:r>
              <a:rPr lang="en-US" sz="1600" dirty="0">
                <a:solidFill>
                  <a:srgbClr val="666600"/>
                </a:solidFill>
                <a:latin typeface="Menlo"/>
              </a:rPr>
              <a:t>=</a:t>
            </a:r>
            <a:r>
              <a:rPr lang="en-US" sz="1600" dirty="0">
                <a:solidFill>
                  <a:srgbClr val="313131"/>
                </a:solidFill>
                <a:latin typeface="Menlo"/>
              </a:rPr>
              <a:t> </a:t>
            </a:r>
            <a:r>
              <a:rPr lang="en-US" sz="1600" dirty="0">
                <a:solidFill>
                  <a:srgbClr val="008800"/>
                </a:solidFill>
                <a:latin typeface="Menlo"/>
              </a:rPr>
              <a:t>"</a:t>
            </a:r>
            <a:r>
              <a:rPr lang="en-US" sz="1600" dirty="0" err="1">
                <a:solidFill>
                  <a:srgbClr val="008800"/>
                </a:solidFill>
                <a:latin typeface="Menlo"/>
              </a:rPr>
              <a:t>textPassword</a:t>
            </a:r>
            <a:r>
              <a:rPr lang="en-US" sz="1600" dirty="0">
                <a:solidFill>
                  <a:srgbClr val="008800"/>
                </a:solidFill>
                <a:latin typeface="Menlo"/>
              </a:rPr>
              <a:t>"</a:t>
            </a:r>
            <a:r>
              <a:rPr lang="en-US" sz="1600" dirty="0">
                <a:solidFill>
                  <a:srgbClr val="313131"/>
                </a:solidFill>
                <a:latin typeface="Menlo"/>
              </a:rPr>
              <a:t> </a:t>
            </a:r>
            <a:r>
              <a:rPr lang="en-US" sz="1600" dirty="0">
                <a:solidFill>
                  <a:srgbClr val="000088"/>
                </a:solidFill>
                <a:latin typeface="Menlo"/>
              </a:rPr>
              <a:t>/&gt;</a:t>
            </a:r>
            <a:r>
              <a:rPr lang="en-US" sz="1600" dirty="0">
                <a:solidFill>
                  <a:srgbClr val="313131"/>
                </a:solidFill>
                <a:latin typeface="Menlo"/>
              </a:rPr>
              <a:t> </a:t>
            </a:r>
          </a:p>
          <a:p>
            <a:pPr lvl="0"/>
            <a:endParaRPr lang="en-US" sz="1600" dirty="0">
              <a:solidFill>
                <a:srgbClr val="313131"/>
              </a:solidFill>
              <a:latin typeface="Menlo"/>
            </a:endParaRPr>
          </a:p>
          <a:p>
            <a:pPr lvl="0"/>
            <a:r>
              <a:rPr lang="en-US" sz="1600" dirty="0">
                <a:solidFill>
                  <a:srgbClr val="000088"/>
                </a:solidFill>
                <a:latin typeface="Menlo"/>
              </a:rPr>
              <a:t>&lt;</a:t>
            </a:r>
            <a:r>
              <a:rPr lang="en-US" sz="1600" dirty="0" err="1">
                <a:solidFill>
                  <a:srgbClr val="000088"/>
                </a:solidFill>
                <a:latin typeface="Menlo"/>
              </a:rPr>
              <a:t>EditText</a:t>
            </a:r>
            <a:r>
              <a:rPr lang="en-US" sz="1600" dirty="0">
                <a:solidFill>
                  <a:srgbClr val="313131"/>
                </a:solidFill>
                <a:latin typeface="Menlo"/>
              </a:rPr>
              <a:t> </a:t>
            </a:r>
            <a:r>
              <a:rPr lang="en-US" sz="1600" dirty="0" err="1">
                <a:solidFill>
                  <a:srgbClr val="7F0055"/>
                </a:solidFill>
                <a:latin typeface="Menlo"/>
              </a:rPr>
              <a:t>android:id</a:t>
            </a:r>
            <a:r>
              <a:rPr lang="en-US" sz="1600" dirty="0">
                <a:solidFill>
                  <a:srgbClr val="313131"/>
                </a:solidFill>
                <a:latin typeface="Menlo"/>
              </a:rPr>
              <a:t> </a:t>
            </a:r>
            <a:r>
              <a:rPr lang="en-US" sz="1600" dirty="0">
                <a:solidFill>
                  <a:srgbClr val="666600"/>
                </a:solidFill>
                <a:latin typeface="Menlo"/>
              </a:rPr>
              <a:t>=</a:t>
            </a:r>
            <a:r>
              <a:rPr lang="en-US" sz="1600" dirty="0">
                <a:solidFill>
                  <a:srgbClr val="313131"/>
                </a:solidFill>
                <a:latin typeface="Menlo"/>
              </a:rPr>
              <a:t> </a:t>
            </a:r>
            <a:r>
              <a:rPr lang="en-US" sz="1600" dirty="0">
                <a:solidFill>
                  <a:srgbClr val="008800"/>
                </a:solidFill>
                <a:latin typeface="Menlo"/>
              </a:rPr>
              <a:t>"@+id/editText1"</a:t>
            </a:r>
            <a:r>
              <a:rPr lang="en-US" sz="1600" dirty="0">
                <a:solidFill>
                  <a:srgbClr val="313131"/>
                </a:solidFill>
                <a:latin typeface="Menlo"/>
              </a:rPr>
              <a:t> </a:t>
            </a:r>
            <a:r>
              <a:rPr lang="en-US" sz="1600" dirty="0" err="1">
                <a:solidFill>
                  <a:srgbClr val="7F0055"/>
                </a:solidFill>
                <a:latin typeface="Menlo"/>
              </a:rPr>
              <a:t>android:layout_width</a:t>
            </a:r>
            <a:r>
              <a:rPr lang="en-US" sz="1600" dirty="0">
                <a:solidFill>
                  <a:srgbClr val="313131"/>
                </a:solidFill>
                <a:latin typeface="Menlo"/>
              </a:rPr>
              <a:t> </a:t>
            </a:r>
            <a:r>
              <a:rPr lang="en-US" sz="1600" dirty="0">
                <a:solidFill>
                  <a:srgbClr val="666600"/>
                </a:solidFill>
                <a:latin typeface="Menlo"/>
              </a:rPr>
              <a:t>=</a:t>
            </a:r>
            <a:r>
              <a:rPr lang="en-US" sz="1600" dirty="0">
                <a:solidFill>
                  <a:srgbClr val="313131"/>
                </a:solidFill>
                <a:latin typeface="Menlo"/>
              </a:rPr>
              <a:t> </a:t>
            </a:r>
            <a:r>
              <a:rPr lang="en-US" sz="1600" dirty="0">
                <a:solidFill>
                  <a:srgbClr val="008800"/>
                </a:solidFill>
                <a:latin typeface="Menlo"/>
              </a:rPr>
              <a:t>"</a:t>
            </a:r>
            <a:r>
              <a:rPr lang="en-US" sz="1600" dirty="0" err="1">
                <a:solidFill>
                  <a:srgbClr val="008800"/>
                </a:solidFill>
                <a:latin typeface="Menlo"/>
              </a:rPr>
              <a:t>wrap_content</a:t>
            </a:r>
            <a:r>
              <a:rPr lang="en-US" sz="1600" dirty="0">
                <a:solidFill>
                  <a:srgbClr val="008800"/>
                </a:solidFill>
                <a:latin typeface="Menlo"/>
              </a:rPr>
              <a:t>"</a:t>
            </a:r>
            <a:r>
              <a:rPr lang="en-US" sz="1600" dirty="0">
                <a:solidFill>
                  <a:srgbClr val="313131"/>
                </a:solidFill>
                <a:latin typeface="Menlo"/>
              </a:rPr>
              <a:t> </a:t>
            </a:r>
            <a:r>
              <a:rPr lang="en-US" sz="1600" dirty="0" err="1">
                <a:solidFill>
                  <a:srgbClr val="7F0055"/>
                </a:solidFill>
                <a:latin typeface="Menlo"/>
              </a:rPr>
              <a:t>android:layout_height</a:t>
            </a:r>
            <a:r>
              <a:rPr lang="en-US" sz="1600" dirty="0">
                <a:solidFill>
                  <a:srgbClr val="313131"/>
                </a:solidFill>
                <a:latin typeface="Menlo"/>
              </a:rPr>
              <a:t> </a:t>
            </a:r>
            <a:r>
              <a:rPr lang="en-US" sz="1600" dirty="0">
                <a:solidFill>
                  <a:srgbClr val="666600"/>
                </a:solidFill>
                <a:latin typeface="Menlo"/>
              </a:rPr>
              <a:t>=</a:t>
            </a:r>
            <a:r>
              <a:rPr lang="en-US" sz="1600" dirty="0">
                <a:solidFill>
                  <a:srgbClr val="313131"/>
                </a:solidFill>
                <a:latin typeface="Menlo"/>
              </a:rPr>
              <a:t> </a:t>
            </a:r>
            <a:r>
              <a:rPr lang="en-US" sz="1600" dirty="0">
                <a:solidFill>
                  <a:srgbClr val="008800"/>
                </a:solidFill>
                <a:latin typeface="Menlo"/>
              </a:rPr>
              <a:t>"</a:t>
            </a:r>
            <a:r>
              <a:rPr lang="en-US" sz="1600" dirty="0" err="1">
                <a:solidFill>
                  <a:srgbClr val="008800"/>
                </a:solidFill>
                <a:latin typeface="Menlo"/>
              </a:rPr>
              <a:t>wrap_content</a:t>
            </a:r>
            <a:r>
              <a:rPr lang="en-US" sz="1600" dirty="0">
                <a:solidFill>
                  <a:srgbClr val="008800"/>
                </a:solidFill>
                <a:latin typeface="Menlo"/>
              </a:rPr>
              <a:t>"</a:t>
            </a:r>
            <a:r>
              <a:rPr lang="en-US" sz="1600" dirty="0">
                <a:solidFill>
                  <a:srgbClr val="313131"/>
                </a:solidFill>
                <a:latin typeface="Menlo"/>
              </a:rPr>
              <a:t> </a:t>
            </a:r>
            <a:r>
              <a:rPr lang="en-US" sz="1600" dirty="0">
                <a:solidFill>
                  <a:srgbClr val="000088"/>
                </a:solidFill>
                <a:latin typeface="Menlo"/>
              </a:rPr>
              <a:t>/&gt;</a:t>
            </a:r>
            <a:r>
              <a:rPr lang="en-US" sz="1400" dirty="0"/>
              <a:t> </a:t>
            </a:r>
          </a:p>
          <a:p>
            <a:pPr lvl="0"/>
            <a:endParaRPr lang="en-US" sz="1400" dirty="0"/>
          </a:p>
          <a:p>
            <a:r>
              <a:rPr lang="en-US" sz="1400" dirty="0">
                <a:solidFill>
                  <a:srgbClr val="000088"/>
                </a:solidFill>
                <a:latin typeface="Menlo"/>
              </a:rPr>
              <a:t>&lt;Button</a:t>
            </a:r>
            <a:r>
              <a:rPr lang="en-US" sz="1400" dirty="0">
                <a:solidFill>
                  <a:srgbClr val="313131"/>
                </a:solidFill>
                <a:latin typeface="Menlo"/>
              </a:rPr>
              <a:t> </a:t>
            </a:r>
            <a:r>
              <a:rPr lang="en-US" sz="1400" dirty="0" err="1">
                <a:solidFill>
                  <a:srgbClr val="7F0055"/>
                </a:solidFill>
                <a:latin typeface="Menlo"/>
              </a:rPr>
              <a:t>android:id</a:t>
            </a:r>
            <a:r>
              <a:rPr lang="en-US" sz="1400" dirty="0">
                <a:solidFill>
                  <a:srgbClr val="313131"/>
                </a:solidFill>
                <a:latin typeface="Menlo"/>
              </a:rPr>
              <a:t> </a:t>
            </a:r>
            <a:r>
              <a:rPr lang="en-US" sz="1400" dirty="0">
                <a:solidFill>
                  <a:srgbClr val="666600"/>
                </a:solidFill>
                <a:latin typeface="Menlo"/>
              </a:rPr>
              <a:t>=</a:t>
            </a:r>
            <a:r>
              <a:rPr lang="en-US" sz="1400" dirty="0">
                <a:solidFill>
                  <a:srgbClr val="313131"/>
                </a:solidFill>
                <a:latin typeface="Menlo"/>
              </a:rPr>
              <a:t> </a:t>
            </a:r>
            <a:r>
              <a:rPr lang="en-US" sz="1400" dirty="0">
                <a:solidFill>
                  <a:srgbClr val="008800"/>
                </a:solidFill>
                <a:latin typeface="Menlo"/>
              </a:rPr>
              <a:t>"@+id/button1"</a:t>
            </a:r>
            <a:r>
              <a:rPr lang="en-US" sz="1400" dirty="0">
                <a:solidFill>
                  <a:srgbClr val="313131"/>
                </a:solidFill>
                <a:latin typeface="Menlo"/>
              </a:rPr>
              <a:t> </a:t>
            </a:r>
            <a:r>
              <a:rPr lang="en-US" sz="1400" dirty="0" err="1">
                <a:solidFill>
                  <a:srgbClr val="7F0055"/>
                </a:solidFill>
                <a:latin typeface="Menlo"/>
              </a:rPr>
              <a:t>android:layout_width</a:t>
            </a:r>
            <a:r>
              <a:rPr lang="en-US" sz="1400" dirty="0">
                <a:solidFill>
                  <a:srgbClr val="313131"/>
                </a:solidFill>
                <a:latin typeface="Menlo"/>
              </a:rPr>
              <a:t> </a:t>
            </a:r>
            <a:r>
              <a:rPr lang="en-US" sz="1400" dirty="0">
                <a:solidFill>
                  <a:srgbClr val="666600"/>
                </a:solidFill>
                <a:latin typeface="Menlo"/>
              </a:rPr>
              <a:t>=</a:t>
            </a:r>
            <a:r>
              <a:rPr lang="en-US" sz="1400" dirty="0">
                <a:solidFill>
                  <a:srgbClr val="313131"/>
                </a:solidFill>
                <a:latin typeface="Menlo"/>
              </a:rPr>
              <a:t> </a:t>
            </a:r>
            <a:r>
              <a:rPr lang="en-US" sz="1400" dirty="0">
                <a:solidFill>
                  <a:srgbClr val="008800"/>
                </a:solidFill>
                <a:latin typeface="Menlo"/>
              </a:rPr>
              <a:t>"</a:t>
            </a:r>
            <a:r>
              <a:rPr lang="en-US" sz="1400" dirty="0" err="1">
                <a:solidFill>
                  <a:srgbClr val="008800"/>
                </a:solidFill>
                <a:latin typeface="Menlo"/>
              </a:rPr>
              <a:t>wrap_content</a:t>
            </a:r>
            <a:r>
              <a:rPr lang="en-US" sz="1400" dirty="0">
                <a:solidFill>
                  <a:srgbClr val="008800"/>
                </a:solidFill>
                <a:latin typeface="Menlo"/>
              </a:rPr>
              <a:t>"</a:t>
            </a:r>
            <a:r>
              <a:rPr lang="en-US" sz="1400" dirty="0">
                <a:solidFill>
                  <a:srgbClr val="313131"/>
                </a:solidFill>
                <a:latin typeface="Menlo"/>
              </a:rPr>
              <a:t> </a:t>
            </a:r>
            <a:r>
              <a:rPr lang="en-US" sz="1400" dirty="0" err="1">
                <a:solidFill>
                  <a:srgbClr val="7F0055"/>
                </a:solidFill>
                <a:latin typeface="Menlo"/>
              </a:rPr>
              <a:t>android:layout_height</a:t>
            </a:r>
            <a:r>
              <a:rPr lang="en-US" sz="1400" dirty="0">
                <a:solidFill>
                  <a:srgbClr val="313131"/>
                </a:solidFill>
                <a:latin typeface="Menlo"/>
              </a:rPr>
              <a:t> </a:t>
            </a:r>
            <a:r>
              <a:rPr lang="en-US" sz="1400" dirty="0">
                <a:solidFill>
                  <a:srgbClr val="666600"/>
                </a:solidFill>
                <a:latin typeface="Menlo"/>
              </a:rPr>
              <a:t>=</a:t>
            </a:r>
            <a:r>
              <a:rPr lang="en-US" sz="1400" dirty="0">
                <a:solidFill>
                  <a:srgbClr val="313131"/>
                </a:solidFill>
                <a:latin typeface="Menlo"/>
              </a:rPr>
              <a:t> </a:t>
            </a:r>
            <a:r>
              <a:rPr lang="en-US" sz="1400" dirty="0">
                <a:solidFill>
                  <a:srgbClr val="008800"/>
                </a:solidFill>
                <a:latin typeface="Menlo"/>
              </a:rPr>
              <a:t>"</a:t>
            </a:r>
            <a:r>
              <a:rPr lang="en-US" sz="1400" dirty="0" err="1">
                <a:solidFill>
                  <a:srgbClr val="008800"/>
                </a:solidFill>
                <a:latin typeface="Menlo"/>
              </a:rPr>
              <a:t>wrap_content</a:t>
            </a:r>
            <a:r>
              <a:rPr lang="en-US" sz="1400" dirty="0">
                <a:solidFill>
                  <a:srgbClr val="008800"/>
                </a:solidFill>
                <a:latin typeface="Menlo"/>
              </a:rPr>
              <a:t>"</a:t>
            </a:r>
            <a:r>
              <a:rPr lang="en-US" sz="1400" dirty="0">
                <a:solidFill>
                  <a:srgbClr val="313131"/>
                </a:solidFill>
                <a:latin typeface="Menlo"/>
              </a:rPr>
              <a:t> </a:t>
            </a:r>
            <a:r>
              <a:rPr lang="en-US" sz="1400" dirty="0" err="1">
                <a:solidFill>
                  <a:srgbClr val="7F0055"/>
                </a:solidFill>
                <a:latin typeface="Menlo"/>
              </a:rPr>
              <a:t>android:onClick</a:t>
            </a:r>
            <a:r>
              <a:rPr lang="en-US" sz="1400" dirty="0">
                <a:solidFill>
                  <a:srgbClr val="313131"/>
                </a:solidFill>
                <a:latin typeface="Menlo"/>
              </a:rPr>
              <a:t> </a:t>
            </a:r>
            <a:r>
              <a:rPr lang="en-US" sz="1400" dirty="0">
                <a:solidFill>
                  <a:srgbClr val="666600"/>
                </a:solidFill>
                <a:latin typeface="Menlo"/>
              </a:rPr>
              <a:t>=</a:t>
            </a:r>
            <a:r>
              <a:rPr lang="en-US" sz="1400" dirty="0">
                <a:solidFill>
                  <a:srgbClr val="313131"/>
                </a:solidFill>
                <a:latin typeface="Menlo"/>
              </a:rPr>
              <a:t> </a:t>
            </a:r>
            <a:r>
              <a:rPr lang="en-US" sz="1400" dirty="0">
                <a:solidFill>
                  <a:srgbClr val="008800"/>
                </a:solidFill>
                <a:latin typeface="Menlo"/>
              </a:rPr>
              <a:t>"login"</a:t>
            </a:r>
            <a:r>
              <a:rPr lang="en-US" sz="1400" dirty="0">
                <a:solidFill>
                  <a:srgbClr val="313131"/>
                </a:solidFill>
                <a:latin typeface="Menlo"/>
              </a:rPr>
              <a:t> </a:t>
            </a:r>
            <a:r>
              <a:rPr lang="en-US" sz="1400" dirty="0" err="1">
                <a:solidFill>
                  <a:srgbClr val="7F0055"/>
                </a:solidFill>
                <a:latin typeface="Menlo"/>
              </a:rPr>
              <a:t>android:text</a:t>
            </a:r>
            <a:r>
              <a:rPr lang="en-US" sz="1400" dirty="0">
                <a:solidFill>
                  <a:srgbClr val="313131"/>
                </a:solidFill>
                <a:latin typeface="Menlo"/>
              </a:rPr>
              <a:t> </a:t>
            </a:r>
            <a:r>
              <a:rPr lang="en-US" sz="1400" dirty="0">
                <a:solidFill>
                  <a:srgbClr val="666600"/>
                </a:solidFill>
                <a:latin typeface="Menlo"/>
              </a:rPr>
              <a:t>=</a:t>
            </a:r>
            <a:r>
              <a:rPr lang="en-US" sz="1400" dirty="0">
                <a:solidFill>
                  <a:srgbClr val="313131"/>
                </a:solidFill>
                <a:latin typeface="Menlo"/>
              </a:rPr>
              <a:t> </a:t>
            </a:r>
            <a:r>
              <a:rPr lang="en-US" sz="1400" dirty="0">
                <a:solidFill>
                  <a:srgbClr val="008800"/>
                </a:solidFill>
                <a:latin typeface="Menlo"/>
              </a:rPr>
              <a:t>"@string/Login"</a:t>
            </a:r>
            <a:r>
              <a:rPr lang="en-US" sz="1400" dirty="0">
                <a:solidFill>
                  <a:srgbClr val="313131"/>
                </a:solidFill>
                <a:latin typeface="Menlo"/>
              </a:rPr>
              <a:t> </a:t>
            </a:r>
            <a:r>
              <a:rPr lang="en-US" sz="1400" dirty="0">
                <a:solidFill>
                  <a:srgbClr val="000088"/>
                </a:solidFill>
                <a:latin typeface="Menlo"/>
              </a:rPr>
              <a:t>/&gt;</a:t>
            </a:r>
            <a:r>
              <a:rPr lang="en-US" sz="1200" dirty="0"/>
              <a:t> </a:t>
            </a:r>
            <a:endParaRPr lang="en-US" sz="3600" dirty="0">
              <a:latin typeface="Arial" panose="020B0604020202020204" pitchFamily="34" charset="0"/>
            </a:endParaRPr>
          </a:p>
          <a:p>
            <a:pPr lvl="0"/>
            <a:endParaRPr lang="en-US" sz="1400" dirty="0"/>
          </a:p>
          <a:p>
            <a:pPr lvl="0"/>
            <a:endParaRPr lang="en-US" sz="1400" dirty="0">
              <a:latin typeface="Arial" panose="020B0604020202020204" pitchFamily="34" charset="0"/>
            </a:endParaRPr>
          </a:p>
          <a:p>
            <a:pPr lvl="0"/>
            <a:endParaRPr lang="en-US" sz="4000" dirty="0">
              <a:latin typeface="Arial" panose="020B0604020202020204" pitchFamily="34" charset="0"/>
            </a:endParaRPr>
          </a:p>
          <a:p>
            <a:endParaRPr lang="en-US" sz="1600" dirty="0">
              <a:solidFill>
                <a:srgbClr val="000000"/>
              </a:solidFill>
              <a:latin typeface="Verdana" panose="020B0604030504040204" pitchFamily="34" charset="0"/>
            </a:endParaRPr>
          </a:p>
          <a:p>
            <a:endParaRPr lang="en-US" sz="1600" dirty="0"/>
          </a:p>
        </p:txBody>
      </p:sp>
      <p:sp>
        <p:nvSpPr>
          <p:cNvPr id="4" name="Rectangle 2"/>
          <p:cNvSpPr>
            <a:spLocks noChangeArrowheads="1"/>
          </p:cNvSpPr>
          <p:nvPr/>
        </p:nvSpPr>
        <p:spPr bwMode="auto">
          <a:xfrm>
            <a:off x="0" y="45230"/>
            <a:ext cx="65" cy="36673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5230"/>
            <a:ext cx="65" cy="36673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79014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323528" y="701988"/>
            <a:ext cx="8424936" cy="147473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lvl="0" eaLnBrk="0" fontAlgn="base" hangingPunct="0">
              <a:spcBef>
                <a:spcPct val="0"/>
              </a:spcBef>
              <a:spcAft>
                <a:spcPct val="0"/>
              </a:spcAft>
            </a:pPr>
            <a:r>
              <a:rPr lang="en-US" dirty="0">
                <a:solidFill>
                  <a:srgbClr val="000000"/>
                </a:solidFill>
                <a:latin typeface="Verdana" panose="020B0604030504040204" pitchFamily="34" charset="0"/>
              </a:rPr>
              <a:t>In the java file, inside the method of </a:t>
            </a:r>
            <a:r>
              <a:rPr lang="en-US" dirty="0" err="1">
                <a:solidFill>
                  <a:srgbClr val="000000"/>
                </a:solidFill>
                <a:latin typeface="Verdana" panose="020B0604030504040204" pitchFamily="34" charset="0"/>
              </a:rPr>
              <a:t>onClick</a:t>
            </a:r>
            <a:r>
              <a:rPr lang="en-US" dirty="0">
                <a:solidFill>
                  <a:srgbClr val="000000"/>
                </a:solidFill>
                <a:latin typeface="Verdana" panose="020B0604030504040204" pitchFamily="34" charset="0"/>
              </a:rPr>
              <a:t> get the username and passwords text using </a:t>
            </a:r>
            <a:r>
              <a:rPr lang="en-US" b="1" dirty="0" err="1">
                <a:solidFill>
                  <a:srgbClr val="000000"/>
                </a:solidFill>
                <a:latin typeface="Verdana" panose="020B0604030504040204" pitchFamily="34" charset="0"/>
              </a:rPr>
              <a:t>getText</a:t>
            </a:r>
            <a:r>
              <a:rPr lang="en-US" b="1" dirty="0">
                <a:solidFill>
                  <a:srgbClr val="000000"/>
                </a:solidFill>
                <a:latin typeface="Verdana" panose="020B0604030504040204" pitchFamily="34" charset="0"/>
              </a:rPr>
              <a:t>()</a:t>
            </a:r>
            <a:r>
              <a:rPr lang="en-US" dirty="0">
                <a:solidFill>
                  <a:srgbClr val="000000"/>
                </a:solidFill>
                <a:latin typeface="Verdana" panose="020B0604030504040204" pitchFamily="34" charset="0"/>
              </a:rPr>
              <a:t> and </a:t>
            </a:r>
            <a:r>
              <a:rPr lang="en-US" b="1" dirty="0" err="1">
                <a:solidFill>
                  <a:srgbClr val="000000"/>
                </a:solidFill>
                <a:latin typeface="Verdana" panose="020B0604030504040204" pitchFamily="34" charset="0"/>
              </a:rPr>
              <a:t>toString</a:t>
            </a:r>
            <a:r>
              <a:rPr lang="en-US" b="1" dirty="0">
                <a:solidFill>
                  <a:srgbClr val="000000"/>
                </a:solidFill>
                <a:latin typeface="Verdana" panose="020B0604030504040204" pitchFamily="34" charset="0"/>
              </a:rPr>
              <a:t>()</a:t>
            </a:r>
            <a:r>
              <a:rPr lang="en-US" dirty="0">
                <a:solidFill>
                  <a:srgbClr val="000000"/>
                </a:solidFill>
                <a:latin typeface="Verdana" panose="020B0604030504040204" pitchFamily="34" charset="0"/>
              </a:rPr>
              <a:t> method and match it with the text using </a:t>
            </a:r>
            <a:r>
              <a:rPr lang="en-US" b="1" dirty="0">
                <a:solidFill>
                  <a:srgbClr val="000000"/>
                </a:solidFill>
                <a:latin typeface="Verdana" panose="020B0604030504040204" pitchFamily="34" charset="0"/>
              </a:rPr>
              <a:t>equals()</a:t>
            </a:r>
            <a:r>
              <a:rPr lang="en-US" dirty="0">
                <a:solidFill>
                  <a:srgbClr val="000000"/>
                </a:solidFill>
                <a:latin typeface="Verdana" panose="020B0604030504040204" pitchFamily="34" charset="0"/>
              </a:rPr>
              <a:t> function.</a:t>
            </a:r>
          </a:p>
          <a:p>
            <a:pPr lvl="0" eaLnBrk="0" fontAlgn="base" hangingPunct="0">
              <a:spcBef>
                <a:spcPct val="0"/>
              </a:spcBef>
              <a:spcAft>
                <a:spcPct val="0"/>
              </a:spcAft>
            </a:pPr>
            <a:endParaRPr lang="en-US"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p:cNvSpPr/>
          <p:nvPr/>
        </p:nvSpPr>
        <p:spPr>
          <a:xfrm>
            <a:off x="467544" y="2176722"/>
            <a:ext cx="8424936" cy="3693319"/>
          </a:xfrm>
          <a:prstGeom prst="rect">
            <a:avLst/>
          </a:prstGeom>
        </p:spPr>
        <p:txBody>
          <a:bodyPr wrap="square">
            <a:spAutoFit/>
          </a:bodyPr>
          <a:lstStyle/>
          <a:p>
            <a:pPr lvl="0" eaLnBrk="0" fontAlgn="base" hangingPunct="0">
              <a:spcBef>
                <a:spcPct val="0"/>
              </a:spcBef>
              <a:spcAft>
                <a:spcPct val="0"/>
              </a:spcAft>
            </a:pPr>
            <a:endParaRPr lang="en-US" dirty="0">
              <a:solidFill>
                <a:srgbClr val="7F0055"/>
              </a:solidFill>
              <a:latin typeface="Menlo"/>
            </a:endParaRPr>
          </a:p>
          <a:p>
            <a:pPr lvl="0" eaLnBrk="0" fontAlgn="base" hangingPunct="0">
              <a:spcBef>
                <a:spcPct val="0"/>
              </a:spcBef>
              <a:spcAft>
                <a:spcPct val="0"/>
              </a:spcAft>
            </a:pPr>
            <a:r>
              <a:rPr lang="en-US" dirty="0" err="1">
                <a:solidFill>
                  <a:srgbClr val="7F0055"/>
                </a:solidFill>
                <a:latin typeface="Menlo"/>
              </a:rPr>
              <a:t>EditText</a:t>
            </a:r>
            <a:r>
              <a:rPr lang="en-US" dirty="0">
                <a:solidFill>
                  <a:srgbClr val="313131"/>
                </a:solidFill>
                <a:latin typeface="Menlo"/>
              </a:rPr>
              <a:t> username </a:t>
            </a:r>
            <a:r>
              <a:rPr lang="en-US" dirty="0">
                <a:solidFill>
                  <a:srgbClr val="666600"/>
                </a:solidFill>
                <a:latin typeface="Menlo"/>
              </a:rPr>
              <a:t>=</a:t>
            </a:r>
            <a:r>
              <a:rPr lang="en-US" dirty="0">
                <a:solidFill>
                  <a:srgbClr val="313131"/>
                </a:solidFill>
                <a:latin typeface="Menlo"/>
              </a:rPr>
              <a:t> </a:t>
            </a:r>
            <a:r>
              <a:rPr lang="en-US" dirty="0">
                <a:solidFill>
                  <a:srgbClr val="666600"/>
                </a:solidFill>
                <a:latin typeface="Menlo"/>
              </a:rPr>
              <a:t>(</a:t>
            </a:r>
            <a:r>
              <a:rPr lang="en-US" dirty="0" err="1">
                <a:solidFill>
                  <a:srgbClr val="7F0055"/>
                </a:solidFill>
                <a:latin typeface="Menlo"/>
              </a:rPr>
              <a:t>EditText</a:t>
            </a:r>
            <a:r>
              <a:rPr lang="en-US" dirty="0">
                <a:solidFill>
                  <a:srgbClr val="666600"/>
                </a:solidFill>
                <a:latin typeface="Menlo"/>
              </a:rPr>
              <a:t>)</a:t>
            </a:r>
            <a:r>
              <a:rPr lang="en-US" dirty="0" err="1">
                <a:solidFill>
                  <a:srgbClr val="313131"/>
                </a:solidFill>
                <a:latin typeface="Menlo"/>
              </a:rPr>
              <a:t>findViewById</a:t>
            </a:r>
            <a:r>
              <a:rPr lang="en-US" dirty="0">
                <a:solidFill>
                  <a:srgbClr val="666600"/>
                </a:solidFill>
                <a:latin typeface="Menlo"/>
              </a:rPr>
              <a:t>(</a:t>
            </a:r>
            <a:r>
              <a:rPr lang="en-US" dirty="0">
                <a:solidFill>
                  <a:srgbClr val="313131"/>
                </a:solidFill>
                <a:latin typeface="Menlo"/>
              </a:rPr>
              <a:t>R</a:t>
            </a:r>
            <a:r>
              <a:rPr lang="en-US" dirty="0">
                <a:solidFill>
                  <a:srgbClr val="666600"/>
                </a:solidFill>
                <a:latin typeface="Menlo"/>
              </a:rPr>
              <a:t>.</a:t>
            </a:r>
            <a:r>
              <a:rPr lang="en-US" dirty="0">
                <a:solidFill>
                  <a:srgbClr val="313131"/>
                </a:solidFill>
                <a:latin typeface="Menlo"/>
              </a:rPr>
              <a:t>id</a:t>
            </a:r>
            <a:r>
              <a:rPr lang="en-US" dirty="0">
                <a:solidFill>
                  <a:srgbClr val="666600"/>
                </a:solidFill>
                <a:latin typeface="Menlo"/>
              </a:rPr>
              <a:t>.</a:t>
            </a:r>
            <a:r>
              <a:rPr lang="en-US" dirty="0">
                <a:solidFill>
                  <a:srgbClr val="313131"/>
                </a:solidFill>
                <a:latin typeface="Menlo"/>
              </a:rPr>
              <a:t>editText1</a:t>
            </a:r>
            <a:r>
              <a:rPr lang="en-US" dirty="0">
                <a:solidFill>
                  <a:srgbClr val="666600"/>
                </a:solidFill>
                <a:latin typeface="Menlo"/>
              </a:rPr>
              <a:t>);</a:t>
            </a:r>
            <a:r>
              <a:rPr lang="en-US" dirty="0">
                <a:solidFill>
                  <a:srgbClr val="313131"/>
                </a:solidFill>
                <a:latin typeface="Menlo"/>
              </a:rPr>
              <a:t> </a:t>
            </a:r>
          </a:p>
          <a:p>
            <a:pPr lvl="0" eaLnBrk="0" fontAlgn="base" hangingPunct="0">
              <a:spcBef>
                <a:spcPct val="0"/>
              </a:spcBef>
              <a:spcAft>
                <a:spcPct val="0"/>
              </a:spcAft>
            </a:pPr>
            <a:r>
              <a:rPr lang="en-US" dirty="0" err="1">
                <a:solidFill>
                  <a:srgbClr val="7F0055"/>
                </a:solidFill>
                <a:latin typeface="Menlo"/>
              </a:rPr>
              <a:t>EditText</a:t>
            </a:r>
            <a:r>
              <a:rPr lang="en-US" dirty="0">
                <a:solidFill>
                  <a:srgbClr val="313131"/>
                </a:solidFill>
                <a:latin typeface="Menlo"/>
              </a:rPr>
              <a:t> password </a:t>
            </a:r>
            <a:r>
              <a:rPr lang="en-US" dirty="0">
                <a:solidFill>
                  <a:srgbClr val="666600"/>
                </a:solidFill>
                <a:latin typeface="Menlo"/>
              </a:rPr>
              <a:t>=</a:t>
            </a:r>
            <a:r>
              <a:rPr lang="en-US" dirty="0">
                <a:solidFill>
                  <a:srgbClr val="313131"/>
                </a:solidFill>
                <a:latin typeface="Menlo"/>
              </a:rPr>
              <a:t> </a:t>
            </a:r>
            <a:r>
              <a:rPr lang="en-US" dirty="0">
                <a:solidFill>
                  <a:srgbClr val="666600"/>
                </a:solidFill>
                <a:latin typeface="Menlo"/>
              </a:rPr>
              <a:t>(</a:t>
            </a:r>
            <a:r>
              <a:rPr lang="en-US" dirty="0" err="1">
                <a:solidFill>
                  <a:srgbClr val="7F0055"/>
                </a:solidFill>
                <a:latin typeface="Menlo"/>
              </a:rPr>
              <a:t>EditText</a:t>
            </a:r>
            <a:r>
              <a:rPr lang="en-US" dirty="0">
                <a:solidFill>
                  <a:srgbClr val="666600"/>
                </a:solidFill>
                <a:latin typeface="Menlo"/>
              </a:rPr>
              <a:t>)</a:t>
            </a:r>
            <a:r>
              <a:rPr lang="en-US" dirty="0" err="1">
                <a:solidFill>
                  <a:srgbClr val="313131"/>
                </a:solidFill>
                <a:latin typeface="Menlo"/>
              </a:rPr>
              <a:t>findViewById</a:t>
            </a:r>
            <a:r>
              <a:rPr lang="en-US" dirty="0">
                <a:solidFill>
                  <a:srgbClr val="666600"/>
                </a:solidFill>
                <a:latin typeface="Menlo"/>
              </a:rPr>
              <a:t>(</a:t>
            </a:r>
            <a:r>
              <a:rPr lang="en-US" dirty="0">
                <a:solidFill>
                  <a:srgbClr val="313131"/>
                </a:solidFill>
                <a:latin typeface="Menlo"/>
              </a:rPr>
              <a:t>R</a:t>
            </a:r>
            <a:r>
              <a:rPr lang="en-US" dirty="0">
                <a:solidFill>
                  <a:srgbClr val="666600"/>
                </a:solidFill>
                <a:latin typeface="Menlo"/>
              </a:rPr>
              <a:t>.</a:t>
            </a:r>
            <a:r>
              <a:rPr lang="en-US" dirty="0">
                <a:solidFill>
                  <a:srgbClr val="313131"/>
                </a:solidFill>
                <a:latin typeface="Menlo"/>
              </a:rPr>
              <a:t>id</a:t>
            </a:r>
            <a:r>
              <a:rPr lang="en-US" dirty="0">
                <a:solidFill>
                  <a:srgbClr val="666600"/>
                </a:solidFill>
                <a:latin typeface="Menlo"/>
              </a:rPr>
              <a:t>.</a:t>
            </a:r>
            <a:r>
              <a:rPr lang="en-US" dirty="0">
                <a:solidFill>
                  <a:srgbClr val="313131"/>
                </a:solidFill>
                <a:latin typeface="Menlo"/>
              </a:rPr>
              <a:t>editText2</a:t>
            </a:r>
            <a:r>
              <a:rPr lang="en-US" dirty="0">
                <a:solidFill>
                  <a:srgbClr val="666600"/>
                </a:solidFill>
                <a:latin typeface="Menlo"/>
              </a:rPr>
              <a:t>);</a:t>
            </a:r>
            <a:r>
              <a:rPr lang="en-US" dirty="0">
                <a:solidFill>
                  <a:srgbClr val="313131"/>
                </a:solidFill>
                <a:latin typeface="Menlo"/>
              </a:rPr>
              <a:t> </a:t>
            </a:r>
          </a:p>
          <a:p>
            <a:pPr lvl="0" eaLnBrk="0" fontAlgn="base" hangingPunct="0">
              <a:spcBef>
                <a:spcPct val="0"/>
              </a:spcBef>
              <a:spcAft>
                <a:spcPct val="0"/>
              </a:spcAft>
            </a:pPr>
            <a:r>
              <a:rPr lang="en-US" dirty="0">
                <a:solidFill>
                  <a:srgbClr val="000088"/>
                </a:solidFill>
                <a:latin typeface="Menlo"/>
              </a:rPr>
              <a:t>public</a:t>
            </a:r>
            <a:r>
              <a:rPr lang="en-US" dirty="0">
                <a:solidFill>
                  <a:srgbClr val="313131"/>
                </a:solidFill>
                <a:latin typeface="Menlo"/>
              </a:rPr>
              <a:t> </a:t>
            </a:r>
            <a:r>
              <a:rPr lang="en-US" dirty="0">
                <a:solidFill>
                  <a:srgbClr val="000088"/>
                </a:solidFill>
                <a:latin typeface="Menlo"/>
              </a:rPr>
              <a:t>void</a:t>
            </a:r>
            <a:r>
              <a:rPr lang="en-US" dirty="0">
                <a:solidFill>
                  <a:srgbClr val="313131"/>
                </a:solidFill>
                <a:latin typeface="Menlo"/>
              </a:rPr>
              <a:t> login</a:t>
            </a:r>
            <a:r>
              <a:rPr lang="en-US" dirty="0">
                <a:solidFill>
                  <a:srgbClr val="666600"/>
                </a:solidFill>
                <a:latin typeface="Menlo"/>
              </a:rPr>
              <a:t>(</a:t>
            </a:r>
            <a:r>
              <a:rPr lang="en-US" dirty="0">
                <a:solidFill>
                  <a:srgbClr val="7F0055"/>
                </a:solidFill>
                <a:latin typeface="Menlo"/>
              </a:rPr>
              <a:t>View</a:t>
            </a:r>
            <a:r>
              <a:rPr lang="en-US" dirty="0">
                <a:solidFill>
                  <a:srgbClr val="313131"/>
                </a:solidFill>
                <a:latin typeface="Menlo"/>
              </a:rPr>
              <a:t> view</a:t>
            </a:r>
            <a:r>
              <a:rPr lang="en-US" dirty="0">
                <a:solidFill>
                  <a:srgbClr val="666600"/>
                </a:solidFill>
                <a:latin typeface="Menlo"/>
              </a:rPr>
              <a:t>)</a:t>
            </a:r>
          </a:p>
          <a:p>
            <a:pPr lvl="0" eaLnBrk="0" fontAlgn="base" hangingPunct="0">
              <a:spcBef>
                <a:spcPct val="0"/>
              </a:spcBef>
              <a:spcAft>
                <a:spcPct val="0"/>
              </a:spcAft>
            </a:pPr>
            <a:r>
              <a:rPr lang="en-US" dirty="0">
                <a:solidFill>
                  <a:srgbClr val="666600"/>
                </a:solidFill>
                <a:latin typeface="Menlo"/>
              </a:rPr>
              <a:t>{</a:t>
            </a:r>
          </a:p>
          <a:p>
            <a:pPr lvl="0" eaLnBrk="0" fontAlgn="base" hangingPunct="0">
              <a:spcBef>
                <a:spcPct val="0"/>
              </a:spcBef>
              <a:spcAft>
                <a:spcPct val="0"/>
              </a:spcAft>
            </a:pPr>
            <a:r>
              <a:rPr lang="en-US" dirty="0">
                <a:solidFill>
                  <a:srgbClr val="313131"/>
                </a:solidFill>
                <a:latin typeface="Menlo"/>
              </a:rPr>
              <a:t> </a:t>
            </a:r>
            <a:r>
              <a:rPr lang="en-US" dirty="0">
                <a:solidFill>
                  <a:srgbClr val="000088"/>
                </a:solidFill>
                <a:latin typeface="Menlo"/>
              </a:rPr>
              <a:t>if</a:t>
            </a:r>
            <a:r>
              <a:rPr lang="en-US" dirty="0">
                <a:solidFill>
                  <a:srgbClr val="666600"/>
                </a:solidFill>
                <a:latin typeface="Menlo"/>
              </a:rPr>
              <a:t>(</a:t>
            </a:r>
            <a:r>
              <a:rPr lang="en-US" dirty="0" err="1">
                <a:solidFill>
                  <a:srgbClr val="313131"/>
                </a:solidFill>
                <a:latin typeface="Menlo"/>
              </a:rPr>
              <a:t>username</a:t>
            </a:r>
            <a:r>
              <a:rPr lang="en-US" dirty="0" err="1">
                <a:solidFill>
                  <a:srgbClr val="666600"/>
                </a:solidFill>
                <a:latin typeface="Menlo"/>
              </a:rPr>
              <a:t>.</a:t>
            </a:r>
            <a:r>
              <a:rPr lang="en-US" dirty="0" err="1">
                <a:solidFill>
                  <a:srgbClr val="313131"/>
                </a:solidFill>
                <a:latin typeface="Menlo"/>
              </a:rPr>
              <a:t>getText</a:t>
            </a:r>
            <a:r>
              <a:rPr lang="en-US" dirty="0">
                <a:solidFill>
                  <a:srgbClr val="666600"/>
                </a:solidFill>
                <a:latin typeface="Menlo"/>
              </a:rPr>
              <a:t>().</a:t>
            </a:r>
            <a:r>
              <a:rPr lang="en-US" dirty="0" err="1">
                <a:solidFill>
                  <a:srgbClr val="313131"/>
                </a:solidFill>
                <a:latin typeface="Menlo"/>
              </a:rPr>
              <a:t>toString</a:t>
            </a:r>
            <a:r>
              <a:rPr lang="en-US" dirty="0">
                <a:solidFill>
                  <a:srgbClr val="666600"/>
                </a:solidFill>
                <a:latin typeface="Menlo"/>
              </a:rPr>
              <a:t>().</a:t>
            </a:r>
            <a:r>
              <a:rPr lang="en-US" dirty="0">
                <a:solidFill>
                  <a:srgbClr val="313131"/>
                </a:solidFill>
                <a:latin typeface="Menlo"/>
              </a:rPr>
              <a:t>equals</a:t>
            </a:r>
            <a:r>
              <a:rPr lang="en-US" dirty="0">
                <a:solidFill>
                  <a:srgbClr val="666600"/>
                </a:solidFill>
                <a:latin typeface="Menlo"/>
              </a:rPr>
              <a:t>(</a:t>
            </a:r>
            <a:r>
              <a:rPr lang="en-US" dirty="0">
                <a:solidFill>
                  <a:srgbClr val="008800"/>
                </a:solidFill>
                <a:latin typeface="Menlo"/>
              </a:rPr>
              <a:t>"admin"</a:t>
            </a:r>
            <a:r>
              <a:rPr lang="en-US" dirty="0">
                <a:solidFill>
                  <a:srgbClr val="666600"/>
                </a:solidFill>
                <a:latin typeface="Menlo"/>
              </a:rPr>
              <a:t>)</a:t>
            </a:r>
            <a:r>
              <a:rPr lang="en-US" dirty="0">
                <a:solidFill>
                  <a:srgbClr val="313131"/>
                </a:solidFill>
                <a:latin typeface="Menlo"/>
              </a:rPr>
              <a:t> </a:t>
            </a:r>
            <a:r>
              <a:rPr lang="en-US" dirty="0">
                <a:solidFill>
                  <a:srgbClr val="666600"/>
                </a:solidFill>
                <a:latin typeface="Menlo"/>
              </a:rPr>
              <a:t>&amp;&amp;</a:t>
            </a:r>
            <a:r>
              <a:rPr lang="en-US" dirty="0">
                <a:solidFill>
                  <a:srgbClr val="313131"/>
                </a:solidFill>
                <a:latin typeface="Menlo"/>
              </a:rPr>
              <a:t> </a:t>
            </a:r>
            <a:r>
              <a:rPr lang="en-US" dirty="0" err="1">
                <a:solidFill>
                  <a:srgbClr val="313131"/>
                </a:solidFill>
                <a:latin typeface="Menlo"/>
              </a:rPr>
              <a:t>password</a:t>
            </a:r>
            <a:r>
              <a:rPr lang="en-US" dirty="0" err="1">
                <a:solidFill>
                  <a:srgbClr val="666600"/>
                </a:solidFill>
                <a:latin typeface="Menlo"/>
              </a:rPr>
              <a:t>.</a:t>
            </a:r>
            <a:r>
              <a:rPr lang="en-US" dirty="0" err="1">
                <a:solidFill>
                  <a:srgbClr val="313131"/>
                </a:solidFill>
                <a:latin typeface="Menlo"/>
              </a:rPr>
              <a:t>getText</a:t>
            </a:r>
            <a:r>
              <a:rPr lang="en-US" dirty="0">
                <a:solidFill>
                  <a:srgbClr val="666600"/>
                </a:solidFill>
                <a:latin typeface="Menlo"/>
              </a:rPr>
              <a:t>().</a:t>
            </a:r>
            <a:r>
              <a:rPr lang="en-US" dirty="0" err="1">
                <a:solidFill>
                  <a:srgbClr val="313131"/>
                </a:solidFill>
                <a:latin typeface="Menlo"/>
              </a:rPr>
              <a:t>toString</a:t>
            </a:r>
            <a:r>
              <a:rPr lang="en-US" dirty="0">
                <a:solidFill>
                  <a:srgbClr val="666600"/>
                </a:solidFill>
                <a:latin typeface="Menlo"/>
              </a:rPr>
              <a:t>().</a:t>
            </a:r>
            <a:r>
              <a:rPr lang="en-US" dirty="0">
                <a:solidFill>
                  <a:srgbClr val="313131"/>
                </a:solidFill>
                <a:latin typeface="Menlo"/>
              </a:rPr>
              <a:t>equals</a:t>
            </a:r>
            <a:r>
              <a:rPr lang="en-US" dirty="0">
                <a:solidFill>
                  <a:srgbClr val="666600"/>
                </a:solidFill>
                <a:latin typeface="Menlo"/>
              </a:rPr>
              <a:t>(</a:t>
            </a:r>
            <a:r>
              <a:rPr lang="en-US" dirty="0">
                <a:solidFill>
                  <a:srgbClr val="008800"/>
                </a:solidFill>
                <a:latin typeface="Menlo"/>
              </a:rPr>
              <a:t>"admin"</a:t>
            </a:r>
            <a:r>
              <a:rPr lang="en-US" dirty="0">
                <a:solidFill>
                  <a:srgbClr val="666600"/>
                </a:solidFill>
                <a:latin typeface="Menlo"/>
              </a:rPr>
              <a:t>))</a:t>
            </a:r>
          </a:p>
          <a:p>
            <a:pPr lvl="0" eaLnBrk="0" fontAlgn="base" hangingPunct="0">
              <a:spcBef>
                <a:spcPct val="0"/>
              </a:spcBef>
              <a:spcAft>
                <a:spcPct val="0"/>
              </a:spcAft>
            </a:pPr>
            <a:r>
              <a:rPr lang="en-US" dirty="0">
                <a:solidFill>
                  <a:srgbClr val="666600"/>
                </a:solidFill>
                <a:latin typeface="Menlo"/>
              </a:rPr>
              <a:t>{</a:t>
            </a:r>
            <a:r>
              <a:rPr lang="en-US" dirty="0">
                <a:solidFill>
                  <a:srgbClr val="313131"/>
                </a:solidFill>
                <a:latin typeface="Menlo"/>
              </a:rPr>
              <a:t> </a:t>
            </a:r>
          </a:p>
          <a:p>
            <a:pPr lvl="0" eaLnBrk="0" fontAlgn="base" hangingPunct="0">
              <a:spcBef>
                <a:spcPct val="0"/>
              </a:spcBef>
              <a:spcAft>
                <a:spcPct val="0"/>
              </a:spcAft>
            </a:pPr>
            <a:r>
              <a:rPr lang="en-US" dirty="0">
                <a:solidFill>
                  <a:srgbClr val="880000"/>
                </a:solidFill>
                <a:latin typeface="Menlo"/>
              </a:rPr>
              <a:t>//</a:t>
            </a:r>
            <a:r>
              <a:rPr lang="en-US" dirty="0" err="1">
                <a:solidFill>
                  <a:srgbClr val="880000"/>
                </a:solidFill>
                <a:latin typeface="Menlo"/>
              </a:rPr>
              <a:t>correcct</a:t>
            </a:r>
            <a:r>
              <a:rPr lang="en-US" dirty="0">
                <a:solidFill>
                  <a:srgbClr val="880000"/>
                </a:solidFill>
                <a:latin typeface="Menlo"/>
              </a:rPr>
              <a:t> password</a:t>
            </a:r>
          </a:p>
          <a:p>
            <a:pPr lvl="0" eaLnBrk="0" fontAlgn="base" hangingPunct="0">
              <a:spcBef>
                <a:spcPct val="0"/>
              </a:spcBef>
              <a:spcAft>
                <a:spcPct val="0"/>
              </a:spcAft>
            </a:pPr>
            <a:r>
              <a:rPr lang="en-US" dirty="0">
                <a:solidFill>
                  <a:srgbClr val="313131"/>
                </a:solidFill>
                <a:latin typeface="Menlo"/>
              </a:rPr>
              <a:t> </a:t>
            </a:r>
            <a:r>
              <a:rPr lang="en-US" dirty="0">
                <a:solidFill>
                  <a:srgbClr val="666600"/>
                </a:solidFill>
                <a:latin typeface="Menlo"/>
              </a:rPr>
              <a:t>}</a:t>
            </a:r>
          </a:p>
          <a:p>
            <a:pPr lvl="0" eaLnBrk="0" fontAlgn="base" hangingPunct="0">
              <a:spcBef>
                <a:spcPct val="0"/>
              </a:spcBef>
              <a:spcAft>
                <a:spcPct val="0"/>
              </a:spcAft>
            </a:pPr>
            <a:r>
              <a:rPr lang="en-US" dirty="0">
                <a:solidFill>
                  <a:srgbClr val="000088"/>
                </a:solidFill>
                <a:latin typeface="Menlo"/>
              </a:rPr>
              <a:t>else</a:t>
            </a:r>
            <a:r>
              <a:rPr lang="en-US" dirty="0">
                <a:solidFill>
                  <a:srgbClr val="666600"/>
                </a:solidFill>
                <a:latin typeface="Menlo"/>
              </a:rPr>
              <a:t>{</a:t>
            </a:r>
            <a:r>
              <a:rPr lang="en-US" dirty="0">
                <a:solidFill>
                  <a:srgbClr val="313131"/>
                </a:solidFill>
                <a:latin typeface="Menlo"/>
              </a:rPr>
              <a:t> </a:t>
            </a:r>
          </a:p>
          <a:p>
            <a:pPr lvl="0" eaLnBrk="0" fontAlgn="base" hangingPunct="0">
              <a:spcBef>
                <a:spcPct val="0"/>
              </a:spcBef>
              <a:spcAft>
                <a:spcPct val="0"/>
              </a:spcAft>
            </a:pPr>
            <a:r>
              <a:rPr lang="en-US" dirty="0">
                <a:solidFill>
                  <a:srgbClr val="880000"/>
                </a:solidFill>
                <a:latin typeface="Menlo"/>
              </a:rPr>
              <a:t>//wrong password</a:t>
            </a:r>
            <a:r>
              <a:rPr lang="en-US" dirty="0">
                <a:solidFill>
                  <a:srgbClr val="313131"/>
                </a:solidFill>
                <a:latin typeface="Menlo"/>
              </a:rPr>
              <a:t> </a:t>
            </a:r>
          </a:p>
          <a:p>
            <a:pPr lvl="0" eaLnBrk="0" fontAlgn="base" hangingPunct="0">
              <a:spcBef>
                <a:spcPct val="0"/>
              </a:spcBef>
              <a:spcAft>
                <a:spcPct val="0"/>
              </a:spcAft>
            </a:pPr>
            <a:r>
              <a:rPr lang="en-US" dirty="0">
                <a:solidFill>
                  <a:srgbClr val="666600"/>
                </a:solidFill>
                <a:latin typeface="Menlo"/>
              </a:rPr>
              <a:t>}</a:t>
            </a:r>
            <a:r>
              <a:rPr lang="en-US" dirty="0"/>
              <a:t> </a:t>
            </a:r>
            <a:endParaRPr lang="en-US" dirty="0">
              <a:latin typeface="Arial" panose="020B0604020202020204" pitchFamily="34" charset="0"/>
            </a:endParaRPr>
          </a:p>
        </p:txBody>
      </p:sp>
    </p:spTree>
    <p:extLst>
      <p:ext uri="{BB962C8B-B14F-4D97-AF65-F5344CB8AC3E}">
        <p14:creationId xmlns:p14="http://schemas.microsoft.com/office/powerpoint/2010/main" val="5388058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45230"/>
            <a:ext cx="65" cy="36673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179512" y="387568"/>
            <a:ext cx="8712968" cy="4339650"/>
          </a:xfrm>
          <a:prstGeom prst="rect">
            <a:avLst/>
          </a:prstGeom>
        </p:spPr>
        <p:txBody>
          <a:bodyPr wrap="square">
            <a:spAutoFit/>
          </a:bodyPr>
          <a:lstStyle/>
          <a:p>
            <a:pPr lvl="0" eaLnBrk="0" fontAlgn="base" hangingPunct="0">
              <a:spcBef>
                <a:spcPct val="0"/>
              </a:spcBef>
              <a:spcAft>
                <a:spcPct val="0"/>
              </a:spcAft>
            </a:pPr>
            <a:endParaRPr lang="en-US" dirty="0">
              <a:solidFill>
                <a:srgbClr val="666600"/>
              </a:solidFill>
              <a:latin typeface="Menlo"/>
            </a:endParaRPr>
          </a:p>
          <a:p>
            <a:pPr lvl="0" eaLnBrk="0" fontAlgn="base" hangingPunct="0">
              <a:spcBef>
                <a:spcPct val="0"/>
              </a:spcBef>
              <a:spcAft>
                <a:spcPct val="0"/>
              </a:spcAft>
            </a:pPr>
            <a:r>
              <a:rPr lang="en-US" sz="2400" b="1" dirty="0">
                <a:solidFill>
                  <a:schemeClr val="tx2"/>
                </a:solidFill>
              </a:rPr>
              <a:t>Following is the content of AndroidManifest.xml file.</a:t>
            </a:r>
          </a:p>
          <a:p>
            <a:pPr lvl="0" eaLnBrk="0" fontAlgn="base" hangingPunct="0">
              <a:spcBef>
                <a:spcPct val="0"/>
              </a:spcBef>
              <a:spcAft>
                <a:spcPct val="0"/>
              </a:spcAft>
            </a:pPr>
            <a:endParaRPr lang="en-US" dirty="0">
              <a:solidFill>
                <a:srgbClr val="666600"/>
              </a:solidFill>
              <a:latin typeface="Menlo"/>
            </a:endParaRPr>
          </a:p>
          <a:p>
            <a:pPr lvl="0" eaLnBrk="0" fontAlgn="base" hangingPunct="0">
              <a:spcBef>
                <a:spcPct val="0"/>
              </a:spcBef>
              <a:spcAft>
                <a:spcPct val="0"/>
              </a:spcAft>
            </a:pPr>
            <a:r>
              <a:rPr lang="en-US" dirty="0">
                <a:solidFill>
                  <a:srgbClr val="666600"/>
                </a:solidFill>
                <a:latin typeface="Menlo"/>
              </a:rPr>
              <a:t>&lt;?</a:t>
            </a:r>
            <a:r>
              <a:rPr lang="en-US" dirty="0">
                <a:solidFill>
                  <a:srgbClr val="313131"/>
                </a:solidFill>
                <a:latin typeface="Menlo"/>
              </a:rPr>
              <a:t>xml version</a:t>
            </a:r>
            <a:r>
              <a:rPr lang="en-US" dirty="0">
                <a:solidFill>
                  <a:srgbClr val="666600"/>
                </a:solidFill>
                <a:latin typeface="Menlo"/>
              </a:rPr>
              <a:t>=</a:t>
            </a:r>
            <a:r>
              <a:rPr lang="en-US" dirty="0">
                <a:solidFill>
                  <a:srgbClr val="008800"/>
                </a:solidFill>
                <a:latin typeface="Menlo"/>
              </a:rPr>
              <a:t>"1.0"</a:t>
            </a:r>
            <a:r>
              <a:rPr lang="en-US" dirty="0">
                <a:solidFill>
                  <a:srgbClr val="313131"/>
                </a:solidFill>
                <a:latin typeface="Menlo"/>
              </a:rPr>
              <a:t> encoding</a:t>
            </a:r>
            <a:r>
              <a:rPr lang="en-US" dirty="0">
                <a:solidFill>
                  <a:srgbClr val="666600"/>
                </a:solidFill>
                <a:latin typeface="Menlo"/>
              </a:rPr>
              <a:t>=</a:t>
            </a:r>
            <a:r>
              <a:rPr lang="en-US" dirty="0">
                <a:solidFill>
                  <a:srgbClr val="008800"/>
                </a:solidFill>
                <a:latin typeface="Menlo"/>
              </a:rPr>
              <a:t>"utf-8"</a:t>
            </a:r>
            <a:r>
              <a:rPr lang="en-US" dirty="0">
                <a:solidFill>
                  <a:srgbClr val="666600"/>
                </a:solidFill>
                <a:latin typeface="Menlo"/>
              </a:rPr>
              <a:t>?&gt;</a:t>
            </a:r>
            <a:r>
              <a:rPr lang="en-US" dirty="0">
                <a:solidFill>
                  <a:srgbClr val="313131"/>
                </a:solidFill>
                <a:latin typeface="Menlo"/>
              </a:rPr>
              <a:t> </a:t>
            </a:r>
          </a:p>
          <a:p>
            <a:pPr lvl="0" eaLnBrk="0" fontAlgn="base" hangingPunct="0">
              <a:spcBef>
                <a:spcPct val="0"/>
              </a:spcBef>
              <a:spcAft>
                <a:spcPct val="0"/>
              </a:spcAft>
            </a:pPr>
            <a:r>
              <a:rPr lang="en-US" dirty="0">
                <a:solidFill>
                  <a:srgbClr val="000088"/>
                </a:solidFill>
                <a:latin typeface="Menlo"/>
              </a:rPr>
              <a:t>&lt;manifest</a:t>
            </a:r>
            <a:r>
              <a:rPr lang="en-US" dirty="0">
                <a:solidFill>
                  <a:srgbClr val="313131"/>
                </a:solidFill>
                <a:latin typeface="Menlo"/>
              </a:rPr>
              <a:t> </a:t>
            </a:r>
            <a:r>
              <a:rPr lang="en-US" dirty="0" err="1">
                <a:solidFill>
                  <a:srgbClr val="7F0055"/>
                </a:solidFill>
                <a:latin typeface="Menlo"/>
              </a:rPr>
              <a:t>xmlns:android</a:t>
            </a:r>
            <a:r>
              <a:rPr lang="en-US" dirty="0">
                <a:solidFill>
                  <a:srgbClr val="666600"/>
                </a:solidFill>
                <a:latin typeface="Menlo"/>
              </a:rPr>
              <a:t>=</a:t>
            </a:r>
            <a:r>
              <a:rPr lang="en-US" dirty="0">
                <a:solidFill>
                  <a:srgbClr val="008800"/>
                </a:solidFill>
                <a:latin typeface="Menlo"/>
              </a:rPr>
              <a:t>"http://schemas.android.com/</a:t>
            </a:r>
            <a:r>
              <a:rPr lang="en-US" dirty="0" err="1">
                <a:solidFill>
                  <a:srgbClr val="008800"/>
                </a:solidFill>
                <a:latin typeface="Menlo"/>
              </a:rPr>
              <a:t>apk</a:t>
            </a:r>
            <a:r>
              <a:rPr lang="en-US" dirty="0">
                <a:solidFill>
                  <a:srgbClr val="008800"/>
                </a:solidFill>
                <a:latin typeface="Menlo"/>
              </a:rPr>
              <a:t>/res/android"</a:t>
            </a:r>
            <a:r>
              <a:rPr lang="en-US" dirty="0">
                <a:solidFill>
                  <a:srgbClr val="313131"/>
                </a:solidFill>
                <a:latin typeface="Menlo"/>
              </a:rPr>
              <a:t> </a:t>
            </a:r>
            <a:r>
              <a:rPr lang="en-US" dirty="0">
                <a:solidFill>
                  <a:srgbClr val="7F0055"/>
                </a:solidFill>
                <a:latin typeface="Menlo"/>
              </a:rPr>
              <a:t>package</a:t>
            </a:r>
            <a:r>
              <a:rPr lang="en-US" dirty="0">
                <a:solidFill>
                  <a:srgbClr val="666600"/>
                </a:solidFill>
                <a:latin typeface="Menlo"/>
              </a:rPr>
              <a:t>=</a:t>
            </a:r>
            <a:r>
              <a:rPr lang="en-US" dirty="0">
                <a:solidFill>
                  <a:srgbClr val="008800"/>
                </a:solidFill>
                <a:latin typeface="Menlo"/>
              </a:rPr>
              <a:t>"</a:t>
            </a:r>
            <a:r>
              <a:rPr lang="en-US" dirty="0" err="1">
                <a:solidFill>
                  <a:srgbClr val="008800"/>
                </a:solidFill>
                <a:latin typeface="Menlo"/>
              </a:rPr>
              <a:t>com.example.sairamkrishna.myapplication</a:t>
            </a:r>
            <a:r>
              <a:rPr lang="en-US" dirty="0">
                <a:solidFill>
                  <a:srgbClr val="008800"/>
                </a:solidFill>
                <a:latin typeface="Menlo"/>
              </a:rPr>
              <a:t>"</a:t>
            </a:r>
            <a:r>
              <a:rPr lang="en-US" dirty="0">
                <a:solidFill>
                  <a:srgbClr val="313131"/>
                </a:solidFill>
                <a:latin typeface="Menlo"/>
              </a:rPr>
              <a:t> </a:t>
            </a:r>
            <a:r>
              <a:rPr lang="en-US" dirty="0">
                <a:solidFill>
                  <a:srgbClr val="000088"/>
                </a:solidFill>
                <a:latin typeface="Menlo"/>
              </a:rPr>
              <a:t>&gt;</a:t>
            </a:r>
            <a:r>
              <a:rPr lang="en-US" dirty="0">
                <a:solidFill>
                  <a:srgbClr val="313131"/>
                </a:solidFill>
                <a:latin typeface="Menlo"/>
              </a:rPr>
              <a:t> </a:t>
            </a:r>
          </a:p>
          <a:p>
            <a:pPr lvl="0" eaLnBrk="0" fontAlgn="base" hangingPunct="0">
              <a:spcBef>
                <a:spcPct val="0"/>
              </a:spcBef>
              <a:spcAft>
                <a:spcPct val="0"/>
              </a:spcAft>
            </a:pPr>
            <a:r>
              <a:rPr lang="en-US" dirty="0">
                <a:solidFill>
                  <a:srgbClr val="000088"/>
                </a:solidFill>
                <a:latin typeface="Menlo"/>
              </a:rPr>
              <a:t>&lt;application</a:t>
            </a:r>
            <a:r>
              <a:rPr lang="en-US" dirty="0">
                <a:solidFill>
                  <a:srgbClr val="313131"/>
                </a:solidFill>
                <a:latin typeface="Menlo"/>
              </a:rPr>
              <a:t> </a:t>
            </a:r>
            <a:r>
              <a:rPr lang="en-US" dirty="0" err="1">
                <a:solidFill>
                  <a:srgbClr val="7F0055"/>
                </a:solidFill>
                <a:latin typeface="Menlo"/>
              </a:rPr>
              <a:t>android:allowBackup</a:t>
            </a:r>
            <a:r>
              <a:rPr lang="en-US" dirty="0">
                <a:solidFill>
                  <a:srgbClr val="666600"/>
                </a:solidFill>
                <a:latin typeface="Menlo"/>
              </a:rPr>
              <a:t>=</a:t>
            </a:r>
            <a:r>
              <a:rPr lang="en-US" dirty="0">
                <a:solidFill>
                  <a:srgbClr val="008800"/>
                </a:solidFill>
                <a:latin typeface="Menlo"/>
              </a:rPr>
              <a:t>"true"</a:t>
            </a:r>
            <a:r>
              <a:rPr lang="en-US" dirty="0">
                <a:solidFill>
                  <a:srgbClr val="313131"/>
                </a:solidFill>
                <a:latin typeface="Menlo"/>
              </a:rPr>
              <a:t> </a:t>
            </a:r>
            <a:r>
              <a:rPr lang="en-US" dirty="0" err="1">
                <a:solidFill>
                  <a:srgbClr val="7F0055"/>
                </a:solidFill>
                <a:latin typeface="Menlo"/>
              </a:rPr>
              <a:t>android:icon</a:t>
            </a:r>
            <a:r>
              <a:rPr lang="en-US" dirty="0">
                <a:solidFill>
                  <a:srgbClr val="666600"/>
                </a:solidFill>
                <a:latin typeface="Menlo"/>
              </a:rPr>
              <a:t>=</a:t>
            </a:r>
            <a:r>
              <a:rPr lang="en-US" dirty="0">
                <a:solidFill>
                  <a:srgbClr val="008800"/>
                </a:solidFill>
                <a:latin typeface="Menlo"/>
              </a:rPr>
              <a:t>"@</a:t>
            </a:r>
            <a:r>
              <a:rPr lang="en-US" dirty="0" err="1">
                <a:solidFill>
                  <a:srgbClr val="008800"/>
                </a:solidFill>
                <a:latin typeface="Menlo"/>
              </a:rPr>
              <a:t>mipmap</a:t>
            </a:r>
            <a:r>
              <a:rPr lang="en-US" dirty="0">
                <a:solidFill>
                  <a:srgbClr val="008800"/>
                </a:solidFill>
                <a:latin typeface="Menlo"/>
              </a:rPr>
              <a:t>/</a:t>
            </a:r>
            <a:r>
              <a:rPr lang="en-US" dirty="0" err="1">
                <a:solidFill>
                  <a:srgbClr val="008800"/>
                </a:solidFill>
                <a:latin typeface="Menlo"/>
              </a:rPr>
              <a:t>ic_launcher</a:t>
            </a:r>
            <a:r>
              <a:rPr lang="en-US" dirty="0">
                <a:solidFill>
                  <a:srgbClr val="008800"/>
                </a:solidFill>
                <a:latin typeface="Menlo"/>
              </a:rPr>
              <a:t>"</a:t>
            </a:r>
            <a:r>
              <a:rPr lang="en-US" dirty="0">
                <a:solidFill>
                  <a:srgbClr val="313131"/>
                </a:solidFill>
                <a:latin typeface="Menlo"/>
              </a:rPr>
              <a:t> </a:t>
            </a:r>
            <a:r>
              <a:rPr lang="en-US" dirty="0" err="1">
                <a:solidFill>
                  <a:srgbClr val="7F0055"/>
                </a:solidFill>
                <a:latin typeface="Menlo"/>
              </a:rPr>
              <a:t>android:label</a:t>
            </a:r>
            <a:r>
              <a:rPr lang="en-US" dirty="0">
                <a:solidFill>
                  <a:srgbClr val="666600"/>
                </a:solidFill>
                <a:latin typeface="Menlo"/>
              </a:rPr>
              <a:t>=</a:t>
            </a:r>
            <a:r>
              <a:rPr lang="en-US" dirty="0">
                <a:solidFill>
                  <a:srgbClr val="008800"/>
                </a:solidFill>
                <a:latin typeface="Menlo"/>
              </a:rPr>
              <a:t>"@string/</a:t>
            </a:r>
            <a:r>
              <a:rPr lang="en-US" dirty="0" err="1">
                <a:solidFill>
                  <a:srgbClr val="008800"/>
                </a:solidFill>
                <a:latin typeface="Menlo"/>
              </a:rPr>
              <a:t>app_name</a:t>
            </a:r>
            <a:r>
              <a:rPr lang="en-US" dirty="0">
                <a:solidFill>
                  <a:srgbClr val="008800"/>
                </a:solidFill>
                <a:latin typeface="Menlo"/>
              </a:rPr>
              <a:t>"</a:t>
            </a:r>
            <a:r>
              <a:rPr lang="en-US" dirty="0">
                <a:solidFill>
                  <a:srgbClr val="313131"/>
                </a:solidFill>
                <a:latin typeface="Menlo"/>
              </a:rPr>
              <a:t> </a:t>
            </a:r>
            <a:r>
              <a:rPr lang="en-US" dirty="0" err="1">
                <a:solidFill>
                  <a:srgbClr val="7F0055"/>
                </a:solidFill>
                <a:latin typeface="Menlo"/>
              </a:rPr>
              <a:t>android:theme</a:t>
            </a:r>
            <a:r>
              <a:rPr lang="en-US" dirty="0">
                <a:solidFill>
                  <a:srgbClr val="666600"/>
                </a:solidFill>
                <a:latin typeface="Menlo"/>
              </a:rPr>
              <a:t>=</a:t>
            </a:r>
            <a:r>
              <a:rPr lang="en-US" dirty="0">
                <a:solidFill>
                  <a:srgbClr val="008800"/>
                </a:solidFill>
                <a:latin typeface="Menlo"/>
              </a:rPr>
              <a:t>"@style/</a:t>
            </a:r>
            <a:r>
              <a:rPr lang="en-US" dirty="0" err="1">
                <a:solidFill>
                  <a:srgbClr val="008800"/>
                </a:solidFill>
                <a:latin typeface="Menlo"/>
              </a:rPr>
              <a:t>AppTheme</a:t>
            </a:r>
            <a:r>
              <a:rPr lang="en-US" dirty="0">
                <a:solidFill>
                  <a:srgbClr val="008800"/>
                </a:solidFill>
                <a:latin typeface="Menlo"/>
              </a:rPr>
              <a:t>"</a:t>
            </a:r>
            <a:r>
              <a:rPr lang="en-US" dirty="0">
                <a:solidFill>
                  <a:srgbClr val="313131"/>
                </a:solidFill>
                <a:latin typeface="Menlo"/>
              </a:rPr>
              <a:t> </a:t>
            </a:r>
            <a:r>
              <a:rPr lang="en-US" dirty="0">
                <a:solidFill>
                  <a:srgbClr val="000088"/>
                </a:solidFill>
                <a:latin typeface="Menlo"/>
              </a:rPr>
              <a:t>&gt;</a:t>
            </a:r>
            <a:r>
              <a:rPr lang="en-US" dirty="0">
                <a:solidFill>
                  <a:srgbClr val="313131"/>
                </a:solidFill>
                <a:latin typeface="Menlo"/>
              </a:rPr>
              <a:t> </a:t>
            </a:r>
          </a:p>
          <a:p>
            <a:pPr lvl="0" eaLnBrk="0" fontAlgn="base" hangingPunct="0">
              <a:spcBef>
                <a:spcPct val="0"/>
              </a:spcBef>
              <a:spcAft>
                <a:spcPct val="0"/>
              </a:spcAft>
            </a:pPr>
            <a:r>
              <a:rPr lang="en-US" dirty="0">
                <a:solidFill>
                  <a:srgbClr val="000088"/>
                </a:solidFill>
                <a:latin typeface="Menlo"/>
              </a:rPr>
              <a:t>&lt;activity</a:t>
            </a:r>
            <a:r>
              <a:rPr lang="en-US" dirty="0">
                <a:solidFill>
                  <a:srgbClr val="313131"/>
                </a:solidFill>
                <a:latin typeface="Menlo"/>
              </a:rPr>
              <a:t> </a:t>
            </a:r>
            <a:r>
              <a:rPr lang="en-US" dirty="0" err="1">
                <a:solidFill>
                  <a:srgbClr val="7F0055"/>
                </a:solidFill>
                <a:latin typeface="Menlo"/>
              </a:rPr>
              <a:t>android:name</a:t>
            </a:r>
            <a:r>
              <a:rPr lang="en-US" dirty="0">
                <a:solidFill>
                  <a:srgbClr val="666600"/>
                </a:solidFill>
                <a:latin typeface="Menlo"/>
              </a:rPr>
              <a:t>=</a:t>
            </a:r>
            <a:r>
              <a:rPr lang="en-US" dirty="0">
                <a:solidFill>
                  <a:srgbClr val="008800"/>
                </a:solidFill>
                <a:latin typeface="Menlo"/>
              </a:rPr>
              <a:t>".</a:t>
            </a:r>
            <a:r>
              <a:rPr lang="en-US" dirty="0" err="1">
                <a:solidFill>
                  <a:srgbClr val="008800"/>
                </a:solidFill>
                <a:latin typeface="Menlo"/>
              </a:rPr>
              <a:t>MainActivity</a:t>
            </a:r>
            <a:r>
              <a:rPr lang="en-US" dirty="0">
                <a:solidFill>
                  <a:srgbClr val="008800"/>
                </a:solidFill>
                <a:latin typeface="Menlo"/>
              </a:rPr>
              <a:t>"</a:t>
            </a:r>
            <a:r>
              <a:rPr lang="en-US" dirty="0">
                <a:solidFill>
                  <a:srgbClr val="313131"/>
                </a:solidFill>
                <a:latin typeface="Menlo"/>
              </a:rPr>
              <a:t> </a:t>
            </a:r>
            <a:r>
              <a:rPr lang="en-US" dirty="0" err="1">
                <a:solidFill>
                  <a:srgbClr val="7F0055"/>
                </a:solidFill>
                <a:latin typeface="Menlo"/>
              </a:rPr>
              <a:t>android:label</a:t>
            </a:r>
            <a:r>
              <a:rPr lang="en-US" dirty="0">
                <a:solidFill>
                  <a:srgbClr val="666600"/>
                </a:solidFill>
                <a:latin typeface="Menlo"/>
              </a:rPr>
              <a:t>=</a:t>
            </a:r>
            <a:r>
              <a:rPr lang="en-US" dirty="0">
                <a:solidFill>
                  <a:srgbClr val="008800"/>
                </a:solidFill>
                <a:latin typeface="Menlo"/>
              </a:rPr>
              <a:t>"@string/</a:t>
            </a:r>
            <a:r>
              <a:rPr lang="en-US" dirty="0" err="1">
                <a:solidFill>
                  <a:srgbClr val="008800"/>
                </a:solidFill>
                <a:latin typeface="Menlo"/>
              </a:rPr>
              <a:t>app_name</a:t>
            </a:r>
            <a:r>
              <a:rPr lang="en-US" dirty="0">
                <a:solidFill>
                  <a:srgbClr val="008800"/>
                </a:solidFill>
                <a:latin typeface="Menlo"/>
              </a:rPr>
              <a:t>"</a:t>
            </a:r>
            <a:r>
              <a:rPr lang="en-US" dirty="0">
                <a:solidFill>
                  <a:srgbClr val="313131"/>
                </a:solidFill>
                <a:latin typeface="Menlo"/>
              </a:rPr>
              <a:t> </a:t>
            </a:r>
            <a:r>
              <a:rPr lang="en-US" dirty="0">
                <a:solidFill>
                  <a:srgbClr val="000088"/>
                </a:solidFill>
                <a:latin typeface="Menlo"/>
              </a:rPr>
              <a:t>&gt;</a:t>
            </a:r>
            <a:r>
              <a:rPr lang="en-US" dirty="0">
                <a:solidFill>
                  <a:srgbClr val="313131"/>
                </a:solidFill>
                <a:latin typeface="Menlo"/>
              </a:rPr>
              <a:t> </a:t>
            </a:r>
          </a:p>
          <a:p>
            <a:pPr lvl="0" eaLnBrk="0" fontAlgn="base" hangingPunct="0">
              <a:spcBef>
                <a:spcPct val="0"/>
              </a:spcBef>
              <a:spcAft>
                <a:spcPct val="0"/>
              </a:spcAft>
            </a:pPr>
            <a:r>
              <a:rPr lang="en-US" dirty="0">
                <a:solidFill>
                  <a:srgbClr val="000088"/>
                </a:solidFill>
                <a:latin typeface="Menlo"/>
              </a:rPr>
              <a:t>&lt;intent-filter&gt;</a:t>
            </a:r>
            <a:r>
              <a:rPr lang="en-US" dirty="0">
                <a:solidFill>
                  <a:srgbClr val="313131"/>
                </a:solidFill>
                <a:latin typeface="Menlo"/>
              </a:rPr>
              <a:t> </a:t>
            </a:r>
            <a:r>
              <a:rPr lang="en-US" dirty="0">
                <a:solidFill>
                  <a:srgbClr val="000088"/>
                </a:solidFill>
                <a:latin typeface="Menlo"/>
              </a:rPr>
              <a:t>&lt;action</a:t>
            </a:r>
            <a:r>
              <a:rPr lang="en-US" dirty="0">
                <a:solidFill>
                  <a:srgbClr val="313131"/>
                </a:solidFill>
                <a:latin typeface="Menlo"/>
              </a:rPr>
              <a:t> </a:t>
            </a:r>
            <a:r>
              <a:rPr lang="en-US" dirty="0" err="1">
                <a:solidFill>
                  <a:srgbClr val="7F0055"/>
                </a:solidFill>
                <a:latin typeface="Menlo"/>
              </a:rPr>
              <a:t>android:name</a:t>
            </a:r>
            <a:r>
              <a:rPr lang="en-US" dirty="0">
                <a:solidFill>
                  <a:srgbClr val="666600"/>
                </a:solidFill>
                <a:latin typeface="Menlo"/>
              </a:rPr>
              <a:t>=</a:t>
            </a:r>
            <a:r>
              <a:rPr lang="en-US" dirty="0">
                <a:solidFill>
                  <a:srgbClr val="008800"/>
                </a:solidFill>
                <a:latin typeface="Menlo"/>
              </a:rPr>
              <a:t>"</a:t>
            </a:r>
            <a:r>
              <a:rPr lang="en-US" dirty="0" err="1">
                <a:solidFill>
                  <a:srgbClr val="008800"/>
                </a:solidFill>
                <a:latin typeface="Menlo"/>
              </a:rPr>
              <a:t>android.intent.action.MAIN</a:t>
            </a:r>
            <a:r>
              <a:rPr lang="en-US" dirty="0">
                <a:solidFill>
                  <a:srgbClr val="008800"/>
                </a:solidFill>
                <a:latin typeface="Menlo"/>
              </a:rPr>
              <a:t>"</a:t>
            </a:r>
            <a:r>
              <a:rPr lang="en-US" dirty="0">
                <a:solidFill>
                  <a:srgbClr val="313131"/>
                </a:solidFill>
                <a:latin typeface="Menlo"/>
              </a:rPr>
              <a:t> </a:t>
            </a:r>
            <a:r>
              <a:rPr lang="en-US" dirty="0">
                <a:solidFill>
                  <a:srgbClr val="000088"/>
                </a:solidFill>
                <a:latin typeface="Menlo"/>
              </a:rPr>
              <a:t>/&gt;</a:t>
            </a:r>
            <a:r>
              <a:rPr lang="en-US" dirty="0">
                <a:solidFill>
                  <a:srgbClr val="313131"/>
                </a:solidFill>
                <a:latin typeface="Menlo"/>
              </a:rPr>
              <a:t> </a:t>
            </a:r>
          </a:p>
          <a:p>
            <a:pPr lvl="0" eaLnBrk="0" fontAlgn="base" hangingPunct="0">
              <a:spcBef>
                <a:spcPct val="0"/>
              </a:spcBef>
              <a:spcAft>
                <a:spcPct val="0"/>
              </a:spcAft>
            </a:pPr>
            <a:r>
              <a:rPr lang="en-US" dirty="0">
                <a:solidFill>
                  <a:srgbClr val="000088"/>
                </a:solidFill>
                <a:latin typeface="Menlo"/>
              </a:rPr>
              <a:t>&lt;category</a:t>
            </a:r>
            <a:r>
              <a:rPr lang="en-US" dirty="0">
                <a:solidFill>
                  <a:srgbClr val="313131"/>
                </a:solidFill>
                <a:latin typeface="Menlo"/>
              </a:rPr>
              <a:t> </a:t>
            </a:r>
            <a:r>
              <a:rPr lang="en-US" dirty="0" err="1">
                <a:solidFill>
                  <a:srgbClr val="7F0055"/>
                </a:solidFill>
                <a:latin typeface="Menlo"/>
              </a:rPr>
              <a:t>android:name</a:t>
            </a:r>
            <a:r>
              <a:rPr lang="en-US" dirty="0">
                <a:solidFill>
                  <a:srgbClr val="666600"/>
                </a:solidFill>
                <a:latin typeface="Menlo"/>
              </a:rPr>
              <a:t>=</a:t>
            </a:r>
            <a:r>
              <a:rPr lang="en-US" dirty="0">
                <a:solidFill>
                  <a:srgbClr val="008800"/>
                </a:solidFill>
                <a:latin typeface="Menlo"/>
              </a:rPr>
              <a:t>"</a:t>
            </a:r>
            <a:r>
              <a:rPr lang="en-US" dirty="0" err="1">
                <a:solidFill>
                  <a:srgbClr val="008800"/>
                </a:solidFill>
                <a:latin typeface="Menlo"/>
              </a:rPr>
              <a:t>android.intent.category.LAUNCHER</a:t>
            </a:r>
            <a:r>
              <a:rPr lang="en-US" dirty="0">
                <a:solidFill>
                  <a:srgbClr val="008800"/>
                </a:solidFill>
                <a:latin typeface="Menlo"/>
              </a:rPr>
              <a:t>"</a:t>
            </a:r>
            <a:r>
              <a:rPr lang="en-US" dirty="0">
                <a:solidFill>
                  <a:srgbClr val="313131"/>
                </a:solidFill>
                <a:latin typeface="Menlo"/>
              </a:rPr>
              <a:t> </a:t>
            </a:r>
            <a:r>
              <a:rPr lang="en-US" dirty="0">
                <a:solidFill>
                  <a:srgbClr val="000088"/>
                </a:solidFill>
                <a:latin typeface="Menlo"/>
              </a:rPr>
              <a:t>/&gt;</a:t>
            </a:r>
            <a:r>
              <a:rPr lang="en-US" dirty="0">
                <a:solidFill>
                  <a:srgbClr val="313131"/>
                </a:solidFill>
                <a:latin typeface="Menlo"/>
              </a:rPr>
              <a:t> </a:t>
            </a:r>
          </a:p>
          <a:p>
            <a:pPr lvl="0" eaLnBrk="0" fontAlgn="base" hangingPunct="0">
              <a:spcBef>
                <a:spcPct val="0"/>
              </a:spcBef>
              <a:spcAft>
                <a:spcPct val="0"/>
              </a:spcAft>
            </a:pPr>
            <a:r>
              <a:rPr lang="en-US" dirty="0">
                <a:solidFill>
                  <a:srgbClr val="000088"/>
                </a:solidFill>
                <a:latin typeface="Menlo"/>
              </a:rPr>
              <a:t>&lt;/intent-filter&gt;</a:t>
            </a:r>
            <a:r>
              <a:rPr lang="en-US" dirty="0">
                <a:solidFill>
                  <a:srgbClr val="313131"/>
                </a:solidFill>
                <a:latin typeface="Menlo"/>
              </a:rPr>
              <a:t> </a:t>
            </a:r>
          </a:p>
          <a:p>
            <a:pPr lvl="0" eaLnBrk="0" fontAlgn="base" hangingPunct="0">
              <a:spcBef>
                <a:spcPct val="0"/>
              </a:spcBef>
              <a:spcAft>
                <a:spcPct val="0"/>
              </a:spcAft>
            </a:pPr>
            <a:r>
              <a:rPr lang="en-US" dirty="0">
                <a:solidFill>
                  <a:srgbClr val="000088"/>
                </a:solidFill>
                <a:latin typeface="Menlo"/>
              </a:rPr>
              <a:t>&lt;/activity&gt;</a:t>
            </a:r>
            <a:r>
              <a:rPr lang="en-US" dirty="0">
                <a:solidFill>
                  <a:srgbClr val="313131"/>
                </a:solidFill>
                <a:latin typeface="Menlo"/>
              </a:rPr>
              <a:t> </a:t>
            </a:r>
          </a:p>
          <a:p>
            <a:pPr lvl="0" eaLnBrk="0" fontAlgn="base" hangingPunct="0">
              <a:spcBef>
                <a:spcPct val="0"/>
              </a:spcBef>
              <a:spcAft>
                <a:spcPct val="0"/>
              </a:spcAft>
            </a:pPr>
            <a:r>
              <a:rPr lang="en-US" dirty="0">
                <a:solidFill>
                  <a:srgbClr val="000088"/>
                </a:solidFill>
                <a:latin typeface="Menlo"/>
              </a:rPr>
              <a:t>&lt;/application&gt;</a:t>
            </a:r>
            <a:r>
              <a:rPr lang="en-US" dirty="0">
                <a:solidFill>
                  <a:srgbClr val="313131"/>
                </a:solidFill>
                <a:latin typeface="Menlo"/>
              </a:rPr>
              <a:t> </a:t>
            </a:r>
          </a:p>
          <a:p>
            <a:pPr lvl="0" eaLnBrk="0" fontAlgn="base" hangingPunct="0">
              <a:spcBef>
                <a:spcPct val="0"/>
              </a:spcBef>
              <a:spcAft>
                <a:spcPct val="0"/>
              </a:spcAft>
            </a:pPr>
            <a:r>
              <a:rPr lang="en-US" dirty="0">
                <a:solidFill>
                  <a:srgbClr val="000088"/>
                </a:solidFill>
                <a:latin typeface="Menlo"/>
              </a:rPr>
              <a:t>&lt;/manifest&gt;</a:t>
            </a:r>
            <a:r>
              <a:rPr lang="en-US" sz="1600" dirty="0"/>
              <a:t> </a:t>
            </a:r>
            <a:endParaRPr lang="en-US" sz="4400" dirty="0">
              <a:latin typeface="Arial" panose="020B0604020202020204" pitchFamily="34" charset="0"/>
            </a:endParaRPr>
          </a:p>
        </p:txBody>
      </p:sp>
    </p:spTree>
    <p:extLst>
      <p:ext uri="{BB962C8B-B14F-4D97-AF65-F5344CB8AC3E}">
        <p14:creationId xmlns:p14="http://schemas.microsoft.com/office/powerpoint/2010/main" val="4161400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611560" y="2046619"/>
            <a:ext cx="7656745" cy="3680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36"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4098" name="Picture 2" descr="android compon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052736"/>
            <a:ext cx="6408712" cy="561830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329175" y="254139"/>
            <a:ext cx="4557658" cy="461665"/>
          </a:xfrm>
          <a:prstGeom prst="rect">
            <a:avLst/>
          </a:prstGeom>
        </p:spPr>
        <p:txBody>
          <a:bodyPr wrap="none">
            <a:spAutoFit/>
          </a:bodyPr>
          <a:lstStyle/>
          <a:p>
            <a:pPr lvl="0" algn="just"/>
            <a:r>
              <a:rPr lang="en-US" sz="2400" b="1" dirty="0">
                <a:solidFill>
                  <a:srgbClr val="610B38"/>
                </a:solidFill>
                <a:latin typeface="erdana"/>
              </a:rPr>
              <a:t>Android Core Building Blocks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60648"/>
            <a:ext cx="1326069" cy="369332"/>
          </a:xfrm>
          <a:prstGeom prst="rect">
            <a:avLst/>
          </a:prstGeom>
        </p:spPr>
        <p:txBody>
          <a:bodyPr wrap="none">
            <a:spAutoFit/>
          </a:bodyPr>
          <a:lstStyle/>
          <a:p>
            <a:pPr algn="just"/>
            <a:r>
              <a:rPr lang="en-US" dirty="0">
                <a:solidFill>
                  <a:srgbClr val="610B38"/>
                </a:solidFill>
                <a:latin typeface="erdana"/>
              </a:rPr>
              <a:t>Toast class</a:t>
            </a:r>
            <a:endParaRPr lang="en-US" b="0" i="0" dirty="0">
              <a:solidFill>
                <a:srgbClr val="610B38"/>
              </a:solidFill>
              <a:effectLst/>
              <a:latin typeface="erdana"/>
            </a:endParaRPr>
          </a:p>
        </p:txBody>
      </p:sp>
      <p:sp>
        <p:nvSpPr>
          <p:cNvPr id="3" name="Rectangle 2"/>
          <p:cNvSpPr/>
          <p:nvPr/>
        </p:nvSpPr>
        <p:spPr>
          <a:xfrm>
            <a:off x="343160" y="629980"/>
            <a:ext cx="8800839" cy="307777"/>
          </a:xfrm>
          <a:prstGeom prst="rect">
            <a:avLst/>
          </a:prstGeom>
        </p:spPr>
        <p:txBody>
          <a:bodyPr wrap="square">
            <a:spAutoFit/>
          </a:bodyPr>
          <a:lstStyle/>
          <a:p>
            <a:pPr algn="just">
              <a:buFont typeface="+mj-lt"/>
              <a:buAutoNum type="arabicPeriod"/>
            </a:pPr>
            <a:r>
              <a:rPr lang="en-US" sz="1400" dirty="0" err="1">
                <a:solidFill>
                  <a:srgbClr val="000000"/>
                </a:solidFill>
                <a:latin typeface="verdana" panose="020B0604030504040204" pitchFamily="34" charset="0"/>
              </a:rPr>
              <a:t>Toast.makeText</a:t>
            </a:r>
            <a:r>
              <a:rPr lang="en-US" sz="1400" dirty="0">
                <a:solidFill>
                  <a:srgbClr val="000000"/>
                </a:solidFill>
                <a:latin typeface="verdana" panose="020B0604030504040204" pitchFamily="34" charset="0"/>
              </a:rPr>
              <a:t>(</a:t>
            </a:r>
            <a:r>
              <a:rPr lang="en-US" sz="1400" dirty="0" err="1">
                <a:solidFill>
                  <a:srgbClr val="000000"/>
                </a:solidFill>
                <a:latin typeface="verdana" panose="020B0604030504040204" pitchFamily="34" charset="0"/>
              </a:rPr>
              <a:t>getApplicationContext</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"Hello </a:t>
            </a:r>
            <a:r>
              <a:rPr lang="en-US" sz="1400" dirty="0" err="1">
                <a:solidFill>
                  <a:srgbClr val="0000FF"/>
                </a:solidFill>
                <a:latin typeface="verdana" panose="020B0604030504040204" pitchFamily="34" charset="0"/>
              </a:rPr>
              <a:t>Javatpoint</a:t>
            </a:r>
            <a:r>
              <a:rPr lang="en-US" sz="1400" dirty="0">
                <a:solidFill>
                  <a:srgbClr val="0000FF"/>
                </a:solidFill>
                <a:latin typeface="verdana" panose="020B0604030504040204" pitchFamily="34" charset="0"/>
              </a:rPr>
              <a:t>"</a:t>
            </a:r>
            <a:r>
              <a:rPr lang="en-US" sz="1400" dirty="0">
                <a:solidFill>
                  <a:srgbClr val="000000"/>
                </a:solidFill>
                <a:latin typeface="verdana" panose="020B0604030504040204" pitchFamily="34" charset="0"/>
              </a:rPr>
              <a:t>,</a:t>
            </a:r>
            <a:r>
              <a:rPr lang="en-US" sz="1400" dirty="0" err="1">
                <a:solidFill>
                  <a:srgbClr val="000000"/>
                </a:solidFill>
                <a:latin typeface="verdana" panose="020B0604030504040204" pitchFamily="34" charset="0"/>
              </a:rPr>
              <a:t>Toast.LENGTH_SHORT</a:t>
            </a:r>
            <a:r>
              <a:rPr lang="en-US" sz="1400" dirty="0">
                <a:solidFill>
                  <a:srgbClr val="000000"/>
                </a:solidFill>
                <a:latin typeface="verdana" panose="020B0604030504040204" pitchFamily="34" charset="0"/>
              </a:rPr>
              <a:t>).show();  </a:t>
            </a:r>
            <a:endParaRPr lang="en-US" sz="1400" b="0" i="0" dirty="0">
              <a:solidFill>
                <a:srgbClr val="000000"/>
              </a:solidFill>
              <a:effectLst/>
              <a:latin typeface="verdana" panose="020B0604030504040204" pitchFamily="34" charset="0"/>
            </a:endParaRPr>
          </a:p>
        </p:txBody>
      </p:sp>
      <p:sp>
        <p:nvSpPr>
          <p:cNvPr id="4" name="Rectangle 3"/>
          <p:cNvSpPr/>
          <p:nvPr/>
        </p:nvSpPr>
        <p:spPr>
          <a:xfrm>
            <a:off x="539552" y="1326882"/>
            <a:ext cx="6318448" cy="4708981"/>
          </a:xfrm>
          <a:prstGeom prst="rect">
            <a:avLst/>
          </a:prstGeom>
        </p:spPr>
        <p:txBody>
          <a:bodyPr wrap="square">
            <a:spAutoFit/>
          </a:bodyPr>
          <a:lstStyle/>
          <a:p>
            <a:pPr algn="just">
              <a:buFont typeface="+mj-lt"/>
              <a:buAutoNum type="arabicPeriod"/>
            </a:pPr>
            <a:r>
              <a:rPr lang="en-US" sz="1200" b="1" dirty="0">
                <a:solidFill>
                  <a:srgbClr val="006699"/>
                </a:solidFill>
                <a:latin typeface="verdana" panose="020B0604030504040204" pitchFamily="34" charset="0"/>
              </a:rPr>
              <a:t>package</a:t>
            </a: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com.example.toast</a:t>
            </a:r>
            <a:r>
              <a:rPr lang="en-US" sz="1200" dirty="0">
                <a:solidFill>
                  <a:srgbClr val="000000"/>
                </a:solidFill>
                <a:latin typeface="verdana" panose="020B0604030504040204" pitchFamily="34" charset="0"/>
              </a:rPr>
              <a:t>;  </a:t>
            </a:r>
          </a:p>
          <a:p>
            <a:pPr algn="just">
              <a:buFont typeface="+mj-lt"/>
              <a:buAutoNum type="arabicPeriod"/>
            </a:pPr>
            <a:r>
              <a:rPr lang="en-US" sz="1200" b="1" dirty="0">
                <a:solidFill>
                  <a:srgbClr val="006699"/>
                </a:solidFill>
                <a:latin typeface="verdana" panose="020B0604030504040204" pitchFamily="34" charset="0"/>
              </a:rPr>
              <a:t>import</a:t>
            </a: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android.os.Bundle</a:t>
            </a:r>
            <a:r>
              <a:rPr lang="en-US" sz="1200" dirty="0">
                <a:solidFill>
                  <a:srgbClr val="000000"/>
                </a:solidFill>
                <a:latin typeface="verdana" panose="020B0604030504040204" pitchFamily="34" charset="0"/>
              </a:rPr>
              <a:t>;  </a:t>
            </a:r>
          </a:p>
          <a:p>
            <a:pPr algn="just">
              <a:buFont typeface="+mj-lt"/>
              <a:buAutoNum type="arabicPeriod"/>
            </a:pPr>
            <a:r>
              <a:rPr lang="en-US" sz="1200" b="1" dirty="0">
                <a:solidFill>
                  <a:srgbClr val="006699"/>
                </a:solidFill>
                <a:latin typeface="verdana" panose="020B0604030504040204" pitchFamily="34" charset="0"/>
              </a:rPr>
              <a:t>import</a:t>
            </a: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android.app.Activity</a:t>
            </a:r>
            <a:r>
              <a:rPr lang="en-US" sz="1200" dirty="0">
                <a:solidFill>
                  <a:srgbClr val="000000"/>
                </a:solidFill>
                <a:latin typeface="verdana" panose="020B0604030504040204" pitchFamily="34" charset="0"/>
              </a:rPr>
              <a:t>;  </a:t>
            </a:r>
          </a:p>
          <a:p>
            <a:pPr algn="just">
              <a:buFont typeface="+mj-lt"/>
              <a:buAutoNum type="arabicPeriod"/>
            </a:pPr>
            <a:r>
              <a:rPr lang="en-US" sz="1200" b="1" dirty="0">
                <a:solidFill>
                  <a:srgbClr val="006699"/>
                </a:solidFill>
                <a:latin typeface="verdana" panose="020B0604030504040204" pitchFamily="34" charset="0"/>
              </a:rPr>
              <a:t>import</a:t>
            </a: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android.view.Menu</a:t>
            </a:r>
            <a:r>
              <a:rPr lang="en-US" sz="1200" dirty="0">
                <a:solidFill>
                  <a:srgbClr val="000000"/>
                </a:solidFill>
                <a:latin typeface="verdana" panose="020B0604030504040204" pitchFamily="34" charset="0"/>
              </a:rPr>
              <a:t>;  </a:t>
            </a:r>
          </a:p>
          <a:p>
            <a:pPr algn="just">
              <a:buFont typeface="+mj-lt"/>
              <a:buAutoNum type="arabicPeriod"/>
            </a:pPr>
            <a:r>
              <a:rPr lang="en-US" sz="1200" b="1" dirty="0">
                <a:solidFill>
                  <a:srgbClr val="006699"/>
                </a:solidFill>
                <a:latin typeface="verdana" panose="020B0604030504040204" pitchFamily="34" charset="0"/>
              </a:rPr>
              <a:t>import</a:t>
            </a: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android.view.View</a:t>
            </a:r>
            <a:r>
              <a:rPr lang="en-US" sz="1200" dirty="0">
                <a:solidFill>
                  <a:srgbClr val="000000"/>
                </a:solidFill>
                <a:latin typeface="verdana" panose="020B0604030504040204" pitchFamily="34" charset="0"/>
              </a:rPr>
              <a:t>;  </a:t>
            </a:r>
          </a:p>
          <a:p>
            <a:pPr algn="just">
              <a:buFont typeface="+mj-lt"/>
              <a:buAutoNum type="arabicPeriod"/>
            </a:pPr>
            <a:r>
              <a:rPr lang="en-US" sz="1200" b="1" dirty="0">
                <a:solidFill>
                  <a:srgbClr val="006699"/>
                </a:solidFill>
                <a:latin typeface="verdana" panose="020B0604030504040204" pitchFamily="34" charset="0"/>
              </a:rPr>
              <a:t>import</a:t>
            </a: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android.widget.Toast</a:t>
            </a:r>
            <a:r>
              <a:rPr lang="en-US" sz="1200" dirty="0">
                <a:solidFill>
                  <a:srgbClr val="000000"/>
                </a:solidFill>
                <a:latin typeface="verdana" panose="020B0604030504040204" pitchFamily="34" charset="0"/>
              </a:rPr>
              <a:t>;  </a:t>
            </a:r>
          </a:p>
          <a:p>
            <a:pPr algn="just">
              <a:buFont typeface="+mj-lt"/>
              <a:buAutoNum type="arabicPeriod"/>
            </a:pPr>
            <a:r>
              <a:rPr lang="en-US" sz="1200" dirty="0">
                <a:solidFill>
                  <a:srgbClr val="000000"/>
                </a:solidFill>
                <a:latin typeface="verdana" panose="020B0604030504040204" pitchFamily="34" charset="0"/>
              </a:rPr>
              <a:t>  </a:t>
            </a:r>
          </a:p>
          <a:p>
            <a:pPr algn="just">
              <a:buFont typeface="+mj-lt"/>
              <a:buAutoNum type="arabicPeriod"/>
            </a:pPr>
            <a:r>
              <a:rPr lang="en-US" sz="1200" b="1" dirty="0">
                <a:solidFill>
                  <a:srgbClr val="006699"/>
                </a:solidFill>
                <a:latin typeface="verdana" panose="020B0604030504040204" pitchFamily="34" charset="0"/>
              </a:rPr>
              <a:t>public</a:t>
            </a:r>
            <a:r>
              <a:rPr lang="en-US" sz="1200" dirty="0">
                <a:solidFill>
                  <a:srgbClr val="000000"/>
                </a:solidFill>
                <a:latin typeface="verdana" panose="020B0604030504040204" pitchFamily="34" charset="0"/>
              </a:rPr>
              <a:t> </a:t>
            </a:r>
            <a:r>
              <a:rPr lang="en-US" sz="1200" b="1" dirty="0">
                <a:solidFill>
                  <a:srgbClr val="006699"/>
                </a:solidFill>
                <a:latin typeface="verdana" panose="020B0604030504040204" pitchFamily="34" charset="0"/>
              </a:rPr>
              <a:t>class</a:t>
            </a: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MainActivity</a:t>
            </a:r>
            <a:r>
              <a:rPr lang="en-US" sz="1200" dirty="0">
                <a:solidFill>
                  <a:srgbClr val="000000"/>
                </a:solidFill>
                <a:latin typeface="verdana" panose="020B0604030504040204" pitchFamily="34" charset="0"/>
              </a:rPr>
              <a:t> </a:t>
            </a:r>
            <a:r>
              <a:rPr lang="en-US" sz="1200" b="1" dirty="0">
                <a:solidFill>
                  <a:srgbClr val="006699"/>
                </a:solidFill>
                <a:latin typeface="verdana" panose="020B0604030504040204" pitchFamily="34" charset="0"/>
              </a:rPr>
              <a:t>extends</a:t>
            </a:r>
            <a:r>
              <a:rPr lang="en-US" sz="1200" dirty="0">
                <a:solidFill>
                  <a:srgbClr val="000000"/>
                </a:solidFill>
                <a:latin typeface="verdana" panose="020B0604030504040204" pitchFamily="34" charset="0"/>
              </a:rPr>
              <a:t> Activity {  </a:t>
            </a:r>
          </a:p>
          <a:p>
            <a:pPr algn="just">
              <a:buFont typeface="+mj-lt"/>
              <a:buAutoNum type="arabicPeriod"/>
            </a:pPr>
            <a:r>
              <a:rPr lang="en-US" sz="1200" dirty="0">
                <a:solidFill>
                  <a:srgbClr val="000000"/>
                </a:solidFill>
                <a:latin typeface="verdana" panose="020B0604030504040204" pitchFamily="34" charset="0"/>
              </a:rPr>
              <a:t>     </a:t>
            </a:r>
            <a:r>
              <a:rPr lang="en-US" sz="1200" dirty="0">
                <a:solidFill>
                  <a:srgbClr val="646464"/>
                </a:solidFill>
                <a:latin typeface="verdana" panose="020B0604030504040204" pitchFamily="34" charset="0"/>
              </a:rPr>
              <a:t>@Override</a:t>
            </a:r>
            <a:r>
              <a:rPr lang="en-US" sz="1200" dirty="0">
                <a:solidFill>
                  <a:srgbClr val="000000"/>
                </a:solidFill>
                <a:latin typeface="verdana" panose="020B0604030504040204" pitchFamily="34" charset="0"/>
              </a:rPr>
              <a:t>  </a:t>
            </a:r>
          </a:p>
          <a:p>
            <a:pPr algn="just">
              <a:buFont typeface="+mj-lt"/>
              <a:buAutoNum type="arabicPeriod"/>
            </a:pPr>
            <a:r>
              <a:rPr lang="en-US" sz="1200" dirty="0">
                <a:solidFill>
                  <a:srgbClr val="000000"/>
                </a:solidFill>
                <a:latin typeface="verdana" panose="020B0604030504040204" pitchFamily="34" charset="0"/>
              </a:rPr>
              <a:t>        </a:t>
            </a:r>
            <a:r>
              <a:rPr lang="en-US" sz="1200" b="1" dirty="0">
                <a:solidFill>
                  <a:srgbClr val="006699"/>
                </a:solidFill>
                <a:latin typeface="verdana" panose="020B0604030504040204" pitchFamily="34" charset="0"/>
              </a:rPr>
              <a:t>public</a:t>
            </a:r>
            <a:r>
              <a:rPr lang="en-US" sz="1200" dirty="0">
                <a:solidFill>
                  <a:srgbClr val="000000"/>
                </a:solidFill>
                <a:latin typeface="verdana" panose="020B0604030504040204" pitchFamily="34" charset="0"/>
              </a:rPr>
              <a:t> </a:t>
            </a:r>
            <a:r>
              <a:rPr lang="en-US" sz="1200" b="1" dirty="0">
                <a:solidFill>
                  <a:srgbClr val="006699"/>
                </a:solidFill>
                <a:latin typeface="verdana" panose="020B0604030504040204" pitchFamily="34" charset="0"/>
              </a:rPr>
              <a:t>void</a:t>
            </a: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onCreate</a:t>
            </a:r>
            <a:r>
              <a:rPr lang="en-US" sz="1200" dirty="0">
                <a:solidFill>
                  <a:srgbClr val="000000"/>
                </a:solidFill>
                <a:latin typeface="verdana" panose="020B0604030504040204" pitchFamily="34" charset="0"/>
              </a:rPr>
              <a:t>(Bundle </a:t>
            </a:r>
            <a:r>
              <a:rPr lang="en-US" sz="1200" dirty="0" err="1">
                <a:solidFill>
                  <a:srgbClr val="000000"/>
                </a:solidFill>
                <a:latin typeface="verdana" panose="020B0604030504040204" pitchFamily="34" charset="0"/>
              </a:rPr>
              <a:t>savedInstanceState</a:t>
            </a:r>
            <a:r>
              <a:rPr lang="en-US" sz="1200" dirty="0">
                <a:solidFill>
                  <a:srgbClr val="000000"/>
                </a:solidFill>
                <a:latin typeface="verdana" panose="020B0604030504040204" pitchFamily="34" charset="0"/>
              </a:rPr>
              <a:t>) {  </a:t>
            </a:r>
          </a:p>
          <a:p>
            <a:pPr algn="just">
              <a:buFont typeface="+mj-lt"/>
              <a:buAutoNum type="arabicPeriod"/>
            </a:pPr>
            <a:r>
              <a:rPr lang="en-US" sz="1200" dirty="0">
                <a:solidFill>
                  <a:srgbClr val="000000"/>
                </a:solidFill>
                <a:latin typeface="verdana" panose="020B0604030504040204" pitchFamily="34" charset="0"/>
              </a:rPr>
              <a:t>            </a:t>
            </a:r>
            <a:r>
              <a:rPr lang="en-US" sz="1200" b="1" dirty="0" err="1">
                <a:solidFill>
                  <a:srgbClr val="006699"/>
                </a:solidFill>
                <a:latin typeface="verdana" panose="020B0604030504040204" pitchFamily="34" charset="0"/>
              </a:rPr>
              <a:t>super</a:t>
            </a:r>
            <a:r>
              <a:rPr lang="en-US" sz="1200" dirty="0" err="1">
                <a:solidFill>
                  <a:srgbClr val="000000"/>
                </a:solidFill>
                <a:latin typeface="verdana" panose="020B0604030504040204" pitchFamily="34" charset="0"/>
              </a:rPr>
              <a:t>.onCreate</a:t>
            </a:r>
            <a:r>
              <a:rPr lang="en-US" sz="1200" dirty="0">
                <a:solidFill>
                  <a:srgbClr val="000000"/>
                </a:solidFill>
                <a:latin typeface="verdana" panose="020B0604030504040204" pitchFamily="34" charset="0"/>
              </a:rPr>
              <a:t>(</a:t>
            </a:r>
            <a:r>
              <a:rPr lang="en-US" sz="1200" dirty="0" err="1">
                <a:solidFill>
                  <a:srgbClr val="000000"/>
                </a:solidFill>
                <a:latin typeface="verdana" panose="020B0604030504040204" pitchFamily="34" charset="0"/>
              </a:rPr>
              <a:t>savedInstanceState</a:t>
            </a:r>
            <a:r>
              <a:rPr lang="en-US" sz="1200" dirty="0">
                <a:solidFill>
                  <a:srgbClr val="000000"/>
                </a:solidFill>
                <a:latin typeface="verdana" panose="020B0604030504040204" pitchFamily="34" charset="0"/>
              </a:rPr>
              <a:t>);  </a:t>
            </a:r>
          </a:p>
          <a:p>
            <a:pPr algn="just">
              <a:buFont typeface="+mj-lt"/>
              <a:buAutoNum type="arabicPeriod"/>
            </a:pP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setContentView</a:t>
            </a:r>
            <a:r>
              <a:rPr lang="en-US" sz="1200" dirty="0">
                <a:solidFill>
                  <a:srgbClr val="000000"/>
                </a:solidFill>
                <a:latin typeface="verdana" panose="020B0604030504040204" pitchFamily="34" charset="0"/>
              </a:rPr>
              <a:t>(</a:t>
            </a:r>
            <a:r>
              <a:rPr lang="en-US" sz="1200" dirty="0" err="1">
                <a:solidFill>
                  <a:srgbClr val="000000"/>
                </a:solidFill>
                <a:latin typeface="verdana" panose="020B0604030504040204" pitchFamily="34" charset="0"/>
              </a:rPr>
              <a:t>R.layout.activity_main</a:t>
            </a:r>
            <a:r>
              <a:rPr lang="en-US" sz="1200" dirty="0">
                <a:solidFill>
                  <a:srgbClr val="000000"/>
                </a:solidFill>
                <a:latin typeface="verdana" panose="020B0604030504040204" pitchFamily="34" charset="0"/>
              </a:rPr>
              <a:t>);  </a:t>
            </a:r>
          </a:p>
          <a:p>
            <a:pPr algn="just">
              <a:buFont typeface="+mj-lt"/>
              <a:buAutoNum type="arabicPeriod"/>
            </a:pPr>
            <a:r>
              <a:rPr lang="en-US" sz="1200" dirty="0">
                <a:solidFill>
                  <a:srgbClr val="000000"/>
                </a:solidFill>
                <a:latin typeface="verdana" panose="020B0604030504040204" pitchFamily="34" charset="0"/>
              </a:rPr>
              <a:t>              </a:t>
            </a:r>
          </a:p>
          <a:p>
            <a:pPr algn="just">
              <a:buFont typeface="+mj-lt"/>
              <a:buAutoNum type="arabicPeriod"/>
            </a:pPr>
            <a:r>
              <a:rPr lang="en-US" sz="1200" dirty="0">
                <a:solidFill>
                  <a:srgbClr val="000000"/>
                </a:solidFill>
                <a:latin typeface="verdana" panose="020B0604030504040204" pitchFamily="34" charset="0"/>
              </a:rPr>
              <a:t>        </a:t>
            </a:r>
            <a:r>
              <a:rPr lang="en-US" sz="1200" dirty="0">
                <a:solidFill>
                  <a:srgbClr val="008200"/>
                </a:solidFill>
                <a:latin typeface="verdana" panose="020B0604030504040204" pitchFamily="34" charset="0"/>
              </a:rPr>
              <a:t>//Displaying Toast with Hello </a:t>
            </a:r>
            <a:r>
              <a:rPr lang="en-US" sz="1200" dirty="0" err="1">
                <a:solidFill>
                  <a:srgbClr val="008200"/>
                </a:solidFill>
                <a:latin typeface="verdana" panose="020B0604030504040204" pitchFamily="34" charset="0"/>
              </a:rPr>
              <a:t>Javatpoint</a:t>
            </a:r>
            <a:r>
              <a:rPr lang="en-US" sz="1200" dirty="0">
                <a:solidFill>
                  <a:srgbClr val="008200"/>
                </a:solidFill>
                <a:latin typeface="verdana" panose="020B0604030504040204" pitchFamily="34" charset="0"/>
              </a:rPr>
              <a:t> message</a:t>
            </a:r>
            <a:r>
              <a:rPr lang="en-US" sz="1200" dirty="0">
                <a:solidFill>
                  <a:srgbClr val="000000"/>
                </a:solidFill>
                <a:latin typeface="verdana" panose="020B0604030504040204" pitchFamily="34" charset="0"/>
              </a:rPr>
              <a:t>  </a:t>
            </a:r>
          </a:p>
          <a:p>
            <a:pPr algn="just">
              <a:buFont typeface="+mj-lt"/>
              <a:buAutoNum type="arabicPeriod"/>
            </a:pP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Toast.makeText</a:t>
            </a:r>
            <a:r>
              <a:rPr lang="en-US" sz="1200" dirty="0">
                <a:solidFill>
                  <a:srgbClr val="000000"/>
                </a:solidFill>
                <a:latin typeface="verdana" panose="020B0604030504040204" pitchFamily="34" charset="0"/>
              </a:rPr>
              <a:t>(</a:t>
            </a:r>
            <a:r>
              <a:rPr lang="en-US" sz="1200" dirty="0" err="1">
                <a:solidFill>
                  <a:srgbClr val="000000"/>
                </a:solidFill>
                <a:latin typeface="verdana" panose="020B0604030504040204" pitchFamily="34" charset="0"/>
              </a:rPr>
              <a:t>getApplicationContext</a:t>
            </a:r>
            <a:r>
              <a:rPr lang="en-US" sz="1200" dirty="0">
                <a:solidFill>
                  <a:srgbClr val="000000"/>
                </a:solidFill>
                <a:latin typeface="verdana" panose="020B0604030504040204" pitchFamily="34" charset="0"/>
              </a:rPr>
              <a:t>(),</a:t>
            </a:r>
            <a:r>
              <a:rPr lang="en-US" sz="1200" dirty="0">
                <a:solidFill>
                  <a:srgbClr val="0000FF"/>
                </a:solidFill>
                <a:latin typeface="verdana" panose="020B0604030504040204" pitchFamily="34" charset="0"/>
              </a:rPr>
              <a:t>"Hello </a:t>
            </a:r>
            <a:r>
              <a:rPr lang="en-US" sz="1200" dirty="0" err="1">
                <a:solidFill>
                  <a:srgbClr val="0000FF"/>
                </a:solidFill>
                <a:latin typeface="verdana" panose="020B0604030504040204" pitchFamily="34" charset="0"/>
              </a:rPr>
              <a:t>Javatpoint</a:t>
            </a:r>
            <a:r>
              <a:rPr lang="en-US" sz="1200" dirty="0">
                <a:solidFill>
                  <a:srgbClr val="0000FF"/>
                </a:solidFill>
                <a:latin typeface="verdana" panose="020B0604030504040204" pitchFamily="34" charset="0"/>
              </a:rPr>
              <a:t>"</a:t>
            </a:r>
            <a:r>
              <a:rPr lang="en-US" sz="1200" dirty="0">
                <a:solidFill>
                  <a:srgbClr val="000000"/>
                </a:solidFill>
                <a:latin typeface="verdana" panose="020B0604030504040204" pitchFamily="34" charset="0"/>
              </a:rPr>
              <a:t>,</a:t>
            </a:r>
            <a:r>
              <a:rPr lang="en-US" sz="1200" dirty="0" err="1">
                <a:solidFill>
                  <a:srgbClr val="000000"/>
                </a:solidFill>
                <a:latin typeface="verdana" panose="020B0604030504040204" pitchFamily="34" charset="0"/>
              </a:rPr>
              <a:t>Toast.LENGTH_SHORT</a:t>
            </a:r>
            <a:r>
              <a:rPr lang="en-US" sz="1200" dirty="0">
                <a:solidFill>
                  <a:srgbClr val="000000"/>
                </a:solidFill>
                <a:latin typeface="verdana" panose="020B0604030504040204" pitchFamily="34" charset="0"/>
              </a:rPr>
              <a:t>).show();  </a:t>
            </a:r>
          </a:p>
          <a:p>
            <a:pPr algn="just">
              <a:buFont typeface="+mj-lt"/>
              <a:buAutoNum type="arabicPeriod"/>
            </a:pPr>
            <a:r>
              <a:rPr lang="en-US" sz="1200" dirty="0">
                <a:solidFill>
                  <a:srgbClr val="000000"/>
                </a:solidFill>
                <a:latin typeface="verdana" panose="020B0604030504040204" pitchFamily="34" charset="0"/>
              </a:rPr>
              <a:t>        }  </a:t>
            </a:r>
          </a:p>
          <a:p>
            <a:pPr algn="just">
              <a:buFont typeface="+mj-lt"/>
              <a:buAutoNum type="arabicPeriod"/>
            </a:pPr>
            <a:r>
              <a:rPr lang="en-US" sz="1200" dirty="0">
                <a:solidFill>
                  <a:srgbClr val="000000"/>
                </a:solidFill>
                <a:latin typeface="verdana" panose="020B0604030504040204" pitchFamily="34" charset="0"/>
              </a:rPr>
              <a:t>  </a:t>
            </a:r>
          </a:p>
          <a:p>
            <a:pPr algn="just">
              <a:buFont typeface="+mj-lt"/>
              <a:buAutoNum type="arabicPeriod"/>
            </a:pPr>
            <a:r>
              <a:rPr lang="en-US" sz="1200" dirty="0">
                <a:solidFill>
                  <a:srgbClr val="000000"/>
                </a:solidFill>
                <a:latin typeface="verdana" panose="020B0604030504040204" pitchFamily="34" charset="0"/>
              </a:rPr>
              <a:t>        </a:t>
            </a:r>
            <a:r>
              <a:rPr lang="en-US" sz="1200" dirty="0">
                <a:solidFill>
                  <a:srgbClr val="646464"/>
                </a:solidFill>
                <a:latin typeface="verdana" panose="020B0604030504040204" pitchFamily="34" charset="0"/>
              </a:rPr>
              <a:t>@Override</a:t>
            </a:r>
            <a:r>
              <a:rPr lang="en-US" sz="1200" dirty="0">
                <a:solidFill>
                  <a:srgbClr val="000000"/>
                </a:solidFill>
                <a:latin typeface="verdana" panose="020B0604030504040204" pitchFamily="34" charset="0"/>
              </a:rPr>
              <a:t>  </a:t>
            </a:r>
          </a:p>
          <a:p>
            <a:pPr algn="just">
              <a:buFont typeface="+mj-lt"/>
              <a:buAutoNum type="arabicPeriod"/>
            </a:pPr>
            <a:r>
              <a:rPr lang="en-US" sz="1200" dirty="0">
                <a:solidFill>
                  <a:srgbClr val="000000"/>
                </a:solidFill>
                <a:latin typeface="verdana" panose="020B0604030504040204" pitchFamily="34" charset="0"/>
              </a:rPr>
              <a:t>        </a:t>
            </a:r>
            <a:r>
              <a:rPr lang="en-US" sz="1200" b="1" dirty="0">
                <a:solidFill>
                  <a:srgbClr val="006699"/>
                </a:solidFill>
                <a:latin typeface="verdana" panose="020B0604030504040204" pitchFamily="34" charset="0"/>
              </a:rPr>
              <a:t>public</a:t>
            </a:r>
            <a:r>
              <a:rPr lang="en-US" sz="1200" dirty="0">
                <a:solidFill>
                  <a:srgbClr val="000000"/>
                </a:solidFill>
                <a:latin typeface="verdana" panose="020B0604030504040204" pitchFamily="34" charset="0"/>
              </a:rPr>
              <a:t> </a:t>
            </a:r>
            <a:r>
              <a:rPr lang="en-US" sz="1200" b="1" dirty="0" err="1">
                <a:solidFill>
                  <a:srgbClr val="006699"/>
                </a:solidFill>
                <a:latin typeface="verdana" panose="020B0604030504040204" pitchFamily="34" charset="0"/>
              </a:rPr>
              <a:t>boolean</a:t>
            </a: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onCreateOptionsMenu</a:t>
            </a:r>
            <a:r>
              <a:rPr lang="en-US" sz="1200" dirty="0">
                <a:solidFill>
                  <a:srgbClr val="000000"/>
                </a:solidFill>
                <a:latin typeface="verdana" panose="020B0604030504040204" pitchFamily="34" charset="0"/>
              </a:rPr>
              <a:t>(Menu menu) {  </a:t>
            </a:r>
          </a:p>
          <a:p>
            <a:pPr algn="just">
              <a:buFont typeface="+mj-lt"/>
              <a:buAutoNum type="arabicPeriod"/>
            </a:pP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getMenuInflater</a:t>
            </a:r>
            <a:r>
              <a:rPr lang="en-US" sz="1200" dirty="0">
                <a:solidFill>
                  <a:srgbClr val="000000"/>
                </a:solidFill>
                <a:latin typeface="verdana" panose="020B0604030504040204" pitchFamily="34" charset="0"/>
              </a:rPr>
              <a:t>().inflate(</a:t>
            </a:r>
            <a:r>
              <a:rPr lang="en-US" sz="1200" dirty="0" err="1">
                <a:solidFill>
                  <a:srgbClr val="000000"/>
                </a:solidFill>
                <a:latin typeface="verdana" panose="020B0604030504040204" pitchFamily="34" charset="0"/>
              </a:rPr>
              <a:t>R.menu.activity_main</a:t>
            </a:r>
            <a:r>
              <a:rPr lang="en-US" sz="1200" dirty="0">
                <a:solidFill>
                  <a:srgbClr val="000000"/>
                </a:solidFill>
                <a:latin typeface="verdana" panose="020B0604030504040204" pitchFamily="34" charset="0"/>
              </a:rPr>
              <a:t>, menu);  </a:t>
            </a:r>
          </a:p>
          <a:p>
            <a:pPr algn="just">
              <a:buFont typeface="+mj-lt"/>
              <a:buAutoNum type="arabicPeriod"/>
            </a:pPr>
            <a:r>
              <a:rPr lang="en-US" sz="1200" dirty="0">
                <a:solidFill>
                  <a:srgbClr val="000000"/>
                </a:solidFill>
                <a:latin typeface="verdana" panose="020B0604030504040204" pitchFamily="34" charset="0"/>
              </a:rPr>
              <a:t>            </a:t>
            </a:r>
            <a:r>
              <a:rPr lang="en-US" sz="1200" b="1" dirty="0">
                <a:solidFill>
                  <a:srgbClr val="006699"/>
                </a:solidFill>
                <a:latin typeface="verdana" panose="020B0604030504040204" pitchFamily="34" charset="0"/>
              </a:rPr>
              <a:t>return</a:t>
            </a:r>
            <a:r>
              <a:rPr lang="en-US" sz="1200" dirty="0">
                <a:solidFill>
                  <a:srgbClr val="000000"/>
                </a:solidFill>
                <a:latin typeface="verdana" panose="020B0604030504040204" pitchFamily="34" charset="0"/>
              </a:rPr>
              <a:t> </a:t>
            </a:r>
            <a:r>
              <a:rPr lang="en-US" sz="1200" b="1" dirty="0">
                <a:solidFill>
                  <a:srgbClr val="006699"/>
                </a:solidFill>
                <a:latin typeface="verdana" panose="020B0604030504040204" pitchFamily="34" charset="0"/>
              </a:rPr>
              <a:t>true</a:t>
            </a:r>
            <a:r>
              <a:rPr lang="en-US" sz="1200" dirty="0">
                <a:solidFill>
                  <a:srgbClr val="000000"/>
                </a:solidFill>
                <a:latin typeface="verdana" panose="020B0604030504040204" pitchFamily="34" charset="0"/>
              </a:rPr>
              <a:t>;  </a:t>
            </a:r>
          </a:p>
          <a:p>
            <a:pPr algn="just">
              <a:buFont typeface="+mj-lt"/>
              <a:buAutoNum type="arabicPeriod"/>
            </a:pPr>
            <a:r>
              <a:rPr lang="en-US" sz="1200" dirty="0">
                <a:solidFill>
                  <a:srgbClr val="000000"/>
                </a:solidFill>
                <a:latin typeface="verdana" panose="020B0604030504040204" pitchFamily="34" charset="0"/>
              </a:rPr>
              <a:t>        }  </a:t>
            </a:r>
          </a:p>
          <a:p>
            <a:pPr algn="just">
              <a:buFont typeface="+mj-lt"/>
              <a:buAutoNum type="arabicPeriod"/>
            </a:pPr>
            <a:r>
              <a:rPr lang="en-US" sz="1200" dirty="0">
                <a:solidFill>
                  <a:srgbClr val="000000"/>
                </a:solidFill>
                <a:latin typeface="verdana" panose="020B0604030504040204" pitchFamily="34" charset="0"/>
              </a:rPr>
              <a:t>  </a:t>
            </a:r>
          </a:p>
          <a:p>
            <a:pPr algn="just">
              <a:buFont typeface="+mj-lt"/>
              <a:buAutoNum type="arabicPeriod"/>
            </a:pPr>
            <a:r>
              <a:rPr lang="en-US" sz="1200" dirty="0">
                <a:solidFill>
                  <a:srgbClr val="000000"/>
                </a:solidFill>
                <a:latin typeface="verdana" panose="020B0604030504040204" pitchFamily="34" charset="0"/>
              </a:rPr>
              <a:t>}  </a:t>
            </a:r>
            <a:endParaRPr lang="en-US" sz="1200" b="0" i="0" dirty="0">
              <a:solidFill>
                <a:srgbClr val="000000"/>
              </a:solidFill>
              <a:effectLst/>
              <a:latin typeface="verdana" panose="020B0604030504040204" pitchFamily="34" charset="0"/>
            </a:endParaRPr>
          </a:p>
        </p:txBody>
      </p:sp>
      <p:pic>
        <p:nvPicPr>
          <p:cNvPr id="6146" name="Picture 2" descr="android toast example outpu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3809999"/>
            <a:ext cx="2286000"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0774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88640"/>
            <a:ext cx="8712968" cy="2308324"/>
          </a:xfrm>
          <a:prstGeom prst="rect">
            <a:avLst/>
          </a:prstGeom>
        </p:spPr>
        <p:txBody>
          <a:bodyPr wrap="square">
            <a:spAutoFit/>
          </a:bodyPr>
          <a:lstStyle/>
          <a:p>
            <a:r>
              <a:rPr lang="en-US" b="1" dirty="0">
                <a:solidFill>
                  <a:srgbClr val="000000"/>
                </a:solidFill>
                <a:latin typeface="verdana" panose="020B0604030504040204" pitchFamily="34" charset="0"/>
              </a:rPr>
              <a:t>Android </a:t>
            </a:r>
            <a:r>
              <a:rPr lang="en-US" b="1" dirty="0" err="1">
                <a:solidFill>
                  <a:srgbClr val="000000"/>
                </a:solidFill>
                <a:latin typeface="verdana" panose="020B0604030504040204" pitchFamily="34" charset="0"/>
              </a:rPr>
              <a:t>AlertDialog</a:t>
            </a:r>
            <a:r>
              <a:rPr lang="en-US" dirty="0">
                <a:solidFill>
                  <a:srgbClr val="000000"/>
                </a:solidFill>
                <a:latin typeface="verdana" panose="020B0604030504040204" pitchFamily="34" charset="0"/>
              </a:rPr>
              <a:t> can be used to display the dialog message with OK and Cancel buttons. It can be used to interrupt and ask the user about his/her choice to continue or discontinue.</a:t>
            </a:r>
          </a:p>
          <a:p>
            <a:endParaRPr lang="en-US" dirty="0">
              <a:solidFill>
                <a:srgbClr val="000000"/>
              </a:solidFill>
              <a:latin typeface="verdana" panose="020B0604030504040204" pitchFamily="34" charset="0"/>
            </a:endParaRPr>
          </a:p>
          <a:p>
            <a:pPr algn="just"/>
            <a:r>
              <a:rPr lang="en-US" b="1" dirty="0">
                <a:solidFill>
                  <a:srgbClr val="610B4B"/>
                </a:solidFill>
                <a:latin typeface="erdana"/>
              </a:rPr>
              <a:t>activity_main.xml</a:t>
            </a:r>
          </a:p>
          <a:p>
            <a:pPr algn="just"/>
            <a:r>
              <a:rPr lang="en-US" dirty="0">
                <a:solidFill>
                  <a:srgbClr val="000000"/>
                </a:solidFill>
                <a:latin typeface="verdana" panose="020B0604030504040204" pitchFamily="34" charset="0"/>
              </a:rPr>
              <a:t>You can have multiple components, here we are having only a </a:t>
            </a:r>
            <a:r>
              <a:rPr lang="en-US" dirty="0" err="1">
                <a:solidFill>
                  <a:srgbClr val="000000"/>
                </a:solidFill>
                <a:latin typeface="verdana" panose="020B0604030504040204" pitchFamily="34" charset="0"/>
              </a:rPr>
              <a:t>textview</a:t>
            </a:r>
            <a:r>
              <a:rPr lang="en-US" dirty="0">
                <a:solidFill>
                  <a:srgbClr val="000000"/>
                </a:solidFill>
                <a:latin typeface="verdana" panose="020B0604030504040204" pitchFamily="34" charset="0"/>
              </a:rPr>
              <a:t>.</a:t>
            </a:r>
          </a:p>
          <a:p>
            <a:pPr algn="just"/>
            <a:r>
              <a:rPr lang="en-US" i="1" dirty="0">
                <a:solidFill>
                  <a:srgbClr val="000000"/>
                </a:solidFill>
                <a:latin typeface="verdana" panose="020B0604030504040204" pitchFamily="34" charset="0"/>
              </a:rPr>
              <a:t>File: activity_main.xml</a:t>
            </a:r>
          </a:p>
          <a:p>
            <a:endParaRPr lang="en-US" dirty="0"/>
          </a:p>
        </p:txBody>
      </p:sp>
      <p:sp>
        <p:nvSpPr>
          <p:cNvPr id="3" name="Rectangle 2"/>
          <p:cNvSpPr/>
          <p:nvPr/>
        </p:nvSpPr>
        <p:spPr>
          <a:xfrm>
            <a:off x="503548" y="2924944"/>
            <a:ext cx="8208912" cy="3108543"/>
          </a:xfrm>
          <a:prstGeom prst="rect">
            <a:avLst/>
          </a:prstGeom>
        </p:spPr>
        <p:txBody>
          <a:bodyPr wrap="square">
            <a:spAutoFit/>
          </a:bodyPr>
          <a:lstStyle/>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android:layout_height</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a:t>
            </a:r>
            <a:r>
              <a:rPr lang="en-US" sz="1400" dirty="0" err="1">
                <a:solidFill>
                  <a:srgbClr val="0000FF"/>
                </a:solidFill>
                <a:latin typeface="verdana" panose="020B0604030504040204" pitchFamily="34" charset="0"/>
              </a:rPr>
              <a:t>match_parent</a:t>
            </a:r>
            <a:r>
              <a:rPr lang="en-US" sz="1400" dirty="0">
                <a:solidFill>
                  <a:srgbClr val="0000FF"/>
                </a:solidFill>
                <a:latin typeface="verdana" panose="020B0604030504040204" pitchFamily="34" charset="0"/>
              </a:rPr>
              <a:t>"</a:t>
            </a:r>
            <a:r>
              <a:rPr lang="en-US" sz="1400" dirty="0">
                <a:solidFill>
                  <a:srgbClr val="000000"/>
                </a:solidFill>
                <a:latin typeface="verdana" panose="020B0604030504040204" pitchFamily="34" charset="0"/>
              </a:rPr>
              <a:t>  </a:t>
            </a:r>
          </a:p>
          <a:p>
            <a:pPr algn="just">
              <a:buFont typeface="+mj-lt"/>
              <a:buAutoNum type="arabicPeriod"/>
            </a:pPr>
            <a:r>
              <a:rPr lang="en-US" sz="1400" b="1" dirty="0">
                <a:solidFill>
                  <a:srgbClr val="006699"/>
                </a:solidFill>
                <a:latin typeface="verdana" panose="020B0604030504040204" pitchFamily="34" charset="0"/>
              </a:rPr>
              <a:t>&lt;</a:t>
            </a:r>
            <a:r>
              <a:rPr lang="en-US" sz="1400" b="1" dirty="0" err="1">
                <a:solidFill>
                  <a:srgbClr val="006699"/>
                </a:solidFill>
                <a:latin typeface="verdana" panose="020B0604030504040204" pitchFamily="34" charset="0"/>
              </a:rPr>
              <a:t>RelativeLayout</a:t>
            </a: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xmlns:androclass</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"http://schemas.android.com/</a:t>
            </a:r>
            <a:r>
              <a:rPr lang="en-US" sz="1400" dirty="0" err="1">
                <a:solidFill>
                  <a:srgbClr val="0000FF"/>
                </a:solidFill>
                <a:latin typeface="verdana" panose="020B0604030504040204" pitchFamily="34" charset="0"/>
              </a:rPr>
              <a:t>apk</a:t>
            </a:r>
            <a:r>
              <a:rPr lang="en-US" sz="1400" dirty="0">
                <a:solidFill>
                  <a:srgbClr val="0000FF"/>
                </a:solidFill>
                <a:latin typeface="verdana" panose="020B0604030504040204" pitchFamily="34" charset="0"/>
              </a:rPr>
              <a:t>/res/android"</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xmlns:tools</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"http://schemas.android.com/tools"</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android:layout_width</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a:t>
            </a:r>
            <a:r>
              <a:rPr lang="en-US" sz="1400" dirty="0" err="1">
                <a:solidFill>
                  <a:srgbClr val="0000FF"/>
                </a:solidFill>
                <a:latin typeface="verdana" panose="020B0604030504040204" pitchFamily="34" charset="0"/>
              </a:rPr>
              <a:t>match_parent</a:t>
            </a:r>
            <a:r>
              <a:rPr lang="en-US" sz="1400" dirty="0">
                <a:solidFill>
                  <a:srgbClr val="0000FF"/>
                </a:solidFill>
                <a:latin typeface="verdana" panose="020B0604030504040204" pitchFamily="34" charset="0"/>
              </a:rPr>
              <a:t>"</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tools:context</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a:t>
            </a:r>
            <a:r>
              <a:rPr lang="en-US" sz="1400" dirty="0" err="1">
                <a:solidFill>
                  <a:srgbClr val="0000FF"/>
                </a:solidFill>
                <a:latin typeface="verdana" panose="020B0604030504040204" pitchFamily="34" charset="0"/>
              </a:rPr>
              <a:t>MainActivity</a:t>
            </a:r>
            <a:r>
              <a:rPr lang="en-US" sz="1400" dirty="0">
                <a:solidFill>
                  <a:srgbClr val="0000FF"/>
                </a:solidFill>
                <a:latin typeface="verdana" panose="020B0604030504040204" pitchFamily="34" charset="0"/>
              </a:rPr>
              <a:t>"</a:t>
            </a: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&gt;</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&lt;</a:t>
            </a:r>
            <a:r>
              <a:rPr lang="en-US" sz="1400" b="1" dirty="0" err="1">
                <a:solidFill>
                  <a:srgbClr val="006699"/>
                </a:solidFill>
                <a:latin typeface="verdana" panose="020B0604030504040204" pitchFamily="34" charset="0"/>
              </a:rPr>
              <a:t>TextView</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android:layout_width</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a:t>
            </a:r>
            <a:r>
              <a:rPr lang="en-US" sz="1400" dirty="0" err="1">
                <a:solidFill>
                  <a:srgbClr val="0000FF"/>
                </a:solidFill>
                <a:latin typeface="verdana" panose="020B0604030504040204" pitchFamily="34" charset="0"/>
              </a:rPr>
              <a:t>wrap_content</a:t>
            </a:r>
            <a:r>
              <a:rPr lang="en-US" sz="1400" dirty="0">
                <a:solidFill>
                  <a:srgbClr val="0000FF"/>
                </a:solidFill>
                <a:latin typeface="verdana" panose="020B0604030504040204" pitchFamily="34" charset="0"/>
              </a:rPr>
              <a:t>"</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android:layout_height</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a:t>
            </a:r>
            <a:r>
              <a:rPr lang="en-US" sz="1400" dirty="0" err="1">
                <a:solidFill>
                  <a:srgbClr val="0000FF"/>
                </a:solidFill>
                <a:latin typeface="verdana" panose="020B0604030504040204" pitchFamily="34" charset="0"/>
              </a:rPr>
              <a:t>wrap_content</a:t>
            </a:r>
            <a:r>
              <a:rPr lang="en-US" sz="1400" dirty="0">
                <a:solidFill>
                  <a:srgbClr val="0000FF"/>
                </a:solidFill>
                <a:latin typeface="verdana" panose="020B0604030504040204" pitchFamily="34" charset="0"/>
              </a:rPr>
              <a:t>"</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android:layout_centerHorizontal</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"true"</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android:layout_centerVertical</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"true"</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FF0000"/>
                </a:solidFill>
                <a:latin typeface="verdana" panose="020B0604030504040204" pitchFamily="34" charset="0"/>
              </a:rPr>
              <a:t>android:text</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"@string/</a:t>
            </a:r>
            <a:r>
              <a:rPr lang="en-US" sz="1400" dirty="0" err="1">
                <a:solidFill>
                  <a:srgbClr val="0000FF"/>
                </a:solidFill>
                <a:latin typeface="verdana" panose="020B0604030504040204" pitchFamily="34" charset="0"/>
              </a:rPr>
              <a:t>hello_world</a:t>
            </a:r>
            <a:r>
              <a:rPr lang="en-US" sz="1400" dirty="0">
                <a:solidFill>
                  <a:srgbClr val="0000FF"/>
                </a:solidFill>
                <a:latin typeface="verdana" panose="020B0604030504040204" pitchFamily="34" charset="0"/>
              </a:rPr>
              <a:t>"</a:t>
            </a: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/&gt;</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p>
          <a:p>
            <a:pPr algn="just">
              <a:buFont typeface="+mj-lt"/>
              <a:buAutoNum type="arabicPeriod"/>
            </a:pPr>
            <a:r>
              <a:rPr lang="en-US" sz="1400" b="1" dirty="0">
                <a:solidFill>
                  <a:srgbClr val="006699"/>
                </a:solidFill>
                <a:latin typeface="verdana" panose="020B0604030504040204" pitchFamily="34" charset="0"/>
              </a:rPr>
              <a:t>&lt;/</a:t>
            </a:r>
            <a:r>
              <a:rPr lang="en-US" sz="1400" b="1" dirty="0" err="1">
                <a:solidFill>
                  <a:srgbClr val="006699"/>
                </a:solidFill>
                <a:latin typeface="verdana" panose="020B0604030504040204" pitchFamily="34" charset="0"/>
              </a:rPr>
              <a:t>RelativeLayout</a:t>
            </a:r>
            <a:r>
              <a:rPr lang="en-US" sz="1400" b="1" dirty="0">
                <a:solidFill>
                  <a:srgbClr val="006699"/>
                </a:solidFill>
                <a:latin typeface="verdana" panose="020B0604030504040204" pitchFamily="34" charset="0"/>
              </a:rPr>
              <a:t>&gt;</a:t>
            </a:r>
            <a:r>
              <a:rPr lang="en-US" sz="1400" dirty="0">
                <a:solidFill>
                  <a:srgbClr val="000000"/>
                </a:solidFill>
                <a:latin typeface="verdana" panose="020B0604030504040204" pitchFamily="34" charset="0"/>
              </a:rPr>
              <a:t> </a:t>
            </a:r>
            <a:endParaRPr lang="en-US" sz="1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0970855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620688"/>
            <a:ext cx="8892480" cy="3847207"/>
          </a:xfrm>
          <a:prstGeom prst="rect">
            <a:avLst/>
          </a:prstGeom>
        </p:spPr>
        <p:txBody>
          <a:bodyPr wrap="square">
            <a:spAutoFit/>
          </a:bodyPr>
          <a:lstStyle/>
          <a:p>
            <a:pPr algn="just"/>
            <a:r>
              <a:rPr lang="en-US" sz="2000" b="1" u="sng" dirty="0">
                <a:solidFill>
                  <a:srgbClr val="610B4B"/>
                </a:solidFill>
                <a:latin typeface="erdana"/>
              </a:rPr>
              <a:t>strings.xml</a:t>
            </a:r>
          </a:p>
          <a:p>
            <a:pPr algn="just"/>
            <a:endParaRPr lang="en-US" sz="1600" dirty="0">
              <a:solidFill>
                <a:srgbClr val="000000"/>
              </a:solidFill>
              <a:latin typeface="verdana" panose="020B0604030504040204" pitchFamily="34" charset="0"/>
            </a:endParaRPr>
          </a:p>
          <a:p>
            <a:pPr algn="just"/>
            <a:r>
              <a:rPr lang="en-US" sz="1600" dirty="0">
                <a:solidFill>
                  <a:srgbClr val="000000"/>
                </a:solidFill>
                <a:latin typeface="verdana" panose="020B0604030504040204" pitchFamily="34" charset="0"/>
              </a:rPr>
              <a:t>Optionally, you can store the dialog message and title in the strings.xml file.</a:t>
            </a:r>
          </a:p>
          <a:p>
            <a:pPr algn="just"/>
            <a:r>
              <a:rPr lang="en-US" sz="1600" i="1" dirty="0">
                <a:solidFill>
                  <a:srgbClr val="000000"/>
                </a:solidFill>
                <a:latin typeface="verdana" panose="020B0604030504040204" pitchFamily="34" charset="0"/>
              </a:rPr>
              <a:t>File: strings.xml</a:t>
            </a:r>
          </a:p>
          <a:p>
            <a:pPr algn="just"/>
            <a:endParaRPr lang="en-US" sz="1600" i="1" dirty="0">
              <a:solidFill>
                <a:srgbClr val="000000"/>
              </a:solidFill>
              <a:latin typeface="verdana" panose="020B0604030504040204" pitchFamily="34" charset="0"/>
            </a:endParaRPr>
          </a:p>
          <a:p>
            <a:pPr algn="just">
              <a:buFont typeface="+mj-lt"/>
              <a:buAutoNum type="arabicPeriod"/>
            </a:pPr>
            <a:r>
              <a:rPr lang="en-US" sz="1600" b="1" dirty="0">
                <a:solidFill>
                  <a:srgbClr val="006699"/>
                </a:solidFill>
                <a:latin typeface="verdana" panose="020B0604030504040204" pitchFamily="34" charset="0"/>
              </a:rPr>
              <a:t>&lt;?xml</a:t>
            </a:r>
            <a:r>
              <a:rPr lang="en-US" sz="1600" dirty="0">
                <a:solidFill>
                  <a:srgbClr val="000000"/>
                </a:solidFill>
                <a:latin typeface="verdana" panose="020B0604030504040204" pitchFamily="34" charset="0"/>
              </a:rPr>
              <a:t> </a:t>
            </a:r>
            <a:r>
              <a:rPr lang="en-US" sz="1600" dirty="0">
                <a:solidFill>
                  <a:srgbClr val="FF0000"/>
                </a:solidFill>
                <a:latin typeface="verdana" panose="020B0604030504040204" pitchFamily="34" charset="0"/>
              </a:rPr>
              <a:t>version</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"1.0"</a:t>
            </a:r>
            <a:r>
              <a:rPr lang="en-US" sz="1600" dirty="0">
                <a:solidFill>
                  <a:srgbClr val="000000"/>
                </a:solidFill>
                <a:latin typeface="verdana" panose="020B0604030504040204" pitchFamily="34" charset="0"/>
              </a:rPr>
              <a:t> </a:t>
            </a:r>
            <a:r>
              <a:rPr lang="en-US" sz="1600" dirty="0">
                <a:solidFill>
                  <a:srgbClr val="FF0000"/>
                </a:solidFill>
                <a:latin typeface="verdana" panose="020B0604030504040204" pitchFamily="34" charset="0"/>
              </a:rPr>
              <a:t>encoding</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"utf-8"</a:t>
            </a:r>
            <a:r>
              <a:rPr lang="en-US" sz="1600" b="1" dirty="0">
                <a:solidFill>
                  <a:srgbClr val="006699"/>
                </a:solidFill>
                <a:latin typeface="verdana" panose="020B0604030504040204" pitchFamily="34" charset="0"/>
              </a:rPr>
              <a:t>?&gt;</a:t>
            </a:r>
            <a:r>
              <a:rPr lang="en-US" sz="1600" dirty="0">
                <a:solidFill>
                  <a:srgbClr val="000000"/>
                </a:solidFill>
                <a:latin typeface="verdana" panose="020B0604030504040204" pitchFamily="34" charset="0"/>
              </a:rPr>
              <a:t>  </a:t>
            </a:r>
          </a:p>
          <a:p>
            <a:pPr algn="just">
              <a:buFont typeface="+mj-lt"/>
              <a:buAutoNum type="arabicPeriod"/>
            </a:pPr>
            <a:r>
              <a:rPr lang="en-US" sz="1600" b="1" dirty="0">
                <a:solidFill>
                  <a:srgbClr val="006699"/>
                </a:solidFill>
                <a:latin typeface="verdana" panose="020B0604030504040204" pitchFamily="34" charset="0"/>
              </a:rPr>
              <a:t>&lt;resources&gt;</a:t>
            </a:r>
            <a:r>
              <a:rPr lang="en-US" sz="1600" dirty="0">
                <a:solidFill>
                  <a:srgbClr val="000000"/>
                </a:solidFill>
                <a:latin typeface="verdana" panose="020B0604030504040204" pitchFamily="34" charset="0"/>
              </a:rPr>
              <a:t>  </a:t>
            </a:r>
          </a:p>
          <a:p>
            <a:pPr algn="just">
              <a:buFont typeface="+mj-lt"/>
              <a:buAutoNum type="arabicPeriod"/>
            </a:pPr>
            <a:r>
              <a:rPr lang="en-US" sz="1600" dirty="0">
                <a:solidFill>
                  <a:srgbClr val="000000"/>
                </a:solidFill>
                <a:latin typeface="verdana" panose="020B0604030504040204" pitchFamily="34" charset="0"/>
              </a:rPr>
              <a:t>  </a:t>
            </a:r>
          </a:p>
          <a:p>
            <a:pPr algn="just">
              <a:buFont typeface="+mj-lt"/>
              <a:buAutoNum type="arabicPeriod"/>
            </a:pP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&lt;string</a:t>
            </a:r>
            <a:r>
              <a:rPr lang="en-US" sz="1600" dirty="0">
                <a:solidFill>
                  <a:srgbClr val="000000"/>
                </a:solidFill>
                <a:latin typeface="verdana" panose="020B0604030504040204" pitchFamily="34" charset="0"/>
              </a:rPr>
              <a:t> </a:t>
            </a:r>
            <a:r>
              <a:rPr lang="en-US" sz="1600" dirty="0">
                <a:solidFill>
                  <a:srgbClr val="FF0000"/>
                </a:solidFill>
                <a:latin typeface="verdana" panose="020B0604030504040204" pitchFamily="34" charset="0"/>
              </a:rPr>
              <a:t>name</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a:t>
            </a:r>
            <a:r>
              <a:rPr lang="en-US" sz="1600" dirty="0" err="1">
                <a:solidFill>
                  <a:srgbClr val="0000FF"/>
                </a:solidFill>
                <a:latin typeface="verdana" panose="020B0604030504040204" pitchFamily="34" charset="0"/>
              </a:rPr>
              <a:t>app_name</a:t>
            </a:r>
            <a:r>
              <a:rPr lang="en-US" sz="1600" dirty="0">
                <a:solidFill>
                  <a:srgbClr val="0000FF"/>
                </a:solidFill>
                <a:latin typeface="verdana" panose="020B0604030504040204" pitchFamily="34" charset="0"/>
              </a:rPr>
              <a:t>"</a:t>
            </a:r>
            <a:r>
              <a:rPr lang="en-US" sz="1600" b="1" dirty="0">
                <a:solidFill>
                  <a:srgbClr val="006699"/>
                </a:solidFill>
                <a:latin typeface="verdana" panose="020B0604030504040204" pitchFamily="34" charset="0"/>
              </a:rPr>
              <a:t>&gt;</a:t>
            </a:r>
            <a:r>
              <a:rPr lang="en-US" sz="1600" dirty="0" err="1">
                <a:solidFill>
                  <a:srgbClr val="000000"/>
                </a:solidFill>
                <a:latin typeface="verdana" panose="020B0604030504040204" pitchFamily="34" charset="0"/>
              </a:rPr>
              <a:t>alertdialog</a:t>
            </a:r>
            <a:r>
              <a:rPr lang="en-US" sz="1600" b="1" dirty="0">
                <a:solidFill>
                  <a:srgbClr val="006699"/>
                </a:solidFill>
                <a:latin typeface="verdana" panose="020B0604030504040204" pitchFamily="34" charset="0"/>
              </a:rPr>
              <a:t>&lt;/string&gt;</a:t>
            </a:r>
            <a:r>
              <a:rPr lang="en-US" sz="1600" dirty="0">
                <a:solidFill>
                  <a:srgbClr val="000000"/>
                </a:solidFill>
                <a:latin typeface="verdana" panose="020B0604030504040204" pitchFamily="34" charset="0"/>
              </a:rPr>
              <a:t>  </a:t>
            </a:r>
          </a:p>
          <a:p>
            <a:pPr algn="just">
              <a:buFont typeface="+mj-lt"/>
              <a:buAutoNum type="arabicPeriod"/>
            </a:pP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&lt;string</a:t>
            </a:r>
            <a:r>
              <a:rPr lang="en-US" sz="1600" dirty="0">
                <a:solidFill>
                  <a:srgbClr val="000000"/>
                </a:solidFill>
                <a:latin typeface="verdana" panose="020B0604030504040204" pitchFamily="34" charset="0"/>
              </a:rPr>
              <a:t> </a:t>
            </a:r>
            <a:r>
              <a:rPr lang="en-US" sz="1600" dirty="0">
                <a:solidFill>
                  <a:srgbClr val="FF0000"/>
                </a:solidFill>
                <a:latin typeface="verdana" panose="020B0604030504040204" pitchFamily="34" charset="0"/>
              </a:rPr>
              <a:t>name</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a:t>
            </a:r>
            <a:r>
              <a:rPr lang="en-US" sz="1600" dirty="0" err="1">
                <a:solidFill>
                  <a:srgbClr val="0000FF"/>
                </a:solidFill>
                <a:latin typeface="verdana" panose="020B0604030504040204" pitchFamily="34" charset="0"/>
              </a:rPr>
              <a:t>hello_world</a:t>
            </a:r>
            <a:r>
              <a:rPr lang="en-US" sz="1600" dirty="0">
                <a:solidFill>
                  <a:srgbClr val="0000FF"/>
                </a:solidFill>
                <a:latin typeface="verdana" panose="020B0604030504040204" pitchFamily="34" charset="0"/>
              </a:rPr>
              <a:t>"</a:t>
            </a:r>
            <a:r>
              <a:rPr lang="en-US" sz="1600" b="1" dirty="0">
                <a:solidFill>
                  <a:srgbClr val="006699"/>
                </a:solidFill>
                <a:latin typeface="verdana" panose="020B0604030504040204" pitchFamily="34" charset="0"/>
              </a:rPr>
              <a:t>&gt;</a:t>
            </a:r>
            <a:r>
              <a:rPr lang="en-US" sz="1600" dirty="0">
                <a:solidFill>
                  <a:srgbClr val="000000"/>
                </a:solidFill>
                <a:latin typeface="verdana" panose="020B0604030504040204" pitchFamily="34" charset="0"/>
              </a:rPr>
              <a:t>Hello world!</a:t>
            </a:r>
            <a:r>
              <a:rPr lang="en-US" sz="1600" b="1" dirty="0">
                <a:solidFill>
                  <a:srgbClr val="006699"/>
                </a:solidFill>
                <a:latin typeface="verdana" panose="020B0604030504040204" pitchFamily="34" charset="0"/>
              </a:rPr>
              <a:t>&lt;/string&gt;</a:t>
            </a:r>
            <a:r>
              <a:rPr lang="en-US" sz="1600" dirty="0">
                <a:solidFill>
                  <a:srgbClr val="000000"/>
                </a:solidFill>
                <a:latin typeface="verdana" panose="020B0604030504040204" pitchFamily="34" charset="0"/>
              </a:rPr>
              <a:t>  </a:t>
            </a:r>
          </a:p>
          <a:p>
            <a:pPr algn="just">
              <a:buFont typeface="+mj-lt"/>
              <a:buAutoNum type="arabicPeriod"/>
            </a:pP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&lt;string</a:t>
            </a:r>
            <a:r>
              <a:rPr lang="en-US" sz="1600" dirty="0">
                <a:solidFill>
                  <a:srgbClr val="000000"/>
                </a:solidFill>
                <a:latin typeface="verdana" panose="020B0604030504040204" pitchFamily="34" charset="0"/>
              </a:rPr>
              <a:t> </a:t>
            </a:r>
            <a:r>
              <a:rPr lang="en-US" sz="1600" dirty="0">
                <a:solidFill>
                  <a:srgbClr val="FF0000"/>
                </a:solidFill>
                <a:latin typeface="verdana" panose="020B0604030504040204" pitchFamily="34" charset="0"/>
              </a:rPr>
              <a:t>name</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a:t>
            </a:r>
            <a:r>
              <a:rPr lang="en-US" sz="1600" dirty="0" err="1">
                <a:solidFill>
                  <a:srgbClr val="0000FF"/>
                </a:solidFill>
                <a:latin typeface="verdana" panose="020B0604030504040204" pitchFamily="34" charset="0"/>
              </a:rPr>
              <a:t>menu_settings</a:t>
            </a:r>
            <a:r>
              <a:rPr lang="en-US" sz="1600" dirty="0">
                <a:solidFill>
                  <a:srgbClr val="0000FF"/>
                </a:solidFill>
                <a:latin typeface="verdana" panose="020B0604030504040204" pitchFamily="34" charset="0"/>
              </a:rPr>
              <a:t>"</a:t>
            </a:r>
            <a:r>
              <a:rPr lang="en-US" sz="1600" b="1" dirty="0">
                <a:solidFill>
                  <a:srgbClr val="006699"/>
                </a:solidFill>
                <a:latin typeface="verdana" panose="020B0604030504040204" pitchFamily="34" charset="0"/>
              </a:rPr>
              <a:t>&gt;</a:t>
            </a:r>
            <a:r>
              <a:rPr lang="en-US" sz="1600" dirty="0">
                <a:solidFill>
                  <a:srgbClr val="000000"/>
                </a:solidFill>
                <a:latin typeface="verdana" panose="020B0604030504040204" pitchFamily="34" charset="0"/>
              </a:rPr>
              <a:t>Settings</a:t>
            </a:r>
            <a:r>
              <a:rPr lang="en-US" sz="1600" b="1" dirty="0">
                <a:solidFill>
                  <a:srgbClr val="006699"/>
                </a:solidFill>
                <a:latin typeface="verdana" panose="020B0604030504040204" pitchFamily="34" charset="0"/>
              </a:rPr>
              <a:t>&lt;/string&gt;</a:t>
            </a:r>
            <a:r>
              <a:rPr lang="en-US" sz="1600" dirty="0">
                <a:solidFill>
                  <a:srgbClr val="000000"/>
                </a:solidFill>
                <a:latin typeface="verdana" panose="020B0604030504040204" pitchFamily="34" charset="0"/>
              </a:rPr>
              <a:t>  </a:t>
            </a:r>
          </a:p>
          <a:p>
            <a:pPr algn="just">
              <a:buFont typeface="+mj-lt"/>
              <a:buAutoNum type="arabicPeriod"/>
            </a:pP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&lt;string</a:t>
            </a:r>
            <a:r>
              <a:rPr lang="en-US" sz="1600" dirty="0">
                <a:solidFill>
                  <a:srgbClr val="000000"/>
                </a:solidFill>
                <a:latin typeface="verdana" panose="020B0604030504040204" pitchFamily="34" charset="0"/>
              </a:rPr>
              <a:t> </a:t>
            </a:r>
            <a:r>
              <a:rPr lang="en-US" sz="1600" dirty="0">
                <a:solidFill>
                  <a:srgbClr val="FF0000"/>
                </a:solidFill>
                <a:latin typeface="verdana" panose="020B0604030504040204" pitchFamily="34" charset="0"/>
              </a:rPr>
              <a:t>name</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a:t>
            </a:r>
            <a:r>
              <a:rPr lang="en-US" sz="1600" dirty="0" err="1">
                <a:solidFill>
                  <a:srgbClr val="0000FF"/>
                </a:solidFill>
                <a:latin typeface="verdana" panose="020B0604030504040204" pitchFamily="34" charset="0"/>
              </a:rPr>
              <a:t>dialog_message</a:t>
            </a:r>
            <a:r>
              <a:rPr lang="en-US" sz="1600" dirty="0">
                <a:solidFill>
                  <a:srgbClr val="0000FF"/>
                </a:solidFill>
                <a:latin typeface="verdana" panose="020B0604030504040204" pitchFamily="34" charset="0"/>
              </a:rPr>
              <a:t>"</a:t>
            </a:r>
            <a:r>
              <a:rPr lang="en-US" sz="1600" b="1" dirty="0">
                <a:solidFill>
                  <a:srgbClr val="006699"/>
                </a:solidFill>
                <a:latin typeface="verdana" panose="020B0604030504040204" pitchFamily="34" charset="0"/>
              </a:rPr>
              <a:t>&gt;</a:t>
            </a:r>
            <a:r>
              <a:rPr lang="en-US" sz="1600" dirty="0">
                <a:solidFill>
                  <a:srgbClr val="000000"/>
                </a:solidFill>
                <a:latin typeface="verdana" panose="020B0604030504040204" pitchFamily="34" charset="0"/>
              </a:rPr>
              <a:t>Welcome to Alert Dialog</a:t>
            </a:r>
            <a:r>
              <a:rPr lang="en-US" sz="1600" b="1" dirty="0">
                <a:solidFill>
                  <a:srgbClr val="006699"/>
                </a:solidFill>
                <a:latin typeface="verdana" panose="020B0604030504040204" pitchFamily="34" charset="0"/>
              </a:rPr>
              <a:t>&lt;/string&gt;</a:t>
            </a:r>
            <a:r>
              <a:rPr lang="en-US" sz="1600" dirty="0">
                <a:solidFill>
                  <a:srgbClr val="000000"/>
                </a:solidFill>
                <a:latin typeface="verdana" panose="020B0604030504040204" pitchFamily="34" charset="0"/>
              </a:rPr>
              <a:t>  </a:t>
            </a:r>
          </a:p>
          <a:p>
            <a:pPr algn="just">
              <a:buFont typeface="+mj-lt"/>
              <a:buAutoNum type="arabicPeriod"/>
            </a:pPr>
            <a:r>
              <a:rPr lang="en-US" sz="1600" dirty="0">
                <a:solidFill>
                  <a:srgbClr val="000000"/>
                </a:solidFill>
                <a:latin typeface="verdana" panose="020B0604030504040204" pitchFamily="34" charset="0"/>
              </a:rPr>
              <a:t>   </a:t>
            </a:r>
          </a:p>
          <a:p>
            <a:pPr algn="just">
              <a:buFont typeface="+mj-lt"/>
              <a:buAutoNum type="arabicPeriod"/>
            </a:pP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&lt;string</a:t>
            </a:r>
            <a:r>
              <a:rPr lang="en-US" sz="1600" dirty="0">
                <a:solidFill>
                  <a:srgbClr val="000000"/>
                </a:solidFill>
                <a:latin typeface="verdana" panose="020B0604030504040204" pitchFamily="34" charset="0"/>
              </a:rPr>
              <a:t> </a:t>
            </a:r>
            <a:r>
              <a:rPr lang="en-US" sz="1600" dirty="0">
                <a:solidFill>
                  <a:srgbClr val="FF0000"/>
                </a:solidFill>
                <a:latin typeface="verdana" panose="020B0604030504040204" pitchFamily="34" charset="0"/>
              </a:rPr>
              <a:t>name</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a:t>
            </a:r>
            <a:r>
              <a:rPr lang="en-US" sz="1600" dirty="0" err="1">
                <a:solidFill>
                  <a:srgbClr val="0000FF"/>
                </a:solidFill>
                <a:latin typeface="verdana" panose="020B0604030504040204" pitchFamily="34" charset="0"/>
              </a:rPr>
              <a:t>dialog_title</a:t>
            </a:r>
            <a:r>
              <a:rPr lang="en-US" sz="1600" dirty="0">
                <a:solidFill>
                  <a:srgbClr val="0000FF"/>
                </a:solidFill>
                <a:latin typeface="verdana" panose="020B0604030504040204" pitchFamily="34" charset="0"/>
              </a:rPr>
              <a:t>"</a:t>
            </a:r>
            <a:r>
              <a:rPr lang="en-US" sz="1600" b="1" dirty="0">
                <a:solidFill>
                  <a:srgbClr val="006699"/>
                </a:solidFill>
                <a:latin typeface="verdana" panose="020B0604030504040204" pitchFamily="34" charset="0"/>
              </a:rPr>
              <a:t>&gt;</a:t>
            </a:r>
            <a:r>
              <a:rPr lang="en-US" sz="1600" dirty="0" err="1">
                <a:solidFill>
                  <a:srgbClr val="000000"/>
                </a:solidFill>
                <a:latin typeface="verdana" panose="020B0604030504040204" pitchFamily="34" charset="0"/>
              </a:rPr>
              <a:t>Javatpoint</a:t>
            </a:r>
            <a:r>
              <a:rPr lang="en-US" sz="1600" dirty="0">
                <a:solidFill>
                  <a:srgbClr val="000000"/>
                </a:solidFill>
                <a:latin typeface="verdana" panose="020B0604030504040204" pitchFamily="34" charset="0"/>
              </a:rPr>
              <a:t> Alert Dialog</a:t>
            </a:r>
            <a:r>
              <a:rPr lang="en-US" sz="1600" b="1" dirty="0">
                <a:solidFill>
                  <a:srgbClr val="006699"/>
                </a:solidFill>
                <a:latin typeface="verdana" panose="020B0604030504040204" pitchFamily="34" charset="0"/>
              </a:rPr>
              <a:t>&lt;/string&gt;</a:t>
            </a:r>
            <a:r>
              <a:rPr lang="en-US" sz="1600" dirty="0">
                <a:solidFill>
                  <a:srgbClr val="000000"/>
                </a:solidFill>
                <a:latin typeface="verdana" panose="020B0604030504040204" pitchFamily="34" charset="0"/>
              </a:rPr>
              <a:t>  </a:t>
            </a:r>
          </a:p>
          <a:p>
            <a:pPr algn="just">
              <a:buFont typeface="+mj-lt"/>
              <a:buAutoNum type="arabicPeriod"/>
            </a:pPr>
            <a:r>
              <a:rPr lang="en-US" sz="1600" b="1" dirty="0">
                <a:solidFill>
                  <a:srgbClr val="006699"/>
                </a:solidFill>
                <a:latin typeface="verdana" panose="020B0604030504040204" pitchFamily="34" charset="0"/>
              </a:rPr>
              <a:t>&lt;/resources&gt;</a:t>
            </a:r>
            <a:r>
              <a:rPr lang="en-US" sz="1600" dirty="0">
                <a:solidFill>
                  <a:srgbClr val="000000"/>
                </a:solidFill>
                <a:latin typeface="verdana" panose="020B0604030504040204" pitchFamily="34" charset="0"/>
              </a:rPr>
              <a:t>  </a:t>
            </a:r>
            <a:endParaRPr lang="en-US" sz="16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8804639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88640"/>
            <a:ext cx="8748464" cy="6494085"/>
          </a:xfrm>
          <a:prstGeom prst="rect">
            <a:avLst/>
          </a:prstGeom>
        </p:spPr>
        <p:txBody>
          <a:bodyPr wrap="square">
            <a:spAutoFit/>
          </a:bodyPr>
          <a:lstStyle/>
          <a:p>
            <a:pPr algn="just"/>
            <a:r>
              <a:rPr lang="en-US" sz="1600" u="sng" dirty="0">
                <a:solidFill>
                  <a:srgbClr val="610B4B"/>
                </a:solidFill>
                <a:latin typeface="erdana"/>
              </a:rPr>
              <a:t>Activity class</a:t>
            </a:r>
          </a:p>
          <a:p>
            <a:pPr algn="just"/>
            <a:r>
              <a:rPr lang="en-US" sz="1400" dirty="0">
                <a:solidFill>
                  <a:srgbClr val="000000"/>
                </a:solidFill>
                <a:latin typeface="verdana" panose="020B0604030504040204" pitchFamily="34" charset="0"/>
              </a:rPr>
              <a:t>Let's write the code to create and show the </a:t>
            </a:r>
            <a:r>
              <a:rPr lang="en-US" sz="1400" dirty="0" err="1">
                <a:solidFill>
                  <a:srgbClr val="000000"/>
                </a:solidFill>
                <a:latin typeface="verdana" panose="020B0604030504040204" pitchFamily="34" charset="0"/>
              </a:rPr>
              <a:t>AlertDialog</a:t>
            </a:r>
            <a:r>
              <a:rPr lang="en-US" sz="1400" dirty="0">
                <a:solidFill>
                  <a:srgbClr val="000000"/>
                </a:solidFill>
                <a:latin typeface="verdana" panose="020B0604030504040204" pitchFamily="34" charset="0"/>
              </a:rPr>
              <a:t>.</a:t>
            </a:r>
          </a:p>
          <a:p>
            <a:pPr algn="just"/>
            <a:r>
              <a:rPr lang="en-US" sz="1400" i="1" dirty="0">
                <a:solidFill>
                  <a:srgbClr val="000000"/>
                </a:solidFill>
                <a:latin typeface="verdana" panose="020B0604030504040204" pitchFamily="34" charset="0"/>
              </a:rPr>
              <a:t>File: MainActivity.java</a:t>
            </a:r>
          </a:p>
          <a:p>
            <a:pPr algn="just">
              <a:buFont typeface="+mj-lt"/>
              <a:buAutoNum type="arabicPeriod"/>
            </a:pPr>
            <a:r>
              <a:rPr lang="en-US" sz="1100" b="1" dirty="0">
                <a:solidFill>
                  <a:srgbClr val="006699"/>
                </a:solidFill>
                <a:latin typeface="verdana" panose="020B0604030504040204" pitchFamily="34" charset="0"/>
              </a:rPr>
              <a:t>package</a:t>
            </a:r>
            <a:r>
              <a:rPr lang="en-US" sz="1100" dirty="0">
                <a:solidFill>
                  <a:srgbClr val="000000"/>
                </a:solidFill>
                <a:latin typeface="verdana" panose="020B0604030504040204" pitchFamily="34" charset="0"/>
              </a:rPr>
              <a:t> </a:t>
            </a:r>
            <a:r>
              <a:rPr lang="en-US" sz="1100" dirty="0" err="1">
                <a:solidFill>
                  <a:srgbClr val="000000"/>
                </a:solidFill>
                <a:latin typeface="verdana" panose="020B0604030504040204" pitchFamily="34" charset="0"/>
              </a:rPr>
              <a:t>com.example.alertdialog</a:t>
            </a:r>
            <a:r>
              <a:rPr lang="en-US" sz="1100" dirty="0">
                <a:solidFill>
                  <a:srgbClr val="000000"/>
                </a:solidFill>
                <a:latin typeface="verdana" panose="020B0604030504040204" pitchFamily="34" charset="0"/>
              </a:rPr>
              <a:t>;  </a:t>
            </a:r>
          </a:p>
          <a:p>
            <a:pPr algn="just">
              <a:buFont typeface="+mj-lt"/>
              <a:buAutoNum type="arabicPeriod"/>
            </a:pPr>
            <a:r>
              <a:rPr lang="en-US" sz="1100" dirty="0">
                <a:solidFill>
                  <a:srgbClr val="000000"/>
                </a:solidFill>
                <a:latin typeface="verdana" panose="020B0604030504040204" pitchFamily="34" charset="0"/>
              </a:rPr>
              <a:t>  </a:t>
            </a:r>
          </a:p>
          <a:p>
            <a:pPr algn="just">
              <a:buFont typeface="+mj-lt"/>
              <a:buAutoNum type="arabicPeriod"/>
            </a:pPr>
            <a:r>
              <a:rPr lang="en-US" sz="1100" b="1" dirty="0">
                <a:solidFill>
                  <a:srgbClr val="006699"/>
                </a:solidFill>
                <a:latin typeface="verdana" panose="020B0604030504040204" pitchFamily="34" charset="0"/>
              </a:rPr>
              <a:t>import</a:t>
            </a:r>
            <a:r>
              <a:rPr lang="en-US" sz="1100" dirty="0">
                <a:solidFill>
                  <a:srgbClr val="000000"/>
                </a:solidFill>
                <a:latin typeface="verdana" panose="020B0604030504040204" pitchFamily="34" charset="0"/>
              </a:rPr>
              <a:t> </a:t>
            </a:r>
            <a:r>
              <a:rPr lang="en-US" sz="1100" dirty="0" err="1">
                <a:solidFill>
                  <a:srgbClr val="000000"/>
                </a:solidFill>
                <a:latin typeface="verdana" panose="020B0604030504040204" pitchFamily="34" charset="0"/>
              </a:rPr>
              <a:t>android.os.Bundle</a:t>
            </a:r>
            <a:r>
              <a:rPr lang="en-US" sz="1100" dirty="0">
                <a:solidFill>
                  <a:srgbClr val="000000"/>
                </a:solidFill>
                <a:latin typeface="verdana" panose="020B0604030504040204" pitchFamily="34" charset="0"/>
              </a:rPr>
              <a:t>;  </a:t>
            </a:r>
          </a:p>
          <a:p>
            <a:pPr algn="just">
              <a:buFont typeface="+mj-lt"/>
              <a:buAutoNum type="arabicPeriod"/>
            </a:pPr>
            <a:r>
              <a:rPr lang="en-US" sz="1100" b="1" dirty="0">
                <a:solidFill>
                  <a:srgbClr val="006699"/>
                </a:solidFill>
                <a:latin typeface="verdana" panose="020B0604030504040204" pitchFamily="34" charset="0"/>
              </a:rPr>
              <a:t>import</a:t>
            </a:r>
            <a:r>
              <a:rPr lang="en-US" sz="1100" dirty="0">
                <a:solidFill>
                  <a:srgbClr val="000000"/>
                </a:solidFill>
                <a:latin typeface="verdana" panose="020B0604030504040204" pitchFamily="34" charset="0"/>
              </a:rPr>
              <a:t> </a:t>
            </a:r>
            <a:r>
              <a:rPr lang="en-US" sz="1100" dirty="0" err="1">
                <a:solidFill>
                  <a:srgbClr val="000000"/>
                </a:solidFill>
                <a:latin typeface="verdana" panose="020B0604030504040204" pitchFamily="34" charset="0"/>
              </a:rPr>
              <a:t>android.app.Activity</a:t>
            </a:r>
            <a:r>
              <a:rPr lang="en-US" sz="1100" dirty="0">
                <a:solidFill>
                  <a:srgbClr val="000000"/>
                </a:solidFill>
                <a:latin typeface="verdana" panose="020B0604030504040204" pitchFamily="34" charset="0"/>
              </a:rPr>
              <a:t>;  </a:t>
            </a:r>
          </a:p>
          <a:p>
            <a:pPr algn="just">
              <a:buFont typeface="+mj-lt"/>
              <a:buAutoNum type="arabicPeriod"/>
            </a:pPr>
            <a:r>
              <a:rPr lang="en-US" sz="1100" b="1" dirty="0">
                <a:solidFill>
                  <a:srgbClr val="006699"/>
                </a:solidFill>
                <a:latin typeface="verdana" panose="020B0604030504040204" pitchFamily="34" charset="0"/>
              </a:rPr>
              <a:t>import</a:t>
            </a:r>
            <a:r>
              <a:rPr lang="en-US" sz="1100" dirty="0">
                <a:solidFill>
                  <a:srgbClr val="000000"/>
                </a:solidFill>
                <a:latin typeface="verdana" panose="020B0604030504040204" pitchFamily="34" charset="0"/>
              </a:rPr>
              <a:t> </a:t>
            </a:r>
            <a:r>
              <a:rPr lang="en-US" sz="1100" dirty="0" err="1">
                <a:solidFill>
                  <a:srgbClr val="000000"/>
                </a:solidFill>
                <a:latin typeface="verdana" panose="020B0604030504040204" pitchFamily="34" charset="0"/>
              </a:rPr>
              <a:t>android.app.AlertDialog</a:t>
            </a:r>
            <a:r>
              <a:rPr lang="en-US" sz="1100" dirty="0">
                <a:solidFill>
                  <a:srgbClr val="000000"/>
                </a:solidFill>
                <a:latin typeface="verdana" panose="020B0604030504040204" pitchFamily="34" charset="0"/>
              </a:rPr>
              <a:t>;  </a:t>
            </a:r>
          </a:p>
          <a:p>
            <a:pPr algn="just">
              <a:buFont typeface="+mj-lt"/>
              <a:buAutoNum type="arabicPeriod"/>
            </a:pPr>
            <a:r>
              <a:rPr lang="en-US" sz="1100" b="1" dirty="0">
                <a:solidFill>
                  <a:srgbClr val="006699"/>
                </a:solidFill>
                <a:latin typeface="verdana" panose="020B0604030504040204" pitchFamily="34" charset="0"/>
              </a:rPr>
              <a:t>import</a:t>
            </a:r>
            <a:r>
              <a:rPr lang="en-US" sz="1100" dirty="0">
                <a:solidFill>
                  <a:srgbClr val="000000"/>
                </a:solidFill>
                <a:latin typeface="verdana" panose="020B0604030504040204" pitchFamily="34" charset="0"/>
              </a:rPr>
              <a:t> </a:t>
            </a:r>
            <a:r>
              <a:rPr lang="en-US" sz="1100" dirty="0" err="1">
                <a:solidFill>
                  <a:srgbClr val="000000"/>
                </a:solidFill>
                <a:latin typeface="verdana" panose="020B0604030504040204" pitchFamily="34" charset="0"/>
              </a:rPr>
              <a:t>android.content.DialogInterface</a:t>
            </a:r>
            <a:r>
              <a:rPr lang="en-US" sz="1100" dirty="0">
                <a:solidFill>
                  <a:srgbClr val="000000"/>
                </a:solidFill>
                <a:latin typeface="verdana" panose="020B0604030504040204" pitchFamily="34" charset="0"/>
              </a:rPr>
              <a:t>;  </a:t>
            </a:r>
          </a:p>
          <a:p>
            <a:pPr algn="just">
              <a:buFont typeface="+mj-lt"/>
              <a:buAutoNum type="arabicPeriod"/>
            </a:pPr>
            <a:r>
              <a:rPr lang="en-US" sz="1100" b="1" dirty="0">
                <a:solidFill>
                  <a:srgbClr val="006699"/>
                </a:solidFill>
                <a:latin typeface="verdana" panose="020B0604030504040204" pitchFamily="34" charset="0"/>
              </a:rPr>
              <a:t>import</a:t>
            </a:r>
            <a:r>
              <a:rPr lang="en-US" sz="1100" dirty="0">
                <a:solidFill>
                  <a:srgbClr val="000000"/>
                </a:solidFill>
                <a:latin typeface="verdana" panose="020B0604030504040204" pitchFamily="34" charset="0"/>
              </a:rPr>
              <a:t> </a:t>
            </a:r>
            <a:r>
              <a:rPr lang="en-US" sz="1100" dirty="0" err="1">
                <a:solidFill>
                  <a:srgbClr val="000000"/>
                </a:solidFill>
                <a:latin typeface="verdana" panose="020B0604030504040204" pitchFamily="34" charset="0"/>
              </a:rPr>
              <a:t>android.view.Menu</a:t>
            </a:r>
            <a:r>
              <a:rPr lang="en-US" sz="1100" dirty="0">
                <a:solidFill>
                  <a:srgbClr val="000000"/>
                </a:solidFill>
                <a:latin typeface="verdana" panose="020B0604030504040204" pitchFamily="34" charset="0"/>
              </a:rPr>
              <a:t>;  </a:t>
            </a:r>
          </a:p>
          <a:p>
            <a:pPr algn="just">
              <a:buFont typeface="+mj-lt"/>
              <a:buAutoNum type="arabicPeriod"/>
            </a:pPr>
            <a:r>
              <a:rPr lang="en-US" sz="1100" dirty="0">
                <a:solidFill>
                  <a:srgbClr val="000000"/>
                </a:solidFill>
                <a:latin typeface="verdana" panose="020B0604030504040204" pitchFamily="34" charset="0"/>
              </a:rPr>
              <a:t>  </a:t>
            </a:r>
          </a:p>
          <a:p>
            <a:pPr algn="just">
              <a:buFont typeface="+mj-lt"/>
              <a:buAutoNum type="arabicPeriod"/>
            </a:pPr>
            <a:r>
              <a:rPr lang="en-US" sz="1100" b="1" dirty="0">
                <a:solidFill>
                  <a:srgbClr val="006699"/>
                </a:solidFill>
                <a:latin typeface="verdana" panose="020B0604030504040204" pitchFamily="34" charset="0"/>
              </a:rPr>
              <a:t>public</a:t>
            </a:r>
            <a:r>
              <a:rPr lang="en-US" sz="1100" dirty="0">
                <a:solidFill>
                  <a:srgbClr val="000000"/>
                </a:solidFill>
                <a:latin typeface="verdana" panose="020B0604030504040204" pitchFamily="34" charset="0"/>
              </a:rPr>
              <a:t> </a:t>
            </a:r>
            <a:r>
              <a:rPr lang="en-US" sz="1100" b="1" dirty="0">
                <a:solidFill>
                  <a:srgbClr val="006699"/>
                </a:solidFill>
                <a:latin typeface="verdana" panose="020B0604030504040204" pitchFamily="34" charset="0"/>
              </a:rPr>
              <a:t>class</a:t>
            </a:r>
            <a:r>
              <a:rPr lang="en-US" sz="1100" dirty="0">
                <a:solidFill>
                  <a:srgbClr val="000000"/>
                </a:solidFill>
                <a:latin typeface="verdana" panose="020B0604030504040204" pitchFamily="34" charset="0"/>
              </a:rPr>
              <a:t> </a:t>
            </a:r>
            <a:r>
              <a:rPr lang="en-US" sz="1100" dirty="0" err="1">
                <a:solidFill>
                  <a:srgbClr val="000000"/>
                </a:solidFill>
                <a:latin typeface="verdana" panose="020B0604030504040204" pitchFamily="34" charset="0"/>
              </a:rPr>
              <a:t>MainActivity</a:t>
            </a:r>
            <a:r>
              <a:rPr lang="en-US" sz="1100" dirty="0">
                <a:solidFill>
                  <a:srgbClr val="000000"/>
                </a:solidFill>
                <a:latin typeface="verdana" panose="020B0604030504040204" pitchFamily="34" charset="0"/>
              </a:rPr>
              <a:t> </a:t>
            </a:r>
            <a:r>
              <a:rPr lang="en-US" sz="1100" b="1" dirty="0">
                <a:solidFill>
                  <a:srgbClr val="006699"/>
                </a:solidFill>
                <a:latin typeface="verdana" panose="020B0604030504040204" pitchFamily="34" charset="0"/>
              </a:rPr>
              <a:t>extends</a:t>
            </a:r>
            <a:r>
              <a:rPr lang="en-US" sz="1100" dirty="0">
                <a:solidFill>
                  <a:srgbClr val="000000"/>
                </a:solidFill>
                <a:latin typeface="verdana" panose="020B0604030504040204" pitchFamily="34" charset="0"/>
              </a:rPr>
              <a:t> Activity {  </a:t>
            </a:r>
          </a:p>
          <a:p>
            <a:pPr algn="just">
              <a:buFont typeface="+mj-lt"/>
              <a:buAutoNum type="arabicPeriod"/>
            </a:pPr>
            <a:r>
              <a:rPr lang="en-US" sz="1100" dirty="0">
                <a:solidFill>
                  <a:srgbClr val="000000"/>
                </a:solidFill>
                <a:latin typeface="verdana" panose="020B0604030504040204" pitchFamily="34" charset="0"/>
              </a:rPr>
              <a:t>  </a:t>
            </a:r>
          </a:p>
          <a:p>
            <a:pPr algn="just">
              <a:buFont typeface="+mj-lt"/>
              <a:buAutoNum type="arabicPeriod"/>
            </a:pPr>
            <a:r>
              <a:rPr lang="en-US" sz="1100" dirty="0">
                <a:solidFill>
                  <a:srgbClr val="000000"/>
                </a:solidFill>
                <a:latin typeface="verdana" panose="020B0604030504040204" pitchFamily="34" charset="0"/>
              </a:rPr>
              <a:t>    </a:t>
            </a:r>
            <a:r>
              <a:rPr lang="en-US" sz="1100" dirty="0">
                <a:solidFill>
                  <a:srgbClr val="646464"/>
                </a:solidFill>
                <a:latin typeface="verdana" panose="020B0604030504040204" pitchFamily="34" charset="0"/>
              </a:rPr>
              <a:t>@Override</a:t>
            </a:r>
            <a:r>
              <a:rPr lang="en-US" sz="1100" dirty="0">
                <a:solidFill>
                  <a:srgbClr val="000000"/>
                </a:solidFill>
                <a:latin typeface="verdana" panose="020B0604030504040204" pitchFamily="34" charset="0"/>
              </a:rPr>
              <a:t>  </a:t>
            </a:r>
          </a:p>
          <a:p>
            <a:pPr algn="just">
              <a:buFont typeface="+mj-lt"/>
              <a:buAutoNum type="arabicPeriod"/>
            </a:pPr>
            <a:r>
              <a:rPr lang="en-US" sz="1100" dirty="0">
                <a:solidFill>
                  <a:srgbClr val="000000"/>
                </a:solidFill>
                <a:latin typeface="verdana" panose="020B0604030504040204" pitchFamily="34" charset="0"/>
              </a:rPr>
              <a:t>    </a:t>
            </a:r>
            <a:r>
              <a:rPr lang="en-US" sz="1100" b="1" dirty="0">
                <a:solidFill>
                  <a:srgbClr val="006699"/>
                </a:solidFill>
                <a:latin typeface="verdana" panose="020B0604030504040204" pitchFamily="34" charset="0"/>
              </a:rPr>
              <a:t>protected</a:t>
            </a:r>
            <a:r>
              <a:rPr lang="en-US" sz="1100" dirty="0">
                <a:solidFill>
                  <a:srgbClr val="000000"/>
                </a:solidFill>
                <a:latin typeface="verdana" panose="020B0604030504040204" pitchFamily="34" charset="0"/>
              </a:rPr>
              <a:t> </a:t>
            </a:r>
            <a:r>
              <a:rPr lang="en-US" sz="1100" b="1" dirty="0">
                <a:solidFill>
                  <a:srgbClr val="006699"/>
                </a:solidFill>
                <a:latin typeface="verdana" panose="020B0604030504040204" pitchFamily="34" charset="0"/>
              </a:rPr>
              <a:t>void</a:t>
            </a:r>
            <a:r>
              <a:rPr lang="en-US" sz="1100" dirty="0">
                <a:solidFill>
                  <a:srgbClr val="000000"/>
                </a:solidFill>
                <a:latin typeface="verdana" panose="020B0604030504040204" pitchFamily="34" charset="0"/>
              </a:rPr>
              <a:t> </a:t>
            </a:r>
            <a:r>
              <a:rPr lang="en-US" sz="1100" dirty="0" err="1">
                <a:solidFill>
                  <a:srgbClr val="000000"/>
                </a:solidFill>
                <a:latin typeface="verdana" panose="020B0604030504040204" pitchFamily="34" charset="0"/>
              </a:rPr>
              <a:t>onCreate</a:t>
            </a:r>
            <a:r>
              <a:rPr lang="en-US" sz="1100" dirty="0">
                <a:solidFill>
                  <a:srgbClr val="000000"/>
                </a:solidFill>
                <a:latin typeface="verdana" panose="020B0604030504040204" pitchFamily="34" charset="0"/>
              </a:rPr>
              <a:t>(Bundle </a:t>
            </a:r>
            <a:r>
              <a:rPr lang="en-US" sz="1100" dirty="0" err="1">
                <a:solidFill>
                  <a:srgbClr val="000000"/>
                </a:solidFill>
                <a:latin typeface="verdana" panose="020B0604030504040204" pitchFamily="34" charset="0"/>
              </a:rPr>
              <a:t>savedInstanceState</a:t>
            </a:r>
            <a:r>
              <a:rPr lang="en-US" sz="1100" dirty="0">
                <a:solidFill>
                  <a:srgbClr val="000000"/>
                </a:solidFill>
                <a:latin typeface="verdana" panose="020B0604030504040204" pitchFamily="34" charset="0"/>
              </a:rPr>
              <a:t>) {  </a:t>
            </a:r>
          </a:p>
          <a:p>
            <a:pPr algn="just">
              <a:buFont typeface="+mj-lt"/>
              <a:buAutoNum type="arabicPeriod"/>
            </a:pPr>
            <a:r>
              <a:rPr lang="en-US" sz="1100" dirty="0">
                <a:solidFill>
                  <a:srgbClr val="000000"/>
                </a:solidFill>
                <a:latin typeface="verdana" panose="020B0604030504040204" pitchFamily="34" charset="0"/>
              </a:rPr>
              <a:t>        </a:t>
            </a:r>
            <a:r>
              <a:rPr lang="en-US" sz="1100" b="1" dirty="0" err="1">
                <a:solidFill>
                  <a:srgbClr val="006699"/>
                </a:solidFill>
                <a:latin typeface="verdana" panose="020B0604030504040204" pitchFamily="34" charset="0"/>
              </a:rPr>
              <a:t>super</a:t>
            </a:r>
            <a:r>
              <a:rPr lang="en-US" sz="1100" dirty="0" err="1">
                <a:solidFill>
                  <a:srgbClr val="000000"/>
                </a:solidFill>
                <a:latin typeface="verdana" panose="020B0604030504040204" pitchFamily="34" charset="0"/>
              </a:rPr>
              <a:t>.onCreate</a:t>
            </a:r>
            <a:r>
              <a:rPr lang="en-US" sz="1100" dirty="0">
                <a:solidFill>
                  <a:srgbClr val="000000"/>
                </a:solidFill>
                <a:latin typeface="verdana" panose="020B0604030504040204" pitchFamily="34" charset="0"/>
              </a:rPr>
              <a:t>(</a:t>
            </a:r>
            <a:r>
              <a:rPr lang="en-US" sz="1100" dirty="0" err="1">
                <a:solidFill>
                  <a:srgbClr val="000000"/>
                </a:solidFill>
                <a:latin typeface="verdana" panose="020B0604030504040204" pitchFamily="34" charset="0"/>
              </a:rPr>
              <a:t>savedInstanceState</a:t>
            </a:r>
            <a:r>
              <a:rPr lang="en-US" sz="1100" dirty="0">
                <a:solidFill>
                  <a:srgbClr val="000000"/>
                </a:solidFill>
                <a:latin typeface="verdana" panose="020B0604030504040204" pitchFamily="34" charset="0"/>
              </a:rPr>
              <a:t>);  </a:t>
            </a:r>
          </a:p>
          <a:p>
            <a:pPr algn="just">
              <a:buFont typeface="+mj-lt"/>
              <a:buAutoNum type="arabicPeriod"/>
            </a:pPr>
            <a:r>
              <a:rPr lang="en-US" sz="1100" dirty="0">
                <a:solidFill>
                  <a:srgbClr val="000000"/>
                </a:solidFill>
                <a:latin typeface="verdana" panose="020B0604030504040204" pitchFamily="34" charset="0"/>
              </a:rPr>
              <a:t>          </a:t>
            </a:r>
          </a:p>
          <a:p>
            <a:pPr algn="just">
              <a:buFont typeface="+mj-lt"/>
              <a:buAutoNum type="arabicPeriod"/>
            </a:pPr>
            <a:r>
              <a:rPr lang="en-US" sz="1100" dirty="0">
                <a:solidFill>
                  <a:srgbClr val="000000"/>
                </a:solidFill>
                <a:latin typeface="verdana" panose="020B0604030504040204" pitchFamily="34" charset="0"/>
              </a:rPr>
              <a:t>        </a:t>
            </a:r>
            <a:r>
              <a:rPr lang="en-US" sz="1100" dirty="0" err="1">
                <a:solidFill>
                  <a:srgbClr val="000000"/>
                </a:solidFill>
                <a:latin typeface="verdana" panose="020B0604030504040204" pitchFamily="34" charset="0"/>
              </a:rPr>
              <a:t>AlertDialog.Builder</a:t>
            </a:r>
            <a:r>
              <a:rPr lang="en-US" sz="1100" dirty="0">
                <a:solidFill>
                  <a:srgbClr val="000000"/>
                </a:solidFill>
                <a:latin typeface="verdana" panose="020B0604030504040204" pitchFamily="34" charset="0"/>
              </a:rPr>
              <a:t> builder = </a:t>
            </a:r>
            <a:r>
              <a:rPr lang="en-US" sz="1100" b="1" dirty="0">
                <a:solidFill>
                  <a:srgbClr val="006699"/>
                </a:solidFill>
                <a:latin typeface="verdana" panose="020B0604030504040204" pitchFamily="34" charset="0"/>
              </a:rPr>
              <a:t>new</a:t>
            </a:r>
            <a:r>
              <a:rPr lang="en-US" sz="1100" dirty="0">
                <a:solidFill>
                  <a:srgbClr val="000000"/>
                </a:solidFill>
                <a:latin typeface="verdana" panose="020B0604030504040204" pitchFamily="34" charset="0"/>
              </a:rPr>
              <a:t> </a:t>
            </a:r>
            <a:r>
              <a:rPr lang="en-US" sz="1100" dirty="0" err="1">
                <a:solidFill>
                  <a:srgbClr val="000000"/>
                </a:solidFill>
                <a:latin typeface="verdana" panose="020B0604030504040204" pitchFamily="34" charset="0"/>
              </a:rPr>
              <a:t>AlertDialog.Builder</a:t>
            </a:r>
            <a:r>
              <a:rPr lang="en-US" sz="1100" dirty="0">
                <a:solidFill>
                  <a:srgbClr val="000000"/>
                </a:solidFill>
                <a:latin typeface="verdana" panose="020B0604030504040204" pitchFamily="34" charset="0"/>
              </a:rPr>
              <a:t>(</a:t>
            </a:r>
            <a:r>
              <a:rPr lang="en-US" sz="1100" b="1" dirty="0">
                <a:solidFill>
                  <a:srgbClr val="006699"/>
                </a:solidFill>
                <a:latin typeface="verdana" panose="020B0604030504040204" pitchFamily="34" charset="0"/>
              </a:rPr>
              <a:t>this</a:t>
            </a:r>
            <a:r>
              <a:rPr lang="en-US" sz="1100" dirty="0">
                <a:solidFill>
                  <a:srgbClr val="000000"/>
                </a:solidFill>
                <a:latin typeface="verdana" panose="020B0604030504040204" pitchFamily="34" charset="0"/>
              </a:rPr>
              <a:t>);  </a:t>
            </a:r>
          </a:p>
          <a:p>
            <a:pPr algn="just">
              <a:buFont typeface="+mj-lt"/>
              <a:buAutoNum type="arabicPeriod"/>
            </a:pPr>
            <a:r>
              <a:rPr lang="en-US" sz="1100" dirty="0">
                <a:solidFill>
                  <a:srgbClr val="000000"/>
                </a:solidFill>
                <a:latin typeface="verdana" panose="020B0604030504040204" pitchFamily="34" charset="0"/>
              </a:rPr>
              <a:t>        </a:t>
            </a:r>
            <a:r>
              <a:rPr lang="en-US" sz="1100" dirty="0">
                <a:solidFill>
                  <a:srgbClr val="008200"/>
                </a:solidFill>
                <a:latin typeface="verdana" panose="020B0604030504040204" pitchFamily="34" charset="0"/>
              </a:rPr>
              <a:t>//Uncomment the below code to Set the message and title from the strings.xml file</a:t>
            </a:r>
            <a:r>
              <a:rPr lang="en-US" sz="1100" dirty="0">
                <a:solidFill>
                  <a:srgbClr val="000000"/>
                </a:solidFill>
                <a:latin typeface="verdana" panose="020B0604030504040204" pitchFamily="34" charset="0"/>
              </a:rPr>
              <a:t>  </a:t>
            </a:r>
          </a:p>
          <a:p>
            <a:pPr algn="just">
              <a:buFont typeface="+mj-lt"/>
              <a:buAutoNum type="arabicPeriod"/>
            </a:pPr>
            <a:r>
              <a:rPr lang="en-US" sz="1100" dirty="0">
                <a:solidFill>
                  <a:srgbClr val="000000"/>
                </a:solidFill>
                <a:latin typeface="verdana" panose="020B0604030504040204" pitchFamily="34" charset="0"/>
              </a:rPr>
              <a:t>        </a:t>
            </a:r>
            <a:r>
              <a:rPr lang="en-US" sz="1100" dirty="0">
                <a:solidFill>
                  <a:srgbClr val="008200"/>
                </a:solidFill>
                <a:latin typeface="verdana" panose="020B0604030504040204" pitchFamily="34" charset="0"/>
              </a:rPr>
              <a:t>//</a:t>
            </a:r>
            <a:r>
              <a:rPr lang="en-US" sz="1100" dirty="0" err="1">
                <a:solidFill>
                  <a:srgbClr val="008200"/>
                </a:solidFill>
                <a:latin typeface="verdana" panose="020B0604030504040204" pitchFamily="34" charset="0"/>
              </a:rPr>
              <a:t>builder.setMessage</a:t>
            </a:r>
            <a:r>
              <a:rPr lang="en-US" sz="1100" dirty="0">
                <a:solidFill>
                  <a:srgbClr val="008200"/>
                </a:solidFill>
                <a:latin typeface="verdana" panose="020B0604030504040204" pitchFamily="34" charset="0"/>
              </a:rPr>
              <a:t>(</a:t>
            </a:r>
            <a:r>
              <a:rPr lang="en-US" sz="1100" dirty="0" err="1">
                <a:solidFill>
                  <a:srgbClr val="008200"/>
                </a:solidFill>
                <a:latin typeface="verdana" panose="020B0604030504040204" pitchFamily="34" charset="0"/>
              </a:rPr>
              <a:t>R.string.dialog_message</a:t>
            </a:r>
            <a:r>
              <a:rPr lang="en-US" sz="1100" dirty="0">
                <a:solidFill>
                  <a:srgbClr val="008200"/>
                </a:solidFill>
                <a:latin typeface="verdana" panose="020B0604030504040204" pitchFamily="34" charset="0"/>
              </a:rPr>
              <a:t>) .</a:t>
            </a:r>
            <a:r>
              <a:rPr lang="en-US" sz="1100" dirty="0" err="1">
                <a:solidFill>
                  <a:srgbClr val="008200"/>
                </a:solidFill>
                <a:latin typeface="verdana" panose="020B0604030504040204" pitchFamily="34" charset="0"/>
              </a:rPr>
              <a:t>setTitle</a:t>
            </a:r>
            <a:r>
              <a:rPr lang="en-US" sz="1100" dirty="0">
                <a:solidFill>
                  <a:srgbClr val="008200"/>
                </a:solidFill>
                <a:latin typeface="verdana" panose="020B0604030504040204" pitchFamily="34" charset="0"/>
              </a:rPr>
              <a:t>(</a:t>
            </a:r>
            <a:r>
              <a:rPr lang="en-US" sz="1100" dirty="0" err="1">
                <a:solidFill>
                  <a:srgbClr val="008200"/>
                </a:solidFill>
                <a:latin typeface="verdana" panose="020B0604030504040204" pitchFamily="34" charset="0"/>
              </a:rPr>
              <a:t>R.string.dialog_title</a:t>
            </a:r>
            <a:r>
              <a:rPr lang="en-US" sz="1100" dirty="0">
                <a:solidFill>
                  <a:srgbClr val="008200"/>
                </a:solidFill>
                <a:latin typeface="verdana" panose="020B0604030504040204" pitchFamily="34" charset="0"/>
              </a:rPr>
              <a:t>);</a:t>
            </a:r>
            <a:r>
              <a:rPr lang="en-US" sz="1100" dirty="0">
                <a:solidFill>
                  <a:srgbClr val="000000"/>
                </a:solidFill>
                <a:latin typeface="verdana" panose="020B0604030504040204" pitchFamily="34" charset="0"/>
              </a:rPr>
              <a:t>  </a:t>
            </a:r>
          </a:p>
          <a:p>
            <a:pPr algn="just">
              <a:buFont typeface="+mj-lt"/>
              <a:buAutoNum type="arabicPeriod"/>
            </a:pPr>
            <a:r>
              <a:rPr lang="en-US" sz="1100" dirty="0">
                <a:solidFill>
                  <a:srgbClr val="000000"/>
                </a:solidFill>
                <a:latin typeface="verdana" panose="020B0604030504040204" pitchFamily="34" charset="0"/>
              </a:rPr>
              <a:t>          </a:t>
            </a:r>
          </a:p>
          <a:p>
            <a:pPr algn="just">
              <a:buFont typeface="+mj-lt"/>
              <a:buAutoNum type="arabicPeriod"/>
            </a:pPr>
            <a:r>
              <a:rPr lang="en-US" sz="1100" dirty="0">
                <a:solidFill>
                  <a:srgbClr val="000000"/>
                </a:solidFill>
                <a:latin typeface="verdana" panose="020B0604030504040204" pitchFamily="34" charset="0"/>
              </a:rPr>
              <a:t>        </a:t>
            </a:r>
            <a:r>
              <a:rPr lang="en-US" sz="1100" dirty="0">
                <a:solidFill>
                  <a:srgbClr val="008200"/>
                </a:solidFill>
                <a:latin typeface="verdana" panose="020B0604030504040204" pitchFamily="34" charset="0"/>
              </a:rPr>
              <a:t>//Setting message manually and performing action on button click</a:t>
            </a:r>
            <a:r>
              <a:rPr lang="en-US" sz="1100" dirty="0">
                <a:solidFill>
                  <a:srgbClr val="000000"/>
                </a:solidFill>
                <a:latin typeface="verdana" panose="020B0604030504040204" pitchFamily="34" charset="0"/>
              </a:rPr>
              <a:t>  </a:t>
            </a:r>
          </a:p>
          <a:p>
            <a:pPr algn="just">
              <a:buFont typeface="+mj-lt"/>
              <a:buAutoNum type="arabicPeriod"/>
            </a:pPr>
            <a:r>
              <a:rPr lang="en-US" sz="1100" dirty="0">
                <a:solidFill>
                  <a:srgbClr val="000000"/>
                </a:solidFill>
                <a:latin typeface="verdana" panose="020B0604030504040204" pitchFamily="34" charset="0"/>
              </a:rPr>
              <a:t>        </a:t>
            </a:r>
            <a:r>
              <a:rPr lang="en-US" sz="1100" dirty="0" err="1">
                <a:solidFill>
                  <a:srgbClr val="000000"/>
                </a:solidFill>
                <a:latin typeface="verdana" panose="020B0604030504040204" pitchFamily="34" charset="0"/>
              </a:rPr>
              <a:t>builder.setMessage</a:t>
            </a:r>
            <a:r>
              <a:rPr lang="en-US" sz="1100" dirty="0">
                <a:solidFill>
                  <a:srgbClr val="000000"/>
                </a:solidFill>
                <a:latin typeface="verdana" panose="020B0604030504040204" pitchFamily="34" charset="0"/>
              </a:rPr>
              <a:t>(</a:t>
            </a:r>
            <a:r>
              <a:rPr lang="en-US" sz="1100" dirty="0">
                <a:solidFill>
                  <a:srgbClr val="0000FF"/>
                </a:solidFill>
                <a:latin typeface="verdana" panose="020B0604030504040204" pitchFamily="34" charset="0"/>
              </a:rPr>
              <a:t>"Do you want to close this application ?"</a:t>
            </a:r>
            <a:r>
              <a:rPr lang="en-US" sz="1100" dirty="0">
                <a:solidFill>
                  <a:srgbClr val="000000"/>
                </a:solidFill>
                <a:latin typeface="verdana" panose="020B0604030504040204" pitchFamily="34" charset="0"/>
              </a:rPr>
              <a:t>)  </a:t>
            </a:r>
          </a:p>
          <a:p>
            <a:pPr algn="just">
              <a:buFont typeface="+mj-lt"/>
              <a:buAutoNum type="arabicPeriod"/>
            </a:pPr>
            <a:r>
              <a:rPr lang="en-US" sz="1100" dirty="0">
                <a:solidFill>
                  <a:srgbClr val="000000"/>
                </a:solidFill>
                <a:latin typeface="verdana" panose="020B0604030504040204" pitchFamily="34" charset="0"/>
              </a:rPr>
              <a:t>            .</a:t>
            </a:r>
            <a:r>
              <a:rPr lang="en-US" sz="1100" dirty="0" err="1">
                <a:solidFill>
                  <a:srgbClr val="000000"/>
                </a:solidFill>
                <a:latin typeface="verdana" panose="020B0604030504040204" pitchFamily="34" charset="0"/>
              </a:rPr>
              <a:t>setCancelable</a:t>
            </a:r>
            <a:r>
              <a:rPr lang="en-US" sz="1100" dirty="0">
                <a:solidFill>
                  <a:srgbClr val="000000"/>
                </a:solidFill>
                <a:latin typeface="verdana" panose="020B0604030504040204" pitchFamily="34" charset="0"/>
              </a:rPr>
              <a:t>(</a:t>
            </a:r>
            <a:r>
              <a:rPr lang="en-US" sz="1100" b="1" dirty="0">
                <a:solidFill>
                  <a:srgbClr val="006699"/>
                </a:solidFill>
                <a:latin typeface="verdana" panose="020B0604030504040204" pitchFamily="34" charset="0"/>
              </a:rPr>
              <a:t>false</a:t>
            </a:r>
            <a:r>
              <a:rPr lang="en-US" sz="1100" dirty="0">
                <a:solidFill>
                  <a:srgbClr val="000000"/>
                </a:solidFill>
                <a:latin typeface="verdana" panose="020B0604030504040204" pitchFamily="34" charset="0"/>
              </a:rPr>
              <a:t>)  </a:t>
            </a:r>
          </a:p>
          <a:p>
            <a:pPr algn="just">
              <a:buFont typeface="+mj-lt"/>
              <a:buAutoNum type="arabicPeriod"/>
            </a:pPr>
            <a:r>
              <a:rPr lang="en-US" sz="1100" dirty="0">
                <a:solidFill>
                  <a:srgbClr val="000000"/>
                </a:solidFill>
                <a:latin typeface="verdana" panose="020B0604030504040204" pitchFamily="34" charset="0"/>
              </a:rPr>
              <a:t>            .</a:t>
            </a:r>
            <a:r>
              <a:rPr lang="en-US" sz="1100" dirty="0" err="1">
                <a:solidFill>
                  <a:srgbClr val="000000"/>
                </a:solidFill>
                <a:latin typeface="verdana" panose="020B0604030504040204" pitchFamily="34" charset="0"/>
              </a:rPr>
              <a:t>setPositiveButton</a:t>
            </a:r>
            <a:r>
              <a:rPr lang="en-US" sz="1100" dirty="0">
                <a:solidFill>
                  <a:srgbClr val="000000"/>
                </a:solidFill>
                <a:latin typeface="verdana" panose="020B0604030504040204" pitchFamily="34" charset="0"/>
              </a:rPr>
              <a:t>(</a:t>
            </a:r>
            <a:r>
              <a:rPr lang="en-US" sz="1100" dirty="0">
                <a:solidFill>
                  <a:srgbClr val="0000FF"/>
                </a:solidFill>
                <a:latin typeface="verdana" panose="020B0604030504040204" pitchFamily="34" charset="0"/>
              </a:rPr>
              <a:t>"Yes"</a:t>
            </a:r>
            <a:r>
              <a:rPr lang="en-US" sz="1100" dirty="0">
                <a:solidFill>
                  <a:srgbClr val="000000"/>
                </a:solidFill>
                <a:latin typeface="verdana" panose="020B0604030504040204" pitchFamily="34" charset="0"/>
              </a:rPr>
              <a:t>, </a:t>
            </a:r>
            <a:r>
              <a:rPr lang="en-US" sz="1100" b="1" dirty="0">
                <a:solidFill>
                  <a:srgbClr val="006699"/>
                </a:solidFill>
                <a:latin typeface="verdana" panose="020B0604030504040204" pitchFamily="34" charset="0"/>
              </a:rPr>
              <a:t>new</a:t>
            </a:r>
            <a:r>
              <a:rPr lang="en-US" sz="1100" dirty="0">
                <a:solidFill>
                  <a:srgbClr val="000000"/>
                </a:solidFill>
                <a:latin typeface="verdana" panose="020B0604030504040204" pitchFamily="34" charset="0"/>
              </a:rPr>
              <a:t> </a:t>
            </a:r>
            <a:r>
              <a:rPr lang="en-US" sz="1100" dirty="0" err="1">
                <a:solidFill>
                  <a:srgbClr val="000000"/>
                </a:solidFill>
                <a:latin typeface="verdana" panose="020B0604030504040204" pitchFamily="34" charset="0"/>
              </a:rPr>
              <a:t>DialogInterface.OnClickListener</a:t>
            </a:r>
            <a:r>
              <a:rPr lang="en-US" sz="1100" dirty="0">
                <a:solidFill>
                  <a:srgbClr val="000000"/>
                </a:solidFill>
                <a:latin typeface="verdana" panose="020B0604030504040204" pitchFamily="34" charset="0"/>
              </a:rPr>
              <a:t>() {  </a:t>
            </a:r>
          </a:p>
          <a:p>
            <a:pPr algn="just">
              <a:buFont typeface="+mj-lt"/>
              <a:buAutoNum type="arabicPeriod"/>
            </a:pPr>
            <a:r>
              <a:rPr lang="en-US" sz="1100" dirty="0">
                <a:solidFill>
                  <a:srgbClr val="000000"/>
                </a:solidFill>
                <a:latin typeface="verdana" panose="020B0604030504040204" pitchFamily="34" charset="0"/>
              </a:rPr>
              <a:t>                </a:t>
            </a:r>
            <a:r>
              <a:rPr lang="en-US" sz="1100" b="1" dirty="0">
                <a:solidFill>
                  <a:srgbClr val="006699"/>
                </a:solidFill>
                <a:latin typeface="verdana" panose="020B0604030504040204" pitchFamily="34" charset="0"/>
              </a:rPr>
              <a:t>public</a:t>
            </a:r>
            <a:r>
              <a:rPr lang="en-US" sz="1100" dirty="0">
                <a:solidFill>
                  <a:srgbClr val="000000"/>
                </a:solidFill>
                <a:latin typeface="verdana" panose="020B0604030504040204" pitchFamily="34" charset="0"/>
              </a:rPr>
              <a:t> </a:t>
            </a:r>
            <a:r>
              <a:rPr lang="en-US" sz="1100" b="1" dirty="0">
                <a:solidFill>
                  <a:srgbClr val="006699"/>
                </a:solidFill>
                <a:latin typeface="verdana" panose="020B0604030504040204" pitchFamily="34" charset="0"/>
              </a:rPr>
              <a:t>void</a:t>
            </a:r>
            <a:r>
              <a:rPr lang="en-US" sz="1100" dirty="0">
                <a:solidFill>
                  <a:srgbClr val="000000"/>
                </a:solidFill>
                <a:latin typeface="verdana" panose="020B0604030504040204" pitchFamily="34" charset="0"/>
              </a:rPr>
              <a:t> </a:t>
            </a:r>
            <a:r>
              <a:rPr lang="en-US" sz="1100" dirty="0" err="1">
                <a:solidFill>
                  <a:srgbClr val="000000"/>
                </a:solidFill>
                <a:latin typeface="verdana" panose="020B0604030504040204" pitchFamily="34" charset="0"/>
              </a:rPr>
              <a:t>onClick</a:t>
            </a:r>
            <a:r>
              <a:rPr lang="en-US" sz="1100" dirty="0">
                <a:solidFill>
                  <a:srgbClr val="000000"/>
                </a:solidFill>
                <a:latin typeface="verdana" panose="020B0604030504040204" pitchFamily="34" charset="0"/>
              </a:rPr>
              <a:t>(</a:t>
            </a:r>
            <a:r>
              <a:rPr lang="en-US" sz="1100" dirty="0" err="1">
                <a:solidFill>
                  <a:srgbClr val="000000"/>
                </a:solidFill>
                <a:latin typeface="verdana" panose="020B0604030504040204" pitchFamily="34" charset="0"/>
              </a:rPr>
              <a:t>DialogInterface</a:t>
            </a:r>
            <a:r>
              <a:rPr lang="en-US" sz="1100" dirty="0">
                <a:solidFill>
                  <a:srgbClr val="000000"/>
                </a:solidFill>
                <a:latin typeface="verdana" panose="020B0604030504040204" pitchFamily="34" charset="0"/>
              </a:rPr>
              <a:t> dialog, </a:t>
            </a:r>
            <a:r>
              <a:rPr lang="en-US" sz="1100" b="1" dirty="0" err="1">
                <a:solidFill>
                  <a:srgbClr val="006699"/>
                </a:solidFill>
                <a:latin typeface="verdana" panose="020B0604030504040204" pitchFamily="34" charset="0"/>
              </a:rPr>
              <a:t>int</a:t>
            </a:r>
            <a:r>
              <a:rPr lang="en-US" sz="1100" dirty="0">
                <a:solidFill>
                  <a:srgbClr val="000000"/>
                </a:solidFill>
                <a:latin typeface="verdana" panose="020B0604030504040204" pitchFamily="34" charset="0"/>
              </a:rPr>
              <a:t> id) {  </a:t>
            </a:r>
          </a:p>
          <a:p>
            <a:pPr algn="just">
              <a:buFont typeface="+mj-lt"/>
              <a:buAutoNum type="arabicPeriod"/>
            </a:pPr>
            <a:r>
              <a:rPr lang="en-US" sz="1100" dirty="0">
                <a:solidFill>
                  <a:srgbClr val="000000"/>
                </a:solidFill>
                <a:latin typeface="verdana" panose="020B0604030504040204" pitchFamily="34" charset="0"/>
              </a:rPr>
              <a:t>                finish();  </a:t>
            </a:r>
          </a:p>
          <a:p>
            <a:pPr algn="just">
              <a:buFont typeface="+mj-lt"/>
              <a:buAutoNum type="arabicPeriod"/>
            </a:pPr>
            <a:r>
              <a:rPr lang="en-US" sz="1100" dirty="0">
                <a:solidFill>
                  <a:srgbClr val="000000"/>
                </a:solidFill>
                <a:latin typeface="verdana" panose="020B0604030504040204" pitchFamily="34" charset="0"/>
              </a:rPr>
              <a:t>                }  </a:t>
            </a:r>
          </a:p>
          <a:p>
            <a:pPr algn="just">
              <a:buFont typeface="+mj-lt"/>
              <a:buAutoNum type="arabicPeriod"/>
            </a:pPr>
            <a:r>
              <a:rPr lang="en-US" sz="1100" dirty="0">
                <a:solidFill>
                  <a:srgbClr val="000000"/>
                </a:solidFill>
                <a:latin typeface="verdana" panose="020B0604030504040204" pitchFamily="34" charset="0"/>
              </a:rPr>
              <a:t>            })  </a:t>
            </a:r>
          </a:p>
          <a:p>
            <a:pPr algn="just">
              <a:buFont typeface="+mj-lt"/>
              <a:buAutoNum type="arabicPeriod"/>
            </a:pPr>
            <a:r>
              <a:rPr lang="en-US" sz="1100" dirty="0">
                <a:solidFill>
                  <a:srgbClr val="000000"/>
                </a:solidFill>
                <a:latin typeface="verdana" panose="020B0604030504040204" pitchFamily="34" charset="0"/>
              </a:rPr>
              <a:t>            .</a:t>
            </a:r>
            <a:r>
              <a:rPr lang="en-US" sz="1100" dirty="0" err="1">
                <a:solidFill>
                  <a:srgbClr val="000000"/>
                </a:solidFill>
                <a:latin typeface="verdana" panose="020B0604030504040204" pitchFamily="34" charset="0"/>
              </a:rPr>
              <a:t>setNegativeButton</a:t>
            </a:r>
            <a:r>
              <a:rPr lang="en-US" sz="1100" dirty="0">
                <a:solidFill>
                  <a:srgbClr val="000000"/>
                </a:solidFill>
                <a:latin typeface="verdana" panose="020B0604030504040204" pitchFamily="34" charset="0"/>
              </a:rPr>
              <a:t>(</a:t>
            </a:r>
            <a:r>
              <a:rPr lang="en-US" sz="1100" dirty="0">
                <a:solidFill>
                  <a:srgbClr val="0000FF"/>
                </a:solidFill>
                <a:latin typeface="verdana" panose="020B0604030504040204" pitchFamily="34" charset="0"/>
              </a:rPr>
              <a:t>"No"</a:t>
            </a:r>
            <a:r>
              <a:rPr lang="en-US" sz="1100" dirty="0">
                <a:solidFill>
                  <a:srgbClr val="000000"/>
                </a:solidFill>
                <a:latin typeface="verdana" panose="020B0604030504040204" pitchFamily="34" charset="0"/>
              </a:rPr>
              <a:t>, </a:t>
            </a:r>
            <a:r>
              <a:rPr lang="en-US" sz="1100" b="1" dirty="0">
                <a:solidFill>
                  <a:srgbClr val="006699"/>
                </a:solidFill>
                <a:latin typeface="verdana" panose="020B0604030504040204" pitchFamily="34" charset="0"/>
              </a:rPr>
              <a:t>new</a:t>
            </a:r>
            <a:r>
              <a:rPr lang="en-US" sz="1100" dirty="0">
                <a:solidFill>
                  <a:srgbClr val="000000"/>
                </a:solidFill>
                <a:latin typeface="verdana" panose="020B0604030504040204" pitchFamily="34" charset="0"/>
              </a:rPr>
              <a:t> </a:t>
            </a:r>
            <a:r>
              <a:rPr lang="en-US" sz="1100" dirty="0" err="1">
                <a:solidFill>
                  <a:srgbClr val="000000"/>
                </a:solidFill>
                <a:latin typeface="verdana" panose="020B0604030504040204" pitchFamily="34" charset="0"/>
              </a:rPr>
              <a:t>DialogInterface.OnClickListener</a:t>
            </a:r>
            <a:r>
              <a:rPr lang="en-US" sz="1100" dirty="0">
                <a:solidFill>
                  <a:srgbClr val="000000"/>
                </a:solidFill>
                <a:latin typeface="verdana" panose="020B0604030504040204" pitchFamily="34" charset="0"/>
              </a:rPr>
              <a:t>() {  </a:t>
            </a:r>
          </a:p>
          <a:p>
            <a:pPr algn="just">
              <a:buFont typeface="+mj-lt"/>
              <a:buAutoNum type="arabicPeriod"/>
            </a:pPr>
            <a:r>
              <a:rPr lang="en-US" sz="1100" dirty="0">
                <a:solidFill>
                  <a:srgbClr val="000000"/>
                </a:solidFill>
                <a:latin typeface="verdana" panose="020B0604030504040204" pitchFamily="34" charset="0"/>
              </a:rPr>
              <a:t>                </a:t>
            </a:r>
            <a:r>
              <a:rPr lang="en-US" sz="1100" b="1" dirty="0">
                <a:solidFill>
                  <a:srgbClr val="006699"/>
                </a:solidFill>
                <a:latin typeface="verdana" panose="020B0604030504040204" pitchFamily="34" charset="0"/>
              </a:rPr>
              <a:t>public</a:t>
            </a:r>
            <a:r>
              <a:rPr lang="en-US" sz="1100" dirty="0">
                <a:solidFill>
                  <a:srgbClr val="000000"/>
                </a:solidFill>
                <a:latin typeface="verdana" panose="020B0604030504040204" pitchFamily="34" charset="0"/>
              </a:rPr>
              <a:t> </a:t>
            </a:r>
            <a:r>
              <a:rPr lang="en-US" sz="1100" b="1" dirty="0">
                <a:solidFill>
                  <a:srgbClr val="006699"/>
                </a:solidFill>
                <a:latin typeface="verdana" panose="020B0604030504040204" pitchFamily="34" charset="0"/>
              </a:rPr>
              <a:t>void</a:t>
            </a:r>
            <a:r>
              <a:rPr lang="en-US" sz="1100" dirty="0">
                <a:solidFill>
                  <a:srgbClr val="000000"/>
                </a:solidFill>
                <a:latin typeface="verdana" panose="020B0604030504040204" pitchFamily="34" charset="0"/>
              </a:rPr>
              <a:t> </a:t>
            </a:r>
            <a:r>
              <a:rPr lang="en-US" sz="1100" dirty="0" err="1">
                <a:solidFill>
                  <a:srgbClr val="000000"/>
                </a:solidFill>
                <a:latin typeface="verdana" panose="020B0604030504040204" pitchFamily="34" charset="0"/>
              </a:rPr>
              <a:t>onClick</a:t>
            </a:r>
            <a:r>
              <a:rPr lang="en-US" sz="1100" dirty="0">
                <a:solidFill>
                  <a:srgbClr val="000000"/>
                </a:solidFill>
                <a:latin typeface="verdana" panose="020B0604030504040204" pitchFamily="34" charset="0"/>
              </a:rPr>
              <a:t>(</a:t>
            </a:r>
            <a:r>
              <a:rPr lang="en-US" sz="1100" dirty="0" err="1">
                <a:solidFill>
                  <a:srgbClr val="000000"/>
                </a:solidFill>
                <a:latin typeface="verdana" panose="020B0604030504040204" pitchFamily="34" charset="0"/>
              </a:rPr>
              <a:t>DialogInterface</a:t>
            </a:r>
            <a:r>
              <a:rPr lang="en-US" sz="1100" dirty="0">
                <a:solidFill>
                  <a:srgbClr val="000000"/>
                </a:solidFill>
                <a:latin typeface="verdana" panose="020B0604030504040204" pitchFamily="34" charset="0"/>
              </a:rPr>
              <a:t> dialog, </a:t>
            </a:r>
            <a:r>
              <a:rPr lang="en-US" sz="1100" b="1" dirty="0" err="1">
                <a:solidFill>
                  <a:srgbClr val="006699"/>
                </a:solidFill>
                <a:latin typeface="verdana" panose="020B0604030504040204" pitchFamily="34" charset="0"/>
              </a:rPr>
              <a:t>int</a:t>
            </a:r>
            <a:r>
              <a:rPr lang="en-US" sz="1100" dirty="0">
                <a:solidFill>
                  <a:srgbClr val="000000"/>
                </a:solidFill>
                <a:latin typeface="verdana" panose="020B0604030504040204" pitchFamily="34" charset="0"/>
              </a:rPr>
              <a:t> id) {  </a:t>
            </a:r>
          </a:p>
          <a:p>
            <a:pPr algn="just">
              <a:buFont typeface="+mj-lt"/>
              <a:buAutoNum type="arabicPeriod"/>
            </a:pPr>
            <a:r>
              <a:rPr lang="en-US" sz="1100" dirty="0">
                <a:solidFill>
                  <a:srgbClr val="000000"/>
                </a:solidFill>
                <a:latin typeface="verdana" panose="020B0604030504040204" pitchFamily="34" charset="0"/>
              </a:rPr>
              <a:t>                </a:t>
            </a:r>
            <a:r>
              <a:rPr lang="en-US" sz="1100" dirty="0">
                <a:solidFill>
                  <a:srgbClr val="008200"/>
                </a:solidFill>
                <a:latin typeface="verdana" panose="020B0604030504040204" pitchFamily="34" charset="0"/>
              </a:rPr>
              <a:t>//  Action for 'NO' Button</a:t>
            </a:r>
            <a:r>
              <a:rPr lang="en-US" sz="1100" dirty="0">
                <a:solidFill>
                  <a:srgbClr val="000000"/>
                </a:solidFill>
                <a:latin typeface="verdana" panose="020B0604030504040204" pitchFamily="34" charset="0"/>
              </a:rPr>
              <a:t>  </a:t>
            </a:r>
          </a:p>
          <a:p>
            <a:pPr algn="just">
              <a:buFont typeface="+mj-lt"/>
              <a:buAutoNum type="arabicPeriod"/>
            </a:pPr>
            <a:r>
              <a:rPr lang="en-US" sz="1100" dirty="0">
                <a:solidFill>
                  <a:srgbClr val="000000"/>
                </a:solidFill>
                <a:latin typeface="verdana" panose="020B0604030504040204" pitchFamily="34" charset="0"/>
              </a:rPr>
              <a:t>                </a:t>
            </a:r>
            <a:r>
              <a:rPr lang="en-US" sz="1100" dirty="0" err="1">
                <a:solidFill>
                  <a:srgbClr val="000000"/>
                </a:solidFill>
                <a:latin typeface="verdana" panose="020B0604030504040204" pitchFamily="34" charset="0"/>
              </a:rPr>
              <a:t>dialog.cancel</a:t>
            </a:r>
            <a:r>
              <a:rPr lang="en-US" sz="1100" dirty="0">
                <a:solidFill>
                  <a:srgbClr val="000000"/>
                </a:solidFill>
                <a:latin typeface="verdana" panose="020B0604030504040204" pitchFamily="34" charset="0"/>
              </a:rPr>
              <a:t>();  </a:t>
            </a:r>
          </a:p>
          <a:p>
            <a:pPr algn="just">
              <a:buFont typeface="+mj-lt"/>
              <a:buAutoNum type="arabicPeriod"/>
            </a:pPr>
            <a:r>
              <a:rPr lang="en-US" sz="1100" dirty="0">
                <a:solidFill>
                  <a:srgbClr val="000000"/>
                </a:solidFill>
                <a:latin typeface="verdana" panose="020B0604030504040204" pitchFamily="34" charset="0"/>
              </a:rPr>
              <a:t>             }  </a:t>
            </a:r>
          </a:p>
          <a:p>
            <a:pPr algn="just">
              <a:buFont typeface="+mj-lt"/>
              <a:buAutoNum type="arabicPeriod"/>
            </a:pPr>
            <a:r>
              <a:rPr lang="en-US" sz="1100" dirty="0">
                <a:solidFill>
                  <a:srgbClr val="000000"/>
                </a:solidFill>
                <a:latin typeface="verdana" panose="020B0604030504040204" pitchFamily="34" charset="0"/>
              </a:rPr>
              <a:t>            });  </a:t>
            </a:r>
          </a:p>
          <a:p>
            <a:pPr algn="just">
              <a:buFont typeface="+mj-lt"/>
              <a:buAutoNum type="arabicPeriod"/>
            </a:pPr>
            <a:r>
              <a:rPr lang="en-US" sz="1100" dirty="0">
                <a:solidFill>
                  <a:srgbClr val="000000"/>
                </a:solidFill>
                <a:latin typeface="verdana" panose="020B0604030504040204" pitchFamily="34" charset="0"/>
              </a:rPr>
              <a:t>  </a:t>
            </a:r>
          </a:p>
          <a:p>
            <a:pPr algn="just">
              <a:buFont typeface="+mj-lt"/>
              <a:buAutoNum type="arabicPeriod"/>
            </a:pPr>
            <a:r>
              <a:rPr lang="en-US" sz="1100" dirty="0">
                <a:solidFill>
                  <a:srgbClr val="000000"/>
                </a:solidFill>
                <a:latin typeface="verdana" panose="020B0604030504040204" pitchFamily="34" charset="0"/>
              </a:rPr>
              <a:t>      </a:t>
            </a:r>
            <a:endParaRPr lang="en-US" sz="11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6040163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548680"/>
            <a:ext cx="7704856" cy="3539430"/>
          </a:xfrm>
          <a:prstGeom prst="rect">
            <a:avLst/>
          </a:prstGeom>
        </p:spPr>
        <p:txBody>
          <a:bodyPr wrap="square">
            <a:spAutoFit/>
          </a:bodyPr>
          <a:lstStyle/>
          <a:p>
            <a:pPr algn="just">
              <a:buFont typeface="+mj-lt"/>
              <a:buAutoNum type="arabicPeriod"/>
            </a:pPr>
            <a:r>
              <a:rPr lang="en-US" sz="1400" dirty="0">
                <a:solidFill>
                  <a:srgbClr val="000000"/>
                </a:solidFill>
                <a:latin typeface="verdana" panose="020B0604030504040204" pitchFamily="34" charset="0"/>
              </a:rPr>
              <a:t>  </a:t>
            </a:r>
            <a:r>
              <a:rPr lang="en-US" sz="1400" dirty="0">
                <a:solidFill>
                  <a:srgbClr val="008200"/>
                </a:solidFill>
                <a:latin typeface="verdana" panose="020B0604030504040204" pitchFamily="34" charset="0"/>
              </a:rPr>
              <a:t>//Creating dialog box</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AlertDialog</a:t>
            </a:r>
            <a:r>
              <a:rPr lang="en-US" sz="1400" dirty="0">
                <a:solidFill>
                  <a:srgbClr val="000000"/>
                </a:solidFill>
                <a:latin typeface="verdana" panose="020B0604030504040204" pitchFamily="34" charset="0"/>
              </a:rPr>
              <a:t> alert = </a:t>
            </a:r>
            <a:r>
              <a:rPr lang="en-US" sz="1400" dirty="0" err="1">
                <a:solidFill>
                  <a:srgbClr val="000000"/>
                </a:solidFill>
                <a:latin typeface="verdana" panose="020B0604030504040204" pitchFamily="34" charset="0"/>
              </a:rPr>
              <a:t>builder.create</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a:solidFill>
                  <a:srgbClr val="008200"/>
                </a:solidFill>
                <a:latin typeface="verdana" panose="020B0604030504040204" pitchFamily="34" charset="0"/>
              </a:rPr>
              <a:t>//Setting the title manually</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alert.setTitle</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a:t>
            </a:r>
            <a:r>
              <a:rPr lang="en-US" sz="1400" dirty="0" err="1">
                <a:solidFill>
                  <a:srgbClr val="0000FF"/>
                </a:solidFill>
                <a:latin typeface="verdana" panose="020B0604030504040204" pitchFamily="34" charset="0"/>
              </a:rPr>
              <a:t>AlertDialogExample</a:t>
            </a:r>
            <a:r>
              <a:rPr lang="en-US" sz="1400" dirty="0">
                <a:solidFill>
                  <a:srgbClr val="0000FF"/>
                </a:solidFill>
                <a:latin typeface="verdana" panose="020B0604030504040204" pitchFamily="34" charset="0"/>
              </a:rPr>
              <a:t>"</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alert.show</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setContentView</a:t>
            </a:r>
            <a:r>
              <a:rPr lang="en-US" sz="1400" dirty="0">
                <a:solidFill>
                  <a:srgbClr val="000000"/>
                </a:solidFill>
                <a:latin typeface="verdana" panose="020B0604030504040204" pitchFamily="34" charset="0"/>
              </a:rPr>
              <a:t>(</a:t>
            </a:r>
            <a:r>
              <a:rPr lang="en-US" sz="1400" dirty="0" err="1">
                <a:solidFill>
                  <a:srgbClr val="000000"/>
                </a:solidFill>
                <a:latin typeface="verdana" panose="020B0604030504040204" pitchFamily="34" charset="0"/>
              </a:rPr>
              <a:t>R.layout.activity_main</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  </a:t>
            </a:r>
          </a:p>
          <a:p>
            <a:pPr algn="just">
              <a:buFont typeface="+mj-lt"/>
              <a:buAutoNum type="arabicPeriod"/>
            </a:pP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a:solidFill>
                  <a:srgbClr val="646464"/>
                </a:solidFill>
                <a:latin typeface="verdana" panose="020B0604030504040204" pitchFamily="34" charset="0"/>
              </a:rPr>
              <a:t>@Override</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public</a:t>
            </a:r>
            <a:r>
              <a:rPr lang="en-US" sz="1400" dirty="0">
                <a:solidFill>
                  <a:srgbClr val="000000"/>
                </a:solidFill>
                <a:latin typeface="verdana" panose="020B0604030504040204" pitchFamily="34" charset="0"/>
              </a:rPr>
              <a:t> </a:t>
            </a:r>
            <a:r>
              <a:rPr lang="en-US" sz="1400" b="1" dirty="0" err="1">
                <a:solidFill>
                  <a:srgbClr val="006699"/>
                </a:solidFill>
                <a:latin typeface="verdana" panose="020B0604030504040204" pitchFamily="34" charset="0"/>
              </a:rPr>
              <a:t>boolean</a:t>
            </a: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onCreateOptionsMenu</a:t>
            </a:r>
            <a:r>
              <a:rPr lang="en-US" sz="1400" dirty="0">
                <a:solidFill>
                  <a:srgbClr val="000000"/>
                </a:solidFill>
                <a:latin typeface="verdana" panose="020B0604030504040204" pitchFamily="34" charset="0"/>
              </a:rPr>
              <a:t>(Menu menu) {  </a:t>
            </a:r>
          </a:p>
          <a:p>
            <a:pPr algn="just">
              <a:buFont typeface="+mj-lt"/>
              <a:buAutoNum type="arabicPeriod"/>
            </a:pPr>
            <a:r>
              <a:rPr lang="en-US" sz="1400" dirty="0">
                <a:solidFill>
                  <a:srgbClr val="000000"/>
                </a:solidFill>
                <a:latin typeface="verdana" panose="020B0604030504040204" pitchFamily="34" charset="0"/>
              </a:rPr>
              <a:t>        </a:t>
            </a:r>
            <a:r>
              <a:rPr lang="en-US" sz="1400" dirty="0">
                <a:solidFill>
                  <a:srgbClr val="008200"/>
                </a:solidFill>
                <a:latin typeface="verdana" panose="020B0604030504040204" pitchFamily="34" charset="0"/>
              </a:rPr>
              <a:t>// Inflate the menu; this adds items to the action bar if it is present.</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getMenuInflater</a:t>
            </a:r>
            <a:r>
              <a:rPr lang="en-US" sz="1400" dirty="0">
                <a:solidFill>
                  <a:srgbClr val="000000"/>
                </a:solidFill>
                <a:latin typeface="verdana" panose="020B0604030504040204" pitchFamily="34" charset="0"/>
              </a:rPr>
              <a:t>().inflate(</a:t>
            </a:r>
            <a:r>
              <a:rPr lang="en-US" sz="1400" dirty="0" err="1">
                <a:solidFill>
                  <a:srgbClr val="000000"/>
                </a:solidFill>
                <a:latin typeface="verdana" panose="020B0604030504040204" pitchFamily="34" charset="0"/>
              </a:rPr>
              <a:t>R.menu.activity_main</a:t>
            </a:r>
            <a:r>
              <a:rPr lang="en-US" sz="1400" dirty="0">
                <a:solidFill>
                  <a:srgbClr val="000000"/>
                </a:solidFill>
                <a:latin typeface="verdana" panose="020B0604030504040204" pitchFamily="34" charset="0"/>
              </a:rPr>
              <a:t>, menu);  </a:t>
            </a:r>
          </a:p>
          <a:p>
            <a:pPr algn="just">
              <a:buFont typeface="+mj-lt"/>
              <a:buAutoNum type="arabicPeriod"/>
            </a:pP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return</a:t>
            </a: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true</a:t>
            </a: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  </a:t>
            </a:r>
          </a:p>
          <a:p>
            <a:pPr algn="just">
              <a:buFont typeface="+mj-lt"/>
              <a:buAutoNum type="arabicPeriod"/>
            </a:pPr>
            <a:r>
              <a:rPr lang="en-US" sz="1400" dirty="0">
                <a:solidFill>
                  <a:srgbClr val="000000"/>
                </a:solidFill>
                <a:latin typeface="verdana" panose="020B0604030504040204" pitchFamily="34" charset="0"/>
              </a:rPr>
              <a:t>  </a:t>
            </a:r>
          </a:p>
          <a:p>
            <a:pPr algn="just">
              <a:buFont typeface="+mj-lt"/>
              <a:buAutoNum type="arabicPeriod"/>
            </a:pPr>
            <a:r>
              <a:rPr lang="en-US" sz="1400" dirty="0">
                <a:solidFill>
                  <a:srgbClr val="000000"/>
                </a:solidFill>
                <a:latin typeface="verdana" panose="020B0604030504040204" pitchFamily="34" charset="0"/>
              </a:rPr>
              <a:t>}  </a:t>
            </a:r>
          </a:p>
        </p:txBody>
      </p:sp>
    </p:spTree>
    <p:extLst>
      <p:ext uri="{BB962C8B-B14F-4D97-AF65-F5344CB8AC3E}">
        <p14:creationId xmlns:p14="http://schemas.microsoft.com/office/powerpoint/2010/main" val="23285111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android alert dialog example outpu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32656"/>
            <a:ext cx="5807017" cy="5616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226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528" y="692696"/>
            <a:ext cx="8352928" cy="5355312"/>
          </a:xfrm>
          <a:prstGeom prst="rect">
            <a:avLst/>
          </a:prstGeom>
        </p:spPr>
        <p:txBody>
          <a:bodyPr wrap="square">
            <a:spAutoFit/>
          </a:bodyPr>
          <a:lstStyle/>
          <a:p>
            <a:pPr lvl="0" algn="just"/>
            <a:r>
              <a:rPr lang="en-US" sz="2800" dirty="0">
                <a:solidFill>
                  <a:srgbClr val="610B38"/>
                </a:solidFill>
                <a:latin typeface="erdana"/>
              </a:rPr>
              <a:t>Android Core Building Blocks</a:t>
            </a:r>
          </a:p>
          <a:p>
            <a:pPr lvl="0" algn="just"/>
            <a:r>
              <a:rPr lang="en-US" sz="2000" dirty="0"/>
              <a:t>  </a:t>
            </a:r>
            <a:endParaRPr lang="en-US" sz="40400" dirty="0"/>
          </a:p>
          <a:p>
            <a:pPr lvl="0" algn="just"/>
            <a:r>
              <a:rPr lang="en-US" dirty="0">
                <a:solidFill>
                  <a:srgbClr val="000000"/>
                </a:solidFill>
                <a:latin typeface="Verdana" panose="020B0604030504040204" pitchFamily="34" charset="0"/>
              </a:rPr>
              <a:t>An android </a:t>
            </a:r>
            <a:r>
              <a:rPr lang="en-US" b="1" dirty="0">
                <a:solidFill>
                  <a:srgbClr val="000000"/>
                </a:solidFill>
                <a:latin typeface="Verdana" panose="020B0604030504040204" pitchFamily="34" charset="0"/>
              </a:rPr>
              <a:t>component</a:t>
            </a:r>
            <a:r>
              <a:rPr lang="en-US" dirty="0">
                <a:solidFill>
                  <a:srgbClr val="000000"/>
                </a:solidFill>
                <a:latin typeface="Verdana" panose="020B0604030504040204" pitchFamily="34" charset="0"/>
              </a:rPr>
              <a:t> is simply a piece of code that has a well defined life cycle e.g. Activity, Receiver, Service etc.</a:t>
            </a:r>
            <a:endParaRPr lang="en-US" dirty="0"/>
          </a:p>
          <a:p>
            <a:pPr lvl="0" algn="just"/>
            <a:endParaRPr lang="en-US" dirty="0">
              <a:solidFill>
                <a:srgbClr val="000000"/>
              </a:solidFill>
              <a:latin typeface="Verdana" panose="020B0604030504040204" pitchFamily="34" charset="0"/>
            </a:endParaRPr>
          </a:p>
          <a:p>
            <a:pPr lvl="0" algn="just"/>
            <a:r>
              <a:rPr lang="en-US" dirty="0">
                <a:solidFill>
                  <a:srgbClr val="000000"/>
                </a:solidFill>
                <a:latin typeface="Verdana" panose="020B0604030504040204" pitchFamily="34" charset="0"/>
              </a:rPr>
              <a:t>The </a:t>
            </a:r>
            <a:r>
              <a:rPr lang="en-US" b="1" dirty="0">
                <a:solidFill>
                  <a:srgbClr val="000000"/>
                </a:solidFill>
                <a:latin typeface="Verdana" panose="020B0604030504040204" pitchFamily="34" charset="0"/>
              </a:rPr>
              <a:t>core building blocks</a:t>
            </a:r>
            <a:r>
              <a:rPr lang="en-US" dirty="0">
                <a:solidFill>
                  <a:srgbClr val="000000"/>
                </a:solidFill>
                <a:latin typeface="Verdana" panose="020B0604030504040204" pitchFamily="34" charset="0"/>
              </a:rPr>
              <a:t> or </a:t>
            </a:r>
            <a:r>
              <a:rPr lang="en-US" b="1" dirty="0">
                <a:solidFill>
                  <a:srgbClr val="000000"/>
                </a:solidFill>
                <a:latin typeface="Verdana" panose="020B0604030504040204" pitchFamily="34" charset="0"/>
              </a:rPr>
              <a:t>fundamental components</a:t>
            </a:r>
            <a:r>
              <a:rPr lang="en-US" dirty="0">
                <a:solidFill>
                  <a:srgbClr val="000000"/>
                </a:solidFill>
                <a:latin typeface="Verdana" panose="020B0604030504040204" pitchFamily="34" charset="0"/>
              </a:rPr>
              <a:t> of android are activities, views, intents, services, content providers,</a:t>
            </a:r>
          </a:p>
          <a:p>
            <a:pPr lvl="0" algn="just"/>
            <a:r>
              <a:rPr lang="en-US" dirty="0">
                <a:solidFill>
                  <a:srgbClr val="000000"/>
                </a:solidFill>
                <a:latin typeface="Verdana" panose="020B0604030504040204" pitchFamily="34" charset="0"/>
              </a:rPr>
              <a:t> fragments and AndroidManifest.xml.</a:t>
            </a:r>
            <a:endParaRPr lang="en-US" dirty="0">
              <a:solidFill>
                <a:srgbClr val="610B4B"/>
              </a:solidFill>
              <a:latin typeface="erdana"/>
            </a:endParaRPr>
          </a:p>
          <a:p>
            <a:pPr lvl="0" algn="just"/>
            <a:endParaRPr lang="en-US" dirty="0">
              <a:solidFill>
                <a:srgbClr val="610B4B"/>
              </a:solidFill>
              <a:latin typeface="erdana"/>
            </a:endParaRPr>
          </a:p>
          <a:p>
            <a:pPr lvl="0" algn="just"/>
            <a:r>
              <a:rPr lang="en-US" b="1" u="sng" dirty="0">
                <a:solidFill>
                  <a:srgbClr val="610B4B"/>
                </a:solidFill>
                <a:latin typeface="erdana"/>
              </a:rPr>
              <a:t>Activity</a:t>
            </a:r>
          </a:p>
          <a:p>
            <a:pPr lvl="0" algn="just"/>
            <a:endParaRPr lang="en-US" dirty="0">
              <a:solidFill>
                <a:srgbClr val="000000"/>
              </a:solidFill>
              <a:latin typeface="Verdana" panose="020B0604030504040204" pitchFamily="34" charset="0"/>
            </a:endParaRPr>
          </a:p>
          <a:p>
            <a:pPr lvl="0" algn="just"/>
            <a:r>
              <a:rPr lang="en-US" dirty="0">
                <a:solidFill>
                  <a:srgbClr val="000000"/>
                </a:solidFill>
                <a:latin typeface="Verdana" panose="020B0604030504040204" pitchFamily="34" charset="0"/>
              </a:rPr>
              <a:t>An activity is a class that represents a single screen. It is like a Frame in AWT.</a:t>
            </a:r>
            <a:endParaRPr lang="en-US" dirty="0">
              <a:solidFill>
                <a:srgbClr val="610B4B"/>
              </a:solidFill>
              <a:latin typeface="erdana"/>
            </a:endParaRPr>
          </a:p>
          <a:p>
            <a:pPr lvl="0" algn="just"/>
            <a:endParaRPr lang="en-US" dirty="0">
              <a:solidFill>
                <a:srgbClr val="610B4B"/>
              </a:solidFill>
              <a:latin typeface="erdana"/>
            </a:endParaRPr>
          </a:p>
          <a:p>
            <a:pPr lvl="0" algn="just"/>
            <a:r>
              <a:rPr lang="en-US" b="1" u="sng" dirty="0">
                <a:solidFill>
                  <a:srgbClr val="610B4B"/>
                </a:solidFill>
                <a:latin typeface="erdana"/>
              </a:rPr>
              <a:t>View</a:t>
            </a:r>
          </a:p>
          <a:p>
            <a:pPr lvl="0" algn="just"/>
            <a:r>
              <a:rPr lang="en-US" dirty="0">
                <a:solidFill>
                  <a:srgbClr val="000000"/>
                </a:solidFill>
                <a:latin typeface="Verdana" panose="020B0604030504040204" pitchFamily="34" charset="0"/>
              </a:rPr>
              <a:t>A view is the UI element such as button, label, text field etc. Anything that you see is a view.</a:t>
            </a:r>
            <a:endParaRPr lang="en-US" dirty="0"/>
          </a:p>
          <a:p>
            <a:pPr lvl="0" algn="just" eaLnBrk="0" fontAlgn="base" hangingPunct="0">
              <a:spcBef>
                <a:spcPct val="0"/>
              </a:spcBef>
              <a:spcAft>
                <a:spcPct val="0"/>
              </a:spcAft>
            </a:pPr>
            <a:endParaRPr lang="en-US" sz="2400" dirty="0">
              <a:latin typeface="Arial" panose="020B0604020202020204" pitchFamily="34" charset="0"/>
            </a:endParaRPr>
          </a:p>
        </p:txBody>
      </p:sp>
    </p:spTree>
    <p:extLst>
      <p:ext uri="{BB962C8B-B14F-4D97-AF65-F5344CB8AC3E}">
        <p14:creationId xmlns:p14="http://schemas.microsoft.com/office/powerpoint/2010/main" val="2952098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352928" cy="4893647"/>
          </a:xfrm>
          <a:prstGeom prst="rect">
            <a:avLst/>
          </a:prstGeom>
        </p:spPr>
        <p:txBody>
          <a:bodyPr wrap="square">
            <a:spAutoFit/>
          </a:bodyPr>
          <a:lstStyle/>
          <a:p>
            <a:pPr algn="just"/>
            <a:r>
              <a:rPr lang="en-US" sz="2400" b="1" u="sng" dirty="0">
                <a:solidFill>
                  <a:srgbClr val="610B4B"/>
                </a:solidFill>
                <a:latin typeface="erdana"/>
              </a:rPr>
              <a:t>Intent</a:t>
            </a:r>
          </a:p>
          <a:p>
            <a:pPr algn="just"/>
            <a:endParaRPr lang="en-US" dirty="0">
              <a:solidFill>
                <a:srgbClr val="000000"/>
              </a:solidFill>
              <a:latin typeface="verdana" panose="020B0604030504040204" pitchFamily="34" charset="0"/>
            </a:endParaRPr>
          </a:p>
          <a:p>
            <a:pPr algn="just"/>
            <a:r>
              <a:rPr lang="en-US" dirty="0">
                <a:solidFill>
                  <a:srgbClr val="000000"/>
                </a:solidFill>
                <a:latin typeface="verdana" panose="020B0604030504040204" pitchFamily="34" charset="0"/>
              </a:rPr>
              <a:t>Intent is used to invoke components. It is mainly used to:</a:t>
            </a:r>
          </a:p>
          <a:p>
            <a:pPr algn="just"/>
            <a:endParaRPr lang="en-US" dirty="0">
              <a:solidFill>
                <a:srgbClr val="000000"/>
              </a:solidFill>
              <a:latin typeface="verdana" panose="020B0604030504040204" pitchFamily="34" charset="0"/>
            </a:endParaRPr>
          </a:p>
          <a:p>
            <a:pPr algn="just">
              <a:buFont typeface="Arial" panose="020B0604020202020204" pitchFamily="34" charset="0"/>
              <a:buChar char="•"/>
            </a:pPr>
            <a:r>
              <a:rPr lang="en-US" dirty="0">
                <a:solidFill>
                  <a:srgbClr val="000000"/>
                </a:solidFill>
                <a:latin typeface="verdana" panose="020B0604030504040204" pitchFamily="34" charset="0"/>
              </a:rPr>
              <a:t>Start the service</a:t>
            </a:r>
          </a:p>
          <a:p>
            <a:pPr algn="just">
              <a:buFont typeface="Arial" panose="020B0604020202020204" pitchFamily="34" charset="0"/>
              <a:buChar char="•"/>
            </a:pPr>
            <a:r>
              <a:rPr lang="en-US" dirty="0">
                <a:solidFill>
                  <a:srgbClr val="000000"/>
                </a:solidFill>
                <a:latin typeface="verdana" panose="020B0604030504040204" pitchFamily="34" charset="0"/>
              </a:rPr>
              <a:t>Launch an activity</a:t>
            </a:r>
          </a:p>
          <a:p>
            <a:pPr algn="just">
              <a:buFont typeface="Arial" panose="020B0604020202020204" pitchFamily="34" charset="0"/>
              <a:buChar char="•"/>
            </a:pPr>
            <a:r>
              <a:rPr lang="en-US" dirty="0">
                <a:solidFill>
                  <a:srgbClr val="000000"/>
                </a:solidFill>
                <a:latin typeface="verdana" panose="020B0604030504040204" pitchFamily="34" charset="0"/>
              </a:rPr>
              <a:t>Display a web page</a:t>
            </a:r>
          </a:p>
          <a:p>
            <a:pPr algn="just">
              <a:buFont typeface="Arial" panose="020B0604020202020204" pitchFamily="34" charset="0"/>
              <a:buChar char="•"/>
            </a:pPr>
            <a:r>
              <a:rPr lang="en-US" dirty="0">
                <a:solidFill>
                  <a:srgbClr val="000000"/>
                </a:solidFill>
                <a:latin typeface="verdana" panose="020B0604030504040204" pitchFamily="34" charset="0"/>
              </a:rPr>
              <a:t>Display a list of contacts</a:t>
            </a:r>
          </a:p>
          <a:p>
            <a:pPr algn="just">
              <a:buFont typeface="Arial" panose="020B0604020202020204" pitchFamily="34" charset="0"/>
              <a:buChar char="•"/>
            </a:pPr>
            <a:r>
              <a:rPr lang="en-US" dirty="0">
                <a:solidFill>
                  <a:srgbClr val="000000"/>
                </a:solidFill>
                <a:latin typeface="verdana" panose="020B0604030504040204" pitchFamily="34" charset="0"/>
              </a:rPr>
              <a:t>Broadcast a message</a:t>
            </a:r>
          </a:p>
          <a:p>
            <a:pPr algn="just"/>
            <a:endParaRPr lang="en-US" dirty="0">
              <a:solidFill>
                <a:srgbClr val="000000"/>
              </a:solidFill>
              <a:latin typeface="verdana" panose="020B0604030504040204" pitchFamily="34" charset="0"/>
            </a:endParaRPr>
          </a:p>
          <a:p>
            <a:pPr algn="just"/>
            <a:r>
              <a:rPr lang="en-US" dirty="0">
                <a:solidFill>
                  <a:srgbClr val="000000"/>
                </a:solidFill>
                <a:latin typeface="verdana" panose="020B0604030504040204" pitchFamily="34" charset="0"/>
              </a:rPr>
              <a:t>Dial a phone call etc.</a:t>
            </a:r>
          </a:p>
          <a:p>
            <a:pPr algn="just"/>
            <a:endParaRPr lang="en-US" dirty="0">
              <a:solidFill>
                <a:srgbClr val="000000"/>
              </a:solidFill>
              <a:latin typeface="verdana" panose="020B0604030504040204" pitchFamily="34" charset="0"/>
            </a:endParaRPr>
          </a:p>
          <a:p>
            <a:pPr algn="just"/>
            <a:r>
              <a:rPr lang="en-US" dirty="0">
                <a:solidFill>
                  <a:srgbClr val="000000"/>
                </a:solidFill>
                <a:latin typeface="verdana" panose="020B0604030504040204" pitchFamily="34" charset="0"/>
              </a:rPr>
              <a:t>For example, you may write the following code to view the webpage.</a:t>
            </a:r>
          </a:p>
          <a:p>
            <a:pPr algn="just"/>
            <a:endParaRPr lang="en-US" dirty="0">
              <a:solidFill>
                <a:srgbClr val="000000"/>
              </a:solidFill>
              <a:latin typeface="verdana" panose="020B0604030504040204" pitchFamily="34" charset="0"/>
            </a:endParaRPr>
          </a:p>
          <a:p>
            <a:pPr algn="just">
              <a:buFont typeface="+mj-lt"/>
              <a:buAutoNum type="arabicPeriod"/>
            </a:pPr>
            <a:r>
              <a:rPr lang="en-US" dirty="0">
                <a:solidFill>
                  <a:srgbClr val="000000"/>
                </a:solidFill>
                <a:latin typeface="verdana" panose="020B0604030504040204" pitchFamily="34" charset="0"/>
              </a:rPr>
              <a:t>Intent intent=</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Intent(</a:t>
            </a:r>
            <a:r>
              <a:rPr lang="en-US" dirty="0" err="1">
                <a:solidFill>
                  <a:srgbClr val="000000"/>
                </a:solidFill>
                <a:latin typeface="verdana" panose="020B0604030504040204" pitchFamily="34" charset="0"/>
              </a:rPr>
              <a:t>Intent.ACTION_VIEW</a:t>
            </a:r>
            <a:r>
              <a:rPr lang="en-US" dirty="0">
                <a:solidFill>
                  <a:srgbClr val="000000"/>
                </a:solidFill>
                <a:latin typeface="verdana" panose="020B0604030504040204" pitchFamily="34" charset="0"/>
              </a:rPr>
              <a:t>);  </a:t>
            </a:r>
          </a:p>
          <a:p>
            <a:pPr algn="just">
              <a:buFont typeface="+mj-lt"/>
              <a:buAutoNum type="arabicPeriod"/>
            </a:pPr>
            <a:r>
              <a:rPr lang="en-US" dirty="0" err="1">
                <a:solidFill>
                  <a:srgbClr val="000000"/>
                </a:solidFill>
                <a:latin typeface="verdana" panose="020B0604030504040204" pitchFamily="34" charset="0"/>
              </a:rPr>
              <a:t>intent.setData</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Uri.parse</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"http://www.netarchitec.com"</a:t>
            </a:r>
            <a:r>
              <a:rPr lang="en-US" dirty="0">
                <a:solidFill>
                  <a:srgbClr val="000000"/>
                </a:solidFill>
                <a:latin typeface="verdana" panose="020B0604030504040204" pitchFamily="34" charset="0"/>
              </a:rPr>
              <a:t>));  </a:t>
            </a:r>
          </a:p>
          <a:p>
            <a:pPr algn="just">
              <a:buFont typeface="+mj-lt"/>
              <a:buAutoNum type="arabicPeriod"/>
            </a:pPr>
            <a:r>
              <a:rPr lang="en-US" dirty="0" err="1">
                <a:solidFill>
                  <a:srgbClr val="000000"/>
                </a:solidFill>
                <a:latin typeface="verdana" panose="020B0604030504040204" pitchFamily="34" charset="0"/>
              </a:rPr>
              <a:t>startActivity</a:t>
            </a:r>
            <a:r>
              <a:rPr lang="en-US" dirty="0">
                <a:solidFill>
                  <a:srgbClr val="000000"/>
                </a:solidFill>
                <a:latin typeface="verdana" panose="020B0604030504040204" pitchFamily="34" charset="0"/>
              </a:rPr>
              <a:t>(intent);  </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49685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51520" y="476672"/>
            <a:ext cx="8892480" cy="4801314"/>
          </a:xfrm>
          <a:prstGeom prst="rect">
            <a:avLst/>
          </a:prstGeom>
        </p:spPr>
        <p:txBody>
          <a:bodyPr wrap="square">
            <a:spAutoFit/>
          </a:bodyPr>
          <a:lstStyle/>
          <a:p>
            <a:r>
              <a:rPr lang="en-US" b="1" u="sng" dirty="0"/>
              <a:t>Service</a:t>
            </a:r>
          </a:p>
          <a:p>
            <a:endParaRPr lang="en-US" dirty="0"/>
          </a:p>
          <a:p>
            <a:r>
              <a:rPr lang="en-US" dirty="0"/>
              <a:t>Service is a background process that can run for a long time.</a:t>
            </a:r>
          </a:p>
          <a:p>
            <a:endParaRPr lang="en-US" dirty="0"/>
          </a:p>
          <a:p>
            <a:r>
              <a:rPr lang="en-US" dirty="0"/>
              <a:t>There are two types of services local and remote. Local service is accessed from within the application whereas remote service is accessed remotely from other applications running on the same device.</a:t>
            </a:r>
          </a:p>
          <a:p>
            <a:endParaRPr lang="en-US" dirty="0"/>
          </a:p>
          <a:p>
            <a:r>
              <a:rPr lang="en-US" b="1" u="sng" dirty="0"/>
              <a:t>Content Provider</a:t>
            </a:r>
          </a:p>
          <a:p>
            <a:endParaRPr lang="en-US" dirty="0"/>
          </a:p>
          <a:p>
            <a:r>
              <a:rPr lang="en-US" dirty="0"/>
              <a:t>Content Providers are used to share data between the applications.</a:t>
            </a:r>
          </a:p>
          <a:p>
            <a:endParaRPr lang="en-US" dirty="0"/>
          </a:p>
          <a:p>
            <a:r>
              <a:rPr lang="en-US" b="1" u="sng" dirty="0"/>
              <a:t>Fragment</a:t>
            </a:r>
          </a:p>
          <a:p>
            <a:endParaRPr lang="en-US" dirty="0"/>
          </a:p>
          <a:p>
            <a:r>
              <a:rPr lang="en-US" dirty="0"/>
              <a:t>Fragments are like parts of activity. An activity can display one or more fragments on the screen at the same time.</a:t>
            </a:r>
          </a:p>
          <a:p>
            <a:endParaRPr lang="en-US" dirty="0"/>
          </a:p>
        </p:txBody>
      </p:sp>
    </p:spTree>
    <p:extLst>
      <p:ext uri="{BB962C8B-B14F-4D97-AF65-F5344CB8AC3E}">
        <p14:creationId xmlns:p14="http://schemas.microsoft.com/office/powerpoint/2010/main" val="224348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404664"/>
            <a:ext cx="8640960" cy="2585323"/>
          </a:xfrm>
          <a:prstGeom prst="rect">
            <a:avLst/>
          </a:prstGeom>
        </p:spPr>
        <p:txBody>
          <a:bodyPr wrap="square">
            <a:spAutoFit/>
          </a:bodyPr>
          <a:lstStyle/>
          <a:p>
            <a:r>
              <a:rPr lang="en-US" b="1" u="sng" dirty="0"/>
              <a:t>AndroidManifest.xml</a:t>
            </a:r>
          </a:p>
          <a:p>
            <a:endParaRPr lang="en-US" dirty="0"/>
          </a:p>
          <a:p>
            <a:r>
              <a:rPr lang="en-US" dirty="0"/>
              <a:t>It contains </a:t>
            </a:r>
            <a:r>
              <a:rPr lang="en-US" dirty="0" err="1"/>
              <a:t>informations</a:t>
            </a:r>
            <a:r>
              <a:rPr lang="en-US" dirty="0"/>
              <a:t> about activities, content providers, permissions etc. It is like the web.xml file in Java EE.</a:t>
            </a:r>
          </a:p>
          <a:p>
            <a:endParaRPr lang="en-US" dirty="0"/>
          </a:p>
          <a:p>
            <a:r>
              <a:rPr lang="en-US" b="1" u="sng" dirty="0"/>
              <a:t>Android Virtual Device (AVD)</a:t>
            </a:r>
          </a:p>
          <a:p>
            <a:endParaRPr lang="en-US" dirty="0"/>
          </a:p>
          <a:p>
            <a:r>
              <a:rPr lang="en-US" dirty="0"/>
              <a:t>It is used to test the android application without the need for mobile or tablet etc. It can be created in different configurations to emulate different types of real devices.</a:t>
            </a:r>
          </a:p>
        </p:txBody>
      </p:sp>
      <p:sp>
        <p:nvSpPr>
          <p:cNvPr id="3" name="Rectangle 2"/>
          <p:cNvSpPr/>
          <p:nvPr/>
        </p:nvSpPr>
        <p:spPr>
          <a:xfrm>
            <a:off x="267382" y="3212976"/>
            <a:ext cx="8625097" cy="2031325"/>
          </a:xfrm>
          <a:prstGeom prst="rect">
            <a:avLst/>
          </a:prstGeom>
        </p:spPr>
        <p:txBody>
          <a:bodyPr wrap="square">
            <a:spAutoFit/>
          </a:bodyPr>
          <a:lstStyle/>
          <a:p>
            <a:r>
              <a:rPr lang="en-US" b="1" u="sng" dirty="0">
                <a:solidFill>
                  <a:schemeClr val="accent2"/>
                </a:solidFill>
              </a:rPr>
              <a:t>Android R.java file</a:t>
            </a:r>
          </a:p>
          <a:p>
            <a:endParaRPr lang="en-US" dirty="0"/>
          </a:p>
          <a:p>
            <a:r>
              <a:rPr lang="en-US" dirty="0"/>
              <a:t>Android R.java is an auto-generated file by </a:t>
            </a:r>
            <a:r>
              <a:rPr lang="en-US" dirty="0" err="1"/>
              <a:t>aapt</a:t>
            </a:r>
            <a:r>
              <a:rPr lang="en-US" dirty="0"/>
              <a:t> (Android Asset Packaging Tool) that contains resource IDs for all the resources of res/ directory.</a:t>
            </a:r>
          </a:p>
          <a:p>
            <a:endParaRPr lang="en-US" dirty="0"/>
          </a:p>
          <a:p>
            <a:r>
              <a:rPr lang="en-US" dirty="0"/>
              <a:t>If you create any component in the activity_main.xml file, id for the corresponding component is automatically created in this file. </a:t>
            </a:r>
          </a:p>
        </p:txBody>
      </p:sp>
    </p:spTree>
    <p:extLst>
      <p:ext uri="{BB962C8B-B14F-4D97-AF65-F5344CB8AC3E}">
        <p14:creationId xmlns:p14="http://schemas.microsoft.com/office/powerpoint/2010/main" val="3580868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8791</TotalTime>
  <Words>1624</Words>
  <Application>Microsoft Office PowerPoint</Application>
  <PresentationFormat>On-screen Show (4:3)</PresentationFormat>
  <Paragraphs>611</Paragraphs>
  <Slides>55</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55</vt:i4>
      </vt:variant>
    </vt:vector>
  </HeadingPairs>
  <TitlesOfParts>
    <vt:vector size="70" baseType="lpstr">
      <vt:lpstr>Arial</vt:lpstr>
      <vt:lpstr>Calibri</vt:lpstr>
      <vt:lpstr>Calibri</vt:lpstr>
      <vt:lpstr>Consolas</vt:lpstr>
      <vt:lpstr>erdana</vt:lpstr>
      <vt:lpstr>inherit</vt:lpstr>
      <vt:lpstr>medium-content-sans-serif-font</vt:lpstr>
      <vt:lpstr>medium-content-serif-font</vt:lpstr>
      <vt:lpstr>Menlo</vt:lpstr>
      <vt:lpstr>Roboto</vt:lpstr>
      <vt:lpstr>Times New Roman</vt:lpstr>
      <vt:lpstr>verdana</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dc:creator>
  <cp:lastModifiedBy>Devul Nahar</cp:lastModifiedBy>
  <cp:revision>251</cp:revision>
  <dcterms:created xsi:type="dcterms:W3CDTF">2015-01-02T05:02:49Z</dcterms:created>
  <dcterms:modified xsi:type="dcterms:W3CDTF">2018-08-09T15:17:44Z</dcterms:modified>
</cp:coreProperties>
</file>