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4" r:id="rId4"/>
    <p:sldId id="302" r:id="rId5"/>
    <p:sldId id="303" r:id="rId6"/>
    <p:sldId id="305" r:id="rId7"/>
    <p:sldId id="299" r:id="rId8"/>
    <p:sldId id="281" r:id="rId9"/>
    <p:sldId id="282" r:id="rId10"/>
    <p:sldId id="319" r:id="rId11"/>
    <p:sldId id="283" r:id="rId12"/>
    <p:sldId id="285" r:id="rId13"/>
    <p:sldId id="306" r:id="rId14"/>
    <p:sldId id="307" r:id="rId15"/>
    <p:sldId id="309" r:id="rId16"/>
    <p:sldId id="310" r:id="rId17"/>
    <p:sldId id="308" r:id="rId18"/>
    <p:sldId id="311" r:id="rId19"/>
    <p:sldId id="313" r:id="rId20"/>
    <p:sldId id="312" r:id="rId21"/>
    <p:sldId id="314" r:id="rId22"/>
    <p:sldId id="315" r:id="rId23"/>
    <p:sldId id="316" r:id="rId24"/>
    <p:sldId id="317" r:id="rId25"/>
    <p:sldId id="318"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C2204-90E7-4BA3-9D3E-7F7F88CCAC3E}" v="2" dt="2018-07-27T07:33:46.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ul Nahar" userId="d8a53a55-6ac6-4520-ae29-1811cbaf7f5e" providerId="ADAL" clId="{7F1C2204-90E7-4BA3-9D3E-7F7F88CCAC3E}"/>
    <pc:docChg chg="undo modSld">
      <pc:chgData name="Devul Nahar" userId="d8a53a55-6ac6-4520-ae29-1811cbaf7f5e" providerId="ADAL" clId="{7F1C2204-90E7-4BA3-9D3E-7F7F88CCAC3E}" dt="2018-07-27T07:33:46.334" v="1" actId="20577"/>
      <pc:docMkLst>
        <pc:docMk/>
      </pc:docMkLst>
      <pc:sldChg chg="modSp">
        <pc:chgData name="Devul Nahar" userId="d8a53a55-6ac6-4520-ae29-1811cbaf7f5e" providerId="ADAL" clId="{7F1C2204-90E7-4BA3-9D3E-7F7F88CCAC3E}" dt="2018-07-27T07:33:46.334" v="1" actId="20577"/>
        <pc:sldMkLst>
          <pc:docMk/>
          <pc:sldMk cId="1207366636" sldId="319"/>
        </pc:sldMkLst>
        <pc:spChg chg="mod">
          <ac:chgData name="Devul Nahar" userId="d8a53a55-6ac6-4520-ae29-1811cbaf7f5e" providerId="ADAL" clId="{7F1C2204-90E7-4BA3-9D3E-7F7F88CCAC3E}" dt="2018-07-27T07:33:46.334" v="1" actId="20577"/>
          <ac:spMkLst>
            <pc:docMk/>
            <pc:sldMk cId="1207366636" sldId="31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7/27/2018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7/27/2018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7/27/2018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0841DF2-C50A-4110-9EB2-78CBBE22B1DD}" type="datetimeFigureOut">
              <a:rPr lang="en-US" smtClean="0"/>
              <a:t>7/27/2018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41DF2-C50A-4110-9EB2-78CBBE22B1DD}" type="datetimeFigureOut">
              <a:rPr lang="en-US" smtClean="0"/>
              <a:t>7/27/2018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0841DF2-C50A-4110-9EB2-78CBBE22B1DD}" type="datetimeFigureOut">
              <a:rPr lang="en-US" smtClean="0"/>
              <a:t>7/27/2018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0841DF2-C50A-4110-9EB2-78CBBE22B1DD}" type="datetimeFigureOut">
              <a:rPr lang="en-US" smtClean="0"/>
              <a:t>7/27/2018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0841DF2-C50A-4110-9EB2-78CBBE22B1DD}" type="datetimeFigureOut">
              <a:rPr lang="en-US" smtClean="0"/>
              <a:t>7/27/2018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41DF2-C50A-4110-9EB2-78CBBE22B1DD}" type="datetimeFigureOut">
              <a:rPr lang="en-US" smtClean="0"/>
              <a:t>7/27/2018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41DF2-C50A-4110-9EB2-78CBBE22B1DD}" type="datetimeFigureOut">
              <a:rPr lang="en-US" smtClean="0"/>
              <a:t>7/27/2018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41DF2-C50A-4110-9EB2-78CBBE22B1DD}" type="datetimeFigureOut">
              <a:rPr lang="en-US" smtClean="0"/>
              <a:t>7/27/2018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B3F9C-ECA7-41DA-9F18-1B7537DD9D1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41DF2-C50A-4110-9EB2-78CBBE22B1DD}" type="datetimeFigureOut">
              <a:rPr lang="en-US" smtClean="0"/>
              <a:t>7/27/2018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B3F9C-ECA7-41DA-9F18-1B7537DD9D1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abhiandroid.com/ui/baseadapter-tutorial-example.html" TargetMode="External"/><Relationship Id="rId3" Type="http://schemas.openxmlformats.org/officeDocument/2006/relationships/hyperlink" Target="http://abhiandroid.com/ui/listview" TargetMode="External"/><Relationship Id="rId7" Type="http://schemas.openxmlformats.org/officeDocument/2006/relationships/hyperlink" Target="http://abhiandroid.com/ui/textview" TargetMode="External"/><Relationship Id="rId2" Type="http://schemas.openxmlformats.org/officeDocument/2006/relationships/hyperlink" Target="http://abhiandroid.com/ui/adapter" TargetMode="External"/><Relationship Id="rId1" Type="http://schemas.openxmlformats.org/officeDocument/2006/relationships/slideLayout" Target="../slideLayouts/slideLayout7.xml"/><Relationship Id="rId6" Type="http://schemas.openxmlformats.org/officeDocument/2006/relationships/hyperlink" Target="http://abhiandroid.com/java/arrays" TargetMode="External"/><Relationship Id="rId5" Type="http://schemas.openxmlformats.org/officeDocument/2006/relationships/hyperlink" Target="http://abhiandroid.com/ui/spinner" TargetMode="External"/><Relationship Id="rId10" Type="http://schemas.openxmlformats.org/officeDocument/2006/relationships/hyperlink" Target="http://abhiandroid.com/java/method-overriding" TargetMode="External"/><Relationship Id="rId4" Type="http://schemas.openxmlformats.org/officeDocument/2006/relationships/hyperlink" Target="http://abhiandroid.com/ui/gridview" TargetMode="External"/><Relationship Id="rId9" Type="http://schemas.openxmlformats.org/officeDocument/2006/relationships/hyperlink" Target="http://abhiandroid.com/java/class-objec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3768" y="2708920"/>
            <a:ext cx="4342151" cy="830997"/>
          </a:xfrm>
          <a:prstGeom prst="rect">
            <a:avLst/>
          </a:prstGeom>
        </p:spPr>
        <p:txBody>
          <a:bodyPr wrap="none">
            <a:spAutoFit/>
          </a:bodyPr>
          <a:lstStyle/>
          <a:p>
            <a:pPr lvl="0" algn="just" eaLnBrk="0" fontAlgn="base" hangingPunct="0">
              <a:spcBef>
                <a:spcPct val="0"/>
              </a:spcBef>
              <a:spcAft>
                <a:spcPct val="0"/>
              </a:spcAft>
            </a:pPr>
            <a:r>
              <a:rPr lang="en-US" sz="4800" dirty="0">
                <a:solidFill>
                  <a:srgbClr val="610B38"/>
                </a:solidFill>
                <a:latin typeface="Times New Roman" panose="02020603050405020304" pitchFamily="18" charset="0"/>
                <a:cs typeface="Times New Roman" panose="02020603050405020304" pitchFamily="18" charset="0"/>
              </a:rPr>
              <a:t>Android Tutorial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755576" y="2276872"/>
            <a:ext cx="7632848" cy="2893100"/>
          </a:xfrm>
          <a:prstGeom prst="rect">
            <a:avLst/>
          </a:prstGeom>
        </p:spPr>
        <p:txBody>
          <a:bodyPr wrap="square">
            <a:spAutoFit/>
          </a:bodyPr>
          <a:lstStyle/>
          <a:p>
            <a:pPr lvl="0" eaLnBrk="0" fontAlgn="base" hangingPunct="0">
              <a:spcBef>
                <a:spcPct val="0"/>
              </a:spcBef>
              <a:spcAft>
                <a:spcPct val="0"/>
              </a:spcAft>
            </a:pPr>
            <a:r>
              <a:rPr lang="en-US" sz="1400" dirty="0" err="1">
                <a:solidFill>
                  <a:srgbClr val="000000"/>
                </a:solidFill>
                <a:latin typeface="Courier New" panose="02070309020205020404" pitchFamily="49" charset="0"/>
                <a:cs typeface="Courier New" panose="02070309020205020404" pitchFamily="49" charset="0"/>
              </a:rPr>
              <a:t>ArrayAdapter</a:t>
            </a:r>
            <a:r>
              <a:rPr lang="en-US" sz="1400" dirty="0">
                <a:solidFill>
                  <a:srgbClr val="000000"/>
                </a:solidFill>
                <a:latin typeface="Courier New" panose="02070309020205020404" pitchFamily="49" charset="0"/>
                <a:cs typeface="Courier New" panose="02070309020205020404" pitchFamily="49" charset="0"/>
              </a:rPr>
              <a:t>&lt;String&gt; </a:t>
            </a:r>
            <a:r>
              <a:rPr lang="en-US" sz="1400" dirty="0" err="1">
                <a:solidFill>
                  <a:srgbClr val="000000"/>
                </a:solidFill>
                <a:latin typeface="Courier New" panose="02070309020205020404" pitchFamily="49" charset="0"/>
                <a:cs typeface="Courier New" panose="02070309020205020404" pitchFamily="49" charset="0"/>
              </a:rPr>
              <a:t>listadapter</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0080"/>
                </a:solidFill>
                <a:latin typeface="Courier New" panose="02070309020205020404" pitchFamily="49" charset="0"/>
                <a:cs typeface="Courier New" panose="02070309020205020404" pitchFamily="49" charset="0"/>
              </a:rPr>
              <a:t>new </a:t>
            </a:r>
            <a:r>
              <a:rPr lang="en-US" sz="1400" dirty="0" err="1">
                <a:solidFill>
                  <a:srgbClr val="000000"/>
                </a:solidFill>
                <a:latin typeface="Courier New" panose="02070309020205020404" pitchFamily="49" charset="0"/>
                <a:cs typeface="Courier New" panose="02070309020205020404" pitchFamily="49" charset="0"/>
              </a:rPr>
              <a:t>ArrayAdapter</a:t>
            </a:r>
            <a:r>
              <a:rPr lang="en-US" sz="1400" dirty="0">
                <a:solidFill>
                  <a:srgbClr val="000000"/>
                </a:solidFill>
                <a:latin typeface="Courier New" panose="02070309020205020404" pitchFamily="49" charset="0"/>
                <a:cs typeface="Courier New" panose="02070309020205020404" pitchFamily="49" charset="0"/>
              </a:rPr>
              <a:t>&lt;String&gt;(</a:t>
            </a:r>
            <a:r>
              <a:rPr lang="en-US" sz="1400" b="1" dirty="0">
                <a:solidFill>
                  <a:srgbClr val="000080"/>
                </a:solidFill>
                <a:latin typeface="Courier New" panose="02070309020205020404" pitchFamily="49" charset="0"/>
                <a:cs typeface="Courier New" panose="02070309020205020404" pitchFamily="49" charset="0"/>
              </a:rPr>
              <a:t>this</a:t>
            </a:r>
            <a:r>
              <a:rPr lang="en-US" sz="1400" dirty="0">
                <a:solidFill>
                  <a:srgbClr val="000000"/>
                </a:solidFill>
                <a:latin typeface="Courier New" panose="02070309020205020404" pitchFamily="49" charset="0"/>
                <a:cs typeface="Courier New" panose="02070309020205020404" pitchFamily="49" charset="0"/>
              </a:rPr>
              <a:t>, android.R.layout.</a:t>
            </a:r>
            <a:r>
              <a:rPr lang="en-US" sz="1400" b="1" i="1" dirty="0">
                <a:solidFill>
                  <a:srgbClr val="660E7A"/>
                </a:solidFill>
                <a:latin typeface="Courier New" panose="02070309020205020404" pitchFamily="49" charset="0"/>
                <a:cs typeface="Courier New" panose="02070309020205020404" pitchFamily="49" charset="0"/>
              </a:rPr>
              <a:t>simple_list_item_1</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660E7A"/>
                </a:solidFill>
                <a:latin typeface="Courier New" panose="02070309020205020404" pitchFamily="49" charset="0"/>
                <a:cs typeface="Courier New" panose="02070309020205020404" pitchFamily="49" charset="0"/>
              </a:rPr>
              <a:t>al</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err="1">
                <a:solidFill>
                  <a:srgbClr val="000000"/>
                </a:solidFill>
                <a:latin typeface="Courier New" panose="02070309020205020404" pitchFamily="49" charset="0"/>
                <a:cs typeface="Courier New" panose="02070309020205020404" pitchFamily="49" charset="0"/>
              </a:rPr>
              <a:t>lv.setAdapter</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listadapter</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err="1">
                <a:solidFill>
                  <a:srgbClr val="000000"/>
                </a:solidFill>
                <a:latin typeface="Courier New" panose="02070309020205020404" pitchFamily="49" charset="0"/>
                <a:cs typeface="Courier New" panose="02070309020205020404" pitchFamily="49" charset="0"/>
              </a:rPr>
              <a:t>lv.setOnItemClickListener</a:t>
            </a:r>
            <a:r>
              <a:rPr lang="en-US" sz="1400" dirty="0">
                <a:solidFill>
                  <a:srgbClr val="000000"/>
                </a:solidFill>
                <a:latin typeface="Courier New" panose="02070309020205020404" pitchFamily="49" charset="0"/>
                <a:cs typeface="Courier New" panose="02070309020205020404" pitchFamily="49" charset="0"/>
              </a:rPr>
              <a:t>(</a:t>
            </a:r>
            <a:r>
              <a:rPr lang="en-US" sz="1400" b="1" dirty="0">
                <a:solidFill>
                  <a:srgbClr val="000080"/>
                </a:solidFill>
                <a:latin typeface="Courier New" panose="02070309020205020404" pitchFamily="49" charset="0"/>
                <a:cs typeface="Courier New" panose="02070309020205020404" pitchFamily="49" charset="0"/>
              </a:rPr>
              <a:t>new </a:t>
            </a:r>
            <a:r>
              <a:rPr lang="en-US" sz="1400" dirty="0" err="1">
                <a:solidFill>
                  <a:srgbClr val="000000"/>
                </a:solidFill>
                <a:latin typeface="Courier New" panose="02070309020205020404" pitchFamily="49" charset="0"/>
                <a:cs typeface="Courier New" panose="02070309020205020404" pitchFamily="49" charset="0"/>
              </a:rPr>
              <a:t>AdapterView.OnItemClickListener</a:t>
            </a:r>
            <a:r>
              <a:rPr lang="en-US" sz="1400" dirty="0">
                <a:solidFill>
                  <a:srgbClr val="000000"/>
                </a:solidFill>
                <a:latin typeface="Courier New" panose="02070309020205020404" pitchFamily="49" charset="0"/>
                <a:cs typeface="Courier New" panose="02070309020205020404" pitchFamily="49" charset="0"/>
              </a:rPr>
              <a:t>() {</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808000"/>
                </a:solidFill>
                <a:latin typeface="Courier New" panose="02070309020205020404" pitchFamily="49" charset="0"/>
                <a:cs typeface="Courier New" panose="02070309020205020404" pitchFamily="49" charset="0"/>
              </a:rPr>
              <a:t>@Override</a:t>
            </a:r>
            <a:br>
              <a:rPr lang="en-US" sz="1400" dirty="0">
                <a:solidFill>
                  <a:srgbClr val="808000"/>
                </a:solidFill>
                <a:latin typeface="Courier New" panose="02070309020205020404" pitchFamily="49" charset="0"/>
                <a:cs typeface="Courier New" panose="02070309020205020404" pitchFamily="49" charset="0"/>
              </a:rPr>
            </a:br>
            <a:r>
              <a:rPr lang="en-US" sz="1400" dirty="0">
                <a:solidFill>
                  <a:srgbClr val="808000"/>
                </a:solidFill>
                <a:latin typeface="Courier New" panose="02070309020205020404" pitchFamily="49" charset="0"/>
                <a:cs typeface="Courier New" panose="02070309020205020404" pitchFamily="49" charset="0"/>
              </a:rPr>
              <a:t>    </a:t>
            </a:r>
            <a:r>
              <a:rPr lang="en-US" sz="1400" b="1" dirty="0">
                <a:solidFill>
                  <a:srgbClr val="000080"/>
                </a:solidFill>
                <a:latin typeface="Courier New" panose="02070309020205020404" pitchFamily="49" charset="0"/>
                <a:cs typeface="Courier New" panose="02070309020205020404" pitchFamily="49" charset="0"/>
              </a:rPr>
              <a:t>public void </a:t>
            </a:r>
            <a:r>
              <a:rPr lang="en-US" sz="1400" dirty="0" err="1">
                <a:solidFill>
                  <a:srgbClr val="000000"/>
                </a:solidFill>
                <a:latin typeface="Courier New" panose="02070309020205020404" pitchFamily="49" charset="0"/>
                <a:cs typeface="Courier New" panose="02070309020205020404" pitchFamily="49" charset="0"/>
              </a:rPr>
              <a:t>onItemClick</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AdapterView</a:t>
            </a:r>
            <a:r>
              <a:rPr lang="en-US" sz="1400" dirty="0">
                <a:solidFill>
                  <a:srgbClr val="000000"/>
                </a:solidFill>
                <a:latin typeface="Courier New" panose="02070309020205020404" pitchFamily="49" charset="0"/>
                <a:cs typeface="Courier New" panose="02070309020205020404" pitchFamily="49" charset="0"/>
              </a:rPr>
              <a:t>&lt;?&gt; parent, View </a:t>
            </a:r>
            <a:r>
              <a:rPr lang="en-US" sz="1400" dirty="0" err="1">
                <a:solidFill>
                  <a:srgbClr val="000000"/>
                </a:solidFill>
                <a:latin typeface="Courier New" panose="02070309020205020404" pitchFamily="49" charset="0"/>
                <a:cs typeface="Courier New" panose="02070309020205020404" pitchFamily="49" charset="0"/>
              </a:rPr>
              <a:t>view</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80"/>
                </a:solidFill>
                <a:latin typeface="Courier New" panose="02070309020205020404" pitchFamily="49" charset="0"/>
                <a:cs typeface="Courier New" panose="02070309020205020404" pitchFamily="49" charset="0"/>
              </a:rPr>
              <a:t>int </a:t>
            </a:r>
            <a:r>
              <a:rPr lang="en-US" sz="1400" dirty="0">
                <a:solidFill>
                  <a:srgbClr val="000000"/>
                </a:solidFill>
                <a:latin typeface="Courier New" panose="02070309020205020404" pitchFamily="49" charset="0"/>
                <a:cs typeface="Courier New" panose="02070309020205020404" pitchFamily="49" charset="0"/>
              </a:rPr>
              <a:t>position, </a:t>
            </a:r>
            <a:r>
              <a:rPr lang="en-US" sz="1400" b="1" dirty="0">
                <a:solidFill>
                  <a:srgbClr val="000080"/>
                </a:solidFill>
                <a:latin typeface="Courier New" panose="02070309020205020404" pitchFamily="49" charset="0"/>
                <a:cs typeface="Courier New" panose="02070309020205020404" pitchFamily="49" charset="0"/>
              </a:rPr>
              <a:t>long </a:t>
            </a:r>
            <a:r>
              <a:rPr lang="en-US" sz="1400" dirty="0">
                <a:solidFill>
                  <a:srgbClr val="000000"/>
                </a:solidFill>
                <a:latin typeface="Courier New" panose="02070309020205020404" pitchFamily="49" charset="0"/>
                <a:cs typeface="Courier New" panose="02070309020205020404" pitchFamily="49" charset="0"/>
              </a:rPr>
              <a:t>id) {</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String </a:t>
            </a:r>
            <a:r>
              <a:rPr lang="en-US" sz="1400" dirty="0" err="1">
                <a:solidFill>
                  <a:srgbClr val="000000"/>
                </a:solidFill>
                <a:latin typeface="Courier New" panose="02070309020205020404" pitchFamily="49" charset="0"/>
                <a:cs typeface="Courier New" panose="02070309020205020404" pitchFamily="49" charset="0"/>
              </a:rPr>
              <a:t>selectedItem</a:t>
            </a:r>
            <a:r>
              <a:rPr lang="en-US" sz="1400" dirty="0">
                <a:solidFill>
                  <a:srgbClr val="000000"/>
                </a:solidFill>
                <a:latin typeface="Courier New" panose="02070309020205020404" pitchFamily="49" charset="0"/>
                <a:cs typeface="Courier New" panose="02070309020205020404" pitchFamily="49" charset="0"/>
              </a:rPr>
              <a:t> = </a:t>
            </a:r>
            <a:r>
              <a:rPr lang="en-US" sz="1400" dirty="0" err="1">
                <a:solidFill>
                  <a:srgbClr val="000000"/>
                </a:solidFill>
                <a:latin typeface="Courier New" panose="02070309020205020404" pitchFamily="49" charset="0"/>
                <a:cs typeface="Courier New" panose="02070309020205020404" pitchFamily="49" charset="0"/>
              </a:rPr>
              <a:t>parent.getItemAtPosition</a:t>
            </a:r>
            <a:r>
              <a:rPr lang="en-US" sz="1400" dirty="0">
                <a:solidFill>
                  <a:srgbClr val="000000"/>
                </a:solidFill>
                <a:latin typeface="Courier New" panose="02070309020205020404" pitchFamily="49" charset="0"/>
                <a:cs typeface="Courier New" panose="02070309020205020404" pitchFamily="49" charset="0"/>
              </a:rPr>
              <a:t>(position).</a:t>
            </a:r>
            <a:r>
              <a:rPr lang="en-US" sz="1400" dirty="0" err="1">
                <a:solidFill>
                  <a:srgbClr val="000000"/>
                </a:solidFill>
                <a:latin typeface="Courier New" panose="02070309020205020404" pitchFamily="49" charset="0"/>
                <a:cs typeface="Courier New" panose="02070309020205020404" pitchFamily="49" charset="0"/>
              </a:rPr>
              <a:t>toString</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Toast.</a:t>
            </a:r>
            <a:r>
              <a:rPr lang="en-US" sz="1400" i="1" dirty="0" err="1">
                <a:solidFill>
                  <a:srgbClr val="000000"/>
                </a:solidFill>
                <a:latin typeface="Courier New" panose="02070309020205020404" pitchFamily="49" charset="0"/>
                <a:cs typeface="Courier New" panose="02070309020205020404" pitchFamily="49" charset="0"/>
              </a:rPr>
              <a:t>makeText</a:t>
            </a:r>
            <a:r>
              <a:rPr lang="en-US" sz="1400" dirty="0">
                <a:solidFill>
                  <a:srgbClr val="000000"/>
                </a:solidFill>
                <a:latin typeface="Courier New" panose="02070309020205020404" pitchFamily="49" charset="0"/>
                <a:cs typeface="Courier New" panose="02070309020205020404" pitchFamily="49" charset="0"/>
              </a:rPr>
              <a:t>(spinner1.</a:t>
            </a:r>
            <a:r>
              <a:rPr lang="en-US" sz="1400" b="1" dirty="0">
                <a:solidFill>
                  <a:srgbClr val="000080"/>
                </a:solidFill>
                <a:latin typeface="Courier New" panose="02070309020205020404" pitchFamily="49" charset="0"/>
                <a:cs typeface="Courier New" panose="02070309020205020404" pitchFamily="49" charset="0"/>
              </a:rPr>
              <a:t>this</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selectedItem,Toast.</a:t>
            </a:r>
            <a:r>
              <a:rPr lang="en-US" sz="1400" b="1" i="1" dirty="0" err="1">
                <a:solidFill>
                  <a:srgbClr val="660E7A"/>
                </a:solidFill>
                <a:latin typeface="Courier New" panose="02070309020205020404" pitchFamily="49" charset="0"/>
                <a:cs typeface="Courier New" panose="02070309020205020404" pitchFamily="49" charset="0"/>
              </a:rPr>
              <a:t>LENGTH_LONG</a:t>
            </a:r>
            <a:r>
              <a:rPr lang="en-US" sz="1400" dirty="0">
                <a:solidFill>
                  <a:srgbClr val="000000"/>
                </a:solidFill>
                <a:latin typeface="Courier New" panose="02070309020205020404" pitchFamily="49" charset="0"/>
                <a:cs typeface="Courier New" panose="02070309020205020404" pitchFamily="49" charset="0"/>
              </a:rPr>
              <a:t>).show();</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a:t>
            </a:r>
            <a:endParaRPr lang="en-US" sz="1400" dirty="0">
              <a:latin typeface="Arial" panose="020B0604020202020204" pitchFamily="34" charset="0"/>
            </a:endParaRPr>
          </a:p>
        </p:txBody>
      </p:sp>
    </p:spTree>
    <p:extLst>
      <p:ext uri="{BB962C8B-B14F-4D97-AF65-F5344CB8AC3E}">
        <p14:creationId xmlns:p14="http://schemas.microsoft.com/office/powerpoint/2010/main" val="120736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467544" y="620688"/>
            <a:ext cx="8388424" cy="3416320"/>
          </a:xfrm>
          <a:prstGeom prst="rect">
            <a:avLst/>
          </a:prstGeom>
        </p:spPr>
        <p:txBody>
          <a:bodyPr wrap="square">
            <a:spAutoFit/>
          </a:bodyPr>
          <a:lstStyle/>
          <a:p>
            <a:pPr lvl="0" eaLnBrk="0" fontAlgn="base" hangingPunct="0">
              <a:spcBef>
                <a:spcPct val="0"/>
              </a:spcBef>
              <a:spcAft>
                <a:spcPct val="0"/>
              </a:spcAft>
            </a:pPr>
            <a:r>
              <a:rPr lang="en-US" dirty="0">
                <a:solidFill>
                  <a:srgbClr val="000088"/>
                </a:solidFill>
                <a:latin typeface="Menlo"/>
              </a:rPr>
              <a:t>&lt;</a:t>
            </a:r>
            <a:r>
              <a:rPr lang="en-US" dirty="0" err="1">
                <a:solidFill>
                  <a:srgbClr val="000088"/>
                </a:solidFill>
                <a:latin typeface="Menlo"/>
              </a:rPr>
              <a:t>LinearLayout</a:t>
            </a:r>
            <a:r>
              <a:rPr lang="en-US" dirty="0">
                <a:solidFill>
                  <a:srgbClr val="313131"/>
                </a:solidFill>
                <a:latin typeface="Menlo"/>
              </a:rPr>
              <a:t> </a:t>
            </a:r>
            <a:r>
              <a:rPr lang="en-US" dirty="0" err="1">
                <a:solidFill>
                  <a:srgbClr val="7F0055"/>
                </a:solidFill>
                <a:latin typeface="Menlo"/>
              </a:rPr>
              <a:t>xmlns:android</a:t>
            </a:r>
            <a:r>
              <a:rPr lang="en-US" dirty="0">
                <a:solidFill>
                  <a:srgbClr val="666600"/>
                </a:solidFill>
                <a:latin typeface="Menlo"/>
              </a:rPr>
              <a:t>=</a:t>
            </a:r>
            <a:r>
              <a:rPr lang="en-US" dirty="0">
                <a:solidFill>
                  <a:srgbClr val="008800"/>
                </a:solidFill>
                <a:latin typeface="Menlo"/>
              </a:rPr>
              <a:t>"http://schemas.android.com/</a:t>
            </a:r>
            <a:r>
              <a:rPr lang="en-US" dirty="0" err="1">
                <a:solidFill>
                  <a:srgbClr val="008800"/>
                </a:solidFill>
                <a:latin typeface="Menlo"/>
              </a:rPr>
              <a:t>apk</a:t>
            </a:r>
            <a:r>
              <a:rPr lang="en-US" dirty="0">
                <a:solidFill>
                  <a:srgbClr val="008800"/>
                </a:solidFill>
                <a:latin typeface="Menlo"/>
              </a:rPr>
              <a:t>/res/android"</a:t>
            </a:r>
            <a:r>
              <a:rPr lang="en-US" dirty="0">
                <a:solidFill>
                  <a:srgbClr val="313131"/>
                </a:solidFill>
                <a:latin typeface="Menlo"/>
              </a:rPr>
              <a:t> </a:t>
            </a:r>
            <a:r>
              <a:rPr lang="en-US" dirty="0" err="1">
                <a:solidFill>
                  <a:srgbClr val="7F0055"/>
                </a:solidFill>
                <a:latin typeface="Menlo"/>
              </a:rPr>
              <a:t>xmlns:tools</a:t>
            </a:r>
            <a:r>
              <a:rPr lang="en-US" dirty="0">
                <a:solidFill>
                  <a:srgbClr val="666600"/>
                </a:solidFill>
                <a:latin typeface="Menlo"/>
              </a:rPr>
              <a:t>=</a:t>
            </a:r>
            <a:r>
              <a:rPr lang="en-US" dirty="0">
                <a:solidFill>
                  <a:srgbClr val="008800"/>
                </a:solidFill>
                <a:latin typeface="Menlo"/>
              </a:rPr>
              <a:t>"http://schemas.android.com/tools"</a:t>
            </a:r>
            <a:r>
              <a:rPr lang="en-US" dirty="0">
                <a:solidFill>
                  <a:srgbClr val="313131"/>
                </a:solidFill>
                <a:latin typeface="Menlo"/>
              </a:rPr>
              <a:t> </a:t>
            </a:r>
            <a:r>
              <a:rPr lang="en-US" dirty="0" err="1">
                <a:solidFill>
                  <a:srgbClr val="7F0055"/>
                </a:solidFill>
                <a:latin typeface="Menlo"/>
              </a:rPr>
              <a:t>android:layout_width</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match_parent</a:t>
            </a:r>
            <a:r>
              <a:rPr lang="en-US" dirty="0">
                <a:solidFill>
                  <a:srgbClr val="008800"/>
                </a:solidFill>
                <a:latin typeface="Menlo"/>
              </a:rPr>
              <a:t>"</a:t>
            </a:r>
            <a:r>
              <a:rPr lang="en-US" dirty="0">
                <a:solidFill>
                  <a:srgbClr val="313131"/>
                </a:solidFill>
                <a:latin typeface="Menlo"/>
              </a:rPr>
              <a:t> </a:t>
            </a:r>
          </a:p>
          <a:p>
            <a:pPr lvl="0" eaLnBrk="0" fontAlgn="base" hangingPunct="0">
              <a:spcBef>
                <a:spcPct val="0"/>
              </a:spcBef>
              <a:spcAft>
                <a:spcPct val="0"/>
              </a:spcAft>
            </a:pPr>
            <a:r>
              <a:rPr lang="en-US" dirty="0" err="1">
                <a:solidFill>
                  <a:srgbClr val="7F0055"/>
                </a:solidFill>
                <a:latin typeface="Menlo"/>
              </a:rPr>
              <a:t>android:layout_height</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match_parent</a:t>
            </a:r>
            <a:r>
              <a:rPr lang="en-US" dirty="0">
                <a:solidFill>
                  <a:srgbClr val="008800"/>
                </a:solidFill>
                <a:latin typeface="Menlo"/>
              </a:rPr>
              <a:t>"</a:t>
            </a:r>
            <a:r>
              <a:rPr lang="en-US" dirty="0">
                <a:solidFill>
                  <a:srgbClr val="313131"/>
                </a:solidFill>
                <a:latin typeface="Menlo"/>
              </a:rPr>
              <a:t> </a:t>
            </a:r>
          </a:p>
          <a:p>
            <a:pPr lvl="0" eaLnBrk="0" fontAlgn="base" hangingPunct="0">
              <a:spcBef>
                <a:spcPct val="0"/>
              </a:spcBef>
              <a:spcAft>
                <a:spcPct val="0"/>
              </a:spcAft>
            </a:pPr>
            <a:r>
              <a:rPr lang="en-US" dirty="0" err="1">
                <a:solidFill>
                  <a:srgbClr val="7F0055"/>
                </a:solidFill>
                <a:latin typeface="Menlo"/>
              </a:rPr>
              <a:t>android:orientation</a:t>
            </a:r>
            <a:r>
              <a:rPr lang="en-US" dirty="0">
                <a:solidFill>
                  <a:srgbClr val="666600"/>
                </a:solidFill>
                <a:latin typeface="Menlo"/>
              </a:rPr>
              <a:t>=</a:t>
            </a:r>
            <a:r>
              <a:rPr lang="en-US" dirty="0">
                <a:solidFill>
                  <a:srgbClr val="008800"/>
                </a:solidFill>
                <a:latin typeface="Menlo"/>
              </a:rPr>
              <a:t>"vertical"</a:t>
            </a:r>
            <a:r>
              <a:rPr lang="en-US" dirty="0">
                <a:solidFill>
                  <a:srgbClr val="313131"/>
                </a:solidFill>
                <a:latin typeface="Menlo"/>
              </a:rPr>
              <a:t> </a:t>
            </a:r>
          </a:p>
          <a:p>
            <a:pPr lvl="0" eaLnBrk="0" fontAlgn="base" hangingPunct="0">
              <a:spcBef>
                <a:spcPct val="0"/>
              </a:spcBef>
              <a:spcAft>
                <a:spcPct val="0"/>
              </a:spcAft>
            </a:pPr>
            <a:r>
              <a:rPr lang="en-US" dirty="0" err="1">
                <a:solidFill>
                  <a:srgbClr val="7F0055"/>
                </a:solidFill>
                <a:latin typeface="Menlo"/>
              </a:rPr>
              <a:t>tools:context</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ListActivity</a:t>
            </a:r>
            <a:r>
              <a:rPr lang="en-US" dirty="0">
                <a:solidFill>
                  <a:srgbClr val="008800"/>
                </a:solidFill>
                <a:latin typeface="Menlo"/>
              </a:rPr>
              <a:t>"</a:t>
            </a:r>
            <a:r>
              <a:rPr lang="en-US" dirty="0">
                <a:solidFill>
                  <a:srgbClr val="313131"/>
                </a:solidFill>
                <a:latin typeface="Menlo"/>
              </a:rPr>
              <a:t> </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a:t>
            </a:r>
            <a:r>
              <a:rPr lang="en-US" dirty="0" err="1">
                <a:solidFill>
                  <a:srgbClr val="000088"/>
                </a:solidFill>
                <a:latin typeface="Menlo"/>
              </a:rPr>
              <a:t>ListView</a:t>
            </a:r>
            <a:r>
              <a:rPr lang="en-US" dirty="0">
                <a:solidFill>
                  <a:srgbClr val="313131"/>
                </a:solidFill>
                <a:latin typeface="Menlo"/>
              </a:rPr>
              <a:t> </a:t>
            </a:r>
          </a:p>
          <a:p>
            <a:pPr lvl="0" eaLnBrk="0" fontAlgn="base" hangingPunct="0">
              <a:spcBef>
                <a:spcPct val="0"/>
              </a:spcBef>
              <a:spcAft>
                <a:spcPct val="0"/>
              </a:spcAft>
            </a:pPr>
            <a:r>
              <a:rPr lang="en-US" dirty="0" err="1">
                <a:solidFill>
                  <a:srgbClr val="7F0055"/>
                </a:solidFill>
                <a:latin typeface="Menlo"/>
              </a:rPr>
              <a:t>android:id</a:t>
            </a:r>
            <a:r>
              <a:rPr lang="en-US" dirty="0">
                <a:solidFill>
                  <a:srgbClr val="666600"/>
                </a:solidFill>
                <a:latin typeface="Menlo"/>
              </a:rPr>
              <a:t>=</a:t>
            </a:r>
            <a:r>
              <a:rPr lang="en-US" dirty="0">
                <a:solidFill>
                  <a:srgbClr val="008800"/>
                </a:solidFill>
                <a:latin typeface="Menlo"/>
              </a:rPr>
              <a:t>"@+id/</a:t>
            </a:r>
            <a:r>
              <a:rPr lang="en-US" dirty="0" err="1">
                <a:solidFill>
                  <a:srgbClr val="008800"/>
                </a:solidFill>
                <a:latin typeface="Menlo"/>
              </a:rPr>
              <a:t>mobile_list</a:t>
            </a:r>
            <a:r>
              <a:rPr lang="en-US" dirty="0">
                <a:solidFill>
                  <a:srgbClr val="008800"/>
                </a:solidFill>
                <a:latin typeface="Menlo"/>
              </a:rPr>
              <a:t>“</a:t>
            </a:r>
          </a:p>
          <a:p>
            <a:pPr lvl="0" eaLnBrk="0" fontAlgn="base" hangingPunct="0">
              <a:spcBef>
                <a:spcPct val="0"/>
              </a:spcBef>
              <a:spcAft>
                <a:spcPct val="0"/>
              </a:spcAft>
            </a:pPr>
            <a:r>
              <a:rPr lang="en-US" dirty="0">
                <a:solidFill>
                  <a:srgbClr val="313131"/>
                </a:solidFill>
                <a:latin typeface="Menlo"/>
              </a:rPr>
              <a:t> </a:t>
            </a:r>
            <a:r>
              <a:rPr lang="en-US" dirty="0" err="1">
                <a:solidFill>
                  <a:srgbClr val="7F0055"/>
                </a:solidFill>
                <a:latin typeface="Menlo"/>
              </a:rPr>
              <a:t>android:layout_width</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match_parent</a:t>
            </a:r>
            <a:r>
              <a:rPr lang="en-US" dirty="0">
                <a:solidFill>
                  <a:srgbClr val="008800"/>
                </a:solidFill>
                <a:latin typeface="Menlo"/>
              </a:rPr>
              <a:t>"</a:t>
            </a:r>
            <a:r>
              <a:rPr lang="en-US" dirty="0">
                <a:solidFill>
                  <a:srgbClr val="313131"/>
                </a:solidFill>
                <a:latin typeface="Menlo"/>
              </a:rPr>
              <a:t> </a:t>
            </a:r>
          </a:p>
          <a:p>
            <a:pPr lvl="0" eaLnBrk="0" fontAlgn="base" hangingPunct="0">
              <a:spcBef>
                <a:spcPct val="0"/>
              </a:spcBef>
              <a:spcAft>
                <a:spcPct val="0"/>
              </a:spcAft>
            </a:pPr>
            <a:r>
              <a:rPr lang="en-US" dirty="0" err="1">
                <a:solidFill>
                  <a:srgbClr val="7F0055"/>
                </a:solidFill>
                <a:latin typeface="Menlo"/>
              </a:rPr>
              <a:t>android:layout_height</a:t>
            </a:r>
            <a:r>
              <a:rPr lang="en-US" dirty="0">
                <a:solidFill>
                  <a:srgbClr val="666600"/>
                </a:solidFill>
                <a:latin typeface="Menlo"/>
              </a:rPr>
              <a:t>=</a:t>
            </a:r>
            <a:r>
              <a:rPr lang="en-US" dirty="0">
                <a:solidFill>
                  <a:srgbClr val="008800"/>
                </a:solidFill>
                <a:latin typeface="Menlo"/>
              </a:rPr>
              <a:t>"</a:t>
            </a:r>
            <a:r>
              <a:rPr lang="en-US" dirty="0" err="1">
                <a:solidFill>
                  <a:srgbClr val="008800"/>
                </a:solidFill>
                <a:latin typeface="Menlo"/>
              </a:rPr>
              <a:t>wrap_content</a:t>
            </a:r>
            <a:r>
              <a:rPr lang="en-US" dirty="0">
                <a:solidFill>
                  <a:srgbClr val="008800"/>
                </a:solidFill>
                <a:latin typeface="Menlo"/>
              </a:rPr>
              <a:t>"</a:t>
            </a:r>
            <a:r>
              <a:rPr lang="en-US" dirty="0">
                <a:solidFill>
                  <a:srgbClr val="313131"/>
                </a:solidFill>
                <a:latin typeface="Menlo"/>
              </a:rPr>
              <a:t> </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a:t>
            </a:r>
            <a:r>
              <a:rPr lang="en-US" dirty="0" err="1">
                <a:solidFill>
                  <a:srgbClr val="000088"/>
                </a:solidFill>
                <a:latin typeface="Menlo"/>
              </a:rPr>
              <a:t>ListView</a:t>
            </a:r>
            <a:r>
              <a:rPr lang="en-US" dirty="0">
                <a:solidFill>
                  <a:srgbClr val="000088"/>
                </a:solidFill>
                <a:latin typeface="Menlo"/>
              </a:rPr>
              <a:t>&gt;</a:t>
            </a:r>
            <a:r>
              <a:rPr lang="en-US" dirty="0">
                <a:solidFill>
                  <a:srgbClr val="313131"/>
                </a:solidFill>
                <a:latin typeface="Menlo"/>
              </a:rPr>
              <a:t> </a:t>
            </a:r>
          </a:p>
          <a:p>
            <a:pPr lvl="0" eaLnBrk="0" fontAlgn="base" hangingPunct="0">
              <a:spcBef>
                <a:spcPct val="0"/>
              </a:spcBef>
              <a:spcAft>
                <a:spcPct val="0"/>
              </a:spcAft>
            </a:pPr>
            <a:r>
              <a:rPr lang="en-US" dirty="0">
                <a:solidFill>
                  <a:srgbClr val="000088"/>
                </a:solidFill>
                <a:latin typeface="Menlo"/>
              </a:rPr>
              <a:t>&lt;/</a:t>
            </a:r>
            <a:r>
              <a:rPr lang="en-US" dirty="0" err="1">
                <a:solidFill>
                  <a:srgbClr val="000088"/>
                </a:solidFill>
                <a:latin typeface="Menlo"/>
              </a:rPr>
              <a:t>LinearLayout</a:t>
            </a:r>
            <a:r>
              <a:rPr lang="en-US" dirty="0">
                <a:solidFill>
                  <a:srgbClr val="000088"/>
                </a:solidFill>
                <a:latin typeface="Menlo"/>
              </a:rPr>
              <a:t>&gt;</a:t>
            </a:r>
            <a:r>
              <a:rPr lang="en-US" sz="1600" dirty="0"/>
              <a:t> </a:t>
            </a:r>
            <a:endParaRPr lang="en-US" sz="4400" dirty="0">
              <a:latin typeface="Arial" panose="020B0604020202020204" pitchFamily="34" charset="0"/>
            </a:endParaRPr>
          </a:p>
        </p:txBody>
      </p:sp>
    </p:spTree>
    <p:extLst>
      <p:ext uri="{BB962C8B-B14F-4D97-AF65-F5344CB8AC3E}">
        <p14:creationId xmlns:p14="http://schemas.microsoft.com/office/powerpoint/2010/main" val="3490617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st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33352"/>
            <a:ext cx="3888432" cy="628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95" y="2564904"/>
            <a:ext cx="9144000" cy="369332"/>
          </a:xfrm>
          <a:prstGeom prst="rect">
            <a:avLst/>
          </a:prstGeom>
        </p:spPr>
        <p:txBody>
          <a:bodyPr wrap="square">
            <a:spAutoFit/>
          </a:bodyPr>
          <a:lstStyle/>
          <a:p>
            <a:r>
              <a:rPr lang="en-US" b="1" dirty="0">
                <a:solidFill>
                  <a:srgbClr val="313131"/>
                </a:solidFill>
                <a:latin typeface="Roboto"/>
              </a:rPr>
              <a:t>Android Custom Filter/Search-</a:t>
            </a:r>
            <a:r>
              <a:rPr lang="en-US" b="1" dirty="0" err="1">
                <a:solidFill>
                  <a:srgbClr val="313131"/>
                </a:solidFill>
                <a:latin typeface="Roboto"/>
              </a:rPr>
              <a:t>ListView</a:t>
            </a:r>
            <a:r>
              <a:rPr lang="en-US" b="1" dirty="0">
                <a:solidFill>
                  <a:srgbClr val="313131"/>
                </a:solidFill>
                <a:latin typeface="Roboto"/>
              </a:rPr>
              <a:t> </a:t>
            </a:r>
            <a:r>
              <a:rPr lang="en-US" b="1" dirty="0" err="1">
                <a:solidFill>
                  <a:srgbClr val="313131"/>
                </a:solidFill>
                <a:latin typeface="Roboto"/>
              </a:rPr>
              <a:t>ListView</a:t>
            </a:r>
            <a:r>
              <a:rPr lang="en-US" b="1" dirty="0">
                <a:solidFill>
                  <a:srgbClr val="313131"/>
                </a:solidFill>
                <a:latin typeface="Roboto"/>
              </a:rPr>
              <a:t> With Images Text [</a:t>
            </a:r>
            <a:r>
              <a:rPr lang="en-US" b="1" dirty="0" err="1">
                <a:solidFill>
                  <a:srgbClr val="313131"/>
                </a:solidFill>
                <a:latin typeface="Roboto"/>
              </a:rPr>
              <a:t>BaseAdapter</a:t>
            </a:r>
            <a:r>
              <a:rPr lang="en-US" b="1" dirty="0">
                <a:solidFill>
                  <a:srgbClr val="313131"/>
                </a:solidFill>
                <a:latin typeface="Roboto"/>
              </a:rPr>
              <a:t>]</a:t>
            </a:r>
            <a:endParaRPr lang="en-US" b="1" i="0" dirty="0">
              <a:solidFill>
                <a:srgbClr val="313131"/>
              </a:solidFill>
              <a:effectLst/>
              <a:latin typeface="Roboto"/>
            </a:endParaRPr>
          </a:p>
        </p:txBody>
      </p:sp>
    </p:spTree>
    <p:extLst>
      <p:ext uri="{BB962C8B-B14F-4D97-AF65-F5344CB8AC3E}">
        <p14:creationId xmlns:p14="http://schemas.microsoft.com/office/powerpoint/2010/main" val="273751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820472" cy="6740307"/>
          </a:xfrm>
          <a:prstGeom prst="rect">
            <a:avLst/>
          </a:prstGeom>
        </p:spPr>
        <p:txBody>
          <a:bodyPr wrap="square">
            <a:spAutoFit/>
          </a:bodyPr>
          <a:lstStyle/>
          <a:p>
            <a:r>
              <a:rPr lang="en-US" dirty="0">
                <a:solidFill>
                  <a:srgbClr val="000000"/>
                </a:solidFill>
                <a:latin typeface="Roboto"/>
              </a:rPr>
              <a:t>SECTION 1 : Our Player Class. Purpose :</a:t>
            </a:r>
          </a:p>
          <a:p>
            <a:pPr>
              <a:buFont typeface="+mj-lt"/>
              <a:buAutoNum type="arabicPeriod"/>
            </a:pPr>
            <a:r>
              <a:rPr lang="en-US" dirty="0">
                <a:solidFill>
                  <a:srgbClr val="000000"/>
                </a:solidFill>
                <a:latin typeface="Roboto"/>
              </a:rPr>
              <a:t>Is our POJO </a:t>
            </a:r>
            <a:r>
              <a:rPr lang="en-US" dirty="0" err="1">
                <a:solidFill>
                  <a:srgbClr val="000000"/>
                </a:solidFill>
                <a:latin typeface="Roboto"/>
              </a:rPr>
              <a:t>class.Plain</a:t>
            </a:r>
            <a:r>
              <a:rPr lang="en-US" dirty="0">
                <a:solidFill>
                  <a:srgbClr val="000000"/>
                </a:solidFill>
                <a:latin typeface="Roboto"/>
              </a:rPr>
              <a:t> Old Java Object</a:t>
            </a:r>
          </a:p>
          <a:p>
            <a:pPr>
              <a:buFont typeface="+mj-lt"/>
              <a:buAutoNum type="arabicPeriod"/>
            </a:pPr>
            <a:r>
              <a:rPr lang="en-US" dirty="0">
                <a:solidFill>
                  <a:srgbClr val="000000"/>
                </a:solidFill>
                <a:latin typeface="Roboto"/>
              </a:rPr>
              <a:t>Holds data consisting of a single Player.</a:t>
            </a:r>
          </a:p>
          <a:p>
            <a:r>
              <a:rPr lang="en-US" b="1" dirty="0">
                <a:solidFill>
                  <a:srgbClr val="00B0F0"/>
                </a:solidFill>
              </a:rPr>
              <a:t>public</a:t>
            </a:r>
            <a:r>
              <a:rPr lang="en-US" dirty="0"/>
              <a:t> class </a:t>
            </a:r>
            <a:r>
              <a:rPr lang="en-US" b="1" dirty="0"/>
              <a:t>Player</a:t>
            </a:r>
            <a:r>
              <a:rPr lang="en-US" dirty="0"/>
              <a:t> </a:t>
            </a:r>
            <a:r>
              <a:rPr lang="en-US" b="1" dirty="0"/>
              <a:t>{</a:t>
            </a:r>
            <a:endParaRPr lang="en-US" dirty="0"/>
          </a:p>
          <a:p>
            <a:r>
              <a:rPr lang="en-US" dirty="0"/>
              <a:t>private String name;</a:t>
            </a:r>
          </a:p>
          <a:p>
            <a:r>
              <a:rPr lang="en-US" dirty="0"/>
              <a:t>private </a:t>
            </a:r>
            <a:r>
              <a:rPr lang="en-US" dirty="0" err="1"/>
              <a:t>int</a:t>
            </a:r>
            <a:r>
              <a:rPr lang="en-US" dirty="0"/>
              <a:t> </a:t>
            </a:r>
            <a:r>
              <a:rPr lang="en-US" dirty="0" err="1"/>
              <a:t>img</a:t>
            </a:r>
            <a:r>
              <a:rPr lang="en-US" dirty="0"/>
              <a:t>;</a:t>
            </a:r>
          </a:p>
          <a:p>
            <a:r>
              <a:rPr lang="en-US" dirty="0"/>
              <a:t>public </a:t>
            </a:r>
            <a:r>
              <a:rPr lang="en-US" b="1" dirty="0"/>
              <a:t>Player(</a:t>
            </a:r>
            <a:r>
              <a:rPr lang="en-US" dirty="0"/>
              <a:t>String </a:t>
            </a:r>
            <a:r>
              <a:rPr lang="en-US" dirty="0" err="1"/>
              <a:t>name,int</a:t>
            </a:r>
            <a:r>
              <a:rPr lang="en-US" dirty="0"/>
              <a:t> </a:t>
            </a:r>
            <a:r>
              <a:rPr lang="en-US" dirty="0" err="1"/>
              <a:t>img</a:t>
            </a:r>
            <a:r>
              <a:rPr lang="en-US" b="1" dirty="0"/>
              <a:t>)</a:t>
            </a:r>
            <a:r>
              <a:rPr lang="en-US" dirty="0"/>
              <a:t> </a:t>
            </a:r>
            <a:r>
              <a:rPr lang="en-US" b="1" dirty="0"/>
              <a:t>{</a:t>
            </a:r>
            <a:endParaRPr lang="en-US" dirty="0"/>
          </a:p>
          <a:p>
            <a:r>
              <a:rPr lang="en-US" dirty="0"/>
              <a:t>// TODO Auto-generated constructor stub</a:t>
            </a:r>
          </a:p>
          <a:p>
            <a:r>
              <a:rPr lang="en-US" b="1" dirty="0"/>
              <a:t>this</a:t>
            </a:r>
            <a:r>
              <a:rPr lang="en-US" dirty="0"/>
              <a:t>.name=name;</a:t>
            </a:r>
          </a:p>
          <a:p>
            <a:r>
              <a:rPr lang="en-US" b="1" dirty="0" err="1"/>
              <a:t>this</a:t>
            </a:r>
            <a:r>
              <a:rPr lang="en-US" dirty="0" err="1"/>
              <a:t>.img</a:t>
            </a:r>
            <a:r>
              <a:rPr lang="en-US" dirty="0"/>
              <a:t>=</a:t>
            </a:r>
            <a:r>
              <a:rPr lang="en-US" dirty="0" err="1"/>
              <a:t>img</a:t>
            </a:r>
            <a:r>
              <a:rPr lang="en-US" dirty="0"/>
              <a:t>;</a:t>
            </a:r>
          </a:p>
          <a:p>
            <a:r>
              <a:rPr lang="en-US" b="1" dirty="0"/>
              <a:t>}</a:t>
            </a:r>
            <a:endParaRPr lang="en-US" dirty="0"/>
          </a:p>
          <a:p>
            <a:r>
              <a:rPr lang="en-US" dirty="0"/>
              <a:t>public String </a:t>
            </a:r>
            <a:r>
              <a:rPr lang="en-US" b="1" dirty="0" err="1"/>
              <a:t>getName</a:t>
            </a:r>
            <a:r>
              <a:rPr lang="en-US" b="1" dirty="0"/>
              <a:t>()</a:t>
            </a:r>
            <a:r>
              <a:rPr lang="en-US" dirty="0"/>
              <a:t> </a:t>
            </a:r>
            <a:r>
              <a:rPr lang="en-US" b="1" dirty="0"/>
              <a:t>{</a:t>
            </a:r>
            <a:endParaRPr lang="en-US" dirty="0"/>
          </a:p>
          <a:p>
            <a:r>
              <a:rPr lang="en-US" b="1" dirty="0"/>
              <a:t>return</a:t>
            </a:r>
            <a:r>
              <a:rPr lang="en-US" dirty="0"/>
              <a:t> name;</a:t>
            </a:r>
          </a:p>
          <a:p>
            <a:r>
              <a:rPr lang="en-US" b="1" dirty="0"/>
              <a:t>}</a:t>
            </a:r>
            <a:endParaRPr lang="en-US" dirty="0"/>
          </a:p>
          <a:p>
            <a:r>
              <a:rPr lang="en-US" dirty="0"/>
              <a:t>public void </a:t>
            </a:r>
            <a:r>
              <a:rPr lang="en-US" b="1" dirty="0" err="1"/>
              <a:t>setName</a:t>
            </a:r>
            <a:r>
              <a:rPr lang="en-US" b="1" dirty="0"/>
              <a:t>(</a:t>
            </a:r>
            <a:r>
              <a:rPr lang="en-US" dirty="0"/>
              <a:t>String name</a:t>
            </a:r>
            <a:r>
              <a:rPr lang="en-US" b="1" dirty="0"/>
              <a:t>)</a:t>
            </a:r>
            <a:r>
              <a:rPr lang="en-US" dirty="0"/>
              <a:t> </a:t>
            </a:r>
            <a:r>
              <a:rPr lang="en-US" b="1" dirty="0"/>
              <a:t>{</a:t>
            </a:r>
            <a:endParaRPr lang="en-US" dirty="0"/>
          </a:p>
          <a:p>
            <a:r>
              <a:rPr lang="en-US" b="1" dirty="0"/>
              <a:t>this</a:t>
            </a:r>
            <a:r>
              <a:rPr lang="en-US" dirty="0"/>
              <a:t>.name = name;</a:t>
            </a:r>
          </a:p>
          <a:p>
            <a:r>
              <a:rPr lang="en-US" b="1" dirty="0"/>
              <a:t>}</a:t>
            </a:r>
            <a:endParaRPr lang="en-US" dirty="0"/>
          </a:p>
          <a:p>
            <a:r>
              <a:rPr lang="en-US" dirty="0"/>
              <a:t>public </a:t>
            </a:r>
            <a:r>
              <a:rPr lang="en-US" dirty="0" err="1"/>
              <a:t>int</a:t>
            </a:r>
            <a:r>
              <a:rPr lang="en-US" dirty="0"/>
              <a:t> </a:t>
            </a:r>
            <a:r>
              <a:rPr lang="en-US" b="1" dirty="0" err="1"/>
              <a:t>getImg</a:t>
            </a:r>
            <a:r>
              <a:rPr lang="en-US" b="1" dirty="0"/>
              <a:t>()</a:t>
            </a:r>
            <a:r>
              <a:rPr lang="en-US" dirty="0"/>
              <a:t> </a:t>
            </a:r>
            <a:r>
              <a:rPr lang="en-US" b="1" dirty="0"/>
              <a:t>{</a:t>
            </a:r>
            <a:endParaRPr lang="en-US" dirty="0"/>
          </a:p>
          <a:p>
            <a:r>
              <a:rPr lang="en-US" b="1" dirty="0"/>
              <a:t>return</a:t>
            </a:r>
            <a:r>
              <a:rPr lang="en-US" dirty="0"/>
              <a:t> </a:t>
            </a:r>
            <a:r>
              <a:rPr lang="en-US" dirty="0" err="1"/>
              <a:t>img</a:t>
            </a:r>
            <a:r>
              <a:rPr lang="en-US" dirty="0"/>
              <a:t>;</a:t>
            </a:r>
          </a:p>
          <a:p>
            <a:r>
              <a:rPr lang="en-US" b="1" dirty="0"/>
              <a:t>}</a:t>
            </a:r>
            <a:endParaRPr lang="en-US" dirty="0"/>
          </a:p>
          <a:p>
            <a:r>
              <a:rPr lang="en-US" dirty="0"/>
              <a:t>public void </a:t>
            </a:r>
            <a:r>
              <a:rPr lang="en-US" b="1" dirty="0" err="1"/>
              <a:t>setImg</a:t>
            </a:r>
            <a:r>
              <a:rPr lang="en-US" b="1" dirty="0"/>
              <a:t>(</a:t>
            </a:r>
            <a:r>
              <a:rPr lang="en-US" dirty="0" err="1"/>
              <a:t>int</a:t>
            </a:r>
            <a:r>
              <a:rPr lang="en-US" dirty="0"/>
              <a:t> </a:t>
            </a:r>
            <a:r>
              <a:rPr lang="en-US" dirty="0" err="1"/>
              <a:t>img</a:t>
            </a:r>
            <a:r>
              <a:rPr lang="en-US" b="1" dirty="0"/>
              <a:t>)</a:t>
            </a:r>
            <a:r>
              <a:rPr lang="en-US" dirty="0"/>
              <a:t> </a:t>
            </a:r>
            <a:r>
              <a:rPr lang="en-US" b="1" dirty="0"/>
              <a:t>{</a:t>
            </a:r>
            <a:endParaRPr lang="en-US" dirty="0"/>
          </a:p>
          <a:p>
            <a:r>
              <a:rPr lang="en-US" b="1" dirty="0" err="1"/>
              <a:t>this</a:t>
            </a:r>
            <a:r>
              <a:rPr lang="en-US" dirty="0" err="1"/>
              <a:t>.img</a:t>
            </a:r>
            <a:r>
              <a:rPr lang="en-US" dirty="0"/>
              <a:t> = </a:t>
            </a:r>
            <a:r>
              <a:rPr lang="en-US" dirty="0" err="1"/>
              <a:t>img</a:t>
            </a:r>
            <a:r>
              <a:rPr lang="en-US" dirty="0"/>
              <a:t>;</a:t>
            </a:r>
          </a:p>
          <a:p>
            <a:r>
              <a:rPr lang="en-US" b="1" dirty="0"/>
              <a:t>}}</a:t>
            </a:r>
            <a:endParaRPr lang="en-US" dirty="0"/>
          </a:p>
          <a:p>
            <a:endParaRPr lang="en-US" b="0" i="0" dirty="0">
              <a:solidFill>
                <a:srgbClr val="000000"/>
              </a:solidFill>
              <a:effectLst/>
              <a:latin typeface="Roboto"/>
            </a:endParaRPr>
          </a:p>
        </p:txBody>
      </p:sp>
    </p:spTree>
    <p:extLst>
      <p:ext uri="{BB962C8B-B14F-4D97-AF65-F5344CB8AC3E}">
        <p14:creationId xmlns:p14="http://schemas.microsoft.com/office/powerpoint/2010/main" val="101535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92531"/>
            <a:ext cx="7272808" cy="923330"/>
          </a:xfrm>
          <a:prstGeom prst="rect">
            <a:avLst/>
          </a:prstGeom>
        </p:spPr>
        <p:txBody>
          <a:bodyPr wrap="square">
            <a:spAutoFit/>
          </a:bodyPr>
          <a:lstStyle/>
          <a:p>
            <a:r>
              <a:rPr lang="en-US" b="1" u="sng" dirty="0">
                <a:solidFill>
                  <a:srgbClr val="000000"/>
                </a:solidFill>
                <a:latin typeface="Roboto"/>
              </a:rPr>
              <a:t>SECTION 2: Our ActivityMain.xml layout</a:t>
            </a:r>
            <a:endParaRPr lang="en-US" dirty="0">
              <a:solidFill>
                <a:srgbClr val="000000"/>
              </a:solidFill>
              <a:latin typeface="Roboto"/>
            </a:endParaRPr>
          </a:p>
          <a:p>
            <a:pPr>
              <a:buFont typeface="+mj-lt"/>
              <a:buAutoNum type="arabicPeriod"/>
            </a:pPr>
            <a:r>
              <a:rPr lang="en-US" sz="1200" dirty="0">
                <a:solidFill>
                  <a:srgbClr val="000000"/>
                </a:solidFill>
                <a:latin typeface="Roboto"/>
              </a:rPr>
              <a:t>Acts as our template Layout.</a:t>
            </a:r>
          </a:p>
          <a:p>
            <a:pPr>
              <a:buFont typeface="+mj-lt"/>
              <a:buAutoNum type="arabicPeriod"/>
            </a:pPr>
            <a:r>
              <a:rPr lang="en-US" sz="1200" dirty="0">
                <a:solidFill>
                  <a:srgbClr val="000000"/>
                </a:solidFill>
                <a:latin typeface="Roboto"/>
              </a:rPr>
              <a:t>Hold our </a:t>
            </a:r>
            <a:r>
              <a:rPr lang="en-US" sz="1200" dirty="0" err="1">
                <a:solidFill>
                  <a:srgbClr val="000000"/>
                </a:solidFill>
                <a:latin typeface="Roboto"/>
              </a:rPr>
              <a:t>ListView</a:t>
            </a:r>
            <a:r>
              <a:rPr lang="en-US" sz="1200" dirty="0">
                <a:solidFill>
                  <a:srgbClr val="000000"/>
                </a:solidFill>
                <a:latin typeface="Roboto"/>
              </a:rPr>
              <a:t> and </a:t>
            </a:r>
            <a:r>
              <a:rPr lang="en-US" sz="1200" dirty="0" err="1">
                <a:solidFill>
                  <a:srgbClr val="000000"/>
                </a:solidFill>
                <a:latin typeface="Roboto"/>
              </a:rPr>
              <a:t>SearchView</a:t>
            </a:r>
            <a:endParaRPr lang="en-US" sz="1200" dirty="0">
              <a:solidFill>
                <a:srgbClr val="000000"/>
              </a:solidFill>
              <a:latin typeface="Roboto"/>
            </a:endParaRPr>
          </a:p>
          <a:p>
            <a:endParaRPr lang="en-US" sz="1200" b="0" i="0" dirty="0">
              <a:solidFill>
                <a:srgbClr val="000000"/>
              </a:solidFill>
              <a:effectLst/>
              <a:latin typeface="Roboto"/>
            </a:endParaRPr>
          </a:p>
        </p:txBody>
      </p:sp>
      <p:sp>
        <p:nvSpPr>
          <p:cNvPr id="4" name="Rectangle 3"/>
          <p:cNvSpPr/>
          <p:nvPr/>
        </p:nvSpPr>
        <p:spPr>
          <a:xfrm>
            <a:off x="395536" y="978362"/>
            <a:ext cx="8352928" cy="5909310"/>
          </a:xfrm>
          <a:prstGeom prst="rect">
            <a:avLst/>
          </a:prstGeom>
        </p:spPr>
        <p:txBody>
          <a:bodyPr wrap="square">
            <a:spAutoFit/>
          </a:bodyPr>
          <a:lstStyle/>
          <a:p>
            <a:r>
              <a:rPr lang="en-US" sz="1400" dirty="0"/>
              <a:t>&lt;</a:t>
            </a:r>
            <a:r>
              <a:rPr lang="en-US" sz="1400" dirty="0" err="1"/>
              <a:t>RelativeLayout</a:t>
            </a:r>
            <a:r>
              <a:rPr lang="en-US" sz="1400" dirty="0"/>
              <a:t> </a:t>
            </a:r>
            <a:r>
              <a:rPr lang="en-US" sz="1400" dirty="0" err="1"/>
              <a:t>xmlns:android</a:t>
            </a:r>
            <a:r>
              <a:rPr lang="en-US" sz="1400" dirty="0"/>
              <a:t>="http://schemas.android.com/</a:t>
            </a:r>
            <a:r>
              <a:rPr lang="en-US" sz="1400" dirty="0" err="1"/>
              <a:t>apk</a:t>
            </a:r>
            <a:r>
              <a:rPr lang="en-US" sz="1400" dirty="0"/>
              <a:t>/res/android"</a:t>
            </a:r>
          </a:p>
          <a:p>
            <a:r>
              <a:rPr lang="en-US" sz="1400" dirty="0"/>
              <a:t>    </a:t>
            </a:r>
            <a:r>
              <a:rPr lang="en-US" sz="1400" dirty="0" err="1"/>
              <a:t>xmlns:tools</a:t>
            </a:r>
            <a:r>
              <a:rPr lang="en-US" sz="1400" dirty="0"/>
              <a:t>="http://schemas.android.com/tools"</a:t>
            </a:r>
          </a:p>
          <a:p>
            <a:r>
              <a:rPr lang="en-US" sz="1400" dirty="0"/>
              <a:t>    </a:t>
            </a:r>
            <a:r>
              <a:rPr lang="en-US" sz="1400" dirty="0" err="1"/>
              <a:t>android:layout_width</a:t>
            </a:r>
            <a:r>
              <a:rPr lang="en-US" sz="1400" dirty="0"/>
              <a:t>="</a:t>
            </a:r>
            <a:r>
              <a:rPr lang="en-US" sz="1400" dirty="0" err="1"/>
              <a:t>match_parent</a:t>
            </a:r>
            <a:r>
              <a:rPr lang="en-US" sz="1400" dirty="0"/>
              <a:t>"</a:t>
            </a:r>
          </a:p>
          <a:p>
            <a:r>
              <a:rPr lang="en-US" sz="1400" dirty="0"/>
              <a:t>    </a:t>
            </a:r>
            <a:r>
              <a:rPr lang="en-US" sz="1400" dirty="0" err="1"/>
              <a:t>android:layout_height</a:t>
            </a:r>
            <a:r>
              <a:rPr lang="en-US" sz="1400" dirty="0"/>
              <a:t>="</a:t>
            </a:r>
            <a:r>
              <a:rPr lang="en-US" sz="1400" dirty="0" err="1"/>
              <a:t>match_parent</a:t>
            </a:r>
            <a:r>
              <a:rPr lang="en-US" sz="1400" dirty="0"/>
              <a:t>"</a:t>
            </a:r>
          </a:p>
          <a:p>
            <a:r>
              <a:rPr lang="en-US" sz="1400" dirty="0"/>
              <a:t>    </a:t>
            </a:r>
            <a:r>
              <a:rPr lang="en-US" sz="1400" dirty="0" err="1"/>
              <a:t>android:paddingBottom</a:t>
            </a:r>
            <a:r>
              <a:rPr lang="en-US" sz="1400" dirty="0"/>
              <a:t>="@</a:t>
            </a:r>
            <a:r>
              <a:rPr lang="en-US" sz="1400" dirty="0" err="1"/>
              <a:t>dimen</a:t>
            </a:r>
            <a:r>
              <a:rPr lang="en-US" sz="1400" dirty="0"/>
              <a:t>/</a:t>
            </a:r>
            <a:r>
              <a:rPr lang="en-US" sz="1400" dirty="0" err="1"/>
              <a:t>activity_vertical_margin</a:t>
            </a:r>
            <a:r>
              <a:rPr lang="en-US" sz="1400" dirty="0"/>
              <a:t>"</a:t>
            </a:r>
          </a:p>
          <a:p>
            <a:r>
              <a:rPr lang="en-US" sz="1400" dirty="0"/>
              <a:t>    </a:t>
            </a:r>
            <a:r>
              <a:rPr lang="en-US" sz="1400" dirty="0" err="1"/>
              <a:t>android:paddingLeft</a:t>
            </a:r>
            <a:r>
              <a:rPr lang="en-US" sz="1400" dirty="0"/>
              <a:t>="@</a:t>
            </a:r>
            <a:r>
              <a:rPr lang="en-US" sz="1400" dirty="0" err="1"/>
              <a:t>dimen</a:t>
            </a:r>
            <a:r>
              <a:rPr lang="en-US" sz="1400" dirty="0"/>
              <a:t>/</a:t>
            </a:r>
            <a:r>
              <a:rPr lang="en-US" sz="1400" dirty="0" err="1"/>
              <a:t>activity_horizontal_margin</a:t>
            </a:r>
            <a:r>
              <a:rPr lang="en-US" sz="1400" dirty="0"/>
              <a:t>"</a:t>
            </a:r>
          </a:p>
          <a:p>
            <a:r>
              <a:rPr lang="en-US" sz="1400" dirty="0"/>
              <a:t>    </a:t>
            </a:r>
            <a:r>
              <a:rPr lang="en-US" sz="1400" dirty="0" err="1"/>
              <a:t>android:paddingRight</a:t>
            </a:r>
            <a:r>
              <a:rPr lang="en-US" sz="1400" dirty="0"/>
              <a:t>="@</a:t>
            </a:r>
            <a:r>
              <a:rPr lang="en-US" sz="1400" dirty="0" err="1"/>
              <a:t>dimen</a:t>
            </a:r>
            <a:r>
              <a:rPr lang="en-US" sz="1400" dirty="0"/>
              <a:t>/</a:t>
            </a:r>
            <a:r>
              <a:rPr lang="en-US" sz="1400" dirty="0" err="1"/>
              <a:t>activity_horizontal_margin</a:t>
            </a:r>
            <a:r>
              <a:rPr lang="en-US" sz="1400" dirty="0"/>
              <a:t>"</a:t>
            </a:r>
          </a:p>
          <a:p>
            <a:r>
              <a:rPr lang="en-US" sz="1400" dirty="0"/>
              <a:t>    </a:t>
            </a:r>
            <a:r>
              <a:rPr lang="en-US" sz="1400" dirty="0" err="1"/>
              <a:t>android:paddingTop</a:t>
            </a:r>
            <a:r>
              <a:rPr lang="en-US" sz="1400" dirty="0"/>
              <a:t>="@</a:t>
            </a:r>
            <a:r>
              <a:rPr lang="en-US" sz="1400" dirty="0" err="1"/>
              <a:t>dimen</a:t>
            </a:r>
            <a:r>
              <a:rPr lang="en-US" sz="1400" dirty="0"/>
              <a:t>/</a:t>
            </a:r>
            <a:r>
              <a:rPr lang="en-US" sz="1400" dirty="0" err="1"/>
              <a:t>activity_vertical_margin</a:t>
            </a:r>
            <a:r>
              <a:rPr lang="en-US" sz="1400" dirty="0"/>
              <a:t>"</a:t>
            </a:r>
          </a:p>
          <a:p>
            <a:r>
              <a:rPr lang="en-US" sz="1400" dirty="0"/>
              <a:t>    </a:t>
            </a:r>
            <a:r>
              <a:rPr lang="en-US" sz="1400" dirty="0" err="1"/>
              <a:t>tools:context</a:t>
            </a:r>
            <a:r>
              <a:rPr lang="en-US" sz="1400" dirty="0"/>
              <a:t>=".</a:t>
            </a:r>
            <a:r>
              <a:rPr lang="en-US" sz="1400" dirty="0" err="1"/>
              <a:t>MainActivity</a:t>
            </a:r>
            <a:r>
              <a:rPr lang="en-US" sz="1400" dirty="0"/>
              <a:t>" &gt;</a:t>
            </a:r>
          </a:p>
          <a:p>
            <a:r>
              <a:rPr lang="en-US" sz="1400" dirty="0"/>
              <a:t>    &lt;</a:t>
            </a:r>
            <a:r>
              <a:rPr lang="en-US" sz="1400" dirty="0" err="1"/>
              <a:t>SearchView</a:t>
            </a:r>
            <a:endParaRPr lang="en-US" sz="1400" dirty="0"/>
          </a:p>
          <a:p>
            <a:r>
              <a:rPr lang="en-US" sz="1400" dirty="0"/>
              <a:t>        </a:t>
            </a:r>
            <a:r>
              <a:rPr lang="en-US" sz="1400" dirty="0" err="1"/>
              <a:t>android:id</a:t>
            </a:r>
            <a:r>
              <a:rPr lang="en-US" sz="1400" dirty="0"/>
              <a:t>="@+id/searchView1"</a:t>
            </a:r>
          </a:p>
          <a:p>
            <a:r>
              <a:rPr lang="en-US" sz="1400" dirty="0"/>
              <a:t>        </a:t>
            </a:r>
            <a:r>
              <a:rPr lang="en-US" sz="1400" dirty="0" err="1"/>
              <a:t>android:layout_width</a:t>
            </a:r>
            <a:r>
              <a:rPr lang="en-US" sz="1400" dirty="0"/>
              <a:t>="</a:t>
            </a:r>
            <a:r>
              <a:rPr lang="en-US" sz="1400" dirty="0" err="1"/>
              <a:t>wrap_content</a:t>
            </a:r>
            <a:r>
              <a:rPr lang="en-US" sz="1400" dirty="0"/>
              <a:t>"</a:t>
            </a:r>
          </a:p>
          <a:p>
            <a:r>
              <a:rPr lang="en-US" sz="1400" dirty="0"/>
              <a:t>        </a:t>
            </a:r>
            <a:r>
              <a:rPr lang="en-US" sz="1400" dirty="0" err="1"/>
              <a:t>android:layout_height</a:t>
            </a:r>
            <a:r>
              <a:rPr lang="en-US" sz="1400" dirty="0"/>
              <a:t>="</a:t>
            </a:r>
            <a:r>
              <a:rPr lang="en-US" sz="1400" dirty="0" err="1"/>
              <a:t>wrap_content</a:t>
            </a:r>
            <a:r>
              <a:rPr lang="en-US" sz="1400" dirty="0"/>
              <a:t>"</a:t>
            </a:r>
          </a:p>
          <a:p>
            <a:r>
              <a:rPr lang="en-US" sz="1400" dirty="0"/>
              <a:t>        </a:t>
            </a:r>
            <a:r>
              <a:rPr lang="en-US" sz="1400" dirty="0" err="1"/>
              <a:t>android:layout_alignParentLeft</a:t>
            </a:r>
            <a:r>
              <a:rPr lang="en-US" sz="1400" dirty="0"/>
              <a:t>="true"</a:t>
            </a:r>
          </a:p>
          <a:p>
            <a:r>
              <a:rPr lang="en-US" sz="1400" dirty="0"/>
              <a:t>        </a:t>
            </a:r>
            <a:r>
              <a:rPr lang="en-US" sz="1400" dirty="0" err="1"/>
              <a:t>android:layout_alignParentTop</a:t>
            </a:r>
            <a:r>
              <a:rPr lang="en-US" sz="1400" dirty="0"/>
              <a:t>="true"</a:t>
            </a:r>
          </a:p>
          <a:p>
            <a:r>
              <a:rPr lang="en-US" sz="1400" dirty="0"/>
              <a:t>        </a:t>
            </a:r>
            <a:r>
              <a:rPr lang="en-US" sz="1400" dirty="0" err="1"/>
              <a:t>android:layout_alignRight</a:t>
            </a:r>
            <a:r>
              <a:rPr lang="en-US" sz="1400" dirty="0"/>
              <a:t>="@+id/listView1"</a:t>
            </a:r>
          </a:p>
          <a:p>
            <a:r>
              <a:rPr lang="en-US" sz="1400" dirty="0"/>
              <a:t>        </a:t>
            </a:r>
            <a:r>
              <a:rPr lang="en-US" sz="1400" dirty="0" err="1"/>
              <a:t>android:layout_marginLeft</a:t>
            </a:r>
            <a:r>
              <a:rPr lang="en-US" sz="1400" dirty="0"/>
              <a:t>="14dp"</a:t>
            </a:r>
          </a:p>
          <a:p>
            <a:r>
              <a:rPr lang="en-US" sz="1400" dirty="0"/>
              <a:t>        </a:t>
            </a:r>
            <a:r>
              <a:rPr lang="en-US" sz="1400" dirty="0" err="1"/>
              <a:t>android:queryHint</a:t>
            </a:r>
            <a:r>
              <a:rPr lang="en-US" sz="1400" dirty="0"/>
              <a:t>="Search.." &gt;</a:t>
            </a:r>
          </a:p>
          <a:p>
            <a:r>
              <a:rPr lang="en-US" sz="1400" dirty="0"/>
              <a:t>    &lt;/</a:t>
            </a:r>
            <a:r>
              <a:rPr lang="en-US" sz="1400" dirty="0" err="1"/>
              <a:t>SearchView</a:t>
            </a:r>
            <a:r>
              <a:rPr lang="en-US" sz="1400" dirty="0"/>
              <a:t>&gt;</a:t>
            </a:r>
          </a:p>
          <a:p>
            <a:r>
              <a:rPr lang="en-US" sz="1400" dirty="0"/>
              <a:t>    &lt;</a:t>
            </a:r>
            <a:r>
              <a:rPr lang="en-US" sz="1400" dirty="0" err="1"/>
              <a:t>ListView</a:t>
            </a:r>
            <a:endParaRPr lang="en-US" sz="1400" dirty="0"/>
          </a:p>
          <a:p>
            <a:r>
              <a:rPr lang="en-US" sz="1400" dirty="0"/>
              <a:t>        </a:t>
            </a:r>
            <a:r>
              <a:rPr lang="en-US" sz="1400" dirty="0" err="1"/>
              <a:t>android:id</a:t>
            </a:r>
            <a:r>
              <a:rPr lang="en-US" sz="1400" dirty="0"/>
              <a:t>="@+id/listView1"</a:t>
            </a:r>
          </a:p>
          <a:p>
            <a:r>
              <a:rPr lang="en-US" sz="1400" dirty="0"/>
              <a:t>        </a:t>
            </a:r>
            <a:r>
              <a:rPr lang="en-US" sz="1400" dirty="0" err="1"/>
              <a:t>android:layout_width</a:t>
            </a:r>
            <a:r>
              <a:rPr lang="en-US" sz="1400" dirty="0"/>
              <a:t>="</a:t>
            </a:r>
            <a:r>
              <a:rPr lang="en-US" sz="1400" dirty="0" err="1"/>
              <a:t>match_parent</a:t>
            </a:r>
            <a:r>
              <a:rPr lang="en-US" sz="1400" dirty="0"/>
              <a:t>"</a:t>
            </a:r>
          </a:p>
          <a:p>
            <a:r>
              <a:rPr lang="en-US" sz="1400" dirty="0"/>
              <a:t>        </a:t>
            </a:r>
            <a:r>
              <a:rPr lang="en-US" sz="1400" dirty="0" err="1"/>
              <a:t>android:layout_height</a:t>
            </a:r>
            <a:r>
              <a:rPr lang="en-US" sz="1400" dirty="0"/>
              <a:t>="</a:t>
            </a:r>
            <a:r>
              <a:rPr lang="en-US" sz="1400" dirty="0" err="1"/>
              <a:t>wrap_content</a:t>
            </a:r>
            <a:r>
              <a:rPr lang="en-US" sz="1400" dirty="0"/>
              <a:t>"</a:t>
            </a:r>
          </a:p>
          <a:p>
            <a:r>
              <a:rPr lang="en-US" sz="1400" dirty="0"/>
              <a:t>        </a:t>
            </a:r>
            <a:r>
              <a:rPr lang="en-US" sz="1400" dirty="0" err="1"/>
              <a:t>android:layout_alignParentLeft</a:t>
            </a:r>
            <a:r>
              <a:rPr lang="en-US" sz="1400" dirty="0"/>
              <a:t>="true"</a:t>
            </a:r>
          </a:p>
          <a:p>
            <a:r>
              <a:rPr lang="en-US" sz="1400" dirty="0"/>
              <a:t>        </a:t>
            </a:r>
            <a:r>
              <a:rPr lang="en-US" sz="1400" dirty="0" err="1"/>
              <a:t>android:layout_below</a:t>
            </a:r>
            <a:r>
              <a:rPr lang="en-US" sz="1400" dirty="0"/>
              <a:t>="@+id/searchView1" &gt;</a:t>
            </a:r>
          </a:p>
          <a:p>
            <a:r>
              <a:rPr lang="en-US" sz="1400" dirty="0"/>
              <a:t>    &lt;/</a:t>
            </a:r>
            <a:r>
              <a:rPr lang="en-US" sz="1400" dirty="0" err="1"/>
              <a:t>ListView</a:t>
            </a:r>
            <a:r>
              <a:rPr lang="en-US" sz="1400" dirty="0"/>
              <a:t>&gt;</a:t>
            </a:r>
          </a:p>
          <a:p>
            <a:r>
              <a:rPr lang="en-US" sz="1400" dirty="0"/>
              <a:t>&lt;/</a:t>
            </a:r>
            <a:r>
              <a:rPr lang="en-US" sz="1400" dirty="0" err="1"/>
              <a:t>RelativeLayout</a:t>
            </a:r>
            <a:r>
              <a:rPr lang="en-US" sz="1400" dirty="0"/>
              <a:t>&gt;</a:t>
            </a:r>
          </a:p>
        </p:txBody>
      </p:sp>
    </p:spTree>
    <p:extLst>
      <p:ext uri="{BB962C8B-B14F-4D97-AF65-F5344CB8AC3E}">
        <p14:creationId xmlns:p14="http://schemas.microsoft.com/office/powerpoint/2010/main" val="204749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3967753" cy="369332"/>
          </a:xfrm>
          <a:prstGeom prst="rect">
            <a:avLst/>
          </a:prstGeom>
        </p:spPr>
        <p:txBody>
          <a:bodyPr wrap="none">
            <a:spAutoFit/>
          </a:bodyPr>
          <a:lstStyle/>
          <a:p>
            <a:r>
              <a:rPr lang="en-US" b="1" u="sng" dirty="0">
                <a:solidFill>
                  <a:srgbClr val="000000"/>
                </a:solidFill>
                <a:latin typeface="Roboto"/>
              </a:rPr>
              <a:t>SECTION 2: Our Model.xml Layout</a:t>
            </a:r>
            <a:endParaRPr lang="en-US" dirty="0"/>
          </a:p>
        </p:txBody>
      </p:sp>
      <p:sp>
        <p:nvSpPr>
          <p:cNvPr id="3" name="Rectangle 2"/>
          <p:cNvSpPr/>
          <p:nvPr/>
        </p:nvSpPr>
        <p:spPr>
          <a:xfrm>
            <a:off x="179512" y="620688"/>
            <a:ext cx="8964488" cy="923330"/>
          </a:xfrm>
          <a:prstGeom prst="rect">
            <a:avLst/>
          </a:prstGeom>
        </p:spPr>
        <p:txBody>
          <a:bodyPr wrap="square">
            <a:spAutoFit/>
          </a:bodyPr>
          <a:lstStyle/>
          <a:p>
            <a:pPr>
              <a:buFont typeface="+mj-lt"/>
              <a:buAutoNum type="arabicPeriod"/>
            </a:pPr>
            <a:r>
              <a:rPr lang="en-US" dirty="0">
                <a:solidFill>
                  <a:srgbClr val="000000"/>
                </a:solidFill>
                <a:latin typeface="Roboto"/>
              </a:rPr>
              <a:t>Acts as our Row </a:t>
            </a:r>
            <a:r>
              <a:rPr lang="en-US" dirty="0" err="1">
                <a:solidFill>
                  <a:srgbClr val="000000"/>
                </a:solidFill>
                <a:latin typeface="Roboto"/>
              </a:rPr>
              <a:t>Model.Remember</a:t>
            </a:r>
            <a:r>
              <a:rPr lang="en-US" dirty="0">
                <a:solidFill>
                  <a:srgbClr val="000000"/>
                </a:solidFill>
                <a:latin typeface="Roboto"/>
              </a:rPr>
              <a:t> we want to display </a:t>
            </a:r>
            <a:r>
              <a:rPr lang="en-US" dirty="0" err="1">
                <a:solidFill>
                  <a:srgbClr val="000000"/>
                </a:solidFill>
                <a:latin typeface="Roboto"/>
              </a:rPr>
              <a:t>Listview</a:t>
            </a:r>
            <a:r>
              <a:rPr lang="en-US" dirty="0">
                <a:solidFill>
                  <a:srgbClr val="000000"/>
                </a:solidFill>
                <a:latin typeface="Roboto"/>
              </a:rPr>
              <a:t> with images and </a:t>
            </a:r>
            <a:r>
              <a:rPr lang="en-US" dirty="0" err="1">
                <a:solidFill>
                  <a:srgbClr val="000000"/>
                </a:solidFill>
                <a:latin typeface="Roboto"/>
              </a:rPr>
              <a:t>text.So</a:t>
            </a:r>
            <a:r>
              <a:rPr lang="en-US" dirty="0">
                <a:solidFill>
                  <a:srgbClr val="000000"/>
                </a:solidFill>
                <a:latin typeface="Roboto"/>
              </a:rPr>
              <a:t> its how a single row in our </a:t>
            </a:r>
            <a:r>
              <a:rPr lang="en-US" dirty="0" err="1">
                <a:solidFill>
                  <a:srgbClr val="000000"/>
                </a:solidFill>
                <a:latin typeface="Roboto"/>
              </a:rPr>
              <a:t>ListView</a:t>
            </a:r>
            <a:r>
              <a:rPr lang="en-US" dirty="0">
                <a:solidFill>
                  <a:srgbClr val="000000"/>
                </a:solidFill>
                <a:latin typeface="Roboto"/>
              </a:rPr>
              <a:t> shall appear.</a:t>
            </a:r>
          </a:p>
          <a:p>
            <a:pPr>
              <a:buFont typeface="+mj-lt"/>
              <a:buAutoNum type="arabicPeriod"/>
            </a:pPr>
            <a:r>
              <a:rPr lang="en-US" dirty="0">
                <a:solidFill>
                  <a:srgbClr val="000000"/>
                </a:solidFill>
                <a:latin typeface="Roboto"/>
              </a:rPr>
              <a:t>Contains Images </a:t>
            </a:r>
            <a:r>
              <a:rPr lang="en-US" dirty="0" err="1">
                <a:solidFill>
                  <a:srgbClr val="000000"/>
                </a:solidFill>
                <a:latin typeface="Roboto"/>
              </a:rPr>
              <a:t>andText</a:t>
            </a:r>
            <a:r>
              <a:rPr lang="en-US" dirty="0">
                <a:solidFill>
                  <a:srgbClr val="000000"/>
                </a:solidFill>
                <a:latin typeface="Roboto"/>
              </a:rPr>
              <a:t>.</a:t>
            </a:r>
            <a:endParaRPr lang="en-US" b="0" i="0" dirty="0">
              <a:solidFill>
                <a:srgbClr val="000000"/>
              </a:solidFill>
              <a:effectLst/>
              <a:latin typeface="Roboto"/>
            </a:endParaRPr>
          </a:p>
        </p:txBody>
      </p:sp>
      <p:sp>
        <p:nvSpPr>
          <p:cNvPr id="4" name="Rectangle 3"/>
          <p:cNvSpPr/>
          <p:nvPr/>
        </p:nvSpPr>
        <p:spPr>
          <a:xfrm>
            <a:off x="555993" y="1678742"/>
            <a:ext cx="7182544" cy="5047536"/>
          </a:xfrm>
          <a:prstGeom prst="rect">
            <a:avLst/>
          </a:prstGeom>
        </p:spPr>
        <p:txBody>
          <a:bodyPr wrap="square">
            <a:spAutoFit/>
          </a:bodyPr>
          <a:lstStyle/>
          <a:p>
            <a:r>
              <a:rPr lang="en-US" sz="1400" dirty="0"/>
              <a:t>&lt;?xml version="1.0" encoding="utf-8"?&gt;</a:t>
            </a:r>
          </a:p>
          <a:p>
            <a:r>
              <a:rPr lang="en-US" sz="1400" dirty="0"/>
              <a:t>&lt;</a:t>
            </a:r>
            <a:r>
              <a:rPr lang="en-US" sz="1400" dirty="0" err="1"/>
              <a:t>RelativeLayout</a:t>
            </a:r>
            <a:r>
              <a:rPr lang="en-US" sz="1400" dirty="0"/>
              <a:t> </a:t>
            </a:r>
            <a:r>
              <a:rPr lang="en-US" sz="1400" dirty="0" err="1"/>
              <a:t>xmlns:android</a:t>
            </a:r>
            <a:r>
              <a:rPr lang="en-US" sz="1400" dirty="0"/>
              <a:t>="http://schemas.android.com/</a:t>
            </a:r>
            <a:r>
              <a:rPr lang="en-US" sz="1400" dirty="0" err="1"/>
              <a:t>apk</a:t>
            </a:r>
            <a:r>
              <a:rPr lang="en-US" sz="1400" dirty="0"/>
              <a:t>/res/android"</a:t>
            </a:r>
          </a:p>
          <a:p>
            <a:r>
              <a:rPr lang="en-US" sz="1400" dirty="0"/>
              <a:t>    </a:t>
            </a:r>
            <a:r>
              <a:rPr lang="en-US" sz="1400" dirty="0" err="1"/>
              <a:t>android:layout_width</a:t>
            </a:r>
            <a:r>
              <a:rPr lang="en-US" sz="1400" dirty="0"/>
              <a:t>="</a:t>
            </a:r>
            <a:r>
              <a:rPr lang="en-US" sz="1400" dirty="0" err="1"/>
              <a:t>match_parent</a:t>
            </a:r>
            <a:r>
              <a:rPr lang="en-US" sz="1400" dirty="0"/>
              <a:t>"</a:t>
            </a:r>
          </a:p>
          <a:p>
            <a:r>
              <a:rPr lang="en-US" sz="1400" dirty="0"/>
              <a:t>    </a:t>
            </a:r>
            <a:r>
              <a:rPr lang="en-US" sz="1400" dirty="0" err="1"/>
              <a:t>android:layout_height</a:t>
            </a:r>
            <a:r>
              <a:rPr lang="en-US" sz="1400" dirty="0"/>
              <a:t>="</a:t>
            </a:r>
            <a:r>
              <a:rPr lang="en-US" sz="1400" dirty="0" err="1"/>
              <a:t>match_parent</a:t>
            </a:r>
            <a:r>
              <a:rPr lang="en-US" sz="1400" dirty="0"/>
              <a:t>" &gt;</a:t>
            </a:r>
          </a:p>
          <a:p>
            <a:r>
              <a:rPr lang="en-US" sz="1400" dirty="0"/>
              <a:t>    &lt;</a:t>
            </a:r>
            <a:r>
              <a:rPr lang="en-US" sz="1400" dirty="0" err="1"/>
              <a:t>ImageView</a:t>
            </a:r>
            <a:endParaRPr lang="en-US" sz="1400" dirty="0"/>
          </a:p>
          <a:p>
            <a:r>
              <a:rPr lang="en-US" sz="1400" dirty="0"/>
              <a:t>        </a:t>
            </a:r>
            <a:r>
              <a:rPr lang="en-US" sz="1400" dirty="0" err="1"/>
              <a:t>android:id</a:t>
            </a:r>
            <a:r>
              <a:rPr lang="en-US" sz="1400" dirty="0"/>
              <a:t>="@+id/imageView1"</a:t>
            </a:r>
          </a:p>
          <a:p>
            <a:r>
              <a:rPr lang="en-US" sz="1400" dirty="0"/>
              <a:t>        </a:t>
            </a:r>
            <a:r>
              <a:rPr lang="en-US" sz="1400" dirty="0" err="1"/>
              <a:t>android:layout_width</a:t>
            </a:r>
            <a:r>
              <a:rPr lang="en-US" sz="1400" dirty="0"/>
              <a:t>="</a:t>
            </a:r>
            <a:r>
              <a:rPr lang="en-US" sz="1400" dirty="0" err="1"/>
              <a:t>wrap_content</a:t>
            </a:r>
            <a:r>
              <a:rPr lang="en-US" sz="1400" dirty="0"/>
              <a:t>"</a:t>
            </a:r>
          </a:p>
          <a:p>
            <a:r>
              <a:rPr lang="en-US" sz="1400" dirty="0"/>
              <a:t>        </a:t>
            </a:r>
            <a:r>
              <a:rPr lang="en-US" sz="1400" dirty="0" err="1"/>
              <a:t>android:layout_height</a:t>
            </a:r>
            <a:r>
              <a:rPr lang="en-US" sz="1400" dirty="0"/>
              <a:t>="</a:t>
            </a:r>
            <a:r>
              <a:rPr lang="en-US" sz="1400" dirty="0" err="1"/>
              <a:t>wrap_content</a:t>
            </a:r>
            <a:r>
              <a:rPr lang="en-US" sz="1400" dirty="0"/>
              <a:t>"</a:t>
            </a:r>
          </a:p>
          <a:p>
            <a:r>
              <a:rPr lang="en-US" sz="1400" dirty="0"/>
              <a:t>        </a:t>
            </a:r>
            <a:r>
              <a:rPr lang="en-US" sz="1400" dirty="0" err="1"/>
              <a:t>android:layout_alignParentLeft</a:t>
            </a:r>
            <a:r>
              <a:rPr lang="en-US" sz="1400" dirty="0"/>
              <a:t>="true"</a:t>
            </a:r>
          </a:p>
          <a:p>
            <a:r>
              <a:rPr lang="en-US" sz="1400" dirty="0"/>
              <a:t>        </a:t>
            </a:r>
            <a:r>
              <a:rPr lang="en-US" sz="1400" dirty="0" err="1"/>
              <a:t>android:layout_alignParentTop</a:t>
            </a:r>
            <a:r>
              <a:rPr lang="en-US" sz="1400" dirty="0"/>
              <a:t>="true"</a:t>
            </a:r>
          </a:p>
          <a:p>
            <a:r>
              <a:rPr lang="en-US" sz="1400" dirty="0"/>
              <a:t>        </a:t>
            </a:r>
            <a:r>
              <a:rPr lang="en-US" sz="1400" dirty="0" err="1"/>
              <a:t>android:layout_marginLeft</a:t>
            </a:r>
            <a:r>
              <a:rPr lang="en-US" sz="1400" dirty="0"/>
              <a:t>="40dp"</a:t>
            </a:r>
          </a:p>
          <a:p>
            <a:r>
              <a:rPr lang="en-US" sz="1400" dirty="0"/>
              <a:t>        </a:t>
            </a:r>
            <a:r>
              <a:rPr lang="en-US" sz="1400" dirty="0" err="1"/>
              <a:t>android:layout_marginTop</a:t>
            </a:r>
            <a:r>
              <a:rPr lang="en-US" sz="1400" dirty="0"/>
              <a:t>="44dp"</a:t>
            </a:r>
          </a:p>
          <a:p>
            <a:r>
              <a:rPr lang="en-US" sz="1400" dirty="0"/>
              <a:t>        </a:t>
            </a:r>
            <a:r>
              <a:rPr lang="en-US" sz="1400" dirty="0" err="1"/>
              <a:t>android:src</a:t>
            </a:r>
            <a:r>
              <a:rPr lang="en-US" sz="1400" dirty="0"/>
              <a:t>="@</a:t>
            </a:r>
            <a:r>
              <a:rPr lang="en-US" sz="1400" dirty="0" err="1"/>
              <a:t>drawable</a:t>
            </a:r>
            <a:r>
              <a:rPr lang="en-US" sz="1400" dirty="0"/>
              <a:t>/</a:t>
            </a:r>
            <a:r>
              <a:rPr lang="en-US" sz="1400" dirty="0" err="1"/>
              <a:t>ic_launcher</a:t>
            </a:r>
            <a:r>
              <a:rPr lang="en-US" sz="1400" dirty="0"/>
              <a:t>" /&gt;</a:t>
            </a:r>
          </a:p>
          <a:p>
            <a:r>
              <a:rPr lang="en-US" sz="1400" dirty="0"/>
              <a:t>    &lt;</a:t>
            </a:r>
            <a:r>
              <a:rPr lang="en-US" sz="1400" dirty="0" err="1"/>
              <a:t>TextView</a:t>
            </a:r>
            <a:endParaRPr lang="en-US" sz="1400" dirty="0"/>
          </a:p>
          <a:p>
            <a:r>
              <a:rPr lang="en-US" sz="1400" dirty="0"/>
              <a:t>        </a:t>
            </a:r>
            <a:r>
              <a:rPr lang="en-US" sz="1400" dirty="0" err="1"/>
              <a:t>android:id</a:t>
            </a:r>
            <a:r>
              <a:rPr lang="en-US" sz="1400" dirty="0"/>
              <a:t>="@+id/</a:t>
            </a:r>
            <a:r>
              <a:rPr lang="en-US" sz="1400" dirty="0" err="1"/>
              <a:t>nameTv</a:t>
            </a:r>
            <a:r>
              <a:rPr lang="en-US" sz="1400" dirty="0"/>
              <a:t>"</a:t>
            </a:r>
          </a:p>
          <a:p>
            <a:r>
              <a:rPr lang="en-US" sz="1400" dirty="0"/>
              <a:t>        </a:t>
            </a:r>
            <a:r>
              <a:rPr lang="en-US" sz="1400" dirty="0" err="1"/>
              <a:t>android:layout_width</a:t>
            </a:r>
            <a:r>
              <a:rPr lang="en-US" sz="1400" dirty="0"/>
              <a:t>="</a:t>
            </a:r>
            <a:r>
              <a:rPr lang="en-US" sz="1400" dirty="0" err="1"/>
              <a:t>wrap_content</a:t>
            </a:r>
            <a:r>
              <a:rPr lang="en-US" sz="1400" dirty="0"/>
              <a:t>"</a:t>
            </a:r>
          </a:p>
          <a:p>
            <a:r>
              <a:rPr lang="en-US" sz="1400" dirty="0"/>
              <a:t>        </a:t>
            </a:r>
            <a:r>
              <a:rPr lang="en-US" sz="1400" dirty="0" err="1"/>
              <a:t>android:layout_height</a:t>
            </a:r>
            <a:r>
              <a:rPr lang="en-US" sz="1400" dirty="0"/>
              <a:t>="</a:t>
            </a:r>
            <a:r>
              <a:rPr lang="en-US" sz="1400" dirty="0" err="1"/>
              <a:t>wrap_content</a:t>
            </a:r>
            <a:r>
              <a:rPr lang="en-US" sz="1400" dirty="0"/>
              <a:t>"</a:t>
            </a:r>
          </a:p>
          <a:p>
            <a:r>
              <a:rPr lang="en-US" sz="1400" dirty="0"/>
              <a:t>        </a:t>
            </a:r>
            <a:r>
              <a:rPr lang="en-US" sz="1400" dirty="0" err="1"/>
              <a:t>android:layout_alignTop</a:t>
            </a:r>
            <a:r>
              <a:rPr lang="en-US" sz="1400" dirty="0"/>
              <a:t>="@+id/imageView1"</a:t>
            </a:r>
          </a:p>
          <a:p>
            <a:r>
              <a:rPr lang="en-US" sz="1400" dirty="0"/>
              <a:t>        </a:t>
            </a:r>
            <a:r>
              <a:rPr lang="en-US" sz="1400" dirty="0" err="1"/>
              <a:t>android:layout_toRightOf</a:t>
            </a:r>
            <a:r>
              <a:rPr lang="en-US" sz="1400" dirty="0"/>
              <a:t>="@+id/imageView1"</a:t>
            </a:r>
          </a:p>
          <a:p>
            <a:r>
              <a:rPr lang="en-US" sz="1400" dirty="0"/>
              <a:t>        </a:t>
            </a:r>
            <a:r>
              <a:rPr lang="en-US" sz="1400" dirty="0" err="1"/>
              <a:t>android:text</a:t>
            </a:r>
            <a:r>
              <a:rPr lang="en-US" sz="1400" dirty="0"/>
              <a:t>="Name"</a:t>
            </a:r>
          </a:p>
          <a:p>
            <a:r>
              <a:rPr lang="en-US" sz="1400" dirty="0"/>
              <a:t>        </a:t>
            </a:r>
            <a:r>
              <a:rPr lang="en-US" sz="1400" dirty="0" err="1"/>
              <a:t>android:padding</a:t>
            </a:r>
            <a:r>
              <a:rPr lang="en-US" sz="1400" dirty="0"/>
              <a:t>="10dp"</a:t>
            </a:r>
          </a:p>
          <a:p>
            <a:r>
              <a:rPr lang="en-US" sz="1400" dirty="0"/>
              <a:t>        </a:t>
            </a:r>
            <a:r>
              <a:rPr lang="en-US" sz="1400" dirty="0" err="1"/>
              <a:t>android:textAppearance</a:t>
            </a:r>
            <a:r>
              <a:rPr lang="en-US" sz="1400" dirty="0"/>
              <a:t>="?</a:t>
            </a:r>
            <a:r>
              <a:rPr lang="en-US" sz="1400" dirty="0" err="1"/>
              <a:t>android:attr</a:t>
            </a:r>
            <a:r>
              <a:rPr lang="en-US" sz="1400" dirty="0"/>
              <a:t>/</a:t>
            </a:r>
            <a:r>
              <a:rPr lang="en-US" sz="1400" dirty="0" err="1"/>
              <a:t>textAppearanceMedium</a:t>
            </a:r>
            <a:r>
              <a:rPr lang="en-US" sz="1400" dirty="0"/>
              <a:t>" /&gt;</a:t>
            </a:r>
          </a:p>
          <a:p>
            <a:r>
              <a:rPr lang="en-US" sz="1400" dirty="0"/>
              <a:t>&lt;/</a:t>
            </a:r>
            <a:r>
              <a:rPr lang="en-US" sz="1400" dirty="0" err="1"/>
              <a:t>RelativeLayout</a:t>
            </a:r>
            <a:r>
              <a:rPr lang="en-US" sz="1400" dirty="0"/>
              <a:t>&gt;</a:t>
            </a:r>
          </a:p>
        </p:txBody>
      </p:sp>
    </p:spTree>
    <p:extLst>
      <p:ext uri="{BB962C8B-B14F-4D97-AF65-F5344CB8AC3E}">
        <p14:creationId xmlns:p14="http://schemas.microsoft.com/office/powerpoint/2010/main" val="148574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692696"/>
            <a:ext cx="8280920" cy="2585323"/>
          </a:xfrm>
          <a:prstGeom prst="rect">
            <a:avLst/>
          </a:prstGeom>
        </p:spPr>
        <p:txBody>
          <a:bodyPr wrap="square">
            <a:spAutoFit/>
          </a:bodyPr>
          <a:lstStyle/>
          <a:p>
            <a:r>
              <a:rPr lang="en-US" b="1" u="sng" dirty="0">
                <a:solidFill>
                  <a:srgbClr val="000000"/>
                </a:solidFill>
                <a:latin typeface="Roboto"/>
              </a:rPr>
              <a:t>SECTION 2 : Our Custom Adapter class</a:t>
            </a:r>
            <a:endParaRPr lang="en-US" dirty="0">
              <a:solidFill>
                <a:srgbClr val="000000"/>
              </a:solidFill>
              <a:latin typeface="Roboto"/>
            </a:endParaRPr>
          </a:p>
          <a:p>
            <a:endParaRPr lang="en-US" dirty="0">
              <a:solidFill>
                <a:srgbClr val="000000"/>
              </a:solidFill>
              <a:latin typeface="Roboto"/>
            </a:endParaRPr>
          </a:p>
          <a:p>
            <a:r>
              <a:rPr lang="en-US" dirty="0">
                <a:solidFill>
                  <a:srgbClr val="000000"/>
                </a:solidFill>
                <a:latin typeface="Roboto"/>
              </a:rPr>
              <a:t>Purpose:</a:t>
            </a:r>
          </a:p>
          <a:p>
            <a:endParaRPr lang="en-US" dirty="0">
              <a:solidFill>
                <a:srgbClr val="000000"/>
              </a:solidFill>
              <a:latin typeface="Roboto"/>
            </a:endParaRPr>
          </a:p>
          <a:p>
            <a:pPr>
              <a:buFont typeface="+mj-lt"/>
              <a:buAutoNum type="arabicPeriod"/>
            </a:pPr>
            <a:r>
              <a:rPr lang="en-US" dirty="0">
                <a:solidFill>
                  <a:srgbClr val="000000"/>
                </a:solidFill>
                <a:latin typeface="Roboto"/>
              </a:rPr>
              <a:t>Adapts our images and Text to our </a:t>
            </a:r>
            <a:r>
              <a:rPr lang="en-US" dirty="0" err="1">
                <a:solidFill>
                  <a:srgbClr val="000000"/>
                </a:solidFill>
                <a:latin typeface="Roboto"/>
              </a:rPr>
              <a:t>ListView</a:t>
            </a:r>
            <a:endParaRPr lang="en-US" dirty="0">
              <a:solidFill>
                <a:srgbClr val="000000"/>
              </a:solidFill>
              <a:latin typeface="Roboto"/>
            </a:endParaRPr>
          </a:p>
          <a:p>
            <a:pPr>
              <a:buFont typeface="+mj-lt"/>
              <a:buAutoNum type="arabicPeriod"/>
            </a:pPr>
            <a:r>
              <a:rPr lang="en-US" dirty="0">
                <a:solidFill>
                  <a:srgbClr val="000000"/>
                </a:solidFill>
                <a:latin typeface="Roboto"/>
              </a:rPr>
              <a:t>Is where we bind data to views</a:t>
            </a:r>
          </a:p>
          <a:p>
            <a:pPr>
              <a:buFont typeface="+mj-lt"/>
              <a:buAutoNum type="arabicPeriod"/>
            </a:pPr>
            <a:r>
              <a:rPr lang="en-US" dirty="0">
                <a:solidFill>
                  <a:srgbClr val="000000"/>
                </a:solidFill>
                <a:latin typeface="Roboto"/>
              </a:rPr>
              <a:t>Has an inner class </a:t>
            </a:r>
            <a:r>
              <a:rPr lang="en-US" dirty="0" err="1">
                <a:solidFill>
                  <a:srgbClr val="000000"/>
                </a:solidFill>
                <a:latin typeface="Roboto"/>
              </a:rPr>
              <a:t>CustomFilter</a:t>
            </a:r>
            <a:r>
              <a:rPr lang="en-US" dirty="0">
                <a:solidFill>
                  <a:srgbClr val="000000"/>
                </a:solidFill>
                <a:latin typeface="Roboto"/>
              </a:rPr>
              <a:t> that implements Filtering or Searching for us.</a:t>
            </a:r>
          </a:p>
          <a:p>
            <a:pPr>
              <a:buFont typeface="+mj-lt"/>
              <a:buAutoNum type="arabicPeriod"/>
            </a:pPr>
            <a:r>
              <a:rPr lang="en-US" dirty="0">
                <a:solidFill>
                  <a:srgbClr val="000000"/>
                </a:solidFill>
                <a:latin typeface="Roboto"/>
              </a:rPr>
              <a:t>Implements Filterable method hence we override </a:t>
            </a:r>
            <a:r>
              <a:rPr lang="en-US" dirty="0" err="1">
                <a:solidFill>
                  <a:srgbClr val="000000"/>
                </a:solidFill>
                <a:latin typeface="Roboto"/>
              </a:rPr>
              <a:t>getFilter</a:t>
            </a:r>
            <a:r>
              <a:rPr lang="en-US" dirty="0">
                <a:solidFill>
                  <a:srgbClr val="000000"/>
                </a:solidFill>
                <a:latin typeface="Roboto"/>
              </a:rPr>
              <a:t>() method that in turn returns a filter object.</a:t>
            </a:r>
            <a:endParaRPr lang="en-US" b="0" i="0" dirty="0">
              <a:solidFill>
                <a:srgbClr val="000000"/>
              </a:solidFill>
              <a:effectLst/>
              <a:latin typeface="Roboto"/>
            </a:endParaRPr>
          </a:p>
        </p:txBody>
      </p:sp>
    </p:spTree>
    <p:extLst>
      <p:ext uri="{BB962C8B-B14F-4D97-AF65-F5344CB8AC3E}">
        <p14:creationId xmlns:p14="http://schemas.microsoft.com/office/powerpoint/2010/main" val="125132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3648" y="332656"/>
            <a:ext cx="9990856" cy="6186309"/>
          </a:xfrm>
          <a:prstGeom prst="rect">
            <a:avLst/>
          </a:prstGeom>
        </p:spPr>
        <p:txBody>
          <a:bodyPr wrap="square">
            <a:spAutoFit/>
          </a:bodyPr>
          <a:lstStyle/>
          <a:p>
            <a:r>
              <a:rPr lang="en-US" dirty="0"/>
              <a:t>import </a:t>
            </a:r>
            <a:r>
              <a:rPr lang="en-US" dirty="0" err="1"/>
              <a:t>java.util.ArrayList</a:t>
            </a:r>
            <a:r>
              <a:rPr lang="en-US" dirty="0"/>
              <a:t>;</a:t>
            </a:r>
          </a:p>
          <a:p>
            <a:r>
              <a:rPr lang="en-US" dirty="0"/>
              <a:t>import </a:t>
            </a:r>
            <a:r>
              <a:rPr lang="en-US" dirty="0" err="1"/>
              <a:t>android.content.Context</a:t>
            </a:r>
            <a:r>
              <a:rPr lang="en-US" dirty="0"/>
              <a:t>;</a:t>
            </a:r>
          </a:p>
          <a:p>
            <a:r>
              <a:rPr lang="en-US" dirty="0"/>
              <a:t>import </a:t>
            </a:r>
            <a:r>
              <a:rPr lang="en-US" dirty="0" err="1"/>
              <a:t>android.view.LayoutInflater</a:t>
            </a:r>
            <a:r>
              <a:rPr lang="en-US" dirty="0"/>
              <a:t>;</a:t>
            </a:r>
          </a:p>
          <a:p>
            <a:r>
              <a:rPr lang="en-US" dirty="0"/>
              <a:t>import </a:t>
            </a:r>
            <a:r>
              <a:rPr lang="en-US" dirty="0" err="1"/>
              <a:t>android.view.View</a:t>
            </a:r>
            <a:r>
              <a:rPr lang="en-US" dirty="0"/>
              <a:t>;</a:t>
            </a:r>
          </a:p>
          <a:p>
            <a:r>
              <a:rPr lang="en-US" dirty="0"/>
              <a:t>import </a:t>
            </a:r>
            <a:r>
              <a:rPr lang="en-US" dirty="0" err="1"/>
              <a:t>android.view.ViewGroup</a:t>
            </a:r>
            <a:r>
              <a:rPr lang="en-US" dirty="0"/>
              <a:t>;</a:t>
            </a:r>
          </a:p>
          <a:p>
            <a:r>
              <a:rPr lang="en-US" dirty="0"/>
              <a:t>import </a:t>
            </a:r>
            <a:r>
              <a:rPr lang="en-US" dirty="0" err="1"/>
              <a:t>android.widget.BaseAdapter</a:t>
            </a:r>
            <a:r>
              <a:rPr lang="en-US" dirty="0"/>
              <a:t>;</a:t>
            </a:r>
          </a:p>
          <a:p>
            <a:r>
              <a:rPr lang="en-US" dirty="0"/>
              <a:t>import </a:t>
            </a:r>
            <a:r>
              <a:rPr lang="en-US" dirty="0" err="1"/>
              <a:t>android.widget.Filter</a:t>
            </a:r>
            <a:r>
              <a:rPr lang="en-US" dirty="0"/>
              <a:t>;</a:t>
            </a:r>
          </a:p>
          <a:p>
            <a:r>
              <a:rPr lang="en-US" dirty="0"/>
              <a:t>import </a:t>
            </a:r>
            <a:r>
              <a:rPr lang="en-US" dirty="0" err="1"/>
              <a:t>android.widget.Filterable</a:t>
            </a:r>
            <a:r>
              <a:rPr lang="en-US" dirty="0"/>
              <a:t>;</a:t>
            </a:r>
          </a:p>
          <a:p>
            <a:r>
              <a:rPr lang="en-US" dirty="0"/>
              <a:t>import </a:t>
            </a:r>
            <a:r>
              <a:rPr lang="en-US" dirty="0" err="1"/>
              <a:t>android.widget.ImageView</a:t>
            </a:r>
            <a:r>
              <a:rPr lang="en-US" dirty="0"/>
              <a:t>;</a:t>
            </a:r>
          </a:p>
          <a:p>
            <a:r>
              <a:rPr lang="en-US" dirty="0"/>
              <a:t>import </a:t>
            </a:r>
            <a:r>
              <a:rPr lang="en-US" dirty="0" err="1"/>
              <a:t>android.widget.TextView</a:t>
            </a:r>
            <a:r>
              <a:rPr lang="en-US" dirty="0"/>
              <a:t>;</a:t>
            </a:r>
          </a:p>
          <a:p>
            <a:r>
              <a:rPr lang="en-US" dirty="0"/>
              <a:t>public class Adapter extends </a:t>
            </a:r>
            <a:r>
              <a:rPr lang="en-US" dirty="0" err="1"/>
              <a:t>BaseAdapter</a:t>
            </a:r>
            <a:r>
              <a:rPr lang="en-US" dirty="0"/>
              <a:t> implements Filterable{</a:t>
            </a:r>
          </a:p>
          <a:p>
            <a:r>
              <a:rPr lang="en-US" dirty="0"/>
              <a:t>  Context c;</a:t>
            </a:r>
          </a:p>
          <a:p>
            <a:r>
              <a:rPr lang="en-US" dirty="0"/>
              <a:t>  </a:t>
            </a:r>
            <a:r>
              <a:rPr lang="en-US" dirty="0" err="1"/>
              <a:t>ArrayList</a:t>
            </a:r>
            <a:r>
              <a:rPr lang="en-US" dirty="0"/>
              <a:t>&lt;Player&gt; players;</a:t>
            </a:r>
          </a:p>
          <a:p>
            <a:r>
              <a:rPr lang="en-US" dirty="0"/>
              <a:t>  </a:t>
            </a:r>
            <a:r>
              <a:rPr lang="en-US" dirty="0" err="1"/>
              <a:t>CustomFilter</a:t>
            </a:r>
            <a:r>
              <a:rPr lang="en-US" dirty="0"/>
              <a:t> filter;</a:t>
            </a:r>
          </a:p>
          <a:p>
            <a:r>
              <a:rPr lang="en-US" dirty="0"/>
              <a:t>  </a:t>
            </a:r>
            <a:r>
              <a:rPr lang="en-US" dirty="0" err="1"/>
              <a:t>ArrayList</a:t>
            </a:r>
            <a:r>
              <a:rPr lang="en-US" dirty="0"/>
              <a:t>&lt;Player&gt; </a:t>
            </a:r>
            <a:r>
              <a:rPr lang="en-US" dirty="0" err="1"/>
              <a:t>filterList</a:t>
            </a:r>
            <a:r>
              <a:rPr lang="en-US" dirty="0"/>
              <a:t>;</a:t>
            </a:r>
          </a:p>
          <a:p>
            <a:r>
              <a:rPr lang="en-US" dirty="0"/>
              <a:t>  public Adapter(Context </a:t>
            </a:r>
            <a:r>
              <a:rPr lang="en-US" dirty="0" err="1"/>
              <a:t>ctx,ArrayList</a:t>
            </a:r>
            <a:r>
              <a:rPr lang="en-US" dirty="0"/>
              <a:t>&lt;Player&gt; players) {</a:t>
            </a:r>
          </a:p>
          <a:p>
            <a:r>
              <a:rPr lang="en-US" dirty="0"/>
              <a:t>    // TODO Auto-generated constructor stub</a:t>
            </a:r>
          </a:p>
          <a:p>
            <a:r>
              <a:rPr lang="en-US" dirty="0"/>
              <a:t>    </a:t>
            </a:r>
            <a:r>
              <a:rPr lang="en-US" dirty="0" err="1"/>
              <a:t>this.c</a:t>
            </a:r>
            <a:r>
              <a:rPr lang="en-US" dirty="0"/>
              <a:t>=</a:t>
            </a:r>
            <a:r>
              <a:rPr lang="en-US" dirty="0" err="1"/>
              <a:t>ctx</a:t>
            </a:r>
            <a:r>
              <a:rPr lang="en-US" dirty="0"/>
              <a:t>;</a:t>
            </a:r>
          </a:p>
          <a:p>
            <a:r>
              <a:rPr lang="en-US" dirty="0"/>
              <a:t>    </a:t>
            </a:r>
            <a:r>
              <a:rPr lang="en-US" dirty="0" err="1"/>
              <a:t>this.players</a:t>
            </a:r>
            <a:r>
              <a:rPr lang="en-US" dirty="0"/>
              <a:t>=players;</a:t>
            </a:r>
          </a:p>
          <a:p>
            <a:r>
              <a:rPr lang="en-US" dirty="0"/>
              <a:t>    </a:t>
            </a:r>
            <a:r>
              <a:rPr lang="en-US" dirty="0" err="1"/>
              <a:t>this.filterList</a:t>
            </a:r>
            <a:r>
              <a:rPr lang="en-US" dirty="0"/>
              <a:t>=players;</a:t>
            </a:r>
          </a:p>
          <a:p>
            <a:r>
              <a:rPr lang="en-US" dirty="0"/>
              <a:t>  }</a:t>
            </a:r>
          </a:p>
          <a:p>
            <a:r>
              <a:rPr lang="en-US" dirty="0"/>
              <a:t>  </a:t>
            </a:r>
          </a:p>
        </p:txBody>
      </p:sp>
    </p:spTree>
    <p:extLst>
      <p:ext uri="{BB962C8B-B14F-4D97-AF65-F5344CB8AC3E}">
        <p14:creationId xmlns:p14="http://schemas.microsoft.com/office/powerpoint/2010/main" val="230825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0311"/>
            <a:ext cx="8784976" cy="6740307"/>
          </a:xfrm>
          <a:prstGeom prst="rect">
            <a:avLst/>
          </a:prstGeom>
        </p:spPr>
        <p:txBody>
          <a:bodyPr wrap="square">
            <a:spAutoFit/>
          </a:bodyPr>
          <a:lstStyle/>
          <a:p>
            <a:r>
              <a:rPr lang="en-US" dirty="0"/>
              <a:t>@Override</a:t>
            </a:r>
          </a:p>
          <a:p>
            <a:r>
              <a:rPr lang="en-US" dirty="0"/>
              <a:t>  public </a:t>
            </a:r>
            <a:r>
              <a:rPr lang="en-US" dirty="0" err="1"/>
              <a:t>int</a:t>
            </a:r>
            <a:r>
              <a:rPr lang="en-US" dirty="0"/>
              <a:t> </a:t>
            </a:r>
            <a:r>
              <a:rPr lang="en-US" dirty="0" err="1"/>
              <a:t>getCount</a:t>
            </a:r>
            <a:r>
              <a:rPr lang="en-US" dirty="0"/>
              <a:t>() {</a:t>
            </a:r>
          </a:p>
          <a:p>
            <a:r>
              <a:rPr lang="en-US" dirty="0"/>
              <a:t>    // TODO Auto-generated method stub</a:t>
            </a:r>
          </a:p>
          <a:p>
            <a:r>
              <a:rPr lang="en-US" dirty="0"/>
              <a:t>    return </a:t>
            </a:r>
            <a:r>
              <a:rPr lang="en-US" dirty="0" err="1"/>
              <a:t>players.size</a:t>
            </a:r>
            <a:r>
              <a:rPr lang="en-US" dirty="0"/>
              <a:t>();</a:t>
            </a:r>
          </a:p>
          <a:p>
            <a:r>
              <a:rPr lang="en-US" dirty="0"/>
              <a:t>  }</a:t>
            </a:r>
          </a:p>
          <a:p>
            <a:r>
              <a:rPr lang="en-US" dirty="0"/>
              <a:t>  @Override</a:t>
            </a:r>
          </a:p>
          <a:p>
            <a:r>
              <a:rPr lang="en-US" dirty="0"/>
              <a:t>  public Object </a:t>
            </a:r>
            <a:r>
              <a:rPr lang="en-US" dirty="0" err="1"/>
              <a:t>getItem</a:t>
            </a:r>
            <a:r>
              <a:rPr lang="en-US" dirty="0"/>
              <a:t>(</a:t>
            </a:r>
            <a:r>
              <a:rPr lang="en-US" dirty="0" err="1"/>
              <a:t>int</a:t>
            </a:r>
            <a:r>
              <a:rPr lang="en-US" dirty="0"/>
              <a:t> </a:t>
            </a:r>
            <a:r>
              <a:rPr lang="en-US" dirty="0" err="1"/>
              <a:t>pos</a:t>
            </a:r>
            <a:r>
              <a:rPr lang="en-US" dirty="0"/>
              <a:t>) {</a:t>
            </a:r>
          </a:p>
          <a:p>
            <a:r>
              <a:rPr lang="en-US" dirty="0"/>
              <a:t>    // TODO Auto-generated method stub</a:t>
            </a:r>
          </a:p>
          <a:p>
            <a:r>
              <a:rPr lang="en-US" dirty="0"/>
              <a:t>    return </a:t>
            </a:r>
            <a:r>
              <a:rPr lang="en-US" dirty="0" err="1"/>
              <a:t>players.get</a:t>
            </a:r>
            <a:r>
              <a:rPr lang="en-US" dirty="0"/>
              <a:t>(</a:t>
            </a:r>
            <a:r>
              <a:rPr lang="en-US" dirty="0" err="1"/>
              <a:t>pos</a:t>
            </a:r>
            <a:r>
              <a:rPr lang="en-US" dirty="0"/>
              <a:t>);</a:t>
            </a:r>
          </a:p>
          <a:p>
            <a:r>
              <a:rPr lang="en-US" dirty="0"/>
              <a:t>  }</a:t>
            </a:r>
          </a:p>
          <a:p>
            <a:r>
              <a:rPr lang="en-US" dirty="0"/>
              <a:t>  @Override</a:t>
            </a:r>
          </a:p>
          <a:p>
            <a:r>
              <a:rPr lang="en-US" dirty="0"/>
              <a:t>  public long </a:t>
            </a:r>
            <a:r>
              <a:rPr lang="en-US" dirty="0" err="1"/>
              <a:t>getItemId</a:t>
            </a:r>
            <a:r>
              <a:rPr lang="en-US" dirty="0"/>
              <a:t>(</a:t>
            </a:r>
            <a:r>
              <a:rPr lang="en-US" dirty="0" err="1"/>
              <a:t>int</a:t>
            </a:r>
            <a:r>
              <a:rPr lang="en-US" dirty="0"/>
              <a:t> </a:t>
            </a:r>
            <a:r>
              <a:rPr lang="en-US" dirty="0" err="1"/>
              <a:t>pos</a:t>
            </a:r>
            <a:r>
              <a:rPr lang="en-US" dirty="0"/>
              <a:t>) {</a:t>
            </a:r>
          </a:p>
          <a:p>
            <a:r>
              <a:rPr lang="en-US" dirty="0"/>
              <a:t>    // TODO Auto-generated method stub</a:t>
            </a:r>
          </a:p>
          <a:p>
            <a:r>
              <a:rPr lang="en-US" dirty="0"/>
              <a:t>    return </a:t>
            </a:r>
            <a:r>
              <a:rPr lang="en-US" dirty="0" err="1"/>
              <a:t>players.indexOf</a:t>
            </a:r>
            <a:r>
              <a:rPr lang="en-US" dirty="0"/>
              <a:t>(</a:t>
            </a:r>
            <a:r>
              <a:rPr lang="en-US" dirty="0" err="1"/>
              <a:t>getItem</a:t>
            </a:r>
            <a:r>
              <a:rPr lang="en-US" dirty="0"/>
              <a:t>(</a:t>
            </a:r>
            <a:r>
              <a:rPr lang="en-US" dirty="0" err="1"/>
              <a:t>pos</a:t>
            </a:r>
            <a:r>
              <a:rPr lang="en-US" dirty="0"/>
              <a:t>));</a:t>
            </a:r>
          </a:p>
          <a:p>
            <a:r>
              <a:rPr lang="en-US" dirty="0"/>
              <a:t>  }</a:t>
            </a:r>
          </a:p>
          <a:p>
            <a:r>
              <a:rPr lang="en-US" dirty="0"/>
              <a:t>  @Override</a:t>
            </a:r>
          </a:p>
          <a:p>
            <a:r>
              <a:rPr lang="en-US" dirty="0"/>
              <a:t>  public View </a:t>
            </a:r>
            <a:r>
              <a:rPr lang="en-US" dirty="0" err="1"/>
              <a:t>getView</a:t>
            </a:r>
            <a:r>
              <a:rPr lang="en-US" dirty="0"/>
              <a:t>(</a:t>
            </a:r>
            <a:r>
              <a:rPr lang="en-US" dirty="0" err="1"/>
              <a:t>int</a:t>
            </a:r>
            <a:r>
              <a:rPr lang="en-US" dirty="0"/>
              <a:t> </a:t>
            </a:r>
            <a:r>
              <a:rPr lang="en-US" dirty="0" err="1"/>
              <a:t>pos</a:t>
            </a:r>
            <a:r>
              <a:rPr lang="en-US" dirty="0"/>
              <a:t>, View </a:t>
            </a:r>
            <a:r>
              <a:rPr lang="en-US" dirty="0" err="1"/>
              <a:t>convertView</a:t>
            </a:r>
            <a:r>
              <a:rPr lang="en-US" dirty="0"/>
              <a:t>, </a:t>
            </a:r>
            <a:r>
              <a:rPr lang="en-US" dirty="0" err="1"/>
              <a:t>ViewGroup</a:t>
            </a:r>
            <a:r>
              <a:rPr lang="en-US" dirty="0"/>
              <a:t> parent) {</a:t>
            </a:r>
          </a:p>
          <a:p>
            <a:r>
              <a:rPr lang="en-US" dirty="0"/>
              <a:t>    // TODO Auto-generated method stub</a:t>
            </a:r>
          </a:p>
          <a:p>
            <a:r>
              <a:rPr lang="en-US" dirty="0"/>
              <a:t>    </a:t>
            </a:r>
            <a:r>
              <a:rPr lang="en-US" dirty="0" err="1"/>
              <a:t>LayoutInflater</a:t>
            </a:r>
            <a:r>
              <a:rPr lang="en-US" dirty="0"/>
              <a:t> </a:t>
            </a:r>
            <a:r>
              <a:rPr lang="en-US" dirty="0" err="1"/>
              <a:t>inflater</a:t>
            </a:r>
            <a:r>
              <a:rPr lang="en-US" dirty="0"/>
              <a:t>=(</a:t>
            </a:r>
            <a:r>
              <a:rPr lang="en-US" dirty="0" err="1"/>
              <a:t>LayoutInflater</a:t>
            </a:r>
            <a:r>
              <a:rPr lang="en-US" dirty="0"/>
              <a:t>) </a:t>
            </a:r>
            <a:r>
              <a:rPr lang="en-US" dirty="0" err="1"/>
              <a:t>c.getSystemService</a:t>
            </a:r>
            <a:r>
              <a:rPr lang="en-US" dirty="0"/>
              <a:t>(</a:t>
            </a:r>
            <a:r>
              <a:rPr lang="en-US" dirty="0" err="1"/>
              <a:t>Context.LAYOUT_INFLATER_SERVICE</a:t>
            </a:r>
            <a:r>
              <a:rPr lang="en-US" dirty="0"/>
              <a:t>);</a:t>
            </a:r>
          </a:p>
          <a:p>
            <a:r>
              <a:rPr lang="en-US" dirty="0"/>
              <a:t>    if(</a:t>
            </a:r>
            <a:r>
              <a:rPr lang="en-US" dirty="0" err="1"/>
              <a:t>convertView</a:t>
            </a:r>
            <a:r>
              <a:rPr lang="en-US" dirty="0"/>
              <a:t>==null)</a:t>
            </a:r>
          </a:p>
          <a:p>
            <a:r>
              <a:rPr lang="en-US" dirty="0"/>
              <a:t>    {</a:t>
            </a:r>
          </a:p>
          <a:p>
            <a:r>
              <a:rPr lang="en-US" dirty="0"/>
              <a:t>      </a:t>
            </a:r>
            <a:r>
              <a:rPr lang="en-US" dirty="0" err="1"/>
              <a:t>convertView</a:t>
            </a:r>
            <a:r>
              <a:rPr lang="en-US" dirty="0"/>
              <a:t>=</a:t>
            </a:r>
            <a:r>
              <a:rPr lang="en-US" dirty="0" err="1"/>
              <a:t>inflater.inflate</a:t>
            </a:r>
            <a:r>
              <a:rPr lang="en-US" dirty="0"/>
              <a:t>(</a:t>
            </a:r>
            <a:r>
              <a:rPr lang="en-US" dirty="0" err="1"/>
              <a:t>R.layout.model</a:t>
            </a:r>
            <a:r>
              <a:rPr lang="en-US" dirty="0"/>
              <a:t>, null);</a:t>
            </a:r>
          </a:p>
          <a:p>
            <a:r>
              <a:rPr lang="en-US" dirty="0"/>
              <a:t>    }</a:t>
            </a:r>
          </a:p>
        </p:txBody>
      </p:sp>
    </p:spTree>
    <p:extLst>
      <p:ext uri="{BB962C8B-B14F-4D97-AF65-F5344CB8AC3E}">
        <p14:creationId xmlns:p14="http://schemas.microsoft.com/office/powerpoint/2010/main" val="415770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388424" cy="5847755"/>
          </a:xfrm>
          <a:prstGeom prst="rect">
            <a:avLst/>
          </a:prstGeom>
        </p:spPr>
        <p:txBody>
          <a:bodyPr wrap="square">
            <a:spAutoFit/>
          </a:bodyPr>
          <a:lstStyle/>
          <a:p>
            <a:r>
              <a:rPr lang="en-US" sz="3200" b="1" u="sng" dirty="0" err="1">
                <a:solidFill>
                  <a:srgbClr val="00B0F0"/>
                </a:solidFill>
                <a:latin typeface="inherit"/>
              </a:rPr>
              <a:t>ArrayAdapter</a:t>
            </a:r>
            <a:r>
              <a:rPr lang="en-US" sz="3200" b="1" u="sng" dirty="0">
                <a:solidFill>
                  <a:srgbClr val="00B0F0"/>
                </a:solidFill>
                <a:latin typeface="inherit"/>
              </a:rPr>
              <a:t> Tutorial </a:t>
            </a:r>
          </a:p>
          <a:p>
            <a:endParaRPr lang="en-US" dirty="0">
              <a:solidFill>
                <a:srgbClr val="555555"/>
              </a:solidFill>
              <a:latin typeface="inherit"/>
            </a:endParaRPr>
          </a:p>
          <a:p>
            <a:r>
              <a:rPr lang="en-US" dirty="0">
                <a:solidFill>
                  <a:srgbClr val="555555"/>
                </a:solidFill>
                <a:latin typeface="calibri" panose="020F0502020204030204" pitchFamily="34" charset="0"/>
              </a:rPr>
              <a:t>In android, An </a:t>
            </a:r>
            <a:r>
              <a:rPr lang="en-US" dirty="0">
                <a:solidFill>
                  <a:srgbClr val="337AB7"/>
                </a:solidFill>
                <a:latin typeface="calibri" panose="020F0502020204030204" pitchFamily="34" charset="0"/>
                <a:hlinkClick r:id="rId2"/>
              </a:rPr>
              <a:t>adapter</a:t>
            </a:r>
            <a:r>
              <a:rPr lang="en-US" dirty="0">
                <a:solidFill>
                  <a:srgbClr val="555555"/>
                </a:solidFill>
                <a:latin typeface="calibri" panose="020F0502020204030204" pitchFamily="34" charset="0"/>
              </a:rPr>
              <a:t> is a bridge between UI component and data source that helps us to fill data in UI component. It holds the data and send the data to adapter view then view can takes the data from the adapter view and shows the data on different views like </a:t>
            </a:r>
            <a:r>
              <a:rPr lang="en-US" dirty="0" err="1">
                <a:solidFill>
                  <a:srgbClr val="337AB7"/>
                </a:solidFill>
                <a:latin typeface="calibri" panose="020F0502020204030204" pitchFamily="34" charset="0"/>
                <a:hlinkClick r:id="rId3"/>
              </a:rPr>
              <a:t>listview</a:t>
            </a:r>
            <a:r>
              <a:rPr lang="en-US" dirty="0">
                <a:solidFill>
                  <a:srgbClr val="555555"/>
                </a:solidFill>
                <a:latin typeface="calibri" panose="020F0502020204030204" pitchFamily="34" charset="0"/>
              </a:rPr>
              <a:t>, </a:t>
            </a:r>
            <a:r>
              <a:rPr lang="en-US" dirty="0" err="1">
                <a:solidFill>
                  <a:srgbClr val="337AB7"/>
                </a:solidFill>
                <a:latin typeface="calibri" panose="020F0502020204030204" pitchFamily="34" charset="0"/>
                <a:hlinkClick r:id="rId4"/>
              </a:rPr>
              <a:t>gridview</a:t>
            </a:r>
            <a:r>
              <a:rPr lang="en-US" dirty="0">
                <a:solidFill>
                  <a:srgbClr val="555555"/>
                </a:solidFill>
                <a:latin typeface="calibri" panose="020F0502020204030204" pitchFamily="34" charset="0"/>
              </a:rPr>
              <a:t>, </a:t>
            </a:r>
            <a:r>
              <a:rPr lang="en-US" dirty="0">
                <a:solidFill>
                  <a:srgbClr val="337AB7"/>
                </a:solidFill>
                <a:latin typeface="calibri" panose="020F0502020204030204" pitchFamily="34" charset="0"/>
                <a:hlinkClick r:id="rId5"/>
              </a:rPr>
              <a:t>spinner</a:t>
            </a:r>
            <a:r>
              <a:rPr lang="en-US" dirty="0">
                <a:solidFill>
                  <a:srgbClr val="555555"/>
                </a:solidFill>
                <a:latin typeface="calibri" panose="020F0502020204030204" pitchFamily="34" charset="0"/>
              </a:rPr>
              <a:t> etc.</a:t>
            </a:r>
          </a:p>
          <a:p>
            <a:endParaRPr lang="en-US" dirty="0">
              <a:solidFill>
                <a:srgbClr val="555555"/>
              </a:solidFill>
              <a:latin typeface="calibri" panose="020F0502020204030204" pitchFamily="34" charset="0"/>
            </a:endParaRPr>
          </a:p>
          <a:p>
            <a:r>
              <a:rPr lang="en-US" dirty="0">
                <a:solidFill>
                  <a:srgbClr val="555555"/>
                </a:solidFill>
                <a:latin typeface="calibri" panose="020F0502020204030204" pitchFamily="34" charset="0"/>
              </a:rPr>
              <a:t> </a:t>
            </a:r>
            <a:r>
              <a:rPr lang="en-US" dirty="0" err="1">
                <a:solidFill>
                  <a:srgbClr val="555555"/>
                </a:solidFill>
                <a:latin typeface="calibri" panose="020F0502020204030204" pitchFamily="34" charset="0"/>
              </a:rPr>
              <a:t>ArrayAdapter</a:t>
            </a:r>
            <a:r>
              <a:rPr lang="en-US" dirty="0">
                <a:solidFill>
                  <a:srgbClr val="555555"/>
                </a:solidFill>
                <a:latin typeface="calibri" panose="020F0502020204030204" pitchFamily="34" charset="0"/>
              </a:rPr>
              <a:t> is more simple and commonly used Adapter in android.</a:t>
            </a:r>
          </a:p>
          <a:p>
            <a:endParaRPr lang="en-US" dirty="0">
              <a:solidFill>
                <a:srgbClr val="555555"/>
              </a:solidFill>
              <a:latin typeface="calibri" panose="020F0502020204030204" pitchFamily="34" charset="0"/>
            </a:endParaRPr>
          </a:p>
          <a:p>
            <a:pPr algn="just">
              <a:buFont typeface="Arial" panose="020B0604020202020204" pitchFamily="34" charset="0"/>
              <a:buChar char="•"/>
            </a:pPr>
            <a:r>
              <a:rPr lang="en-US" dirty="0">
                <a:solidFill>
                  <a:srgbClr val="555555"/>
                </a:solidFill>
                <a:latin typeface="calibri" panose="020F0502020204030204" pitchFamily="34" charset="0"/>
              </a:rPr>
              <a:t>Whenever you have a list of single type of items which is backed by an </a:t>
            </a:r>
            <a:r>
              <a:rPr lang="en-US" dirty="0">
                <a:solidFill>
                  <a:srgbClr val="337AB7"/>
                </a:solidFill>
                <a:latin typeface="calibri" panose="020F0502020204030204" pitchFamily="34" charset="0"/>
                <a:hlinkClick r:id="rId6"/>
              </a:rPr>
              <a:t>array</a:t>
            </a:r>
            <a:r>
              <a:rPr lang="en-US" dirty="0">
                <a:solidFill>
                  <a:srgbClr val="555555"/>
                </a:solidFill>
                <a:latin typeface="calibri" panose="020F0502020204030204" pitchFamily="34" charset="0"/>
              </a:rPr>
              <a:t>, you can use </a:t>
            </a:r>
            <a:r>
              <a:rPr lang="en-US" dirty="0" err="1">
                <a:solidFill>
                  <a:srgbClr val="555555"/>
                </a:solidFill>
                <a:latin typeface="calibri" panose="020F0502020204030204" pitchFamily="34" charset="0"/>
              </a:rPr>
              <a:t>ArrayAdapter</a:t>
            </a:r>
            <a:r>
              <a:rPr lang="en-US" dirty="0">
                <a:solidFill>
                  <a:srgbClr val="555555"/>
                </a:solidFill>
                <a:latin typeface="calibri" panose="020F0502020204030204" pitchFamily="34" charset="0"/>
              </a:rPr>
              <a:t>. For instance, list of phone contacts, countries or names.</a:t>
            </a:r>
          </a:p>
          <a:p>
            <a:pPr algn="just"/>
            <a:endParaRPr lang="en-US" dirty="0">
              <a:solidFill>
                <a:srgbClr val="555555"/>
              </a:solidFill>
              <a:latin typeface="calibri" panose="020F0502020204030204" pitchFamily="34" charset="0"/>
            </a:endParaRPr>
          </a:p>
          <a:p>
            <a:pPr algn="just">
              <a:buFont typeface="Arial" panose="020B0604020202020204" pitchFamily="34" charset="0"/>
              <a:buChar char="•"/>
            </a:pPr>
            <a:r>
              <a:rPr lang="en-US" dirty="0">
                <a:solidFill>
                  <a:srgbClr val="555555"/>
                </a:solidFill>
                <a:latin typeface="calibri" panose="020F0502020204030204" pitchFamily="34" charset="0"/>
              </a:rPr>
              <a:t>By default, </a:t>
            </a:r>
            <a:r>
              <a:rPr lang="en-US" dirty="0" err="1">
                <a:solidFill>
                  <a:srgbClr val="555555"/>
                </a:solidFill>
                <a:latin typeface="calibri" panose="020F0502020204030204" pitchFamily="34" charset="0"/>
              </a:rPr>
              <a:t>ArrayAdapter</a:t>
            </a:r>
            <a:r>
              <a:rPr lang="en-US" dirty="0">
                <a:solidFill>
                  <a:srgbClr val="555555"/>
                </a:solidFill>
                <a:latin typeface="calibri" panose="020F0502020204030204" pitchFamily="34" charset="0"/>
              </a:rPr>
              <a:t> expects a Layout with a single </a:t>
            </a:r>
            <a:r>
              <a:rPr lang="en-US" dirty="0" err="1">
                <a:solidFill>
                  <a:srgbClr val="337AB7"/>
                </a:solidFill>
                <a:latin typeface="calibri" panose="020F0502020204030204" pitchFamily="34" charset="0"/>
                <a:hlinkClick r:id="rId7"/>
              </a:rPr>
              <a:t>TextView</a:t>
            </a:r>
            <a:r>
              <a:rPr lang="en-US" dirty="0">
                <a:solidFill>
                  <a:srgbClr val="555555"/>
                </a:solidFill>
                <a:latin typeface="calibri" panose="020F0502020204030204" pitchFamily="34" charset="0"/>
              </a:rPr>
              <a:t>, If you want to use more complex views means more customization in grid items or list items, please avoid </a:t>
            </a:r>
            <a:r>
              <a:rPr lang="en-US" dirty="0" err="1">
                <a:solidFill>
                  <a:srgbClr val="555555"/>
                </a:solidFill>
                <a:latin typeface="calibri" panose="020F0502020204030204" pitchFamily="34" charset="0"/>
              </a:rPr>
              <a:t>ArrayAdapter</a:t>
            </a:r>
            <a:r>
              <a:rPr lang="en-US" dirty="0">
                <a:solidFill>
                  <a:srgbClr val="555555"/>
                </a:solidFill>
                <a:latin typeface="calibri" panose="020F0502020204030204" pitchFamily="34" charset="0"/>
              </a:rPr>
              <a:t> and use custom adapters.</a:t>
            </a:r>
          </a:p>
          <a:p>
            <a:pPr algn="just">
              <a:buFont typeface="Arial" panose="020B0604020202020204" pitchFamily="34" charset="0"/>
              <a:buChar char="•"/>
            </a:pPr>
            <a:endParaRPr lang="en-US" dirty="0">
              <a:solidFill>
                <a:srgbClr val="555555"/>
              </a:solidFill>
              <a:latin typeface="calibri" panose="020F0502020204030204" pitchFamily="34" charset="0"/>
            </a:endParaRPr>
          </a:p>
          <a:p>
            <a:pPr algn="just"/>
            <a:r>
              <a:rPr lang="en-US" b="1" dirty="0">
                <a:solidFill>
                  <a:srgbClr val="FF0000"/>
                </a:solidFill>
                <a:latin typeface="calibri" panose="020F0502020204030204" pitchFamily="34" charset="0"/>
              </a:rPr>
              <a:t>Important Note:</a:t>
            </a:r>
            <a:r>
              <a:rPr lang="en-US" dirty="0">
                <a:solidFill>
                  <a:srgbClr val="555555"/>
                </a:solidFill>
                <a:latin typeface="calibri" panose="020F0502020204030204" pitchFamily="34" charset="0"/>
              </a:rPr>
              <a:t> </a:t>
            </a:r>
            <a:r>
              <a:rPr lang="en-US" dirty="0" err="1">
                <a:solidFill>
                  <a:srgbClr val="555555"/>
                </a:solidFill>
                <a:latin typeface="calibri" panose="020F0502020204030204" pitchFamily="34" charset="0"/>
              </a:rPr>
              <a:t>ArrayAdapter</a:t>
            </a:r>
            <a:r>
              <a:rPr lang="en-US" dirty="0">
                <a:solidFill>
                  <a:srgbClr val="555555"/>
                </a:solidFill>
                <a:latin typeface="calibri" panose="020F0502020204030204" pitchFamily="34" charset="0"/>
              </a:rPr>
              <a:t> is an implementation of </a:t>
            </a:r>
            <a:r>
              <a:rPr lang="en-US" dirty="0" err="1">
                <a:solidFill>
                  <a:srgbClr val="337AB7"/>
                </a:solidFill>
                <a:latin typeface="calibri" panose="020F0502020204030204" pitchFamily="34" charset="0"/>
                <a:hlinkClick r:id="rId8"/>
              </a:rPr>
              <a:t>BaseAdapter</a:t>
            </a:r>
            <a:r>
              <a:rPr lang="en-US" dirty="0">
                <a:solidFill>
                  <a:srgbClr val="555555"/>
                </a:solidFill>
                <a:latin typeface="calibri" panose="020F0502020204030204" pitchFamily="34" charset="0"/>
              </a:rPr>
              <a:t> so if we need to create a custom list view or  a grid view  then we have to create our own custom adapter and extend </a:t>
            </a:r>
            <a:r>
              <a:rPr lang="en-US" dirty="0" err="1">
                <a:solidFill>
                  <a:srgbClr val="555555"/>
                </a:solidFill>
                <a:latin typeface="calibri" panose="020F0502020204030204" pitchFamily="34" charset="0"/>
              </a:rPr>
              <a:t>ArrayAdapter</a:t>
            </a:r>
            <a:r>
              <a:rPr lang="en-US" dirty="0">
                <a:solidFill>
                  <a:srgbClr val="555555"/>
                </a:solidFill>
                <a:latin typeface="calibri" panose="020F0502020204030204" pitchFamily="34" charset="0"/>
              </a:rPr>
              <a:t> in that custom </a:t>
            </a:r>
            <a:r>
              <a:rPr lang="en-US" dirty="0">
                <a:solidFill>
                  <a:srgbClr val="337AB7"/>
                </a:solidFill>
                <a:latin typeface="calibri" panose="020F0502020204030204" pitchFamily="34" charset="0"/>
                <a:hlinkClick r:id="rId9"/>
              </a:rPr>
              <a:t>class</a:t>
            </a:r>
            <a:r>
              <a:rPr lang="en-US" dirty="0">
                <a:solidFill>
                  <a:srgbClr val="555555"/>
                </a:solidFill>
                <a:latin typeface="calibri" panose="020F0502020204030204" pitchFamily="34" charset="0"/>
              </a:rPr>
              <a:t>. By doing this we can </a:t>
            </a:r>
            <a:r>
              <a:rPr lang="en-US" dirty="0">
                <a:solidFill>
                  <a:srgbClr val="337AB7"/>
                </a:solidFill>
                <a:latin typeface="calibri" panose="020F0502020204030204" pitchFamily="34" charset="0"/>
                <a:hlinkClick r:id="rId10"/>
              </a:rPr>
              <a:t>override</a:t>
            </a:r>
            <a:r>
              <a:rPr lang="en-US" dirty="0">
                <a:solidFill>
                  <a:srgbClr val="555555"/>
                </a:solidFill>
                <a:latin typeface="calibri" panose="020F0502020204030204" pitchFamily="34" charset="0"/>
              </a:rPr>
              <a:t>  all the function’s of </a:t>
            </a:r>
            <a:r>
              <a:rPr lang="en-US" dirty="0" err="1">
                <a:solidFill>
                  <a:srgbClr val="555555"/>
                </a:solidFill>
                <a:latin typeface="calibri" panose="020F0502020204030204" pitchFamily="34" charset="0"/>
              </a:rPr>
              <a:t>BaseAdapter</a:t>
            </a:r>
            <a:r>
              <a:rPr lang="en-US" dirty="0">
                <a:solidFill>
                  <a:srgbClr val="555555"/>
                </a:solidFill>
                <a:latin typeface="calibri" panose="020F0502020204030204" pitchFamily="34" charset="0"/>
              </a:rPr>
              <a:t> in our custom adapter.</a:t>
            </a:r>
            <a:endParaRPr lang="en-US" b="0" i="0" dirty="0">
              <a:solidFill>
                <a:srgbClr val="555555"/>
              </a:solidFill>
              <a:effectLst/>
              <a:latin typeface="calibri" panose="020F0502020204030204" pitchFamily="34" charset="0"/>
            </a:endParaRPr>
          </a:p>
        </p:txBody>
      </p:sp>
    </p:spTree>
    <p:extLst>
      <p:ext uri="{BB962C8B-B14F-4D97-AF65-F5344CB8AC3E}">
        <p14:creationId xmlns:p14="http://schemas.microsoft.com/office/powerpoint/2010/main" val="2992315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024" y="980728"/>
            <a:ext cx="8784976" cy="4524315"/>
          </a:xfrm>
          <a:prstGeom prst="rect">
            <a:avLst/>
          </a:prstGeom>
        </p:spPr>
        <p:txBody>
          <a:bodyPr wrap="square">
            <a:spAutoFit/>
          </a:bodyPr>
          <a:lstStyle/>
          <a:p>
            <a:r>
              <a:rPr lang="en-US" dirty="0"/>
              <a:t> </a:t>
            </a:r>
            <a:r>
              <a:rPr lang="en-US" dirty="0" err="1"/>
              <a:t>TextView</a:t>
            </a:r>
            <a:r>
              <a:rPr lang="en-US" dirty="0"/>
              <a:t> </a:t>
            </a:r>
            <a:r>
              <a:rPr lang="en-US" dirty="0" err="1"/>
              <a:t>nameTxt</a:t>
            </a:r>
            <a:r>
              <a:rPr lang="en-US" dirty="0"/>
              <a:t>=(</a:t>
            </a:r>
            <a:r>
              <a:rPr lang="en-US" dirty="0" err="1"/>
              <a:t>TextView</a:t>
            </a:r>
            <a:r>
              <a:rPr lang="en-US" dirty="0"/>
              <a:t>) </a:t>
            </a:r>
            <a:r>
              <a:rPr lang="en-US" dirty="0" err="1"/>
              <a:t>convertView.findViewById</a:t>
            </a:r>
            <a:r>
              <a:rPr lang="en-US" dirty="0"/>
              <a:t>(</a:t>
            </a:r>
            <a:r>
              <a:rPr lang="en-US" dirty="0" err="1"/>
              <a:t>R.id.nameTv</a:t>
            </a:r>
            <a:r>
              <a:rPr lang="en-US" dirty="0"/>
              <a:t>);</a:t>
            </a:r>
          </a:p>
          <a:p>
            <a:r>
              <a:rPr lang="en-US" dirty="0"/>
              <a:t>    </a:t>
            </a:r>
            <a:r>
              <a:rPr lang="en-US" dirty="0" err="1"/>
              <a:t>ImageView</a:t>
            </a:r>
            <a:r>
              <a:rPr lang="en-US" dirty="0"/>
              <a:t> </a:t>
            </a:r>
            <a:r>
              <a:rPr lang="en-US" dirty="0" err="1"/>
              <a:t>img</a:t>
            </a:r>
            <a:r>
              <a:rPr lang="en-US" dirty="0"/>
              <a:t>=(</a:t>
            </a:r>
            <a:r>
              <a:rPr lang="en-US" dirty="0" err="1"/>
              <a:t>ImageView</a:t>
            </a:r>
            <a:r>
              <a:rPr lang="en-US" dirty="0"/>
              <a:t>) </a:t>
            </a:r>
            <a:r>
              <a:rPr lang="en-US" dirty="0" err="1"/>
              <a:t>convertView.findViewById</a:t>
            </a:r>
            <a:r>
              <a:rPr lang="en-US" dirty="0"/>
              <a:t>(R.id.imageView1);</a:t>
            </a:r>
          </a:p>
          <a:p>
            <a:r>
              <a:rPr lang="en-US" dirty="0"/>
              <a:t>    //SET DATA TO THEM</a:t>
            </a:r>
          </a:p>
          <a:p>
            <a:r>
              <a:rPr lang="en-US" dirty="0"/>
              <a:t>    </a:t>
            </a:r>
            <a:r>
              <a:rPr lang="en-US" dirty="0" err="1"/>
              <a:t>nameTxt.setText</a:t>
            </a:r>
            <a:r>
              <a:rPr lang="en-US" dirty="0"/>
              <a:t>(</a:t>
            </a:r>
            <a:r>
              <a:rPr lang="en-US" dirty="0" err="1"/>
              <a:t>players.get</a:t>
            </a:r>
            <a:r>
              <a:rPr lang="en-US" dirty="0"/>
              <a:t>(</a:t>
            </a:r>
            <a:r>
              <a:rPr lang="en-US" dirty="0" err="1"/>
              <a:t>pos</a:t>
            </a:r>
            <a:r>
              <a:rPr lang="en-US" dirty="0"/>
              <a:t>).</a:t>
            </a:r>
            <a:r>
              <a:rPr lang="en-US" dirty="0" err="1"/>
              <a:t>getName</a:t>
            </a:r>
            <a:r>
              <a:rPr lang="en-US" dirty="0"/>
              <a:t>());</a:t>
            </a:r>
          </a:p>
          <a:p>
            <a:r>
              <a:rPr lang="en-US" dirty="0"/>
              <a:t>    </a:t>
            </a:r>
            <a:r>
              <a:rPr lang="en-US" dirty="0" err="1"/>
              <a:t>img.setImageResource</a:t>
            </a:r>
            <a:r>
              <a:rPr lang="en-US" dirty="0"/>
              <a:t>(</a:t>
            </a:r>
            <a:r>
              <a:rPr lang="en-US" dirty="0" err="1"/>
              <a:t>players.get</a:t>
            </a:r>
            <a:r>
              <a:rPr lang="en-US" dirty="0"/>
              <a:t>(</a:t>
            </a:r>
            <a:r>
              <a:rPr lang="en-US" dirty="0" err="1"/>
              <a:t>pos</a:t>
            </a:r>
            <a:r>
              <a:rPr lang="en-US" dirty="0"/>
              <a:t>).</a:t>
            </a:r>
            <a:r>
              <a:rPr lang="en-US" dirty="0" err="1"/>
              <a:t>getImg</a:t>
            </a:r>
            <a:r>
              <a:rPr lang="en-US" dirty="0"/>
              <a:t>());</a:t>
            </a:r>
          </a:p>
          <a:p>
            <a:r>
              <a:rPr lang="en-US" dirty="0"/>
              <a:t>    return </a:t>
            </a:r>
            <a:r>
              <a:rPr lang="en-US" dirty="0" err="1"/>
              <a:t>convertView</a:t>
            </a:r>
            <a:r>
              <a:rPr lang="en-US" dirty="0"/>
              <a:t>;</a:t>
            </a:r>
          </a:p>
          <a:p>
            <a:r>
              <a:rPr lang="en-US" dirty="0"/>
              <a:t>  }</a:t>
            </a:r>
          </a:p>
          <a:p>
            <a:r>
              <a:rPr lang="en-US" dirty="0"/>
              <a:t>  @Override</a:t>
            </a:r>
          </a:p>
          <a:p>
            <a:r>
              <a:rPr lang="en-US" dirty="0"/>
              <a:t>  public Filter </a:t>
            </a:r>
            <a:r>
              <a:rPr lang="en-US" dirty="0" err="1"/>
              <a:t>getFilter</a:t>
            </a:r>
            <a:r>
              <a:rPr lang="en-US" dirty="0"/>
              <a:t>() {</a:t>
            </a:r>
          </a:p>
          <a:p>
            <a:r>
              <a:rPr lang="en-US" dirty="0"/>
              <a:t>    // TODO Auto-generated method stub</a:t>
            </a:r>
          </a:p>
          <a:p>
            <a:r>
              <a:rPr lang="en-US" dirty="0"/>
              <a:t>    if(filter == null)</a:t>
            </a:r>
          </a:p>
          <a:p>
            <a:r>
              <a:rPr lang="en-US" dirty="0"/>
              <a:t>    {</a:t>
            </a:r>
          </a:p>
          <a:p>
            <a:r>
              <a:rPr lang="en-US" dirty="0"/>
              <a:t>      filter=new </a:t>
            </a:r>
            <a:r>
              <a:rPr lang="en-US" dirty="0" err="1"/>
              <a:t>CustomFilter</a:t>
            </a:r>
            <a:r>
              <a:rPr lang="en-US" dirty="0"/>
              <a:t>();</a:t>
            </a:r>
          </a:p>
          <a:p>
            <a:r>
              <a:rPr lang="en-US" dirty="0"/>
              <a:t>    }</a:t>
            </a:r>
          </a:p>
          <a:p>
            <a:r>
              <a:rPr lang="en-US" dirty="0"/>
              <a:t>    return filter;</a:t>
            </a:r>
          </a:p>
          <a:p>
            <a:r>
              <a:rPr lang="en-US" dirty="0"/>
              <a:t>  }</a:t>
            </a:r>
          </a:p>
        </p:txBody>
      </p:sp>
    </p:spTree>
    <p:extLst>
      <p:ext uri="{BB962C8B-B14F-4D97-AF65-F5344CB8AC3E}">
        <p14:creationId xmlns:p14="http://schemas.microsoft.com/office/powerpoint/2010/main" val="341184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073"/>
            <a:ext cx="8964488" cy="6740307"/>
          </a:xfrm>
          <a:prstGeom prst="rect">
            <a:avLst/>
          </a:prstGeom>
        </p:spPr>
        <p:txBody>
          <a:bodyPr wrap="square">
            <a:spAutoFit/>
          </a:bodyPr>
          <a:lstStyle/>
          <a:p>
            <a:r>
              <a:rPr lang="en-US" sz="1200" dirty="0"/>
              <a:t>//INNER CLASS</a:t>
            </a:r>
          </a:p>
          <a:p>
            <a:r>
              <a:rPr lang="en-US" sz="1200" dirty="0"/>
              <a:t>  class </a:t>
            </a:r>
            <a:r>
              <a:rPr lang="en-US" sz="1200" dirty="0" err="1"/>
              <a:t>CustomFilter</a:t>
            </a:r>
            <a:r>
              <a:rPr lang="en-US" sz="1200" dirty="0"/>
              <a:t> extends Filter</a:t>
            </a:r>
          </a:p>
          <a:p>
            <a:r>
              <a:rPr lang="en-US" sz="1200" dirty="0"/>
              <a:t>  {</a:t>
            </a:r>
          </a:p>
          <a:p>
            <a:r>
              <a:rPr lang="en-US" sz="1200" dirty="0"/>
              <a:t>    @Override</a:t>
            </a:r>
          </a:p>
          <a:p>
            <a:r>
              <a:rPr lang="en-US" sz="1200" dirty="0"/>
              <a:t>    protected </a:t>
            </a:r>
            <a:r>
              <a:rPr lang="en-US" sz="1200" dirty="0" err="1"/>
              <a:t>FilterResults</a:t>
            </a:r>
            <a:r>
              <a:rPr lang="en-US" sz="1200" dirty="0"/>
              <a:t> </a:t>
            </a:r>
            <a:r>
              <a:rPr lang="en-US" sz="1200" dirty="0" err="1"/>
              <a:t>performFiltering</a:t>
            </a:r>
            <a:r>
              <a:rPr lang="en-US" sz="1200" dirty="0"/>
              <a:t>(</a:t>
            </a:r>
            <a:r>
              <a:rPr lang="en-US" sz="1200" dirty="0" err="1"/>
              <a:t>CharSequence</a:t>
            </a:r>
            <a:r>
              <a:rPr lang="en-US" sz="1200" dirty="0"/>
              <a:t> constraint) {</a:t>
            </a:r>
          </a:p>
          <a:p>
            <a:r>
              <a:rPr lang="en-US" sz="1200" dirty="0"/>
              <a:t>      // TODO Auto-generated method stub</a:t>
            </a:r>
          </a:p>
          <a:p>
            <a:r>
              <a:rPr lang="en-US" sz="1200" dirty="0"/>
              <a:t>      </a:t>
            </a:r>
            <a:r>
              <a:rPr lang="en-US" sz="1200" dirty="0" err="1"/>
              <a:t>FilterResults</a:t>
            </a:r>
            <a:r>
              <a:rPr lang="en-US" sz="1200" dirty="0"/>
              <a:t> results=new </a:t>
            </a:r>
            <a:r>
              <a:rPr lang="en-US" sz="1200" dirty="0" err="1"/>
              <a:t>FilterResults</a:t>
            </a:r>
            <a:r>
              <a:rPr lang="en-US" sz="1200" dirty="0"/>
              <a:t>();</a:t>
            </a:r>
          </a:p>
          <a:p>
            <a:r>
              <a:rPr lang="en-US" sz="1200" dirty="0"/>
              <a:t>      if(constraint != null &amp;&amp; </a:t>
            </a:r>
            <a:r>
              <a:rPr lang="en-US" sz="1200" dirty="0" err="1"/>
              <a:t>constraint.length</a:t>
            </a:r>
            <a:r>
              <a:rPr lang="en-US" sz="1200" dirty="0"/>
              <a:t>()&gt;0)</a:t>
            </a:r>
          </a:p>
          <a:p>
            <a:r>
              <a:rPr lang="en-US" sz="1200" dirty="0"/>
              <a:t>      {</a:t>
            </a:r>
          </a:p>
          <a:p>
            <a:r>
              <a:rPr lang="en-US" sz="1200" dirty="0"/>
              <a:t>        //CONSTARINT TO UPPER</a:t>
            </a:r>
          </a:p>
          <a:p>
            <a:r>
              <a:rPr lang="en-US" sz="1200" dirty="0"/>
              <a:t>        constraint=</a:t>
            </a:r>
            <a:r>
              <a:rPr lang="en-US" sz="1200" dirty="0" err="1"/>
              <a:t>constraint.toString</a:t>
            </a:r>
            <a:r>
              <a:rPr lang="en-US" sz="1200" dirty="0"/>
              <a:t>().</a:t>
            </a:r>
            <a:r>
              <a:rPr lang="en-US" sz="1200" dirty="0" err="1"/>
              <a:t>toUpperCase</a:t>
            </a:r>
            <a:r>
              <a:rPr lang="en-US" sz="1200" dirty="0"/>
              <a:t>();</a:t>
            </a:r>
          </a:p>
          <a:p>
            <a:r>
              <a:rPr lang="en-US" sz="1200" dirty="0"/>
              <a:t>        </a:t>
            </a:r>
            <a:r>
              <a:rPr lang="en-US" sz="1200" dirty="0" err="1"/>
              <a:t>ArrayList</a:t>
            </a:r>
            <a:r>
              <a:rPr lang="en-US" sz="1200" dirty="0"/>
              <a:t>&lt;Player&gt; filters=new </a:t>
            </a:r>
            <a:r>
              <a:rPr lang="en-US" sz="1200" dirty="0" err="1"/>
              <a:t>ArrayList</a:t>
            </a:r>
            <a:r>
              <a:rPr lang="en-US" sz="1200" dirty="0"/>
              <a:t>&lt;Player&gt;();</a:t>
            </a:r>
          </a:p>
          <a:p>
            <a:r>
              <a:rPr lang="en-US" sz="1200" dirty="0"/>
              <a:t>        //get specific items</a:t>
            </a:r>
          </a:p>
          <a:p>
            <a:r>
              <a:rPr lang="en-US" sz="1200" dirty="0"/>
              <a:t>        for(</a:t>
            </a:r>
            <a:r>
              <a:rPr lang="en-US" sz="1200" dirty="0" err="1"/>
              <a:t>int</a:t>
            </a:r>
            <a:r>
              <a:rPr lang="en-US" sz="1200" dirty="0"/>
              <a:t> </a:t>
            </a:r>
            <a:r>
              <a:rPr lang="en-US" sz="1200" dirty="0" err="1"/>
              <a:t>i</a:t>
            </a:r>
            <a:r>
              <a:rPr lang="en-US" sz="1200" dirty="0"/>
              <a:t>=0;i&lt;</a:t>
            </a:r>
            <a:r>
              <a:rPr lang="en-US" sz="1200" dirty="0" err="1"/>
              <a:t>filterList.size</a:t>
            </a:r>
            <a:r>
              <a:rPr lang="en-US" sz="1200" dirty="0"/>
              <a:t>();</a:t>
            </a:r>
            <a:r>
              <a:rPr lang="en-US" sz="1200" dirty="0" err="1"/>
              <a:t>i</a:t>
            </a:r>
            <a:r>
              <a:rPr lang="en-US" sz="1200" dirty="0"/>
              <a:t>++)</a:t>
            </a:r>
          </a:p>
          <a:p>
            <a:r>
              <a:rPr lang="en-US" sz="1200" dirty="0"/>
              <a:t>        {</a:t>
            </a:r>
          </a:p>
          <a:p>
            <a:r>
              <a:rPr lang="en-US" sz="1200" dirty="0"/>
              <a:t>          if(</a:t>
            </a:r>
            <a:r>
              <a:rPr lang="en-US" sz="1200" dirty="0" err="1"/>
              <a:t>filterList.get</a:t>
            </a:r>
            <a:r>
              <a:rPr lang="en-US" sz="1200" dirty="0"/>
              <a:t>(</a:t>
            </a:r>
            <a:r>
              <a:rPr lang="en-US" sz="1200" dirty="0" err="1"/>
              <a:t>i</a:t>
            </a:r>
            <a:r>
              <a:rPr lang="en-US" sz="1200" dirty="0"/>
              <a:t>).</a:t>
            </a:r>
            <a:r>
              <a:rPr lang="en-US" sz="1200" dirty="0" err="1"/>
              <a:t>getName</a:t>
            </a:r>
            <a:r>
              <a:rPr lang="en-US" sz="1200" dirty="0"/>
              <a:t>().</a:t>
            </a:r>
            <a:r>
              <a:rPr lang="en-US" sz="1200" dirty="0" err="1"/>
              <a:t>toUpperCase</a:t>
            </a:r>
            <a:r>
              <a:rPr lang="en-US" sz="1200" dirty="0"/>
              <a:t>().contains(constraint))</a:t>
            </a:r>
          </a:p>
          <a:p>
            <a:r>
              <a:rPr lang="en-US" sz="1200" dirty="0"/>
              <a:t>          {</a:t>
            </a:r>
          </a:p>
          <a:p>
            <a:r>
              <a:rPr lang="en-US" sz="1200" dirty="0"/>
              <a:t>            Player p=new Player(</a:t>
            </a:r>
            <a:r>
              <a:rPr lang="en-US" sz="1200" dirty="0" err="1"/>
              <a:t>filterList.get</a:t>
            </a:r>
            <a:r>
              <a:rPr lang="en-US" sz="1200" dirty="0"/>
              <a:t>(</a:t>
            </a:r>
            <a:r>
              <a:rPr lang="en-US" sz="1200" dirty="0" err="1"/>
              <a:t>i</a:t>
            </a:r>
            <a:r>
              <a:rPr lang="en-US" sz="1200" dirty="0"/>
              <a:t>).</a:t>
            </a:r>
            <a:r>
              <a:rPr lang="en-US" sz="1200" dirty="0" err="1"/>
              <a:t>getName</a:t>
            </a:r>
            <a:r>
              <a:rPr lang="en-US" sz="1200" dirty="0"/>
              <a:t>(), </a:t>
            </a:r>
            <a:r>
              <a:rPr lang="en-US" sz="1200" dirty="0" err="1"/>
              <a:t>filterList.get</a:t>
            </a:r>
            <a:r>
              <a:rPr lang="en-US" sz="1200" dirty="0"/>
              <a:t>(</a:t>
            </a:r>
            <a:r>
              <a:rPr lang="en-US" sz="1200" dirty="0" err="1"/>
              <a:t>i</a:t>
            </a:r>
            <a:r>
              <a:rPr lang="en-US" sz="1200" dirty="0"/>
              <a:t>).</a:t>
            </a:r>
            <a:r>
              <a:rPr lang="en-US" sz="1200" dirty="0" err="1"/>
              <a:t>getImg</a:t>
            </a:r>
            <a:r>
              <a:rPr lang="en-US" sz="1200" dirty="0"/>
              <a:t>());</a:t>
            </a:r>
          </a:p>
          <a:p>
            <a:r>
              <a:rPr lang="en-US" sz="1200" dirty="0"/>
              <a:t>            </a:t>
            </a:r>
            <a:r>
              <a:rPr lang="en-US" sz="1200" dirty="0" err="1"/>
              <a:t>filters.add</a:t>
            </a:r>
            <a:r>
              <a:rPr lang="en-US" sz="1200" dirty="0"/>
              <a:t>(p);</a:t>
            </a:r>
          </a:p>
          <a:p>
            <a:r>
              <a:rPr lang="en-US" sz="1200" dirty="0"/>
              <a:t>          }</a:t>
            </a:r>
          </a:p>
          <a:p>
            <a:r>
              <a:rPr lang="en-US" sz="1200" dirty="0"/>
              <a:t>        }</a:t>
            </a:r>
          </a:p>
          <a:p>
            <a:r>
              <a:rPr lang="en-US" sz="1200" dirty="0"/>
              <a:t>        </a:t>
            </a:r>
            <a:r>
              <a:rPr lang="en-US" sz="1200" dirty="0" err="1"/>
              <a:t>results.count</a:t>
            </a:r>
            <a:r>
              <a:rPr lang="en-US" sz="1200" dirty="0"/>
              <a:t>=</a:t>
            </a:r>
            <a:r>
              <a:rPr lang="en-US" sz="1200" dirty="0" err="1"/>
              <a:t>filters.size</a:t>
            </a:r>
            <a:r>
              <a:rPr lang="en-US" sz="1200" dirty="0"/>
              <a:t>();</a:t>
            </a:r>
          </a:p>
          <a:p>
            <a:r>
              <a:rPr lang="en-US" sz="1200" dirty="0"/>
              <a:t>        </a:t>
            </a:r>
            <a:r>
              <a:rPr lang="en-US" sz="1200" dirty="0" err="1"/>
              <a:t>results.values</a:t>
            </a:r>
            <a:r>
              <a:rPr lang="en-US" sz="1200" dirty="0"/>
              <a:t>=filters;</a:t>
            </a:r>
          </a:p>
          <a:p>
            <a:r>
              <a:rPr lang="en-US" sz="1200" dirty="0"/>
              <a:t>      }else</a:t>
            </a:r>
          </a:p>
          <a:p>
            <a:r>
              <a:rPr lang="en-US" sz="1200" dirty="0"/>
              <a:t>      {</a:t>
            </a:r>
          </a:p>
          <a:p>
            <a:r>
              <a:rPr lang="en-US" sz="1200" dirty="0"/>
              <a:t>        </a:t>
            </a:r>
            <a:r>
              <a:rPr lang="en-US" sz="1200" dirty="0" err="1"/>
              <a:t>results.count</a:t>
            </a:r>
            <a:r>
              <a:rPr lang="en-US" sz="1200" dirty="0"/>
              <a:t>=</a:t>
            </a:r>
            <a:r>
              <a:rPr lang="en-US" sz="1200" dirty="0" err="1"/>
              <a:t>filterList.size</a:t>
            </a:r>
            <a:r>
              <a:rPr lang="en-US" sz="1200" dirty="0"/>
              <a:t>();</a:t>
            </a:r>
          </a:p>
          <a:p>
            <a:r>
              <a:rPr lang="en-US" sz="1200" dirty="0"/>
              <a:t>        </a:t>
            </a:r>
            <a:r>
              <a:rPr lang="en-US" sz="1200" dirty="0" err="1"/>
              <a:t>results.values</a:t>
            </a:r>
            <a:r>
              <a:rPr lang="en-US" sz="1200" dirty="0"/>
              <a:t>=</a:t>
            </a:r>
            <a:r>
              <a:rPr lang="en-US" sz="1200" dirty="0" err="1"/>
              <a:t>filterList</a:t>
            </a:r>
            <a:r>
              <a:rPr lang="en-US" sz="1200" dirty="0"/>
              <a:t>;</a:t>
            </a:r>
          </a:p>
          <a:p>
            <a:r>
              <a:rPr lang="en-US" sz="1200" dirty="0"/>
              <a:t>      }</a:t>
            </a:r>
          </a:p>
          <a:p>
            <a:r>
              <a:rPr lang="en-US" sz="1200" dirty="0"/>
              <a:t>      return results;</a:t>
            </a:r>
          </a:p>
          <a:p>
            <a:r>
              <a:rPr lang="en-US" sz="1200" dirty="0"/>
              <a:t>    }</a:t>
            </a:r>
          </a:p>
          <a:p>
            <a:r>
              <a:rPr lang="en-US" sz="1200" dirty="0"/>
              <a:t>    @Override</a:t>
            </a:r>
          </a:p>
          <a:p>
            <a:r>
              <a:rPr lang="en-US" sz="1200" dirty="0"/>
              <a:t>    protected void </a:t>
            </a:r>
            <a:r>
              <a:rPr lang="en-US" sz="1200" dirty="0" err="1"/>
              <a:t>publishResults</a:t>
            </a:r>
            <a:r>
              <a:rPr lang="en-US" sz="1200" dirty="0"/>
              <a:t>(</a:t>
            </a:r>
            <a:r>
              <a:rPr lang="en-US" sz="1200" dirty="0" err="1"/>
              <a:t>CharSequence</a:t>
            </a:r>
            <a:r>
              <a:rPr lang="en-US" sz="1200" dirty="0"/>
              <a:t> constraint, </a:t>
            </a:r>
            <a:r>
              <a:rPr lang="en-US" sz="1200" dirty="0" err="1"/>
              <a:t>FilterResults</a:t>
            </a:r>
            <a:r>
              <a:rPr lang="en-US" sz="1200" dirty="0"/>
              <a:t> results) {</a:t>
            </a:r>
          </a:p>
          <a:p>
            <a:r>
              <a:rPr lang="en-US" sz="1200" dirty="0"/>
              <a:t>      // TODO Auto-generated method stub</a:t>
            </a:r>
          </a:p>
          <a:p>
            <a:r>
              <a:rPr lang="en-US" sz="1200" dirty="0"/>
              <a:t>      players=(</a:t>
            </a:r>
            <a:r>
              <a:rPr lang="en-US" sz="1200" dirty="0" err="1"/>
              <a:t>ArrayList</a:t>
            </a:r>
            <a:r>
              <a:rPr lang="en-US" sz="1200" dirty="0"/>
              <a:t>&lt;Player&gt;) </a:t>
            </a:r>
            <a:r>
              <a:rPr lang="en-US" sz="1200" dirty="0" err="1"/>
              <a:t>results.values</a:t>
            </a:r>
            <a:r>
              <a:rPr lang="en-US" sz="1200" dirty="0"/>
              <a:t>;</a:t>
            </a:r>
          </a:p>
          <a:p>
            <a:r>
              <a:rPr lang="en-US" sz="1200" dirty="0"/>
              <a:t>      </a:t>
            </a:r>
            <a:r>
              <a:rPr lang="en-US" sz="1200" dirty="0" err="1"/>
              <a:t>notifyDataSetChanged</a:t>
            </a:r>
            <a:r>
              <a:rPr lang="en-US" sz="1200" dirty="0"/>
              <a:t>();</a:t>
            </a:r>
          </a:p>
          <a:p>
            <a:r>
              <a:rPr lang="en-US" sz="1200" dirty="0"/>
              <a:t>    }}}</a:t>
            </a:r>
          </a:p>
        </p:txBody>
      </p:sp>
    </p:spTree>
    <p:extLst>
      <p:ext uri="{BB962C8B-B14F-4D97-AF65-F5344CB8AC3E}">
        <p14:creationId xmlns:p14="http://schemas.microsoft.com/office/powerpoint/2010/main" val="8043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7848872" cy="5632311"/>
          </a:xfrm>
          <a:prstGeom prst="rect">
            <a:avLst/>
          </a:prstGeom>
        </p:spPr>
        <p:txBody>
          <a:bodyPr wrap="square">
            <a:spAutoFit/>
          </a:bodyPr>
          <a:lstStyle/>
          <a:p>
            <a:r>
              <a:rPr lang="en-US" b="1" u="sng" dirty="0">
                <a:solidFill>
                  <a:srgbClr val="000000"/>
                </a:solidFill>
                <a:latin typeface="Roboto"/>
              </a:rPr>
              <a:t>SECTION 3: Our </a:t>
            </a:r>
            <a:r>
              <a:rPr lang="en-US" b="1" u="sng" dirty="0" err="1">
                <a:solidFill>
                  <a:srgbClr val="000000"/>
                </a:solidFill>
                <a:latin typeface="Roboto"/>
              </a:rPr>
              <a:t>MainActivity</a:t>
            </a:r>
            <a:r>
              <a:rPr lang="en-US" b="1" u="sng" dirty="0">
                <a:solidFill>
                  <a:srgbClr val="000000"/>
                </a:solidFill>
                <a:latin typeface="Roboto"/>
              </a:rPr>
              <a:t> class:</a:t>
            </a:r>
            <a:endParaRPr lang="en-US" dirty="0">
              <a:solidFill>
                <a:srgbClr val="000000"/>
              </a:solidFill>
              <a:latin typeface="Roboto"/>
            </a:endParaRPr>
          </a:p>
          <a:p>
            <a:r>
              <a:rPr lang="en-US" dirty="0">
                <a:solidFill>
                  <a:srgbClr val="000000"/>
                </a:solidFill>
                <a:latin typeface="Roboto"/>
              </a:rPr>
              <a:t>Purpose :</a:t>
            </a:r>
          </a:p>
          <a:p>
            <a:pPr>
              <a:buFont typeface="+mj-lt"/>
              <a:buAutoNum type="arabicPeriod"/>
            </a:pPr>
            <a:r>
              <a:rPr lang="en-US" dirty="0">
                <a:solidFill>
                  <a:srgbClr val="000000"/>
                </a:solidFill>
                <a:latin typeface="Roboto"/>
              </a:rPr>
              <a:t>Our launcher activity</a:t>
            </a:r>
          </a:p>
          <a:p>
            <a:pPr>
              <a:buFont typeface="+mj-lt"/>
              <a:buAutoNum type="arabicPeriod"/>
            </a:pPr>
            <a:r>
              <a:rPr lang="en-US" dirty="0">
                <a:solidFill>
                  <a:srgbClr val="000000"/>
                </a:solidFill>
                <a:latin typeface="Roboto"/>
              </a:rPr>
              <a:t>We set reference our </a:t>
            </a:r>
            <a:r>
              <a:rPr lang="en-US" dirty="0" err="1">
                <a:solidFill>
                  <a:srgbClr val="000000"/>
                </a:solidFill>
                <a:latin typeface="Roboto"/>
              </a:rPr>
              <a:t>ListView</a:t>
            </a:r>
            <a:r>
              <a:rPr lang="en-US" dirty="0">
                <a:solidFill>
                  <a:srgbClr val="000000"/>
                </a:solidFill>
                <a:latin typeface="Roboto"/>
              </a:rPr>
              <a:t> from XML and attach its </a:t>
            </a:r>
            <a:r>
              <a:rPr lang="en-US" dirty="0" err="1">
                <a:solidFill>
                  <a:srgbClr val="000000"/>
                </a:solidFill>
                <a:latin typeface="Roboto"/>
              </a:rPr>
              <a:t>BaseAdapter</a:t>
            </a:r>
            <a:r>
              <a:rPr lang="en-US" dirty="0">
                <a:solidFill>
                  <a:srgbClr val="000000"/>
                </a:solidFill>
                <a:latin typeface="Roboto"/>
              </a:rPr>
              <a:t> subclass to it.</a:t>
            </a:r>
          </a:p>
          <a:p>
            <a:pPr>
              <a:buFont typeface="+mj-lt"/>
              <a:buAutoNum type="arabicPeriod"/>
            </a:pPr>
            <a:r>
              <a:rPr lang="en-US" dirty="0">
                <a:solidFill>
                  <a:srgbClr val="000000"/>
                </a:solidFill>
                <a:latin typeface="Roboto"/>
              </a:rPr>
              <a:t>We reference our </a:t>
            </a:r>
            <a:r>
              <a:rPr lang="en-US" dirty="0" err="1">
                <a:solidFill>
                  <a:srgbClr val="000000"/>
                </a:solidFill>
                <a:latin typeface="Roboto"/>
              </a:rPr>
              <a:t>SearchView</a:t>
            </a:r>
            <a:r>
              <a:rPr lang="en-US" dirty="0">
                <a:solidFill>
                  <a:srgbClr val="000000"/>
                </a:solidFill>
                <a:latin typeface="Roboto"/>
              </a:rPr>
              <a:t> and implement its </a:t>
            </a:r>
            <a:r>
              <a:rPr lang="en-US" dirty="0" err="1">
                <a:solidFill>
                  <a:srgbClr val="000000"/>
                </a:solidFill>
                <a:latin typeface="Roboto"/>
              </a:rPr>
              <a:t>onQueryTextChangeListener</a:t>
            </a:r>
            <a:r>
              <a:rPr lang="en-US" dirty="0">
                <a:solidFill>
                  <a:srgbClr val="000000"/>
                </a:solidFill>
                <a:latin typeface="Roboto"/>
              </a:rPr>
              <a:t>.</a:t>
            </a:r>
          </a:p>
          <a:p>
            <a:pPr>
              <a:buFont typeface="+mj-lt"/>
              <a:buAutoNum type="arabicPeriod"/>
            </a:pPr>
            <a:endParaRPr lang="en-US" b="0" i="0" dirty="0">
              <a:solidFill>
                <a:srgbClr val="000000"/>
              </a:solidFill>
              <a:effectLst/>
              <a:latin typeface="Roboto"/>
            </a:endParaRPr>
          </a:p>
          <a:p>
            <a:r>
              <a:rPr lang="en-US" dirty="0">
                <a:solidFill>
                  <a:srgbClr val="000000"/>
                </a:solidFill>
                <a:latin typeface="Roboto"/>
              </a:rPr>
              <a:t>What is </a:t>
            </a:r>
            <a:r>
              <a:rPr lang="en-US" dirty="0" err="1">
                <a:solidFill>
                  <a:srgbClr val="000000"/>
                </a:solidFill>
                <a:latin typeface="Roboto"/>
              </a:rPr>
              <a:t>LayoutInflater</a:t>
            </a:r>
            <a:r>
              <a:rPr lang="en-US" dirty="0">
                <a:solidFill>
                  <a:srgbClr val="000000"/>
                </a:solidFill>
                <a:latin typeface="Roboto"/>
              </a:rPr>
              <a:t>? Why we need to inflate and when?</a:t>
            </a:r>
          </a:p>
          <a:p>
            <a:endParaRPr lang="en-US" dirty="0">
              <a:solidFill>
                <a:srgbClr val="000000"/>
              </a:solidFill>
              <a:latin typeface="Roboto"/>
            </a:endParaRPr>
          </a:p>
          <a:p>
            <a:pPr algn="just"/>
            <a:r>
              <a:rPr lang="en-US" b="1" dirty="0" err="1">
                <a:solidFill>
                  <a:srgbClr val="FF0000"/>
                </a:solidFill>
                <a:latin typeface="Roboto"/>
              </a:rPr>
              <a:t>LayoutInflater</a:t>
            </a:r>
            <a:r>
              <a:rPr lang="en-US" dirty="0">
                <a:solidFill>
                  <a:srgbClr val="000000"/>
                </a:solidFill>
                <a:latin typeface="Roboto"/>
              </a:rPr>
              <a:t> is a class used to instantiate layout XML file into its corresponding view objects which can be used in java programs.</a:t>
            </a:r>
          </a:p>
          <a:p>
            <a:pPr algn="just"/>
            <a:r>
              <a:rPr lang="en-US" dirty="0">
                <a:solidFill>
                  <a:srgbClr val="000000"/>
                </a:solidFill>
                <a:latin typeface="Roboto"/>
              </a:rPr>
              <a:t>In simple terms there are two ways to create UI in android. One is static way and another is dynamic or programmatically.</a:t>
            </a:r>
          </a:p>
          <a:p>
            <a:pPr algn="just"/>
            <a:r>
              <a:rPr lang="en-US" dirty="0">
                <a:solidFill>
                  <a:srgbClr val="000000"/>
                </a:solidFill>
                <a:latin typeface="Roboto"/>
              </a:rPr>
              <a:t>Suppose we have a simple layout main.xml  having one </a:t>
            </a:r>
            <a:r>
              <a:rPr lang="en-US" dirty="0" err="1">
                <a:solidFill>
                  <a:srgbClr val="000000"/>
                </a:solidFill>
                <a:latin typeface="Roboto"/>
              </a:rPr>
              <a:t>textview</a:t>
            </a:r>
            <a:r>
              <a:rPr lang="en-US" dirty="0">
                <a:solidFill>
                  <a:srgbClr val="000000"/>
                </a:solidFill>
                <a:latin typeface="Roboto"/>
              </a:rPr>
              <a:t> and one </a:t>
            </a:r>
            <a:r>
              <a:rPr lang="en-US" dirty="0" err="1">
                <a:solidFill>
                  <a:srgbClr val="000000"/>
                </a:solidFill>
                <a:latin typeface="Roboto"/>
              </a:rPr>
              <a:t>edittext</a:t>
            </a:r>
            <a:r>
              <a:rPr lang="en-US" dirty="0">
                <a:solidFill>
                  <a:srgbClr val="000000"/>
                </a:solidFill>
                <a:latin typeface="Roboto"/>
              </a:rPr>
              <a:t> as follow.</a:t>
            </a:r>
          </a:p>
          <a:p>
            <a:pPr algn="just"/>
            <a:endParaRPr lang="en-US" dirty="0">
              <a:solidFill>
                <a:srgbClr val="000000"/>
              </a:solidFill>
              <a:latin typeface="Roboto"/>
            </a:endParaRPr>
          </a:p>
          <a:p>
            <a:pPr algn="just"/>
            <a:r>
              <a:rPr lang="en-US" dirty="0">
                <a:solidFill>
                  <a:srgbClr val="000000"/>
                </a:solidFill>
                <a:latin typeface="Roboto"/>
              </a:rPr>
              <a:t>Basically it is needed to create (or fill) View based on XML file in runtime. For example if you need to generate views dynamically for your </a:t>
            </a:r>
            <a:r>
              <a:rPr lang="en-US" dirty="0" err="1">
                <a:solidFill>
                  <a:srgbClr val="000000"/>
                </a:solidFill>
                <a:latin typeface="Roboto"/>
              </a:rPr>
              <a:t>ListView</a:t>
            </a:r>
            <a:r>
              <a:rPr lang="en-US" dirty="0">
                <a:solidFill>
                  <a:srgbClr val="000000"/>
                </a:solidFill>
                <a:latin typeface="Roboto"/>
              </a:rPr>
              <a:t> items and that's all about it.</a:t>
            </a:r>
            <a:endParaRPr lang="en-US" b="0" i="0" dirty="0">
              <a:solidFill>
                <a:srgbClr val="000000"/>
              </a:solidFill>
              <a:effectLst/>
              <a:latin typeface="Roboto"/>
            </a:endParaRPr>
          </a:p>
        </p:txBody>
      </p:sp>
    </p:spTree>
    <p:extLst>
      <p:ext uri="{BB962C8B-B14F-4D97-AF65-F5344CB8AC3E}">
        <p14:creationId xmlns:p14="http://schemas.microsoft.com/office/powerpoint/2010/main" val="3801443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08720"/>
            <a:ext cx="8712968" cy="2677656"/>
          </a:xfrm>
          <a:prstGeom prst="rect">
            <a:avLst/>
          </a:prstGeom>
        </p:spPr>
        <p:txBody>
          <a:bodyPr wrap="square">
            <a:spAutoFit/>
          </a:bodyPr>
          <a:lstStyle/>
          <a:p>
            <a:r>
              <a:rPr lang="en-US" sz="1400" dirty="0"/>
              <a:t>import </a:t>
            </a:r>
            <a:r>
              <a:rPr lang="en-US" sz="1400" dirty="0" err="1"/>
              <a:t>java.util.ArrayList</a:t>
            </a:r>
            <a:r>
              <a:rPr lang="en-US" sz="1400" dirty="0"/>
              <a:t>;</a:t>
            </a:r>
          </a:p>
          <a:p>
            <a:r>
              <a:rPr lang="en-US" sz="1400" dirty="0"/>
              <a:t>import </a:t>
            </a:r>
            <a:r>
              <a:rPr lang="en-US" sz="1400" dirty="0" err="1"/>
              <a:t>android.os.Bundle</a:t>
            </a:r>
            <a:r>
              <a:rPr lang="en-US" sz="1400" dirty="0"/>
              <a:t>;</a:t>
            </a:r>
          </a:p>
          <a:p>
            <a:r>
              <a:rPr lang="en-US" sz="1400" dirty="0"/>
              <a:t>import </a:t>
            </a:r>
            <a:r>
              <a:rPr lang="en-US" sz="1400" dirty="0" err="1"/>
              <a:t>android.app.Activity</a:t>
            </a:r>
            <a:r>
              <a:rPr lang="en-US" sz="1400" dirty="0"/>
              <a:t>;</a:t>
            </a:r>
          </a:p>
          <a:p>
            <a:r>
              <a:rPr lang="en-US" sz="1400" dirty="0"/>
              <a:t>import </a:t>
            </a:r>
            <a:r>
              <a:rPr lang="en-US" sz="1400" dirty="0" err="1"/>
              <a:t>android.view.Menu</a:t>
            </a:r>
            <a:r>
              <a:rPr lang="en-US" sz="1400" dirty="0"/>
              <a:t>;</a:t>
            </a:r>
          </a:p>
          <a:p>
            <a:r>
              <a:rPr lang="en-US" sz="1400" dirty="0"/>
              <a:t>import </a:t>
            </a:r>
            <a:r>
              <a:rPr lang="en-US" sz="1400" dirty="0" err="1"/>
              <a:t>android.widget.ListView</a:t>
            </a:r>
            <a:r>
              <a:rPr lang="en-US" sz="1400" dirty="0"/>
              <a:t>;</a:t>
            </a:r>
          </a:p>
          <a:p>
            <a:r>
              <a:rPr lang="en-US" sz="1400" dirty="0"/>
              <a:t>import </a:t>
            </a:r>
            <a:r>
              <a:rPr lang="en-US" sz="1400" dirty="0" err="1"/>
              <a:t>android.widget.SearchView</a:t>
            </a:r>
            <a:r>
              <a:rPr lang="en-US" sz="1400" dirty="0"/>
              <a:t>;</a:t>
            </a:r>
          </a:p>
          <a:p>
            <a:r>
              <a:rPr lang="en-US" sz="1400" dirty="0"/>
              <a:t>import </a:t>
            </a:r>
            <a:r>
              <a:rPr lang="en-US" sz="1400" dirty="0" err="1"/>
              <a:t>android.widget.SearchView.OnQueryTextListener</a:t>
            </a:r>
            <a:r>
              <a:rPr lang="en-US" sz="1400" dirty="0"/>
              <a:t>;</a:t>
            </a:r>
          </a:p>
          <a:p>
            <a:r>
              <a:rPr lang="en-US" sz="1400" dirty="0"/>
              <a:t>public class </a:t>
            </a:r>
            <a:r>
              <a:rPr lang="en-US" sz="1400" dirty="0" err="1"/>
              <a:t>MainActivity</a:t>
            </a:r>
            <a:r>
              <a:rPr lang="en-US" sz="1400" dirty="0"/>
              <a:t> extends Activity {</a:t>
            </a:r>
          </a:p>
          <a:p>
            <a:r>
              <a:rPr lang="en-US" sz="1400" dirty="0"/>
              <a:t>  </a:t>
            </a:r>
            <a:r>
              <a:rPr lang="en-US" sz="1400" dirty="0" err="1"/>
              <a:t>ListView</a:t>
            </a:r>
            <a:r>
              <a:rPr lang="en-US" sz="1400" dirty="0"/>
              <a:t> lv;</a:t>
            </a:r>
          </a:p>
          <a:p>
            <a:r>
              <a:rPr lang="en-US" sz="1400" dirty="0"/>
              <a:t>  </a:t>
            </a:r>
            <a:r>
              <a:rPr lang="en-US" sz="1400" dirty="0" err="1"/>
              <a:t>SearchView</a:t>
            </a:r>
            <a:r>
              <a:rPr lang="en-US" sz="1400" dirty="0"/>
              <a:t> </a:t>
            </a:r>
            <a:r>
              <a:rPr lang="en-US" sz="1400" dirty="0" err="1"/>
              <a:t>sv</a:t>
            </a:r>
            <a:r>
              <a:rPr lang="en-US" sz="1400" dirty="0"/>
              <a:t>;</a:t>
            </a:r>
          </a:p>
          <a:p>
            <a:r>
              <a:rPr lang="en-US" sz="1400" dirty="0" err="1"/>
              <a:t>ArrayList</a:t>
            </a:r>
            <a:r>
              <a:rPr lang="en-US" sz="1400" dirty="0"/>
              <a:t>&lt;String&gt; names = new </a:t>
            </a:r>
            <a:r>
              <a:rPr lang="en-US" sz="1400" dirty="0" err="1"/>
              <a:t>ArrayList</a:t>
            </a:r>
            <a:r>
              <a:rPr lang="en-US" sz="1400" dirty="0"/>
              <a:t>&lt;&gt;();</a:t>
            </a:r>
          </a:p>
          <a:p>
            <a:r>
              <a:rPr lang="en-US" sz="1400" dirty="0"/>
              <a:t>    </a:t>
            </a:r>
            <a:r>
              <a:rPr lang="en-US" sz="1400" dirty="0" err="1"/>
              <a:t>ArrayList</a:t>
            </a:r>
            <a:r>
              <a:rPr lang="en-US" sz="1400" dirty="0"/>
              <a:t>&lt;Integer&gt; images = new </a:t>
            </a:r>
            <a:r>
              <a:rPr lang="en-US" sz="1400" dirty="0" err="1"/>
              <a:t>ArrayList</a:t>
            </a:r>
            <a:r>
              <a:rPr lang="en-US" sz="1400" dirty="0"/>
              <a:t>&lt;&gt;();</a:t>
            </a:r>
          </a:p>
        </p:txBody>
      </p:sp>
    </p:spTree>
    <p:extLst>
      <p:ext uri="{BB962C8B-B14F-4D97-AF65-F5344CB8AC3E}">
        <p14:creationId xmlns:p14="http://schemas.microsoft.com/office/powerpoint/2010/main" val="118588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3934"/>
            <a:ext cx="7848872" cy="6924973"/>
          </a:xfrm>
          <a:prstGeom prst="rect">
            <a:avLst/>
          </a:prstGeom>
        </p:spPr>
        <p:txBody>
          <a:bodyPr wrap="square">
            <a:spAutoFit/>
          </a:bodyPr>
          <a:lstStyle/>
          <a:p>
            <a:r>
              <a:rPr lang="en-US" sz="1200" dirty="0"/>
              <a:t> @Override</a:t>
            </a:r>
          </a:p>
          <a:p>
            <a:r>
              <a:rPr lang="en-US" sz="1200" dirty="0"/>
              <a:t>    protected void </a:t>
            </a:r>
            <a:r>
              <a:rPr lang="en-US" sz="1200" dirty="0" err="1"/>
              <a:t>onCreate</a:t>
            </a:r>
            <a:r>
              <a:rPr lang="en-US" sz="1200" dirty="0"/>
              <a:t>(Bundle </a:t>
            </a:r>
            <a:r>
              <a:rPr lang="en-US" sz="1200" dirty="0" err="1"/>
              <a:t>savedInstanceState</a:t>
            </a:r>
            <a:r>
              <a:rPr lang="en-US" sz="1200" dirty="0"/>
              <a:t>) {</a:t>
            </a:r>
          </a:p>
          <a:p>
            <a:r>
              <a:rPr lang="en-US" sz="1200" dirty="0"/>
              <a:t>        </a:t>
            </a:r>
            <a:r>
              <a:rPr lang="en-US" sz="1200" dirty="0" err="1"/>
              <a:t>super.onCreate</a:t>
            </a:r>
            <a:r>
              <a:rPr lang="en-US" sz="1200" dirty="0"/>
              <a:t>(</a:t>
            </a:r>
            <a:r>
              <a:rPr lang="en-US" sz="1200" dirty="0" err="1"/>
              <a:t>savedInstanceState</a:t>
            </a:r>
            <a:r>
              <a:rPr lang="en-US" sz="1200" dirty="0"/>
              <a:t>);</a:t>
            </a:r>
          </a:p>
          <a:p>
            <a:pPr lvl="0"/>
            <a:r>
              <a:rPr lang="en-US" sz="1200" b="1" dirty="0" err="1">
                <a:solidFill>
                  <a:srgbClr val="660E7A"/>
                </a:solidFill>
                <a:latin typeface="Courier New" panose="02070309020205020404" pitchFamily="49" charset="0"/>
                <a:cs typeface="Courier New" panose="02070309020205020404" pitchFamily="49" charset="0"/>
              </a:rPr>
              <a:t>names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"Juan Mata"</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names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"Eden Hazard"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err="1">
                <a:solidFill>
                  <a:srgbClr val="660E7A"/>
                </a:solidFill>
                <a:latin typeface="Courier New" panose="02070309020205020404" pitchFamily="49" charset="0"/>
                <a:cs typeface="Courier New" panose="02070309020205020404" pitchFamily="49" charset="0"/>
              </a:rPr>
              <a:t>names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"Wayne Rooney"</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names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"Diego Costa"</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err="1">
                <a:solidFill>
                  <a:srgbClr val="660E7A"/>
                </a:solidFill>
                <a:latin typeface="Courier New" panose="02070309020205020404" pitchFamily="49" charset="0"/>
                <a:cs typeface="Courier New" panose="02070309020205020404" pitchFamily="49" charset="0"/>
              </a:rPr>
              <a:t>names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Messi</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names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"Ander </a:t>
            </a:r>
            <a:r>
              <a:rPr lang="en-US" sz="1200" b="1" dirty="0" err="1">
                <a:solidFill>
                  <a:srgbClr val="008000"/>
                </a:solidFill>
                <a:latin typeface="Courier New" panose="02070309020205020404" pitchFamily="49" charset="0"/>
                <a:cs typeface="Courier New" panose="02070309020205020404" pitchFamily="49" charset="0"/>
              </a:rPr>
              <a:t>Herera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err="1">
                <a:solidFill>
                  <a:srgbClr val="660E7A"/>
                </a:solidFill>
                <a:latin typeface="Courier New" panose="02070309020205020404" pitchFamily="49" charset="0"/>
                <a:cs typeface="Courier New" panose="02070309020205020404" pitchFamily="49" charset="0"/>
              </a:rPr>
              <a:t>names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"Ronaldo"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images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R.drawable.</a:t>
            </a:r>
            <a:r>
              <a:rPr lang="en-US" sz="1200" b="1" i="1" dirty="0" err="1">
                <a:solidFill>
                  <a:srgbClr val="660E7A"/>
                </a:solidFill>
                <a:latin typeface="Courier New" panose="02070309020205020404" pitchFamily="49" charset="0"/>
                <a:cs typeface="Courier New" panose="02070309020205020404" pitchFamily="49" charset="0"/>
              </a:rPr>
              <a:t>jaun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images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R.drawable.</a:t>
            </a:r>
            <a:r>
              <a:rPr lang="en-US" sz="1200" b="1" i="1" dirty="0" err="1">
                <a:solidFill>
                  <a:srgbClr val="660E7A"/>
                </a:solidFill>
                <a:latin typeface="Courier New" panose="02070309020205020404" pitchFamily="49" charset="0"/>
                <a:cs typeface="Courier New" panose="02070309020205020404" pitchFamily="49" charset="0"/>
              </a:rPr>
              <a:t>eden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images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R.drawable.</a:t>
            </a:r>
            <a:r>
              <a:rPr lang="en-US" sz="1200" b="1" i="1" dirty="0" err="1">
                <a:solidFill>
                  <a:srgbClr val="660E7A"/>
                </a:solidFill>
                <a:latin typeface="Courier New" panose="02070309020205020404" pitchFamily="49" charset="0"/>
                <a:cs typeface="Courier New" panose="02070309020205020404" pitchFamily="49" charset="0"/>
              </a:rPr>
              <a:t>wayn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images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R.drawable.</a:t>
            </a:r>
            <a:r>
              <a:rPr lang="en-US" sz="1200" b="1" i="1" dirty="0" err="1">
                <a:solidFill>
                  <a:srgbClr val="660E7A"/>
                </a:solidFill>
                <a:latin typeface="Courier New" panose="02070309020205020404" pitchFamily="49" charset="0"/>
                <a:cs typeface="Courier New" panose="02070309020205020404" pitchFamily="49" charset="0"/>
              </a:rPr>
              <a:t>deigo</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images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R.drawable.</a:t>
            </a:r>
            <a:r>
              <a:rPr lang="en-US" sz="1200" b="1" i="1" dirty="0" err="1">
                <a:solidFill>
                  <a:srgbClr val="660E7A"/>
                </a:solidFill>
                <a:latin typeface="Courier New" panose="02070309020205020404" pitchFamily="49" charset="0"/>
                <a:cs typeface="Courier New" panose="02070309020205020404" pitchFamily="49" charset="0"/>
              </a:rPr>
              <a:t>messi</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images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R.drawable.</a:t>
            </a:r>
            <a:r>
              <a:rPr lang="en-US" sz="1200" b="1" i="1" dirty="0" err="1">
                <a:solidFill>
                  <a:srgbClr val="660E7A"/>
                </a:solidFill>
                <a:latin typeface="Courier New" panose="02070309020205020404" pitchFamily="49" charset="0"/>
                <a:cs typeface="Courier New" panose="02070309020205020404" pitchFamily="49" charset="0"/>
              </a:rPr>
              <a:t>ander</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660E7A"/>
                </a:solidFill>
                <a:latin typeface="Courier New" panose="02070309020205020404" pitchFamily="49" charset="0"/>
                <a:cs typeface="Courier New" panose="02070309020205020404" pitchFamily="49" charset="0"/>
              </a:rPr>
              <a:t>images</a:t>
            </a:r>
            <a:r>
              <a:rPr lang="en-US" sz="1200" dirty="0" err="1">
                <a:solidFill>
                  <a:srgbClr val="000000"/>
                </a:solidFill>
                <a:latin typeface="Courier New" panose="02070309020205020404" pitchFamily="49" charset="0"/>
                <a:cs typeface="Courier New" panose="02070309020205020404" pitchFamily="49" charset="0"/>
              </a:rPr>
              <a:t>.add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R.drawable.</a:t>
            </a:r>
            <a:r>
              <a:rPr lang="en-US" sz="1200" b="1" i="1" dirty="0" err="1">
                <a:solidFill>
                  <a:srgbClr val="660E7A"/>
                </a:solidFill>
                <a:latin typeface="Courier New" panose="02070309020205020404" pitchFamily="49" charset="0"/>
                <a:cs typeface="Courier New" panose="02070309020205020404" pitchFamily="49" charset="0"/>
              </a:rPr>
              <a:t>ronaldo</a:t>
            </a:r>
            <a:r>
              <a:rPr lang="en-US" sz="1200" dirty="0">
                <a:solidFill>
                  <a:srgbClr val="000000"/>
                </a:solidFill>
                <a:latin typeface="Courier New" panose="02070309020205020404" pitchFamily="49" charset="0"/>
                <a:cs typeface="Courier New" panose="02070309020205020404" pitchFamily="49" charset="0"/>
              </a:rPr>
              <a:t>);</a:t>
            </a:r>
            <a:endParaRPr lang="en-US" sz="1200" dirty="0">
              <a:latin typeface="Arial" panose="020B0604020202020204" pitchFamily="34" charset="0"/>
            </a:endParaRPr>
          </a:p>
          <a:p>
            <a:r>
              <a:rPr lang="en-US" sz="1200"/>
              <a:t>        </a:t>
            </a:r>
            <a:r>
              <a:rPr lang="en-US" sz="1200" dirty="0" err="1"/>
              <a:t>setContentView</a:t>
            </a:r>
            <a:r>
              <a:rPr lang="en-US" sz="1200" dirty="0"/>
              <a:t>(</a:t>
            </a:r>
            <a:r>
              <a:rPr lang="en-US" sz="1200" dirty="0" err="1"/>
              <a:t>R.layout.activity_main</a:t>
            </a:r>
            <a:r>
              <a:rPr lang="en-US" sz="1200" dirty="0"/>
              <a:t>);</a:t>
            </a:r>
          </a:p>
          <a:p>
            <a:r>
              <a:rPr lang="en-US" sz="1200" dirty="0"/>
              <a:t>        lv=(</a:t>
            </a:r>
            <a:r>
              <a:rPr lang="en-US" sz="1200" dirty="0" err="1"/>
              <a:t>ListView</a:t>
            </a:r>
            <a:r>
              <a:rPr lang="en-US" sz="1200" dirty="0"/>
              <a:t>) </a:t>
            </a:r>
            <a:r>
              <a:rPr lang="en-US" sz="1200" dirty="0" err="1"/>
              <a:t>findViewById</a:t>
            </a:r>
            <a:r>
              <a:rPr lang="en-US" sz="1200" dirty="0"/>
              <a:t>(R.id.listView1);</a:t>
            </a:r>
          </a:p>
          <a:p>
            <a:r>
              <a:rPr lang="en-US" sz="1200" dirty="0"/>
              <a:t>        </a:t>
            </a:r>
            <a:r>
              <a:rPr lang="en-US" sz="1200" dirty="0" err="1"/>
              <a:t>sv</a:t>
            </a:r>
            <a:r>
              <a:rPr lang="en-US" sz="1200" dirty="0"/>
              <a:t>=(</a:t>
            </a:r>
            <a:r>
              <a:rPr lang="en-US" sz="1200" dirty="0" err="1"/>
              <a:t>SearchView</a:t>
            </a:r>
            <a:r>
              <a:rPr lang="en-US" sz="1200" dirty="0"/>
              <a:t>) </a:t>
            </a:r>
            <a:r>
              <a:rPr lang="en-US" sz="1200" dirty="0" err="1"/>
              <a:t>findViewById</a:t>
            </a:r>
            <a:r>
              <a:rPr lang="en-US" sz="1200" dirty="0"/>
              <a:t>(R.id.searchView1);</a:t>
            </a:r>
          </a:p>
          <a:p>
            <a:r>
              <a:rPr lang="en-US" sz="1200" dirty="0"/>
              <a:t>        //ADASPTER</a:t>
            </a:r>
          </a:p>
          <a:p>
            <a:r>
              <a:rPr lang="en-US" sz="1200" dirty="0"/>
              <a:t>        final Adapter adapter=new Adapter(this, </a:t>
            </a:r>
            <a:r>
              <a:rPr lang="en-US" sz="1200" dirty="0" err="1"/>
              <a:t>getPlayers</a:t>
            </a:r>
            <a:r>
              <a:rPr lang="en-US" sz="1200" dirty="0"/>
              <a:t>());</a:t>
            </a:r>
          </a:p>
          <a:p>
            <a:r>
              <a:rPr lang="en-US" sz="1200" dirty="0"/>
              <a:t>        </a:t>
            </a:r>
            <a:r>
              <a:rPr lang="en-US" sz="1200" dirty="0" err="1"/>
              <a:t>lv.setAdapter</a:t>
            </a:r>
            <a:r>
              <a:rPr lang="en-US" sz="1200" dirty="0"/>
              <a:t>(adapter);</a:t>
            </a:r>
          </a:p>
          <a:p>
            <a:r>
              <a:rPr lang="en-US" sz="1200" dirty="0"/>
              <a:t>        </a:t>
            </a:r>
            <a:r>
              <a:rPr lang="en-US" sz="1200" dirty="0" err="1"/>
              <a:t>sv.setOnQueryTextListener</a:t>
            </a:r>
            <a:r>
              <a:rPr lang="en-US" sz="1200" dirty="0"/>
              <a:t>(new </a:t>
            </a:r>
            <a:r>
              <a:rPr lang="en-US" sz="1200" dirty="0" err="1"/>
              <a:t>OnQueryTextListener</a:t>
            </a:r>
            <a:r>
              <a:rPr lang="en-US" sz="1200" dirty="0"/>
              <a:t>() {</a:t>
            </a:r>
          </a:p>
          <a:p>
            <a:r>
              <a:rPr lang="en-US" sz="1200" dirty="0"/>
              <a:t>      @Override</a:t>
            </a:r>
          </a:p>
          <a:p>
            <a:r>
              <a:rPr lang="en-US" sz="1200" dirty="0"/>
              <a:t>      public </a:t>
            </a:r>
            <a:r>
              <a:rPr lang="en-US" sz="1200" dirty="0" err="1"/>
              <a:t>boolean</a:t>
            </a:r>
            <a:r>
              <a:rPr lang="en-US" sz="1200" dirty="0"/>
              <a:t> </a:t>
            </a:r>
            <a:r>
              <a:rPr lang="en-US" sz="1200" dirty="0" err="1"/>
              <a:t>onQueryTextSubmit</a:t>
            </a:r>
            <a:r>
              <a:rPr lang="en-US" sz="1200" dirty="0"/>
              <a:t>(String arg0) {</a:t>
            </a:r>
          </a:p>
          <a:p>
            <a:r>
              <a:rPr lang="en-US" sz="1200" dirty="0"/>
              <a:t>        // TODO Auto-generated method stub</a:t>
            </a:r>
          </a:p>
          <a:p>
            <a:r>
              <a:rPr lang="en-US" sz="1200" dirty="0"/>
              <a:t>        return false;</a:t>
            </a:r>
          </a:p>
          <a:p>
            <a:r>
              <a:rPr lang="en-US" sz="1200" dirty="0"/>
              <a:t>      }</a:t>
            </a:r>
          </a:p>
          <a:p>
            <a:r>
              <a:rPr lang="en-US" sz="1200" dirty="0"/>
              <a:t>      @Override</a:t>
            </a:r>
          </a:p>
          <a:p>
            <a:r>
              <a:rPr lang="en-US" sz="1200" dirty="0"/>
              <a:t>      public </a:t>
            </a:r>
            <a:r>
              <a:rPr lang="en-US" sz="1200" dirty="0" err="1"/>
              <a:t>boolean</a:t>
            </a:r>
            <a:r>
              <a:rPr lang="en-US" sz="1200" dirty="0"/>
              <a:t> </a:t>
            </a:r>
            <a:r>
              <a:rPr lang="en-US" sz="1200" dirty="0" err="1"/>
              <a:t>onQueryTextChange</a:t>
            </a:r>
            <a:r>
              <a:rPr lang="en-US" sz="1200" dirty="0"/>
              <a:t>(String query) {</a:t>
            </a:r>
          </a:p>
          <a:p>
            <a:r>
              <a:rPr lang="en-US" sz="1200" dirty="0"/>
              <a:t>        // TODO Auto-generated method stub</a:t>
            </a:r>
          </a:p>
          <a:p>
            <a:r>
              <a:rPr lang="en-US" sz="1200" dirty="0"/>
              <a:t>        </a:t>
            </a:r>
            <a:r>
              <a:rPr lang="en-US" sz="1200" dirty="0" err="1"/>
              <a:t>adapter.getFilter</a:t>
            </a:r>
            <a:r>
              <a:rPr lang="en-US" sz="1200" dirty="0"/>
              <a:t>().filter(query);</a:t>
            </a:r>
          </a:p>
          <a:p>
            <a:r>
              <a:rPr lang="en-US" sz="1200" dirty="0"/>
              <a:t>        return false;</a:t>
            </a:r>
          </a:p>
          <a:p>
            <a:r>
              <a:rPr lang="en-US" sz="1200" dirty="0"/>
              <a:t>      }</a:t>
            </a:r>
          </a:p>
          <a:p>
            <a:r>
              <a:rPr lang="en-US" sz="1200" dirty="0"/>
              <a:t>    }); }</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2405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1556792"/>
            <a:ext cx="6480720" cy="3416320"/>
          </a:xfrm>
          <a:prstGeom prst="rect">
            <a:avLst/>
          </a:prstGeom>
        </p:spPr>
        <p:txBody>
          <a:bodyPr wrap="square">
            <a:spAutoFit/>
          </a:bodyPr>
          <a:lstStyle/>
          <a:p>
            <a:r>
              <a:rPr lang="en-US" dirty="0"/>
              <a:t>private </a:t>
            </a:r>
            <a:r>
              <a:rPr lang="en-US" dirty="0" err="1"/>
              <a:t>ArrayList</a:t>
            </a:r>
            <a:r>
              <a:rPr lang="en-US" dirty="0"/>
              <a:t>&lt;Player&gt; </a:t>
            </a:r>
            <a:r>
              <a:rPr lang="en-US" dirty="0" err="1"/>
              <a:t>getPlayers</a:t>
            </a:r>
            <a:r>
              <a:rPr lang="en-US" dirty="0"/>
              <a:t>()</a:t>
            </a:r>
          </a:p>
          <a:p>
            <a:r>
              <a:rPr lang="en-US" dirty="0"/>
              <a:t>    {</a:t>
            </a:r>
          </a:p>
          <a:p>
            <a:r>
              <a:rPr lang="en-US" dirty="0"/>
              <a:t>      </a:t>
            </a:r>
            <a:r>
              <a:rPr lang="en-US" dirty="0" err="1"/>
              <a:t>ArrayList</a:t>
            </a:r>
            <a:r>
              <a:rPr lang="en-US" dirty="0"/>
              <a:t>&lt;Player&gt; players=new </a:t>
            </a:r>
            <a:r>
              <a:rPr lang="en-US" dirty="0" err="1"/>
              <a:t>ArrayList</a:t>
            </a:r>
            <a:r>
              <a:rPr lang="en-US" dirty="0"/>
              <a:t>&lt;Player&gt;();</a:t>
            </a:r>
          </a:p>
          <a:p>
            <a:r>
              <a:rPr lang="en-US" dirty="0"/>
              <a:t>      Player p;</a:t>
            </a:r>
          </a:p>
          <a:p>
            <a:r>
              <a:rPr lang="en-US" dirty="0"/>
              <a:t>      for(</a:t>
            </a:r>
            <a:r>
              <a:rPr lang="en-US" dirty="0" err="1"/>
              <a:t>int</a:t>
            </a:r>
            <a:r>
              <a:rPr lang="en-US" dirty="0"/>
              <a:t> </a:t>
            </a:r>
            <a:r>
              <a:rPr lang="en-US" dirty="0" err="1"/>
              <a:t>i</a:t>
            </a:r>
            <a:r>
              <a:rPr lang="en-US" dirty="0"/>
              <a:t>=0;i&lt;</a:t>
            </a:r>
            <a:r>
              <a:rPr lang="en-US" dirty="0" err="1"/>
              <a:t>names.size</a:t>
            </a:r>
            <a:r>
              <a:rPr lang="en-US" dirty="0"/>
              <a:t>();</a:t>
            </a:r>
            <a:r>
              <a:rPr lang="en-US" dirty="0" err="1"/>
              <a:t>i</a:t>
            </a:r>
            <a:r>
              <a:rPr lang="en-US" dirty="0"/>
              <a:t>++)</a:t>
            </a:r>
          </a:p>
          <a:p>
            <a:r>
              <a:rPr lang="en-US" dirty="0"/>
              <a:t>        {</a:t>
            </a:r>
          </a:p>
          <a:p>
            <a:r>
              <a:rPr lang="en-US" dirty="0"/>
              <a:t>            p=new Player(</a:t>
            </a:r>
            <a:r>
              <a:rPr lang="en-US" dirty="0" err="1"/>
              <a:t>names.get</a:t>
            </a:r>
            <a:r>
              <a:rPr lang="en-US" dirty="0"/>
              <a:t>(</a:t>
            </a:r>
            <a:r>
              <a:rPr lang="en-US" dirty="0" err="1"/>
              <a:t>i</a:t>
            </a:r>
            <a:r>
              <a:rPr lang="en-US" dirty="0"/>
              <a:t>), </a:t>
            </a:r>
            <a:r>
              <a:rPr lang="en-US" dirty="0" err="1"/>
              <a:t>images.get</a:t>
            </a:r>
            <a:r>
              <a:rPr lang="en-US" dirty="0"/>
              <a:t>(</a:t>
            </a:r>
            <a:r>
              <a:rPr lang="en-US" dirty="0" err="1"/>
              <a:t>i</a:t>
            </a:r>
            <a:r>
              <a:rPr lang="en-US" dirty="0"/>
              <a:t>));</a:t>
            </a:r>
          </a:p>
          <a:p>
            <a:r>
              <a:rPr lang="en-US" dirty="0"/>
              <a:t>            </a:t>
            </a:r>
            <a:r>
              <a:rPr lang="en-US" dirty="0" err="1"/>
              <a:t>players.add</a:t>
            </a:r>
            <a:r>
              <a:rPr lang="en-US" dirty="0"/>
              <a:t>(p);</a:t>
            </a:r>
          </a:p>
          <a:p>
            <a:r>
              <a:rPr lang="en-US" dirty="0"/>
              <a:t>        }</a:t>
            </a:r>
          </a:p>
          <a:p>
            <a:r>
              <a:rPr lang="en-US" dirty="0"/>
              <a:t>      return players;</a:t>
            </a:r>
          </a:p>
          <a:p>
            <a:r>
              <a:rPr lang="en-US" dirty="0"/>
              <a:t>    }</a:t>
            </a:r>
          </a:p>
          <a:p>
            <a:r>
              <a:rPr lang="en-US" dirty="0"/>
              <a:t>}</a:t>
            </a:r>
          </a:p>
        </p:txBody>
      </p:sp>
    </p:spTree>
    <p:extLst>
      <p:ext uri="{BB962C8B-B14F-4D97-AF65-F5344CB8AC3E}">
        <p14:creationId xmlns:p14="http://schemas.microsoft.com/office/powerpoint/2010/main" val="228094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1167" y="2492896"/>
            <a:ext cx="5412059" cy="707886"/>
          </a:xfrm>
          <a:prstGeom prst="rect">
            <a:avLst/>
          </a:prstGeom>
        </p:spPr>
        <p:txBody>
          <a:bodyPr wrap="none">
            <a:spAutoFit/>
          </a:bodyPr>
          <a:lstStyle/>
          <a:p>
            <a:pPr algn="ctr"/>
            <a:r>
              <a:rPr lang="en-US" sz="4000" b="1" dirty="0">
                <a:solidFill>
                  <a:srgbClr val="121214"/>
                </a:solidFill>
                <a:latin typeface="Verdana" panose="020B0604030504040204" pitchFamily="34" charset="0"/>
              </a:rPr>
              <a:t>Android Grid View</a:t>
            </a:r>
            <a:endParaRPr lang="en-US" sz="4000" b="1"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2872354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280920" cy="2862322"/>
          </a:xfrm>
          <a:prstGeom prst="rect">
            <a:avLst/>
          </a:prstGeom>
        </p:spPr>
        <p:txBody>
          <a:bodyPr wrap="square">
            <a:spAutoFit/>
          </a:bodyPr>
          <a:lstStyle/>
          <a:p>
            <a:pPr algn="just"/>
            <a:r>
              <a:rPr lang="en-US" dirty="0">
                <a:solidFill>
                  <a:srgbClr val="000000"/>
                </a:solidFill>
                <a:latin typeface="Verdana" panose="020B0604030504040204" pitchFamily="34" charset="0"/>
              </a:rPr>
              <a:t>Android </a:t>
            </a:r>
            <a:r>
              <a:rPr lang="en-US" b="1" dirty="0" err="1">
                <a:solidFill>
                  <a:srgbClr val="000000"/>
                </a:solidFill>
                <a:latin typeface="Verdana" panose="020B0604030504040204" pitchFamily="34" charset="0"/>
              </a:rPr>
              <a:t>GridView</a:t>
            </a:r>
            <a:r>
              <a:rPr lang="en-US" dirty="0">
                <a:solidFill>
                  <a:srgbClr val="000000"/>
                </a:solidFill>
                <a:latin typeface="Verdana" panose="020B0604030504040204" pitchFamily="34" charset="0"/>
              </a:rPr>
              <a:t> shows items in two-dimensional scrolling grid (rows &amp; columns) and the grid items are not necessarily predetermined but they automatically inserted to the layout using a </a:t>
            </a:r>
            <a:r>
              <a:rPr lang="en-US" b="1" dirty="0" err="1">
                <a:solidFill>
                  <a:srgbClr val="000000"/>
                </a:solidFill>
                <a:latin typeface="Verdana" panose="020B0604030504040204" pitchFamily="34" charset="0"/>
              </a:rPr>
              <a:t>ListAdapter</a:t>
            </a:r>
            <a:endParaRPr lang="en-US" b="1" dirty="0">
              <a:solidFill>
                <a:srgbClr val="000000"/>
              </a:solidFill>
              <a:latin typeface="Verdana" panose="020B0604030504040204" pitchFamily="34" charset="0"/>
            </a:endParaRPr>
          </a:p>
          <a:p>
            <a:pPr algn="just"/>
            <a:endParaRPr lang="en-US" b="1" dirty="0">
              <a:solidFill>
                <a:srgbClr val="000000"/>
              </a:solidFill>
              <a:latin typeface="Verdana" panose="020B0604030504040204" pitchFamily="34" charset="0"/>
            </a:endParaRPr>
          </a:p>
          <a:p>
            <a:pPr algn="just"/>
            <a:endParaRPr lang="en-US" b="1" dirty="0">
              <a:solidFill>
                <a:srgbClr val="000000"/>
              </a:solidFill>
              <a:latin typeface="Verdana" panose="020B0604030504040204" pitchFamily="34" charset="0"/>
            </a:endParaRPr>
          </a:p>
          <a:p>
            <a:pPr algn="just"/>
            <a:r>
              <a:rPr lang="en-US" dirty="0"/>
              <a:t>The </a:t>
            </a:r>
            <a:r>
              <a:rPr lang="en-US" b="1" dirty="0" err="1"/>
              <a:t>ListView</a:t>
            </a:r>
            <a:r>
              <a:rPr lang="en-US" dirty="0"/>
              <a:t> and </a:t>
            </a:r>
            <a:r>
              <a:rPr lang="en-US" b="1" dirty="0" err="1"/>
              <a:t>GridView</a:t>
            </a:r>
            <a:r>
              <a:rPr lang="en-US" dirty="0"/>
              <a:t> are subclasses of </a:t>
            </a:r>
            <a:r>
              <a:rPr lang="en-US" b="1" dirty="0" err="1"/>
              <a:t>AdapterView</a:t>
            </a:r>
            <a:r>
              <a:rPr lang="en-US" dirty="0"/>
              <a:t> and they can be populated by binding them to an </a:t>
            </a:r>
            <a:r>
              <a:rPr lang="en-US" b="1" dirty="0"/>
              <a:t>Adapter</a:t>
            </a:r>
            <a:r>
              <a:rPr lang="en-US" dirty="0"/>
              <a:t>, which retrieves data from an external source and creates a View that represents each data entry.</a:t>
            </a:r>
          </a:p>
          <a:p>
            <a:pPr algn="just"/>
            <a:endParaRPr lang="en-US" dirty="0"/>
          </a:p>
        </p:txBody>
      </p:sp>
    </p:spTree>
    <p:extLst>
      <p:ext uri="{BB962C8B-B14F-4D97-AF65-F5344CB8AC3E}">
        <p14:creationId xmlns:p14="http://schemas.microsoft.com/office/powerpoint/2010/main" val="890928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460432" cy="2523768"/>
          </a:xfrm>
          <a:prstGeom prst="rect">
            <a:avLst/>
          </a:prstGeom>
        </p:spPr>
        <p:txBody>
          <a:bodyPr wrap="square">
            <a:spAutoFit/>
          </a:bodyPr>
          <a:lstStyle/>
          <a:p>
            <a:pPr fontAlgn="base"/>
            <a:r>
              <a:rPr lang="en-US" sz="3200" b="1" u="sng" dirty="0">
                <a:solidFill>
                  <a:srgbClr val="000000"/>
                </a:solidFill>
                <a:latin typeface="Open Sans"/>
              </a:rPr>
              <a:t>Basic </a:t>
            </a:r>
            <a:r>
              <a:rPr lang="en-US" sz="3200" b="1" u="sng" dirty="0" err="1">
                <a:solidFill>
                  <a:srgbClr val="000000"/>
                </a:solidFill>
                <a:latin typeface="Open Sans"/>
              </a:rPr>
              <a:t>GridView</a:t>
            </a:r>
            <a:r>
              <a:rPr lang="en-US" sz="3200" b="1" u="sng" dirty="0">
                <a:solidFill>
                  <a:srgbClr val="000000"/>
                </a:solidFill>
                <a:latin typeface="Open Sans"/>
              </a:rPr>
              <a:t> Layout</a:t>
            </a:r>
          </a:p>
          <a:p>
            <a:pPr fontAlgn="base"/>
            <a:endParaRPr lang="en-US" b="1" dirty="0">
              <a:solidFill>
                <a:srgbClr val="000000"/>
              </a:solidFill>
              <a:latin typeface="Open Sans"/>
            </a:endParaRPr>
          </a:p>
          <a:p>
            <a:pPr fontAlgn="base"/>
            <a:r>
              <a:rPr lang="en-US" b="1" dirty="0">
                <a:solidFill>
                  <a:srgbClr val="1E1E1E"/>
                </a:solidFill>
                <a:latin typeface="inherit"/>
              </a:rPr>
              <a:t>1</a:t>
            </a:r>
            <a:r>
              <a:rPr lang="en-US" dirty="0">
                <a:solidFill>
                  <a:srgbClr val="1E1E1E"/>
                </a:solidFill>
                <a:latin typeface="Open Sans"/>
              </a:rPr>
              <a:t>. Create a new project by going to </a:t>
            </a:r>
            <a:r>
              <a:rPr lang="en-US" b="1" dirty="0">
                <a:solidFill>
                  <a:srgbClr val="1E1E1E"/>
                </a:solidFill>
                <a:latin typeface="inherit"/>
              </a:rPr>
              <a:t>File ⇒ New Android Project</a:t>
            </a:r>
            <a:r>
              <a:rPr lang="en-US" dirty="0">
                <a:solidFill>
                  <a:srgbClr val="1E1E1E"/>
                </a:solidFill>
                <a:latin typeface="Open Sans"/>
              </a:rPr>
              <a:t> and fill required details. (I named my main activity as </a:t>
            </a:r>
            <a:r>
              <a:rPr lang="en-US" b="1" dirty="0">
                <a:solidFill>
                  <a:srgbClr val="7323DC"/>
                </a:solidFill>
                <a:latin typeface="inherit"/>
              </a:rPr>
              <a:t>AndroidGridLayoutActivity.java</a:t>
            </a:r>
            <a:r>
              <a:rPr lang="en-US" dirty="0">
                <a:solidFill>
                  <a:srgbClr val="1E1E1E"/>
                </a:solidFill>
                <a:latin typeface="Open Sans"/>
              </a:rPr>
              <a:t>)</a:t>
            </a:r>
            <a:br>
              <a:rPr lang="en-US" dirty="0">
                <a:solidFill>
                  <a:srgbClr val="1E1E1E"/>
                </a:solidFill>
                <a:latin typeface="Open Sans"/>
              </a:rPr>
            </a:br>
            <a:r>
              <a:rPr lang="en-US" b="1" dirty="0">
                <a:solidFill>
                  <a:srgbClr val="1E1E1E"/>
                </a:solidFill>
                <a:latin typeface="inherit"/>
              </a:rPr>
              <a:t>2</a:t>
            </a:r>
            <a:r>
              <a:rPr lang="en-US" dirty="0">
                <a:solidFill>
                  <a:srgbClr val="1E1E1E"/>
                </a:solidFill>
                <a:latin typeface="Open Sans"/>
              </a:rPr>
              <a:t>. Prepare your images which you want to show in grid layout and place them in </a:t>
            </a:r>
            <a:r>
              <a:rPr lang="en-US" b="1" dirty="0">
                <a:solidFill>
                  <a:srgbClr val="1E1E1E"/>
                </a:solidFill>
                <a:latin typeface="inherit"/>
              </a:rPr>
              <a:t>res ⇒ </a:t>
            </a:r>
            <a:r>
              <a:rPr lang="en-US" b="1" dirty="0" err="1">
                <a:solidFill>
                  <a:srgbClr val="1E1E1E"/>
                </a:solidFill>
                <a:latin typeface="inherit"/>
              </a:rPr>
              <a:t>drawable-hdpi</a:t>
            </a:r>
            <a:r>
              <a:rPr lang="en-US" dirty="0">
                <a:solidFill>
                  <a:srgbClr val="1E1E1E"/>
                </a:solidFill>
                <a:latin typeface="Open Sans"/>
              </a:rPr>
              <a:t> folder.</a:t>
            </a:r>
            <a:br>
              <a:rPr lang="en-US" dirty="0">
                <a:solidFill>
                  <a:srgbClr val="1E1E1E"/>
                </a:solidFill>
                <a:latin typeface="Open Sans"/>
              </a:rPr>
            </a:br>
            <a:r>
              <a:rPr lang="en-US" dirty="0">
                <a:solidFill>
                  <a:srgbClr val="1E1E1E"/>
                </a:solidFill>
                <a:latin typeface="Open Sans"/>
              </a:rPr>
              <a:t>3. Create a new XML layout under layout and name it as </a:t>
            </a:r>
            <a:r>
              <a:rPr lang="en-US" b="1" dirty="0">
                <a:solidFill>
                  <a:srgbClr val="7323DC"/>
                </a:solidFill>
                <a:latin typeface="inherit"/>
              </a:rPr>
              <a:t>grid_layout.xml</a:t>
            </a:r>
            <a:r>
              <a:rPr lang="en-US" dirty="0">
                <a:solidFill>
                  <a:srgbClr val="1E1E1E"/>
                </a:solidFill>
                <a:latin typeface="Open Sans"/>
              </a:rPr>
              <a:t> </a:t>
            </a:r>
            <a:r>
              <a:rPr lang="en-US" b="1" dirty="0">
                <a:solidFill>
                  <a:srgbClr val="1E1E1E"/>
                </a:solidFill>
                <a:latin typeface="inherit"/>
              </a:rPr>
              <a:t>(Right Click) layout ⇒ New ⇒ Android XML File</a:t>
            </a:r>
            <a:endParaRPr lang="en-US" b="0" i="0" dirty="0">
              <a:solidFill>
                <a:srgbClr val="1E1E1E"/>
              </a:solidFill>
              <a:effectLst/>
              <a:latin typeface="Open Sans"/>
            </a:endParaRPr>
          </a:p>
        </p:txBody>
      </p:sp>
    </p:spTree>
    <p:extLst>
      <p:ext uri="{BB962C8B-B14F-4D97-AF65-F5344CB8AC3E}">
        <p14:creationId xmlns:p14="http://schemas.microsoft.com/office/powerpoint/2010/main" val="114161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p:nvPr/>
        </p:nvSpPr>
        <p:spPr>
          <a:xfrm>
            <a:off x="251520" y="612845"/>
            <a:ext cx="7920880" cy="3970318"/>
          </a:xfrm>
          <a:prstGeom prst="rect">
            <a:avLst/>
          </a:prstGeom>
        </p:spPr>
        <p:txBody>
          <a:bodyPr wrap="square">
            <a:spAutoFit/>
          </a:bodyPr>
          <a:lstStyle/>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&lt;?</a:t>
            </a:r>
            <a:r>
              <a:rPr lang="en-US" b="1" dirty="0">
                <a:solidFill>
                  <a:srgbClr val="00B4E2"/>
                </a:solidFill>
                <a:latin typeface="Consolas" panose="020B0609020204030204" pitchFamily="49" charset="0"/>
                <a:cs typeface="Consolas" panose="020B0609020204030204" pitchFamily="49" charset="0"/>
              </a:rPr>
              <a:t>xml</a:t>
            </a:r>
            <a:r>
              <a:rPr lang="en-US" dirty="0">
                <a:solidFill>
                  <a:srgbClr val="1E1E1E"/>
                </a:solidFill>
                <a:latin typeface="Consolas" panose="020B0609020204030204" pitchFamily="49" charset="0"/>
                <a:cs typeface="Consolas" panose="020B0609020204030204" pitchFamily="49" charset="0"/>
              </a:rPr>
              <a:t> </a:t>
            </a:r>
            <a:r>
              <a:rPr lang="en-US" dirty="0">
                <a:solidFill>
                  <a:srgbClr val="E62D76"/>
                </a:solidFill>
                <a:latin typeface="Consolas" panose="020B0609020204030204" pitchFamily="49" charset="0"/>
                <a:cs typeface="Consolas" panose="020B0609020204030204" pitchFamily="49" charset="0"/>
              </a:rPr>
              <a:t>version</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"1.0"</a:t>
            </a:r>
            <a:r>
              <a:rPr lang="en-US" dirty="0">
                <a:solidFill>
                  <a:srgbClr val="1E1E1E"/>
                </a:solidFill>
                <a:latin typeface="Consolas" panose="020B0609020204030204" pitchFamily="49" charset="0"/>
                <a:cs typeface="Consolas" panose="020B0609020204030204" pitchFamily="49" charset="0"/>
              </a:rPr>
              <a:t> </a:t>
            </a:r>
            <a:r>
              <a:rPr lang="en-US" dirty="0">
                <a:solidFill>
                  <a:srgbClr val="E62D76"/>
                </a:solidFill>
                <a:latin typeface="Consolas" panose="020B0609020204030204" pitchFamily="49" charset="0"/>
                <a:cs typeface="Consolas" panose="020B0609020204030204" pitchFamily="49" charset="0"/>
              </a:rPr>
              <a:t>encoding</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"utf-8"</a:t>
            </a:r>
            <a:r>
              <a:rPr lang="en-US" dirty="0">
                <a:solidFill>
                  <a:srgbClr val="000000"/>
                </a:solidFill>
                <a:latin typeface="Consolas" panose="020B0609020204030204" pitchFamily="49" charset="0"/>
                <a:cs typeface="Consolas" panose="020B0609020204030204" pitchFamily="49" charset="0"/>
              </a:rPr>
              <a:t>?&gt;</a:t>
            </a:r>
            <a:endParaRPr lang="en-US" dirty="0"/>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&lt;</a:t>
            </a:r>
            <a:r>
              <a:rPr lang="en-US" b="1" dirty="0" err="1">
                <a:solidFill>
                  <a:srgbClr val="00B4E2"/>
                </a:solidFill>
                <a:latin typeface="Consolas" panose="020B0609020204030204" pitchFamily="49" charset="0"/>
                <a:cs typeface="Consolas" panose="020B0609020204030204" pitchFamily="49" charset="0"/>
              </a:rPr>
              <a:t>GridView</a:t>
            </a: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xmlns:android</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a:solidFill>
                  <a:srgbClr val="E62D76"/>
                </a:solidFill>
                <a:latin typeface="Consolas" panose="020B0609020204030204" pitchFamily="49" charset="0"/>
                <a:cs typeface="Consolas" panose="020B0609020204030204" pitchFamily="49" charset="0"/>
                <a:hlinkClick r:id="rId2"/>
              </a:rPr>
              <a:t>http://schemas.android.com/</a:t>
            </a:r>
            <a:r>
              <a:rPr lang="en-US" dirty="0" err="1">
                <a:solidFill>
                  <a:srgbClr val="E62D76"/>
                </a:solidFill>
                <a:latin typeface="Consolas" panose="020B0609020204030204" pitchFamily="49" charset="0"/>
                <a:cs typeface="Consolas" panose="020B0609020204030204" pitchFamily="49" charset="0"/>
                <a:hlinkClick r:id="rId2"/>
              </a:rPr>
              <a:t>apk</a:t>
            </a:r>
            <a:r>
              <a:rPr lang="en-US" dirty="0">
                <a:solidFill>
                  <a:srgbClr val="E62D76"/>
                </a:solidFill>
                <a:latin typeface="Consolas" panose="020B0609020204030204" pitchFamily="49" charset="0"/>
                <a:cs typeface="Consolas" panose="020B0609020204030204" pitchFamily="49" charset="0"/>
                <a:hlinkClick r:id="rId2"/>
              </a:rPr>
              <a:t>/res/android</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android:id</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"@+id/</a:t>
            </a:r>
            <a:r>
              <a:rPr lang="en-US" dirty="0" err="1">
                <a:solidFill>
                  <a:srgbClr val="0083FD"/>
                </a:solidFill>
                <a:latin typeface="Consolas" panose="020B0609020204030204" pitchFamily="49" charset="0"/>
                <a:cs typeface="Consolas" panose="020B0609020204030204" pitchFamily="49" charset="0"/>
              </a:rPr>
              <a:t>grid_view</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android:layout_width</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fill_parent</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android:layout_height</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fill_parent</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android:numColumns</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auto_fit</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android:columnWidth</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"90dp"</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android:horizontalSpacing</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"10dp"</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android:verticalSpacing</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"10dp"</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android:gravity</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"center"</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android:stretchMode</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columnWidth</a:t>
            </a:r>
            <a:r>
              <a:rPr lang="en-US" dirty="0">
                <a:solidFill>
                  <a:srgbClr val="0083FD"/>
                </a:solidFill>
                <a:latin typeface="Consolas" panose="020B0609020204030204" pitchFamily="49" charset="0"/>
                <a:cs typeface="Consolas" panose="020B0609020204030204" pitchFamily="49" charset="0"/>
              </a:rPr>
              <a:t>"</a:t>
            </a:r>
            <a:r>
              <a:rPr lang="en-US" dirty="0">
                <a:solidFill>
                  <a:srgbClr val="1E1E1E"/>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&gt;  </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endParaRPr lang="en-US" dirty="0"/>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&lt;/</a:t>
            </a:r>
            <a:r>
              <a:rPr lang="en-US" b="1" dirty="0" err="1">
                <a:solidFill>
                  <a:srgbClr val="00B4E2"/>
                </a:solidFill>
                <a:latin typeface="Consolas" panose="020B0609020204030204" pitchFamily="49" charset="0"/>
                <a:cs typeface="Consolas" panose="020B0609020204030204" pitchFamily="49" charset="0"/>
              </a:rPr>
              <a:t>GridView</a:t>
            </a:r>
            <a:r>
              <a:rPr lang="en-US" dirty="0">
                <a:solidFill>
                  <a:srgbClr val="000000"/>
                </a:solidFill>
                <a:latin typeface="Consolas" panose="020B0609020204030204" pitchFamily="49" charset="0"/>
                <a:cs typeface="Consolas" panose="020B0609020204030204" pitchFamily="49" charset="0"/>
              </a:rPr>
              <a:t>&gt;</a:t>
            </a:r>
            <a:endParaRPr lang="en-US" dirty="0">
              <a:latin typeface="Arial" panose="020B0604020202020204" pitchFamily="34" charset="0"/>
            </a:endParaRPr>
          </a:p>
        </p:txBody>
      </p:sp>
    </p:spTree>
    <p:extLst>
      <p:ext uri="{BB962C8B-B14F-4D97-AF65-F5344CB8AC3E}">
        <p14:creationId xmlns:p14="http://schemas.microsoft.com/office/powerpoint/2010/main" val="214489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3262" y="2348880"/>
            <a:ext cx="4847802" cy="707886"/>
          </a:xfrm>
          <a:prstGeom prst="rect">
            <a:avLst/>
          </a:prstGeom>
        </p:spPr>
        <p:txBody>
          <a:bodyPr wrap="none">
            <a:spAutoFit/>
          </a:bodyPr>
          <a:lstStyle/>
          <a:p>
            <a:pPr algn="ctr"/>
            <a:r>
              <a:rPr lang="en-US" sz="4000" b="1" dirty="0">
                <a:solidFill>
                  <a:srgbClr val="121214"/>
                </a:solidFill>
                <a:latin typeface="Verdana" panose="020B0604030504040204" pitchFamily="34" charset="0"/>
              </a:rPr>
              <a:t>Android Spinner</a:t>
            </a:r>
            <a:endParaRPr lang="en-US" sz="4000" b="1"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2849611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7992888" cy="1200329"/>
          </a:xfrm>
          <a:prstGeom prst="rect">
            <a:avLst/>
          </a:prstGeom>
        </p:spPr>
        <p:txBody>
          <a:bodyPr wrap="square">
            <a:spAutoFit/>
          </a:bodyPr>
          <a:lstStyle/>
          <a:p>
            <a:r>
              <a:rPr lang="en-US" b="1" dirty="0">
                <a:solidFill>
                  <a:srgbClr val="1E1E1E"/>
                </a:solidFill>
                <a:latin typeface="Open Sans"/>
              </a:rPr>
              <a:t>4</a:t>
            </a:r>
            <a:r>
              <a:rPr lang="en-US" dirty="0">
                <a:solidFill>
                  <a:srgbClr val="1E1E1E"/>
                </a:solidFill>
                <a:latin typeface="Open Sans"/>
              </a:rPr>
              <a:t>. Create a new Class by right clicking on </a:t>
            </a:r>
            <a:r>
              <a:rPr lang="en-US" b="1" dirty="0">
                <a:solidFill>
                  <a:srgbClr val="1E1E1E"/>
                </a:solidFill>
                <a:latin typeface="Open Sans"/>
              </a:rPr>
              <a:t>(Right Click) </a:t>
            </a:r>
            <a:r>
              <a:rPr lang="en-US" b="1" dirty="0" err="1">
                <a:solidFill>
                  <a:srgbClr val="1E1E1E"/>
                </a:solidFill>
                <a:latin typeface="Open Sans"/>
              </a:rPr>
              <a:t>src</a:t>
            </a:r>
            <a:r>
              <a:rPr lang="en-US" b="1" dirty="0">
                <a:solidFill>
                  <a:srgbClr val="1E1E1E"/>
                </a:solidFill>
                <a:latin typeface="Open Sans"/>
              </a:rPr>
              <a:t> ⇒ package folder ⇒ New ⇒ Class</a:t>
            </a:r>
            <a:r>
              <a:rPr lang="en-US" dirty="0">
                <a:solidFill>
                  <a:srgbClr val="1E1E1E"/>
                </a:solidFill>
                <a:latin typeface="Open Sans"/>
              </a:rPr>
              <a:t> and name your class as </a:t>
            </a:r>
            <a:r>
              <a:rPr lang="en-US" b="1" dirty="0">
                <a:solidFill>
                  <a:srgbClr val="7323DC"/>
                </a:solidFill>
                <a:latin typeface="Open Sans"/>
              </a:rPr>
              <a:t>ImageAdapter.java</a:t>
            </a:r>
            <a:br>
              <a:rPr lang="en-US" dirty="0"/>
            </a:br>
            <a:r>
              <a:rPr lang="en-US" b="1" dirty="0">
                <a:solidFill>
                  <a:srgbClr val="1E1E1E"/>
                </a:solidFill>
                <a:latin typeface="Open Sans"/>
              </a:rPr>
              <a:t>5</a:t>
            </a:r>
            <a:r>
              <a:rPr lang="en-US" dirty="0">
                <a:solidFill>
                  <a:srgbClr val="1E1E1E"/>
                </a:solidFill>
                <a:latin typeface="Open Sans"/>
              </a:rPr>
              <a:t>. Extend your </a:t>
            </a:r>
            <a:r>
              <a:rPr lang="en-US" b="1" dirty="0">
                <a:solidFill>
                  <a:srgbClr val="1E1E1E"/>
                </a:solidFill>
                <a:latin typeface="Open Sans"/>
              </a:rPr>
              <a:t>ImageAdapter.java</a:t>
            </a:r>
            <a:r>
              <a:rPr lang="en-US" dirty="0">
                <a:solidFill>
                  <a:srgbClr val="1E1E1E"/>
                </a:solidFill>
                <a:latin typeface="Open Sans"/>
              </a:rPr>
              <a:t> class from </a:t>
            </a:r>
            <a:r>
              <a:rPr lang="en-US" b="1" dirty="0" err="1">
                <a:solidFill>
                  <a:srgbClr val="1E1E1E"/>
                </a:solidFill>
                <a:latin typeface="Open Sans"/>
              </a:rPr>
              <a:t>BaseAdapter</a:t>
            </a:r>
            <a:r>
              <a:rPr lang="en-US" dirty="0">
                <a:solidFill>
                  <a:srgbClr val="1E1E1E"/>
                </a:solidFill>
                <a:latin typeface="Open Sans"/>
              </a:rPr>
              <a:t> and fill it with following code.</a:t>
            </a:r>
            <a:endParaRPr lang="en-US" dirty="0"/>
          </a:p>
        </p:txBody>
      </p:sp>
      <p:sp>
        <p:nvSpPr>
          <p:cNvPr id="3" name="Rectangle 2"/>
          <p:cNvSpPr/>
          <p:nvPr/>
        </p:nvSpPr>
        <p:spPr>
          <a:xfrm>
            <a:off x="539552" y="1628800"/>
            <a:ext cx="8208912" cy="4154984"/>
          </a:xfrm>
          <a:prstGeom prst="rect">
            <a:avLst/>
          </a:prstGeom>
        </p:spPr>
        <p:txBody>
          <a:bodyPr wrap="square">
            <a:spAutoFit/>
          </a:bodyPr>
          <a:lstStyle/>
          <a:p>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android.content.Context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android.view.View</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android.view.ViewGroup</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android.widget.BaseAdapter</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android.widget.GridView</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android.widget.ImageView</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public class </a:t>
            </a:r>
            <a:r>
              <a:rPr lang="en-US" sz="1200" dirty="0" err="1">
                <a:solidFill>
                  <a:srgbClr val="000000"/>
                </a:solidFill>
                <a:latin typeface="Courier New" panose="02070309020205020404" pitchFamily="49" charset="0"/>
                <a:cs typeface="Courier New" panose="02070309020205020404" pitchFamily="49" charset="0"/>
              </a:rPr>
              <a:t>ImageAdapter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extends </a:t>
            </a:r>
            <a:r>
              <a:rPr lang="en-US" sz="1200" dirty="0" err="1">
                <a:solidFill>
                  <a:srgbClr val="000000"/>
                </a:solidFill>
                <a:latin typeface="Courier New" panose="02070309020205020404" pitchFamily="49" charset="0"/>
                <a:cs typeface="Courier New" panose="02070309020205020404" pitchFamily="49" charset="0"/>
              </a:rPr>
              <a:t>BaseAdapter</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private </a:t>
            </a:r>
            <a:r>
              <a:rPr lang="en-US" sz="1200" dirty="0">
                <a:solidFill>
                  <a:srgbClr val="000000"/>
                </a:solidFill>
                <a:latin typeface="Courier New" panose="02070309020205020404" pitchFamily="49" charset="0"/>
                <a:cs typeface="Courier New" panose="02070309020205020404" pitchFamily="49" charset="0"/>
              </a:rPr>
              <a:t>Context </a:t>
            </a:r>
            <a:r>
              <a:rPr lang="en-US" sz="1200" b="1" dirty="0" err="1">
                <a:solidFill>
                  <a:srgbClr val="660E7A"/>
                </a:solidFill>
                <a:latin typeface="Courier New" panose="02070309020205020404" pitchFamily="49" charset="0"/>
                <a:cs typeface="Courier New" panose="02070309020205020404" pitchFamily="49" charset="0"/>
              </a:rPr>
              <a:t>mContext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Keep all Images in array</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public </a:t>
            </a:r>
            <a:r>
              <a:rPr lang="en-US" sz="1200" dirty="0">
                <a:solidFill>
                  <a:srgbClr val="000000"/>
                </a:solidFill>
                <a:latin typeface="Courier New" panose="02070309020205020404" pitchFamily="49" charset="0"/>
                <a:cs typeface="Courier New" panose="02070309020205020404" pitchFamily="49" charset="0"/>
              </a:rPr>
              <a:t>Integer[] </a:t>
            </a:r>
            <a:r>
              <a:rPr lang="en-US" sz="1200" b="1" dirty="0" err="1">
                <a:solidFill>
                  <a:srgbClr val="660E7A"/>
                </a:solidFill>
                <a:latin typeface="Courier New" panose="02070309020205020404" pitchFamily="49" charset="0"/>
                <a:cs typeface="Courier New" panose="02070309020205020404" pitchFamily="49" charset="0"/>
              </a:rPr>
              <a:t>mThumbIds</a:t>
            </a:r>
            <a:r>
              <a:rPr lang="en-US" sz="1200" b="1" dirty="0">
                <a:solidFill>
                  <a:srgbClr val="660E7A"/>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R.drawable.pic_1, R.drawable.pic_2,</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R.drawable.pic_3, R.drawable.pic_4,</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R.drawable.pic_5, R.drawable.pic_6,</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R.drawable.pic_7, R.drawable.pic_8,</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R.drawable.pic_9, R.drawable.pic_10,</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R.drawable.pic_11, R.drawable.pic_12,</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R.drawable.pic_13, R.drawable.pic_14,</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R.drawable.pic_15</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endParaRPr lang="en-US" sz="1200" dirty="0"/>
          </a:p>
        </p:txBody>
      </p:sp>
    </p:spTree>
    <p:extLst>
      <p:ext uri="{BB962C8B-B14F-4D97-AF65-F5344CB8AC3E}">
        <p14:creationId xmlns:p14="http://schemas.microsoft.com/office/powerpoint/2010/main" val="1891016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95536" y="23562"/>
            <a:ext cx="8352928" cy="67710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Constructor</a:t>
            </a:r>
            <a:br>
              <a:rPr kumimoji="0" 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ImageAdapter</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(Context c){</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mContext</a:t>
            </a:r>
            <a:r>
              <a:rPr kumimoji="0" lang="en-US" sz="14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getCount</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mThumbIds</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length</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Object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getItem</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mThumbIds</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long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getItemId</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View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getView</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 View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convertView</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ViewGroup</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parent)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mContext</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imageView.setImageResource</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mThumbIds</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[position]);</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imageView.setScaleType</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ImageView.ScaleType.</a:t>
            </a:r>
            <a:r>
              <a:rPr kumimoji="0" lang="en-US" sz="14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CENTER_CROP</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imageView.setLayoutParams</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GridView.LayoutParams</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70</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70</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imageView</a:t>
            </a: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176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10293" y="548680"/>
            <a:ext cx="8856984" cy="5262979"/>
          </a:xfrm>
          <a:prstGeom prst="rect">
            <a:avLst/>
          </a:prstGeom>
        </p:spPr>
        <p:txBody>
          <a:bodyPr wrap="square">
            <a:spAutoFit/>
          </a:bodyPr>
          <a:lstStyle/>
          <a:p>
            <a:pPr lvl="0" eaLnBrk="0" fontAlgn="base" hangingPunct="0">
              <a:spcBef>
                <a:spcPct val="0"/>
              </a:spcBef>
              <a:spcAft>
                <a:spcPct val="0"/>
              </a:spcAft>
            </a:pPr>
            <a:r>
              <a:rPr lang="en-US" sz="1600" b="1" dirty="0">
                <a:solidFill>
                  <a:srgbClr val="000080"/>
                </a:solidFill>
                <a:latin typeface="Courier New" panose="02070309020205020404" pitchFamily="49" charset="0"/>
                <a:cs typeface="Courier New" panose="02070309020205020404" pitchFamily="49" charset="0"/>
              </a:rPr>
              <a:t>        import </a:t>
            </a:r>
            <a:r>
              <a:rPr lang="en-US" sz="1600" dirty="0" err="1">
                <a:solidFill>
                  <a:srgbClr val="000000"/>
                </a:solidFill>
                <a:latin typeface="Courier New" panose="02070309020205020404" pitchFamily="49" charset="0"/>
                <a:cs typeface="Courier New" panose="02070309020205020404" pitchFamily="49" charset="0"/>
              </a:rPr>
              <a:t>android.app.Activity</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import </a:t>
            </a:r>
            <a:r>
              <a:rPr lang="en-US" sz="1600" dirty="0" err="1">
                <a:solidFill>
                  <a:srgbClr val="000000"/>
                </a:solidFill>
                <a:latin typeface="Courier New" panose="02070309020205020404" pitchFamily="49" charset="0"/>
                <a:cs typeface="Courier New" panose="02070309020205020404" pitchFamily="49" charset="0"/>
              </a:rPr>
              <a:t>android.content.Intent</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import </a:t>
            </a:r>
            <a:r>
              <a:rPr lang="en-US" sz="1600" dirty="0" err="1">
                <a:solidFill>
                  <a:srgbClr val="000000"/>
                </a:solidFill>
                <a:latin typeface="Courier New" panose="02070309020205020404" pitchFamily="49" charset="0"/>
                <a:cs typeface="Courier New" panose="02070309020205020404" pitchFamily="49" charset="0"/>
              </a:rPr>
              <a:t>android.os.Bundle</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import </a:t>
            </a:r>
            <a:r>
              <a:rPr lang="en-US" sz="1600" dirty="0" err="1">
                <a:solidFill>
                  <a:srgbClr val="000000"/>
                </a:solidFill>
                <a:latin typeface="Courier New" panose="02070309020205020404" pitchFamily="49" charset="0"/>
                <a:cs typeface="Courier New" panose="02070309020205020404" pitchFamily="49" charset="0"/>
              </a:rPr>
              <a:t>android.view.View</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import </a:t>
            </a:r>
            <a:r>
              <a:rPr lang="en-US" sz="1600" dirty="0" err="1">
                <a:solidFill>
                  <a:srgbClr val="000000"/>
                </a:solidFill>
                <a:latin typeface="Courier New" panose="02070309020205020404" pitchFamily="49" charset="0"/>
                <a:cs typeface="Courier New" panose="02070309020205020404" pitchFamily="49" charset="0"/>
              </a:rPr>
              <a:t>android.widget.AdapterView</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import </a:t>
            </a:r>
            <a:r>
              <a:rPr lang="en-US" sz="1600" dirty="0" err="1">
                <a:solidFill>
                  <a:srgbClr val="000000"/>
                </a:solidFill>
                <a:latin typeface="Courier New" panose="02070309020205020404" pitchFamily="49" charset="0"/>
                <a:cs typeface="Courier New" panose="02070309020205020404" pitchFamily="49" charset="0"/>
              </a:rPr>
              <a:t>android.widget.AdapterView.OnItemClickListener</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import </a:t>
            </a:r>
            <a:r>
              <a:rPr lang="en-US" sz="1600" dirty="0" err="1">
                <a:solidFill>
                  <a:srgbClr val="000000"/>
                </a:solidFill>
                <a:latin typeface="Courier New" panose="02070309020205020404" pitchFamily="49" charset="0"/>
                <a:cs typeface="Courier New" panose="02070309020205020404" pitchFamily="49" charset="0"/>
              </a:rPr>
              <a:t>android.widget.GridView</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public class </a:t>
            </a:r>
            <a:r>
              <a:rPr lang="en-US" sz="1600" dirty="0" err="1">
                <a:solidFill>
                  <a:srgbClr val="000000"/>
                </a:solidFill>
                <a:latin typeface="Courier New" panose="02070309020205020404" pitchFamily="49" charset="0"/>
                <a:cs typeface="Courier New" panose="02070309020205020404" pitchFamily="49" charset="0"/>
              </a:rPr>
              <a:t>AndroidGridLayoutActivity</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extends </a:t>
            </a:r>
            <a:r>
              <a:rPr lang="en-US" sz="1600" dirty="0">
                <a:solidFill>
                  <a:srgbClr val="000000"/>
                </a:solidFill>
                <a:latin typeface="Courier New" panose="02070309020205020404" pitchFamily="49" charset="0"/>
                <a:cs typeface="Courier New" panose="02070309020205020404" pitchFamily="49" charset="0"/>
              </a:rPr>
              <a:t>Activity {</a:t>
            </a:r>
            <a:br>
              <a:rPr lang="en-US" sz="1600" dirty="0">
                <a:solidFill>
                  <a:srgbClr val="000000"/>
                </a:solidFill>
                <a:latin typeface="Courier New" panose="02070309020205020404" pitchFamily="49" charset="0"/>
                <a:cs typeface="Courier New" panose="02070309020205020404" pitchFamily="49" charset="0"/>
              </a:rPr>
            </a:b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a:solidFill>
                  <a:srgbClr val="808000"/>
                </a:solidFill>
                <a:latin typeface="Courier New" panose="02070309020205020404" pitchFamily="49" charset="0"/>
                <a:cs typeface="Courier New" panose="02070309020205020404" pitchFamily="49" charset="0"/>
              </a:rPr>
              <a:t>@Override</a:t>
            </a:r>
            <a:br>
              <a:rPr lang="en-US" sz="1600" dirty="0">
                <a:solidFill>
                  <a:srgbClr val="808000"/>
                </a:solidFill>
                <a:latin typeface="Courier New" panose="02070309020205020404" pitchFamily="49" charset="0"/>
                <a:cs typeface="Courier New" panose="02070309020205020404" pitchFamily="49" charset="0"/>
              </a:rPr>
            </a:br>
            <a:r>
              <a:rPr lang="en-US" sz="1600" dirty="0">
                <a:solidFill>
                  <a:srgbClr val="808000"/>
                </a:solidFill>
                <a:latin typeface="Courier New" panose="02070309020205020404" pitchFamily="49" charset="0"/>
                <a:cs typeface="Courier New" panose="02070309020205020404" pitchFamily="49" charset="0"/>
              </a:rPr>
              <a:t>    </a:t>
            </a:r>
            <a:r>
              <a:rPr lang="en-US" sz="1600" b="1" dirty="0">
                <a:solidFill>
                  <a:srgbClr val="000080"/>
                </a:solidFill>
                <a:latin typeface="Courier New" panose="02070309020205020404" pitchFamily="49" charset="0"/>
                <a:cs typeface="Courier New" panose="02070309020205020404" pitchFamily="49" charset="0"/>
              </a:rPr>
              <a:t>public void </a:t>
            </a:r>
            <a:r>
              <a:rPr lang="en-US" sz="1600" dirty="0" err="1">
                <a:solidFill>
                  <a:srgbClr val="000000"/>
                </a:solidFill>
                <a:latin typeface="Courier New" panose="02070309020205020404" pitchFamily="49" charset="0"/>
                <a:cs typeface="Courier New" panose="02070309020205020404" pitchFamily="49" charset="0"/>
              </a:rPr>
              <a:t>onCreate</a:t>
            </a:r>
            <a:r>
              <a:rPr lang="en-US" sz="1600" dirty="0">
                <a:solidFill>
                  <a:srgbClr val="000000"/>
                </a:solidFill>
                <a:latin typeface="Courier New" panose="02070309020205020404" pitchFamily="49" charset="0"/>
                <a:cs typeface="Courier New" panose="02070309020205020404" pitchFamily="49" charset="0"/>
              </a:rPr>
              <a:t>(Bundle </a:t>
            </a:r>
            <a:r>
              <a:rPr lang="en-US" sz="1600" dirty="0" err="1">
                <a:solidFill>
                  <a:srgbClr val="000000"/>
                </a:solidFill>
                <a:latin typeface="Courier New" panose="02070309020205020404" pitchFamily="49" charset="0"/>
                <a:cs typeface="Courier New" panose="02070309020205020404" pitchFamily="49" charset="0"/>
              </a:rPr>
              <a:t>savedInstanceState</a:t>
            </a:r>
            <a:r>
              <a:rPr lang="en-US" sz="1600" dirty="0">
                <a:solidFill>
                  <a:srgbClr val="000000"/>
                </a:solidFill>
                <a:latin typeface="Courier New" panose="02070309020205020404" pitchFamily="49" charset="0"/>
                <a:cs typeface="Courier New" panose="02070309020205020404" pitchFamily="49" charset="0"/>
              </a:rPr>
              <a:t>) {</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80"/>
                </a:solidFill>
                <a:latin typeface="Courier New" panose="02070309020205020404" pitchFamily="49" charset="0"/>
                <a:cs typeface="Courier New" panose="02070309020205020404" pitchFamily="49" charset="0"/>
              </a:rPr>
              <a:t>super</a:t>
            </a:r>
            <a:r>
              <a:rPr lang="en-US" sz="1600" dirty="0" err="1">
                <a:solidFill>
                  <a:srgbClr val="000000"/>
                </a:solidFill>
                <a:latin typeface="Courier New" panose="02070309020205020404" pitchFamily="49" charset="0"/>
                <a:cs typeface="Courier New" panose="02070309020205020404" pitchFamily="49" charset="0"/>
              </a:rPr>
              <a:t>.onCreate</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savedInstanceState</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setContentView</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R.layout.grid_layout</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GridView</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gridView</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a:solidFill>
                  <a:srgbClr val="000000"/>
                </a:solidFill>
                <a:latin typeface="Courier New" panose="02070309020205020404" pitchFamily="49" charset="0"/>
                <a:cs typeface="Courier New" panose="02070309020205020404" pitchFamily="49" charset="0"/>
              </a:rPr>
              <a:t>GridView</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findViewById</a:t>
            </a:r>
            <a:r>
              <a:rPr lang="en-US" sz="1600" dirty="0">
                <a:solidFill>
                  <a:srgbClr val="000000"/>
                </a:solidFill>
                <a:latin typeface="Courier New" panose="02070309020205020404" pitchFamily="49" charset="0"/>
                <a:cs typeface="Courier New" panose="02070309020205020404" pitchFamily="49" charset="0"/>
              </a:rPr>
              <a:t>(</a:t>
            </a:r>
            <a:r>
              <a:rPr lang="en-US" sz="1600" dirty="0" err="1">
                <a:solidFill>
                  <a:srgbClr val="000000"/>
                </a:solidFill>
                <a:latin typeface="Courier New" panose="02070309020205020404" pitchFamily="49" charset="0"/>
                <a:cs typeface="Courier New" panose="02070309020205020404" pitchFamily="49" charset="0"/>
              </a:rPr>
              <a:t>R.id.grid_view</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808080"/>
                </a:solidFill>
                <a:latin typeface="Courier New" panose="02070309020205020404" pitchFamily="49" charset="0"/>
                <a:cs typeface="Courier New" panose="02070309020205020404" pitchFamily="49" charset="0"/>
              </a:rPr>
              <a:t>// Instance of </a:t>
            </a:r>
            <a:r>
              <a:rPr lang="en-US" sz="1600" i="1" dirty="0" err="1">
                <a:solidFill>
                  <a:srgbClr val="808080"/>
                </a:solidFill>
                <a:latin typeface="Courier New" panose="02070309020205020404" pitchFamily="49" charset="0"/>
                <a:cs typeface="Courier New" panose="02070309020205020404" pitchFamily="49" charset="0"/>
              </a:rPr>
              <a:t>ImageAdapter</a:t>
            </a:r>
            <a:r>
              <a:rPr lang="en-US" sz="1600" i="1" dirty="0">
                <a:solidFill>
                  <a:srgbClr val="808080"/>
                </a:solidFill>
                <a:latin typeface="Courier New" panose="02070309020205020404" pitchFamily="49" charset="0"/>
                <a:cs typeface="Courier New" panose="02070309020205020404" pitchFamily="49" charset="0"/>
              </a:rPr>
              <a:t> Class</a:t>
            </a:r>
            <a:br>
              <a:rPr lang="en-US" sz="1600" i="1" dirty="0">
                <a:solidFill>
                  <a:srgbClr val="808080"/>
                </a:solidFill>
                <a:latin typeface="Courier New" panose="02070309020205020404" pitchFamily="49" charset="0"/>
                <a:cs typeface="Courier New" panose="02070309020205020404" pitchFamily="49" charset="0"/>
              </a:rPr>
            </a:br>
            <a:r>
              <a:rPr lang="en-US" sz="1600" i="1" dirty="0">
                <a:solidFill>
                  <a:srgbClr val="80808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gridView.setAdapter</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0080"/>
                </a:solidFill>
                <a:latin typeface="Courier New" panose="02070309020205020404" pitchFamily="49" charset="0"/>
                <a:cs typeface="Courier New" panose="02070309020205020404" pitchFamily="49" charset="0"/>
              </a:rPr>
              <a:t>new </a:t>
            </a:r>
            <a:r>
              <a:rPr lang="en-US" sz="1600" dirty="0" err="1">
                <a:solidFill>
                  <a:srgbClr val="000000"/>
                </a:solidFill>
                <a:latin typeface="Courier New" panose="02070309020205020404" pitchFamily="49" charset="0"/>
                <a:cs typeface="Courier New" panose="02070309020205020404" pitchFamily="49" charset="0"/>
              </a:rPr>
              <a:t>ImageAdapter</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0080"/>
                </a:solidFill>
                <a:latin typeface="Courier New" panose="02070309020205020404" pitchFamily="49" charset="0"/>
                <a:cs typeface="Courier New" panose="02070309020205020404" pitchFamily="49" charset="0"/>
              </a:rPr>
              <a:t>this</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a:t>
            </a:r>
            <a:endParaRPr lang="en-US" sz="1600" dirty="0">
              <a:latin typeface="Arial" panose="020B0604020202020204" pitchFamily="34" charset="0"/>
            </a:endParaRPr>
          </a:p>
        </p:txBody>
      </p:sp>
    </p:spTree>
    <p:extLst>
      <p:ext uri="{BB962C8B-B14F-4D97-AF65-F5344CB8AC3E}">
        <p14:creationId xmlns:p14="http://schemas.microsoft.com/office/powerpoint/2010/main" val="1399050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ndroid grid vie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76672"/>
            <a:ext cx="6696744" cy="566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47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2492896"/>
            <a:ext cx="6480720" cy="369332"/>
          </a:xfrm>
          <a:prstGeom prst="rect">
            <a:avLst/>
          </a:prstGeom>
        </p:spPr>
        <p:txBody>
          <a:bodyPr wrap="square">
            <a:spAutoFit/>
          </a:bodyPr>
          <a:lstStyle/>
          <a:p>
            <a:pPr fontAlgn="base"/>
            <a:r>
              <a:rPr lang="en-US" b="1" dirty="0">
                <a:solidFill>
                  <a:srgbClr val="000000"/>
                </a:solidFill>
                <a:latin typeface="Open Sans"/>
              </a:rPr>
              <a:t>Showing selected grid image in new Activity (Full Screen)</a:t>
            </a:r>
            <a:endParaRPr lang="en-US" b="1" i="0" dirty="0">
              <a:solidFill>
                <a:srgbClr val="000000"/>
              </a:solidFill>
              <a:effectLst/>
              <a:latin typeface="Open Sans"/>
            </a:endParaRPr>
          </a:p>
        </p:txBody>
      </p:sp>
    </p:spTree>
    <p:extLst>
      <p:ext uri="{BB962C8B-B14F-4D97-AF65-F5344CB8AC3E}">
        <p14:creationId xmlns:p14="http://schemas.microsoft.com/office/powerpoint/2010/main" val="821571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p:cNvSpPr/>
          <p:nvPr/>
        </p:nvSpPr>
        <p:spPr>
          <a:xfrm>
            <a:off x="575048" y="2780928"/>
            <a:ext cx="8568952" cy="3416320"/>
          </a:xfrm>
          <a:prstGeom prst="rect">
            <a:avLst/>
          </a:prstGeom>
        </p:spPr>
        <p:txBody>
          <a:bodyPr wrap="square">
            <a:spAutoFit/>
          </a:bodyPr>
          <a:lstStyle/>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&lt;?</a:t>
            </a:r>
            <a:r>
              <a:rPr lang="en-US" b="1" dirty="0">
                <a:solidFill>
                  <a:srgbClr val="00B4E2"/>
                </a:solidFill>
                <a:latin typeface="Consolas" panose="020B0609020204030204" pitchFamily="49" charset="0"/>
                <a:cs typeface="Consolas" panose="020B0609020204030204" pitchFamily="49" charset="0"/>
              </a:rPr>
              <a:t>xml</a:t>
            </a:r>
            <a:r>
              <a:rPr lang="en-US" dirty="0">
                <a:solidFill>
                  <a:srgbClr val="1E1E1E"/>
                </a:solidFill>
                <a:latin typeface="Consolas" panose="020B0609020204030204" pitchFamily="49" charset="0"/>
                <a:cs typeface="Consolas" panose="020B0609020204030204" pitchFamily="49" charset="0"/>
              </a:rPr>
              <a:t> </a:t>
            </a:r>
            <a:r>
              <a:rPr lang="en-US" dirty="0">
                <a:solidFill>
                  <a:srgbClr val="E62D76"/>
                </a:solidFill>
                <a:latin typeface="Consolas" panose="020B0609020204030204" pitchFamily="49" charset="0"/>
                <a:cs typeface="Consolas" panose="020B0609020204030204" pitchFamily="49" charset="0"/>
              </a:rPr>
              <a:t>version</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"1.0"</a:t>
            </a:r>
            <a:r>
              <a:rPr lang="en-US" dirty="0">
                <a:solidFill>
                  <a:srgbClr val="1E1E1E"/>
                </a:solidFill>
                <a:latin typeface="Consolas" panose="020B0609020204030204" pitchFamily="49" charset="0"/>
                <a:cs typeface="Consolas" panose="020B0609020204030204" pitchFamily="49" charset="0"/>
              </a:rPr>
              <a:t> </a:t>
            </a:r>
            <a:r>
              <a:rPr lang="en-US" dirty="0">
                <a:solidFill>
                  <a:srgbClr val="E62D76"/>
                </a:solidFill>
                <a:latin typeface="Consolas" panose="020B0609020204030204" pitchFamily="49" charset="0"/>
                <a:cs typeface="Consolas" panose="020B0609020204030204" pitchFamily="49" charset="0"/>
              </a:rPr>
              <a:t>encoding</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"utf-8"</a:t>
            </a:r>
            <a:r>
              <a:rPr lang="en-US" dirty="0">
                <a:solidFill>
                  <a:srgbClr val="000000"/>
                </a:solidFill>
                <a:latin typeface="Consolas" panose="020B0609020204030204" pitchFamily="49" charset="0"/>
                <a:cs typeface="Consolas" panose="020B0609020204030204" pitchFamily="49" charset="0"/>
              </a:rPr>
              <a:t>?&gt;</a:t>
            </a:r>
            <a:endParaRPr lang="en-US" dirty="0"/>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&lt;</a:t>
            </a:r>
            <a:r>
              <a:rPr lang="en-US" b="1" dirty="0" err="1">
                <a:solidFill>
                  <a:srgbClr val="00B4E2"/>
                </a:solidFill>
                <a:latin typeface="Consolas" panose="020B0609020204030204" pitchFamily="49" charset="0"/>
                <a:cs typeface="Consolas" panose="020B0609020204030204" pitchFamily="49" charset="0"/>
              </a:rPr>
              <a:t>LinearLayout</a:t>
            </a: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xmlns:android</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a:solidFill>
                  <a:srgbClr val="E62D76"/>
                </a:solidFill>
                <a:latin typeface="Consolas" panose="020B0609020204030204" pitchFamily="49" charset="0"/>
                <a:cs typeface="Consolas" panose="020B0609020204030204" pitchFamily="49" charset="0"/>
                <a:hlinkClick r:id="rId2"/>
              </a:rPr>
              <a:t>http://schemas.android.com/</a:t>
            </a:r>
            <a:r>
              <a:rPr lang="en-US" dirty="0" err="1">
                <a:solidFill>
                  <a:srgbClr val="E62D76"/>
                </a:solidFill>
                <a:latin typeface="Consolas" panose="020B0609020204030204" pitchFamily="49" charset="0"/>
                <a:cs typeface="Consolas" panose="020B0609020204030204" pitchFamily="49" charset="0"/>
                <a:hlinkClick r:id="rId2"/>
              </a:rPr>
              <a:t>apk</a:t>
            </a:r>
            <a:r>
              <a:rPr lang="en-US" dirty="0">
                <a:solidFill>
                  <a:srgbClr val="E62D76"/>
                </a:solidFill>
                <a:latin typeface="Consolas" panose="020B0609020204030204" pitchFamily="49" charset="0"/>
                <a:cs typeface="Consolas" panose="020B0609020204030204" pitchFamily="49" charset="0"/>
                <a:hlinkClick r:id="rId2"/>
              </a:rPr>
              <a:t>/res/android</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android:layout_width</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match_parent</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android:layout_height</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match_parent</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android:orientation</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"vertical"</a:t>
            </a:r>
            <a:r>
              <a:rPr lang="en-US" dirty="0">
                <a:solidFill>
                  <a:srgbClr val="1E1E1E"/>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&gt;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&lt;</a:t>
            </a:r>
            <a:r>
              <a:rPr lang="en-US" b="1" dirty="0" err="1">
                <a:solidFill>
                  <a:srgbClr val="00B4E2"/>
                </a:solidFill>
                <a:latin typeface="Consolas" panose="020B0609020204030204" pitchFamily="49" charset="0"/>
                <a:cs typeface="Consolas" panose="020B0609020204030204" pitchFamily="49" charset="0"/>
              </a:rPr>
              <a:t>ImageView</a:t>
            </a: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android:id</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"@+id/</a:t>
            </a:r>
            <a:r>
              <a:rPr lang="en-US" dirty="0" err="1">
                <a:solidFill>
                  <a:srgbClr val="0083FD"/>
                </a:solidFill>
                <a:latin typeface="Consolas" panose="020B0609020204030204" pitchFamily="49" charset="0"/>
                <a:cs typeface="Consolas" panose="020B0609020204030204" pitchFamily="49" charset="0"/>
              </a:rPr>
              <a:t>full_image_view</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android:layout_width</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fill_parent</a:t>
            </a:r>
            <a:r>
              <a:rPr lang="en-US" dirty="0">
                <a:solidFill>
                  <a:srgbClr val="0083FD"/>
                </a:solidFill>
                <a:latin typeface="Consolas" panose="020B0609020204030204" pitchFamily="49" charset="0"/>
                <a:cs typeface="Consolas" panose="020B0609020204030204" pitchFamily="49" charset="0"/>
              </a:rPr>
              <a: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r>
              <a:rPr lang="en-US" dirty="0" err="1">
                <a:solidFill>
                  <a:srgbClr val="E62D76"/>
                </a:solidFill>
                <a:latin typeface="Consolas" panose="020B0609020204030204" pitchFamily="49" charset="0"/>
                <a:cs typeface="Consolas" panose="020B0609020204030204" pitchFamily="49" charset="0"/>
              </a:rPr>
              <a:t>android:layout_height</a:t>
            </a:r>
            <a:r>
              <a:rPr lang="en-US" dirty="0">
                <a:solidFill>
                  <a:srgbClr val="000000"/>
                </a:solidFill>
                <a:latin typeface="Consolas" panose="020B0609020204030204" pitchFamily="49" charset="0"/>
                <a:cs typeface="Consolas" panose="020B0609020204030204" pitchFamily="49" charset="0"/>
              </a:rPr>
              <a:t>=</a:t>
            </a:r>
            <a:r>
              <a:rPr lang="en-US" dirty="0">
                <a:solidFill>
                  <a:srgbClr val="0083FD"/>
                </a:solidFill>
                <a:latin typeface="Consolas" panose="020B0609020204030204" pitchFamily="49" charset="0"/>
                <a:cs typeface="Consolas" panose="020B0609020204030204" pitchFamily="49" charset="0"/>
              </a:rPr>
              <a:t>"</a:t>
            </a:r>
            <a:r>
              <a:rPr lang="en-US" dirty="0" err="1">
                <a:solidFill>
                  <a:srgbClr val="0083FD"/>
                </a:solidFill>
                <a:latin typeface="Consolas" panose="020B0609020204030204" pitchFamily="49" charset="0"/>
                <a:cs typeface="Consolas" panose="020B0609020204030204" pitchFamily="49" charset="0"/>
              </a:rPr>
              <a:t>fill_parent</a:t>
            </a:r>
            <a:r>
              <a:rPr lang="en-US" dirty="0">
                <a:solidFill>
                  <a:srgbClr val="0083FD"/>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/&gt;</a:t>
            </a:r>
            <a:endParaRPr lang="en-US" dirty="0"/>
          </a:p>
          <a:p>
            <a:pPr lvl="0" eaLnBrk="0" fontAlgn="base" hangingPunct="0">
              <a:spcBef>
                <a:spcPct val="0"/>
              </a:spcBef>
              <a:spcAft>
                <a:spcPct val="0"/>
              </a:spcAft>
            </a:pPr>
            <a:r>
              <a:rPr lang="en-US" dirty="0">
                <a:solidFill>
                  <a:srgbClr val="1E1E1E"/>
                </a:solidFill>
                <a:latin typeface="Consolas" panose="020B0609020204030204" pitchFamily="49" charset="0"/>
                <a:cs typeface="Consolas" panose="020B0609020204030204" pitchFamily="49" charset="0"/>
              </a:rPr>
              <a:t> </a:t>
            </a:r>
            <a:endParaRPr lang="en-US" dirty="0"/>
          </a:p>
          <a:p>
            <a:pPr lvl="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&lt;/</a:t>
            </a:r>
            <a:r>
              <a:rPr lang="en-US" b="1" dirty="0" err="1">
                <a:solidFill>
                  <a:srgbClr val="00B4E2"/>
                </a:solidFill>
                <a:latin typeface="Consolas" panose="020B0609020204030204" pitchFamily="49" charset="0"/>
                <a:cs typeface="Consolas" panose="020B0609020204030204" pitchFamily="49" charset="0"/>
              </a:rPr>
              <a:t>LinearLayout</a:t>
            </a:r>
            <a:r>
              <a:rPr lang="en-US" dirty="0">
                <a:solidFill>
                  <a:srgbClr val="000000"/>
                </a:solidFill>
                <a:latin typeface="Consolas" panose="020B0609020204030204" pitchFamily="49" charset="0"/>
                <a:cs typeface="Consolas" panose="020B0609020204030204" pitchFamily="49" charset="0"/>
              </a:rPr>
              <a:t>&gt;</a:t>
            </a:r>
            <a:endParaRPr lang="en-US" dirty="0"/>
          </a:p>
        </p:txBody>
      </p:sp>
      <p:sp>
        <p:nvSpPr>
          <p:cNvPr id="4" name="Rectangle 3"/>
          <p:cNvSpPr/>
          <p:nvPr/>
        </p:nvSpPr>
        <p:spPr>
          <a:xfrm>
            <a:off x="251520" y="404664"/>
            <a:ext cx="8632501" cy="1754326"/>
          </a:xfrm>
          <a:prstGeom prst="rect">
            <a:avLst/>
          </a:prstGeom>
        </p:spPr>
        <p:txBody>
          <a:bodyPr wrap="square">
            <a:spAutoFit/>
          </a:bodyPr>
          <a:lstStyle/>
          <a:p>
            <a:pPr algn="just"/>
            <a:r>
              <a:rPr lang="en-US" dirty="0">
                <a:solidFill>
                  <a:srgbClr val="1E1E1E"/>
                </a:solidFill>
                <a:latin typeface="Open Sans"/>
              </a:rPr>
              <a:t>Until now we displayed all images in simple grid layout. To this we can add functionality like showing selected image in </a:t>
            </a:r>
            <a:r>
              <a:rPr lang="en-US" dirty="0" err="1">
                <a:solidFill>
                  <a:srgbClr val="1E1E1E"/>
                </a:solidFill>
                <a:latin typeface="Open Sans"/>
              </a:rPr>
              <a:t>fullscreen</a:t>
            </a:r>
            <a:r>
              <a:rPr lang="en-US" dirty="0">
                <a:solidFill>
                  <a:srgbClr val="1E1E1E"/>
                </a:solidFill>
                <a:latin typeface="Open Sans"/>
              </a:rPr>
              <a:t>. For this we need to pass image resource id from grid view to new activity.</a:t>
            </a:r>
          </a:p>
          <a:p>
            <a:pPr algn="just"/>
            <a:br>
              <a:rPr lang="en-US" dirty="0"/>
            </a:br>
            <a:r>
              <a:rPr lang="en-US" b="1" dirty="0">
                <a:solidFill>
                  <a:srgbClr val="1E1E1E"/>
                </a:solidFill>
                <a:latin typeface="Open Sans"/>
              </a:rPr>
              <a:t>7</a:t>
            </a:r>
            <a:r>
              <a:rPr lang="en-US" dirty="0">
                <a:solidFill>
                  <a:srgbClr val="1E1E1E"/>
                </a:solidFill>
                <a:latin typeface="Open Sans"/>
              </a:rPr>
              <a:t>. Create new XML file under layout folder and name it as </a:t>
            </a:r>
            <a:r>
              <a:rPr lang="en-US" b="1" dirty="0">
                <a:solidFill>
                  <a:srgbClr val="7323DC"/>
                </a:solidFill>
                <a:latin typeface="Open Sans"/>
              </a:rPr>
              <a:t>full_image.xml</a:t>
            </a:r>
            <a:r>
              <a:rPr lang="en-US" dirty="0">
                <a:solidFill>
                  <a:srgbClr val="1E1E1E"/>
                </a:solidFill>
                <a:latin typeface="Open Sans"/>
              </a:rPr>
              <a:t> and fill it following code.</a:t>
            </a:r>
            <a:endParaRPr lang="en-US" dirty="0"/>
          </a:p>
        </p:txBody>
      </p:sp>
    </p:spTree>
    <p:extLst>
      <p:ext uri="{BB962C8B-B14F-4D97-AF65-F5344CB8AC3E}">
        <p14:creationId xmlns:p14="http://schemas.microsoft.com/office/powerpoint/2010/main" val="334221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107504" y="188640"/>
            <a:ext cx="8748464" cy="923330"/>
          </a:xfrm>
          <a:prstGeom prst="rect">
            <a:avLst/>
          </a:prstGeom>
        </p:spPr>
        <p:txBody>
          <a:bodyPr wrap="square">
            <a:spAutoFit/>
          </a:bodyPr>
          <a:lstStyle/>
          <a:p>
            <a:r>
              <a:rPr lang="en-US" b="1" dirty="0">
                <a:solidFill>
                  <a:srgbClr val="1E1E1E"/>
                </a:solidFill>
                <a:latin typeface="Open Sans"/>
              </a:rPr>
              <a:t>8</a:t>
            </a:r>
            <a:r>
              <a:rPr lang="en-US" dirty="0">
                <a:solidFill>
                  <a:srgbClr val="1E1E1E"/>
                </a:solidFill>
                <a:latin typeface="Open Sans"/>
              </a:rPr>
              <a:t>. Create a new Activity by right clicking on </a:t>
            </a:r>
            <a:r>
              <a:rPr lang="en-US" b="1" dirty="0">
                <a:solidFill>
                  <a:srgbClr val="1E1E1E"/>
                </a:solidFill>
                <a:latin typeface="Open Sans"/>
              </a:rPr>
              <a:t>(Right Click) </a:t>
            </a:r>
            <a:r>
              <a:rPr lang="en-US" b="1" dirty="0" err="1">
                <a:solidFill>
                  <a:srgbClr val="1E1E1E"/>
                </a:solidFill>
                <a:latin typeface="Open Sans"/>
              </a:rPr>
              <a:t>src</a:t>
            </a:r>
            <a:r>
              <a:rPr lang="en-US" b="1" dirty="0">
                <a:solidFill>
                  <a:srgbClr val="1E1E1E"/>
                </a:solidFill>
                <a:latin typeface="Open Sans"/>
              </a:rPr>
              <a:t> ⇒ package folder ⇒ New ⇒ Class</a:t>
            </a:r>
            <a:r>
              <a:rPr lang="en-US" dirty="0">
                <a:solidFill>
                  <a:srgbClr val="1E1E1E"/>
                </a:solidFill>
                <a:latin typeface="Open Sans"/>
              </a:rPr>
              <a:t> and name your class as </a:t>
            </a:r>
            <a:r>
              <a:rPr lang="en-US" b="1" dirty="0">
                <a:solidFill>
                  <a:srgbClr val="7323DC"/>
                </a:solidFill>
                <a:latin typeface="Open Sans"/>
              </a:rPr>
              <a:t>FullImageActivity.java</a:t>
            </a:r>
            <a:r>
              <a:rPr lang="en-US" dirty="0">
                <a:solidFill>
                  <a:srgbClr val="1E1E1E"/>
                </a:solidFill>
                <a:latin typeface="Open Sans"/>
              </a:rPr>
              <a:t> and type following code.</a:t>
            </a:r>
            <a:endParaRPr lang="en-US" dirty="0"/>
          </a:p>
        </p:txBody>
      </p:sp>
      <p:sp>
        <p:nvSpPr>
          <p:cNvPr id="3" name="Rectangle 2"/>
          <p:cNvSpPr>
            <a:spLocks noChangeArrowheads="1"/>
          </p:cNvSpPr>
          <p:nvPr/>
        </p:nvSpPr>
        <p:spPr bwMode="auto">
          <a:xfrm>
            <a:off x="899592" y="1111970"/>
            <a:ext cx="765273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import</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android.app.Activity</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import</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android.content.Intent</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import</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android.os.Bundle</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import</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android.widget.ImageView</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public</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class</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FullImageActivity</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extends</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Activity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E62D76"/>
                </a:solidFill>
                <a:effectLst/>
                <a:latin typeface="Consolas" panose="020B0609020204030204" pitchFamily="49" charset="0"/>
                <a:cs typeface="Consolas" panose="020B0609020204030204" pitchFamily="49" charset="0"/>
              </a:rPr>
              <a:t>@Override</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public</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void</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onCreate</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(Bundle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savedInstanceState</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err="1">
                <a:ln>
                  <a:noFill/>
                </a:ln>
                <a:solidFill>
                  <a:srgbClr val="00B4E2"/>
                </a:solidFill>
                <a:effectLst/>
                <a:latin typeface="Consolas" panose="020B0609020204030204" pitchFamily="49" charset="0"/>
                <a:cs typeface="Consolas" panose="020B0609020204030204" pitchFamily="49" charset="0"/>
              </a:rPr>
              <a:t>super</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.onCreate</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savedInstanceState</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setContentView</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R.layout.full_image</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13B71F"/>
                </a:solidFill>
                <a:effectLst/>
                <a:latin typeface="Consolas" panose="020B0609020204030204" pitchFamily="49" charset="0"/>
                <a:cs typeface="Consolas" panose="020B0609020204030204" pitchFamily="49" charset="0"/>
              </a:rPr>
              <a:t>// get intent data</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Intent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getIntent</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13B71F"/>
                </a:solidFill>
                <a:effectLst/>
                <a:latin typeface="Consolas" panose="020B0609020204030204" pitchFamily="49" charset="0"/>
                <a:cs typeface="Consolas" panose="020B0609020204030204" pitchFamily="49" charset="0"/>
              </a:rPr>
              <a:t>// Selected image id</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err="1">
                <a:ln>
                  <a:noFill/>
                </a:ln>
                <a:solidFill>
                  <a:srgbClr val="00B4E2"/>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position =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i.getExtras</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getInt</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a:ln>
                  <a:noFill/>
                </a:ln>
                <a:solidFill>
                  <a:srgbClr val="0083FD"/>
                </a:solidFill>
                <a:effectLst/>
                <a:latin typeface="Consolas" panose="020B0609020204030204" pitchFamily="49" charset="0"/>
                <a:cs typeface="Consolas" panose="020B0609020204030204" pitchFamily="49" charset="0"/>
              </a:rPr>
              <a:t>"id"</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ImageAdapter</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imageAdapter</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new</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ImageAdapter</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this</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ImageView</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imageView</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ImageView</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findViewById</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R.id.full_image_view</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imageView.setImageResource</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imageAdapter.mThumbIds</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[position]);</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99909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395536" y="332656"/>
            <a:ext cx="8496944" cy="369332"/>
          </a:xfrm>
          <a:prstGeom prst="rect">
            <a:avLst/>
          </a:prstGeom>
        </p:spPr>
        <p:txBody>
          <a:bodyPr wrap="square">
            <a:spAutoFit/>
          </a:bodyPr>
          <a:lstStyle/>
          <a:p>
            <a:r>
              <a:rPr lang="en-US" b="1" dirty="0">
                <a:solidFill>
                  <a:srgbClr val="1E1E1E"/>
                </a:solidFill>
                <a:latin typeface="Open Sans"/>
              </a:rPr>
              <a:t>9</a:t>
            </a:r>
            <a:r>
              <a:rPr lang="en-US" dirty="0">
                <a:solidFill>
                  <a:srgbClr val="1E1E1E"/>
                </a:solidFill>
                <a:latin typeface="Open Sans"/>
              </a:rPr>
              <a:t>. Modify your main activity class to following. I added click event for grid element.</a:t>
            </a:r>
            <a:endParaRPr lang="en-US" dirty="0"/>
          </a:p>
        </p:txBody>
      </p:sp>
      <p:sp>
        <p:nvSpPr>
          <p:cNvPr id="3" name="Rectangle 2"/>
          <p:cNvSpPr>
            <a:spLocks noChangeArrowheads="1"/>
          </p:cNvSpPr>
          <p:nvPr/>
        </p:nvSpPr>
        <p:spPr bwMode="auto">
          <a:xfrm>
            <a:off x="398016" y="1484784"/>
            <a:ext cx="87459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gridView.setOnItemClickListener</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new</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OnItemClickListener</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E62D76"/>
                </a:solidFill>
                <a:effectLst/>
                <a:latin typeface="Consolas" panose="020B0609020204030204" pitchFamily="49" charset="0"/>
                <a:cs typeface="Consolas" panose="020B0609020204030204" pitchFamily="49" charset="0"/>
              </a:rPr>
              <a:t>@Override</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public</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void</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onItemClick</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AdapterView</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&lt;?&gt; parent, View v,</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1" i="0" u="none" strike="noStrike" cap="none" normalizeH="0" baseline="0" dirty="0" err="1">
                <a:ln>
                  <a:noFill/>
                </a:ln>
                <a:solidFill>
                  <a:srgbClr val="00B4E2"/>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position,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long</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id)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13B71F"/>
                </a:solidFill>
                <a:effectLst/>
                <a:latin typeface="Consolas" panose="020B0609020204030204" pitchFamily="49" charset="0"/>
                <a:cs typeface="Consolas" panose="020B0609020204030204" pitchFamily="49" charset="0"/>
              </a:rPr>
              <a:t>// Sending image id to </a:t>
            </a:r>
            <a:r>
              <a:rPr kumimoji="0" lang="en-US" sz="1400" b="0" i="0" u="none" strike="noStrike" cap="none" normalizeH="0" baseline="0" dirty="0" err="1">
                <a:ln>
                  <a:noFill/>
                </a:ln>
                <a:solidFill>
                  <a:srgbClr val="13B71F"/>
                </a:solidFill>
                <a:effectLst/>
                <a:latin typeface="Consolas" panose="020B0609020204030204" pitchFamily="49" charset="0"/>
                <a:cs typeface="Consolas" panose="020B0609020204030204" pitchFamily="49" charset="0"/>
              </a:rPr>
              <a:t>FullScreenActivity</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Intent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sz="1400" b="1" i="0" u="none" strike="noStrike" cap="none" normalizeH="0" baseline="0" dirty="0">
                <a:ln>
                  <a:noFill/>
                </a:ln>
                <a:solidFill>
                  <a:srgbClr val="00B4E2"/>
                </a:solidFill>
                <a:effectLst/>
                <a:latin typeface="Consolas" panose="020B0609020204030204" pitchFamily="49" charset="0"/>
                <a:cs typeface="Consolas" panose="020B0609020204030204" pitchFamily="49" charset="0"/>
              </a:rPr>
              <a:t>new</a:t>
            </a: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Intent(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getApplicationContext</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FullImageActivity.</a:t>
            </a:r>
            <a:r>
              <a:rPr kumimoji="0" lang="en-US" sz="1400" b="1" i="0" u="none" strike="noStrike" cap="none" normalizeH="0" baseline="0" dirty="0" err="1">
                <a:ln>
                  <a:noFill/>
                </a:ln>
                <a:solidFill>
                  <a:srgbClr val="00B4E2"/>
                </a:solidFill>
                <a:effectLst/>
                <a:latin typeface="Consolas" panose="020B0609020204030204" pitchFamily="49" charset="0"/>
                <a:cs typeface="Consolas" panose="020B0609020204030204" pitchFamily="49" charset="0"/>
              </a:rPr>
              <a:t>class</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13B71F"/>
                </a:solidFill>
                <a:effectLst/>
                <a:latin typeface="Consolas" panose="020B0609020204030204" pitchFamily="49" charset="0"/>
                <a:cs typeface="Consolas" panose="020B0609020204030204" pitchFamily="49" charset="0"/>
              </a:rPr>
              <a:t>// passing array index</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i.putExtra</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a:ln>
                  <a:noFill/>
                </a:ln>
                <a:solidFill>
                  <a:srgbClr val="0083FD"/>
                </a:solidFill>
                <a:effectLst/>
                <a:latin typeface="Consolas" panose="020B0609020204030204" pitchFamily="49" charset="0"/>
                <a:cs typeface="Consolas" panose="020B0609020204030204" pitchFamily="49" charset="0"/>
              </a:rPr>
              <a:t>"id"</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position);</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startActivity</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i</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1E1E1E"/>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99687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ndroid grid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548680"/>
            <a:ext cx="7056784" cy="59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33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395536" y="260648"/>
            <a:ext cx="7560840" cy="1231106"/>
          </a:xfrm>
          <a:prstGeom prst="rect">
            <a:avLst/>
          </a:prstGeom>
        </p:spPr>
        <p:txBody>
          <a:bodyPr wrap="square">
            <a:spAutoFit/>
          </a:bodyPr>
          <a:lstStyle/>
          <a:p>
            <a:r>
              <a:rPr lang="en-US" sz="2000" b="1" u="sng" dirty="0"/>
              <a:t>Android Spinner Example</a:t>
            </a:r>
          </a:p>
          <a:p>
            <a:endParaRPr lang="en-US" dirty="0"/>
          </a:p>
          <a:p>
            <a:r>
              <a:rPr lang="en-US" dirty="0"/>
              <a:t>Android Spinner is like the </a:t>
            </a:r>
            <a:r>
              <a:rPr lang="en-US" dirty="0" err="1"/>
              <a:t>combox</a:t>
            </a:r>
            <a:r>
              <a:rPr lang="en-US" dirty="0"/>
              <a:t> box of AWT or Swing.</a:t>
            </a:r>
          </a:p>
          <a:p>
            <a:r>
              <a:rPr lang="en-US" dirty="0"/>
              <a:t>Spinner is a widget similar to a drop-down list for selecting items.</a:t>
            </a:r>
          </a:p>
        </p:txBody>
      </p:sp>
      <p:sp>
        <p:nvSpPr>
          <p:cNvPr id="3" name="Rectangle 1"/>
          <p:cNvSpPr>
            <a:spLocks noChangeArrowheads="1"/>
          </p:cNvSpPr>
          <p:nvPr/>
        </p:nvSpPr>
        <p:spPr bwMode="auto">
          <a:xfrm>
            <a:off x="409184" y="289687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251520" y="2204864"/>
            <a:ext cx="7704856" cy="2677656"/>
          </a:xfrm>
          <a:prstGeom prst="rect">
            <a:avLst/>
          </a:prstGeom>
        </p:spPr>
        <p:txBody>
          <a:bodyPr wrap="square">
            <a:spAutoFit/>
          </a:bodyPr>
          <a:lstStyle/>
          <a:p>
            <a:pPr lvl="0" eaLnBrk="0" fontAlgn="base" hangingPunct="0">
              <a:spcBef>
                <a:spcPct val="0"/>
              </a:spcBef>
              <a:spcAft>
                <a:spcPct val="0"/>
              </a:spcAft>
            </a:pPr>
            <a:r>
              <a:rPr lang="en-US" sz="1400" i="1" dirty="0">
                <a:solidFill>
                  <a:srgbClr val="000000"/>
                </a:solidFill>
                <a:latin typeface="Courier New" panose="02070309020205020404" pitchFamily="49" charset="0"/>
                <a:cs typeface="Courier New" panose="02070309020205020404" pitchFamily="49" charset="0"/>
              </a:rPr>
              <a:t>&lt;?</a:t>
            </a:r>
            <a:r>
              <a:rPr lang="en-US" sz="1400" b="1" dirty="0">
                <a:solidFill>
                  <a:srgbClr val="0000FF"/>
                </a:solidFill>
                <a:latin typeface="Courier New" panose="02070309020205020404" pitchFamily="49" charset="0"/>
                <a:cs typeface="Courier New" panose="02070309020205020404" pitchFamily="49" charset="0"/>
              </a:rPr>
              <a:t>xml version=</a:t>
            </a:r>
            <a:r>
              <a:rPr lang="en-US" sz="1400" b="1" dirty="0">
                <a:solidFill>
                  <a:srgbClr val="008000"/>
                </a:solidFill>
                <a:latin typeface="Courier New" panose="02070309020205020404" pitchFamily="49" charset="0"/>
                <a:cs typeface="Courier New" panose="02070309020205020404" pitchFamily="49" charset="0"/>
              </a:rPr>
              <a:t>"1.0" </a:t>
            </a:r>
            <a:r>
              <a:rPr lang="en-US" sz="1400" b="1" dirty="0">
                <a:solidFill>
                  <a:srgbClr val="0000FF"/>
                </a:solidFill>
                <a:latin typeface="Courier New" panose="02070309020205020404" pitchFamily="49" charset="0"/>
                <a:cs typeface="Courier New" panose="02070309020205020404" pitchFamily="49" charset="0"/>
              </a:rPr>
              <a:t>encoding=</a:t>
            </a:r>
            <a:r>
              <a:rPr lang="en-US" sz="1400" b="1" dirty="0">
                <a:solidFill>
                  <a:srgbClr val="008000"/>
                </a:solidFill>
                <a:latin typeface="Courier New" panose="02070309020205020404" pitchFamily="49" charset="0"/>
                <a:cs typeface="Courier New" panose="02070309020205020404" pitchFamily="49" charset="0"/>
              </a:rPr>
              <a:t>"utf-8"</a:t>
            </a:r>
            <a:r>
              <a:rPr lang="en-US" sz="1400" i="1" dirty="0">
                <a:solidFill>
                  <a:srgbClr val="000000"/>
                </a:solidFill>
                <a:latin typeface="Courier New" panose="02070309020205020404" pitchFamily="49" charset="0"/>
                <a:cs typeface="Courier New" panose="02070309020205020404" pitchFamily="49" charset="0"/>
              </a:rPr>
              <a:t>?&gt;</a:t>
            </a:r>
            <a:br>
              <a:rPr lang="en-US" sz="1400" i="1"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&lt;</a:t>
            </a:r>
            <a:r>
              <a:rPr lang="en-US" sz="1400" b="1" dirty="0" err="1">
                <a:solidFill>
                  <a:srgbClr val="000080"/>
                </a:solidFill>
                <a:latin typeface="Courier New" panose="02070309020205020404" pitchFamily="49" charset="0"/>
                <a:cs typeface="Courier New" panose="02070309020205020404" pitchFamily="49" charset="0"/>
              </a:rPr>
              <a:t>LinearLayout</a:t>
            </a:r>
            <a:r>
              <a:rPr lang="en-US" sz="1400" b="1" dirty="0">
                <a:solidFill>
                  <a:srgbClr val="000080"/>
                </a:solidFill>
                <a:latin typeface="Courier New" panose="02070309020205020404" pitchFamily="49" charset="0"/>
                <a:cs typeface="Courier New" panose="02070309020205020404" pitchFamily="49" charset="0"/>
              </a:rPr>
              <a:t> </a:t>
            </a:r>
            <a:r>
              <a:rPr lang="en-US" sz="1400" b="1" dirty="0" err="1">
                <a:solidFill>
                  <a:srgbClr val="0000FF"/>
                </a:solidFill>
                <a:latin typeface="Courier New" panose="02070309020205020404" pitchFamily="49" charset="0"/>
                <a:cs typeface="Courier New" panose="02070309020205020404" pitchFamily="49" charset="0"/>
              </a:rPr>
              <a:t>xmlns:</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"http://schemas.android.com/</a:t>
            </a:r>
            <a:r>
              <a:rPr lang="en-US" sz="1400" b="1" dirty="0" err="1">
                <a:solidFill>
                  <a:srgbClr val="008000"/>
                </a:solidFill>
                <a:latin typeface="Courier New" panose="02070309020205020404" pitchFamily="49" charset="0"/>
                <a:cs typeface="Courier New" panose="02070309020205020404" pitchFamily="49" charset="0"/>
              </a:rPr>
              <a:t>apk</a:t>
            </a:r>
            <a:r>
              <a:rPr lang="en-US" sz="1400" b="1" dirty="0">
                <a:solidFill>
                  <a:srgbClr val="008000"/>
                </a:solidFill>
                <a:latin typeface="Courier New" panose="02070309020205020404" pitchFamily="49" charset="0"/>
                <a:cs typeface="Courier New" panose="02070309020205020404" pitchFamily="49" charset="0"/>
              </a:rPr>
              <a:t>/res/android"</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err="1">
                <a:solidFill>
                  <a:srgbClr val="0000FF"/>
                </a:solidFill>
                <a:latin typeface="Courier New" panose="02070309020205020404" pitchFamily="49" charset="0"/>
                <a:cs typeface="Courier New" panose="02070309020205020404" pitchFamily="49" charset="0"/>
              </a:rPr>
              <a:t>:orientation</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"vertical" </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err="1">
                <a:solidFill>
                  <a:srgbClr val="0000FF"/>
                </a:solidFill>
                <a:latin typeface="Courier New" panose="02070309020205020404" pitchFamily="49" charset="0"/>
                <a:cs typeface="Courier New" panose="02070309020205020404" pitchFamily="49" charset="0"/>
              </a:rPr>
              <a:t>:layout_width</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match_parent</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err="1">
                <a:solidFill>
                  <a:srgbClr val="0000FF"/>
                </a:solidFill>
                <a:latin typeface="Courier New" panose="02070309020205020404" pitchFamily="49" charset="0"/>
                <a:cs typeface="Courier New" panose="02070309020205020404" pitchFamily="49" charset="0"/>
              </a:rPr>
              <a:t>:layout_height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match_parent</a:t>
            </a:r>
            <a:r>
              <a:rPr lang="en-US" sz="1400" b="1" dirty="0">
                <a:solidFill>
                  <a:srgbClr val="008000"/>
                </a:solidFill>
                <a:latin typeface="Courier New" panose="02070309020205020404" pitchFamily="49" charset="0"/>
                <a:cs typeface="Courier New" panose="02070309020205020404" pitchFamily="49" charset="0"/>
              </a:rPr>
              <a:t>"</a:t>
            </a:r>
            <a:r>
              <a:rPr lang="en-US" sz="1400" dirty="0">
                <a:solidFill>
                  <a:srgbClr val="000000"/>
                </a:solidFill>
                <a:latin typeface="Courier New" panose="02070309020205020404" pitchFamily="49" charset="0"/>
                <a:cs typeface="Courier New" panose="02070309020205020404" pitchFamily="49" charset="0"/>
              </a:rPr>
              <a:t>&gt;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&lt;</a:t>
            </a:r>
            <a:r>
              <a:rPr lang="en-US" sz="1400" b="1" dirty="0">
                <a:solidFill>
                  <a:srgbClr val="000080"/>
                </a:solidFill>
                <a:latin typeface="Courier New" panose="02070309020205020404" pitchFamily="49" charset="0"/>
                <a:cs typeface="Courier New" panose="02070309020205020404" pitchFamily="49" charset="0"/>
              </a:rPr>
              <a:t>Spinner</a:t>
            </a:r>
            <a:br>
              <a:rPr lang="en-US" sz="1400" b="1" dirty="0">
                <a:solidFill>
                  <a:srgbClr val="000080"/>
                </a:solidFill>
                <a:latin typeface="Courier New" panose="02070309020205020404" pitchFamily="49" charset="0"/>
                <a:cs typeface="Courier New" panose="02070309020205020404" pitchFamily="49" charset="0"/>
              </a:rPr>
            </a:br>
            <a:r>
              <a:rPr lang="en-US" sz="1400" b="1" dirty="0">
                <a:solidFill>
                  <a:srgbClr val="000080"/>
                </a:solidFill>
                <a:latin typeface="Courier New" panose="02070309020205020404" pitchFamily="49" charset="0"/>
                <a:cs typeface="Courier New" panose="02070309020205020404" pitchFamily="49" charset="0"/>
              </a:rPr>
              <a:t>        </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err="1">
                <a:solidFill>
                  <a:srgbClr val="0000FF"/>
                </a:solidFill>
                <a:latin typeface="Courier New" panose="02070309020205020404" pitchFamily="49" charset="0"/>
                <a:cs typeface="Courier New" panose="02070309020205020404" pitchFamily="49" charset="0"/>
              </a:rPr>
              <a:t>:id</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"@+id/spinner"</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err="1">
                <a:solidFill>
                  <a:srgbClr val="0000FF"/>
                </a:solidFill>
                <a:latin typeface="Courier New" panose="02070309020205020404" pitchFamily="49" charset="0"/>
                <a:cs typeface="Courier New" panose="02070309020205020404" pitchFamily="49" charset="0"/>
              </a:rPr>
              <a:t>:layout_width</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fill_parent</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err="1">
                <a:solidFill>
                  <a:srgbClr val="0000FF"/>
                </a:solidFill>
                <a:latin typeface="Courier New" panose="02070309020205020404" pitchFamily="49" charset="0"/>
                <a:cs typeface="Courier New" panose="02070309020205020404" pitchFamily="49" charset="0"/>
              </a:rPr>
              <a:t>:layout_height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a:t>
            </a:r>
            <a:r>
              <a:rPr lang="en-US" sz="1400" b="1" dirty="0" err="1">
                <a:solidFill>
                  <a:srgbClr val="008000"/>
                </a:solidFill>
                <a:latin typeface="Courier New" panose="02070309020205020404" pitchFamily="49" charset="0"/>
                <a:cs typeface="Courier New" panose="02070309020205020404" pitchFamily="49" charset="0"/>
              </a:rPr>
              <a:t>wrap_content</a:t>
            </a:r>
            <a:r>
              <a:rPr lang="en-US" sz="1400" b="1" dirty="0">
                <a:solidFill>
                  <a:srgbClr val="008000"/>
                </a:solidFill>
                <a:latin typeface="Courier New" panose="02070309020205020404" pitchFamily="49" charset="0"/>
                <a:cs typeface="Courier New" panose="02070309020205020404" pitchFamily="49" charset="0"/>
              </a:rPr>
              <a:t>"</a:t>
            </a:r>
            <a:br>
              <a:rPr lang="en-US" sz="1400" b="1" dirty="0">
                <a:solidFill>
                  <a:srgbClr val="008000"/>
                </a:solidFill>
                <a:latin typeface="Courier New" panose="02070309020205020404" pitchFamily="49" charset="0"/>
                <a:cs typeface="Courier New" panose="02070309020205020404" pitchFamily="49" charset="0"/>
              </a:rPr>
            </a:br>
            <a:r>
              <a:rPr lang="en-US" sz="1400" b="1" dirty="0">
                <a:solidFill>
                  <a:srgbClr val="008000"/>
                </a:solidFill>
                <a:latin typeface="Courier New" panose="02070309020205020404" pitchFamily="49" charset="0"/>
                <a:cs typeface="Courier New" panose="02070309020205020404" pitchFamily="49" charset="0"/>
              </a:rPr>
              <a:t>        </a:t>
            </a:r>
            <a:r>
              <a:rPr lang="en-US" sz="1400" b="1" dirty="0" err="1">
                <a:solidFill>
                  <a:srgbClr val="660E7A"/>
                </a:solidFill>
                <a:latin typeface="Courier New" panose="02070309020205020404" pitchFamily="49" charset="0"/>
                <a:cs typeface="Courier New" panose="02070309020205020404" pitchFamily="49" charset="0"/>
              </a:rPr>
              <a:t>android</a:t>
            </a:r>
            <a:r>
              <a:rPr lang="en-US" sz="1400" b="1" dirty="0" err="1">
                <a:solidFill>
                  <a:srgbClr val="0000FF"/>
                </a:solidFill>
                <a:latin typeface="Courier New" panose="02070309020205020404" pitchFamily="49" charset="0"/>
                <a:cs typeface="Courier New" panose="02070309020205020404" pitchFamily="49" charset="0"/>
              </a:rPr>
              <a:t>:prompt</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solidFill>
                  <a:srgbClr val="008000"/>
                </a:solidFill>
                <a:latin typeface="Courier New" panose="02070309020205020404" pitchFamily="49" charset="0"/>
                <a:cs typeface="Courier New" panose="02070309020205020404" pitchFamily="49" charset="0"/>
              </a:rPr>
              <a:t>"Select"</a:t>
            </a:r>
            <a:r>
              <a:rPr lang="en-US" sz="1400" dirty="0">
                <a:solidFill>
                  <a:srgbClr val="000000"/>
                </a:solidFill>
                <a:latin typeface="Courier New" panose="02070309020205020404" pitchFamily="49" charset="0"/>
                <a:cs typeface="Courier New" panose="02070309020205020404" pitchFamily="49" charset="0"/>
              </a:rPr>
              <a:t>/&gt;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&lt;/</a:t>
            </a:r>
            <a:r>
              <a:rPr lang="en-US" sz="1400" b="1" dirty="0" err="1">
                <a:solidFill>
                  <a:srgbClr val="000080"/>
                </a:solidFill>
                <a:latin typeface="Courier New" panose="02070309020205020404" pitchFamily="49" charset="0"/>
                <a:cs typeface="Courier New" panose="02070309020205020404" pitchFamily="49" charset="0"/>
              </a:rPr>
              <a:t>LinearLayout</a:t>
            </a:r>
            <a:r>
              <a:rPr lang="en-US" sz="1400" dirty="0">
                <a:solidFill>
                  <a:srgbClr val="000000"/>
                </a:solidFill>
                <a:latin typeface="Courier New" panose="02070309020205020404" pitchFamily="49" charset="0"/>
                <a:cs typeface="Courier New" panose="02070309020205020404" pitchFamily="49" charset="0"/>
              </a:rPr>
              <a:t>&gt;</a:t>
            </a:r>
            <a:endParaRPr lang="en-US" sz="1400" dirty="0">
              <a:latin typeface="Arial" panose="020B0604020202020204" pitchFamily="34" charset="0"/>
            </a:endParaRPr>
          </a:p>
        </p:txBody>
      </p:sp>
    </p:spTree>
    <p:extLst>
      <p:ext uri="{BB962C8B-B14F-4D97-AF65-F5344CB8AC3E}">
        <p14:creationId xmlns:p14="http://schemas.microsoft.com/office/powerpoint/2010/main" val="330024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23528" y="228600"/>
            <a:ext cx="9577064" cy="6124754"/>
          </a:xfrm>
          <a:prstGeom prst="rect">
            <a:avLst/>
          </a:prstGeom>
        </p:spPr>
        <p:txBody>
          <a:bodyPr wrap="square">
            <a:spAutoFit/>
          </a:bodyPr>
          <a:lstStyle/>
          <a:p>
            <a:pPr lvl="0" eaLnBrk="0" fontAlgn="base" hangingPunct="0">
              <a:spcBef>
                <a:spcPct val="0"/>
              </a:spcBef>
              <a:spcAft>
                <a:spcPct val="0"/>
              </a:spcAft>
            </a:pP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java.util.ArrayList</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java.util.List</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android.app.Activity</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android.os.Bundle</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android.view.View</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android.widget.AdapterView</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android.widget.ArrayAdapter</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android.widget.Spinner</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android.widget.Toast</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import </a:t>
            </a:r>
            <a:r>
              <a:rPr lang="en-US" sz="1400" dirty="0" err="1">
                <a:solidFill>
                  <a:srgbClr val="000000"/>
                </a:solidFill>
                <a:latin typeface="Courier New" panose="02070309020205020404" pitchFamily="49" charset="0"/>
                <a:cs typeface="Courier New" panose="02070309020205020404" pitchFamily="49" charset="0"/>
              </a:rPr>
              <a:t>android.widget.AdapterView.OnItemSelectedListener</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80"/>
                </a:solidFill>
                <a:latin typeface="Courier New" panose="02070309020205020404" pitchFamily="49" charset="0"/>
                <a:cs typeface="Courier New" panose="02070309020205020404" pitchFamily="49" charset="0"/>
              </a:rPr>
              <a:t>class </a:t>
            </a:r>
            <a:r>
              <a:rPr lang="en-US" sz="1400" dirty="0" err="1">
                <a:solidFill>
                  <a:srgbClr val="000000"/>
                </a:solidFill>
                <a:latin typeface="Courier New" panose="02070309020205020404" pitchFamily="49" charset="0"/>
                <a:cs typeface="Courier New" panose="02070309020205020404" pitchFamily="49" charset="0"/>
              </a:rPr>
              <a:t>AndroidSpinnerExampleActivity</a:t>
            </a: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000080"/>
                </a:solidFill>
                <a:latin typeface="Courier New" panose="02070309020205020404" pitchFamily="49" charset="0"/>
                <a:cs typeface="Courier New" panose="02070309020205020404" pitchFamily="49" charset="0"/>
              </a:rPr>
              <a:t>extends </a:t>
            </a:r>
            <a:r>
              <a:rPr lang="en-US" sz="1400" dirty="0">
                <a:solidFill>
                  <a:srgbClr val="000000"/>
                </a:solidFill>
                <a:latin typeface="Courier New" panose="02070309020205020404" pitchFamily="49" charset="0"/>
                <a:cs typeface="Courier New" panose="02070309020205020404" pitchFamily="49" charset="0"/>
              </a:rPr>
              <a:t>Activity {</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a:solidFill>
                  <a:srgbClr val="808000"/>
                </a:solidFill>
                <a:latin typeface="Courier New" panose="02070309020205020404" pitchFamily="49" charset="0"/>
                <a:cs typeface="Courier New" panose="02070309020205020404" pitchFamily="49" charset="0"/>
              </a:rPr>
              <a:t>@Override</a:t>
            </a:r>
            <a:br>
              <a:rPr lang="en-US" sz="1400" dirty="0">
                <a:solidFill>
                  <a:srgbClr val="808000"/>
                </a:solidFill>
                <a:latin typeface="Courier New" panose="02070309020205020404" pitchFamily="49" charset="0"/>
                <a:cs typeface="Courier New" panose="02070309020205020404" pitchFamily="49" charset="0"/>
              </a:rPr>
            </a:br>
            <a:r>
              <a:rPr lang="en-US" sz="1400" dirty="0">
                <a:solidFill>
                  <a:srgbClr val="808000"/>
                </a:solidFill>
                <a:latin typeface="Courier New" panose="02070309020205020404" pitchFamily="49" charset="0"/>
                <a:cs typeface="Courier New" panose="02070309020205020404" pitchFamily="49" charset="0"/>
              </a:rPr>
              <a:t>    </a:t>
            </a:r>
            <a:r>
              <a:rPr lang="en-US" sz="1400" dirty="0">
                <a:solidFill>
                  <a:srgbClr val="000080"/>
                </a:solidFill>
                <a:latin typeface="Courier New" panose="02070309020205020404" pitchFamily="49" charset="0"/>
                <a:cs typeface="Courier New" panose="02070309020205020404" pitchFamily="49" charset="0"/>
              </a:rPr>
              <a:t>public void </a:t>
            </a:r>
            <a:r>
              <a:rPr lang="en-US" sz="1400" dirty="0" err="1">
                <a:solidFill>
                  <a:srgbClr val="000000"/>
                </a:solidFill>
                <a:latin typeface="Courier New" panose="02070309020205020404" pitchFamily="49" charset="0"/>
                <a:cs typeface="Courier New" panose="02070309020205020404" pitchFamily="49" charset="0"/>
              </a:rPr>
              <a:t>onCreate</a:t>
            </a:r>
            <a:r>
              <a:rPr lang="en-US" sz="1400" dirty="0">
                <a:solidFill>
                  <a:srgbClr val="000000"/>
                </a:solidFill>
                <a:latin typeface="Courier New" panose="02070309020205020404" pitchFamily="49" charset="0"/>
                <a:cs typeface="Courier New" panose="02070309020205020404" pitchFamily="49" charset="0"/>
              </a:rPr>
              <a:t>(Bundle </a:t>
            </a:r>
            <a:r>
              <a:rPr lang="en-US" sz="1400" dirty="0" err="1">
                <a:solidFill>
                  <a:srgbClr val="000000"/>
                </a:solidFill>
                <a:latin typeface="Courier New" panose="02070309020205020404" pitchFamily="49" charset="0"/>
                <a:cs typeface="Courier New" panose="02070309020205020404" pitchFamily="49" charset="0"/>
              </a:rPr>
              <a:t>savedInstanceState</a:t>
            </a:r>
            <a:r>
              <a:rPr lang="en-US" sz="1400" dirty="0">
                <a:solidFill>
                  <a:srgbClr val="000000"/>
                </a:solidFill>
                <a:latin typeface="Courier New" panose="02070309020205020404" pitchFamily="49" charset="0"/>
                <a:cs typeface="Courier New" panose="02070309020205020404" pitchFamily="49" charset="0"/>
              </a:rPr>
              <a:t>) {</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80"/>
                </a:solidFill>
                <a:latin typeface="Courier New" panose="02070309020205020404" pitchFamily="49" charset="0"/>
                <a:cs typeface="Courier New" panose="02070309020205020404" pitchFamily="49" charset="0"/>
              </a:rPr>
              <a:t>super</a:t>
            </a:r>
            <a:r>
              <a:rPr lang="en-US" sz="1400" dirty="0" err="1">
                <a:solidFill>
                  <a:srgbClr val="000000"/>
                </a:solidFill>
                <a:latin typeface="Courier New" panose="02070309020205020404" pitchFamily="49" charset="0"/>
                <a:cs typeface="Courier New" panose="02070309020205020404" pitchFamily="49" charset="0"/>
              </a:rPr>
              <a:t>.onCreate</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savedInstanceState</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setContentView</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R.layout.main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808080"/>
                </a:solidFill>
                <a:latin typeface="Courier New" panose="02070309020205020404" pitchFamily="49" charset="0"/>
                <a:cs typeface="Courier New" panose="02070309020205020404" pitchFamily="49" charset="0"/>
              </a:rPr>
              <a:t>// Spinner element</a:t>
            </a:r>
            <a:br>
              <a:rPr lang="en-US" sz="1400" i="1" dirty="0">
                <a:solidFill>
                  <a:srgbClr val="808080"/>
                </a:solidFill>
                <a:latin typeface="Courier New" panose="02070309020205020404" pitchFamily="49" charset="0"/>
                <a:cs typeface="Courier New" panose="02070309020205020404" pitchFamily="49" charset="0"/>
              </a:rPr>
            </a:br>
            <a:r>
              <a:rPr lang="en-US" sz="1400" i="1" dirty="0">
                <a:solidFill>
                  <a:srgbClr val="80808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Spinner </a:t>
            </a:r>
            <a:r>
              <a:rPr lang="en-US" sz="1400" dirty="0" err="1">
                <a:solidFill>
                  <a:srgbClr val="000000"/>
                </a:solidFill>
                <a:latin typeface="Courier New" panose="02070309020205020404" pitchFamily="49" charset="0"/>
                <a:cs typeface="Courier New" panose="02070309020205020404" pitchFamily="49" charset="0"/>
              </a:rPr>
              <a:t>spinner</a:t>
            </a:r>
            <a:r>
              <a:rPr lang="en-US" sz="1400" dirty="0">
                <a:solidFill>
                  <a:srgbClr val="000000"/>
                </a:solidFill>
                <a:latin typeface="Courier New" panose="02070309020205020404" pitchFamily="49" charset="0"/>
                <a:cs typeface="Courier New" panose="02070309020205020404" pitchFamily="49" charset="0"/>
              </a:rPr>
              <a:t> = (Spinner) </a:t>
            </a:r>
            <a:r>
              <a:rPr lang="en-US" sz="1400" dirty="0" err="1">
                <a:solidFill>
                  <a:srgbClr val="000000"/>
                </a:solidFill>
                <a:latin typeface="Courier New" panose="02070309020205020404" pitchFamily="49" charset="0"/>
                <a:cs typeface="Courier New" panose="02070309020205020404" pitchFamily="49" charset="0"/>
              </a:rPr>
              <a:t>findViewById</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R.id.spinner</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List&lt;String&gt; categories = </a:t>
            </a:r>
            <a:r>
              <a:rPr lang="en-US" sz="1400" dirty="0">
                <a:solidFill>
                  <a:srgbClr val="000080"/>
                </a:solidFill>
                <a:latin typeface="Courier New" panose="02070309020205020404" pitchFamily="49" charset="0"/>
                <a:cs typeface="Courier New" panose="02070309020205020404" pitchFamily="49" charset="0"/>
              </a:rPr>
              <a:t>new </a:t>
            </a:r>
            <a:r>
              <a:rPr lang="en-US" sz="1400" dirty="0" err="1">
                <a:solidFill>
                  <a:srgbClr val="000000"/>
                </a:solidFill>
                <a:latin typeface="Courier New" panose="02070309020205020404" pitchFamily="49" charset="0"/>
                <a:cs typeface="Courier New" panose="02070309020205020404" pitchFamily="49" charset="0"/>
              </a:rPr>
              <a:t>ArrayList</a:t>
            </a:r>
            <a:r>
              <a:rPr lang="en-US" sz="1400" dirty="0">
                <a:solidFill>
                  <a:srgbClr val="000000"/>
                </a:solidFill>
                <a:latin typeface="Courier New" panose="02070309020205020404" pitchFamily="49" charset="0"/>
                <a:cs typeface="Courier New" panose="02070309020205020404" pitchFamily="49" charset="0"/>
              </a:rPr>
              <a:t>&lt;String&gt;();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categories.add</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8000"/>
                </a:solidFill>
                <a:latin typeface="Courier New" panose="02070309020205020404" pitchFamily="49" charset="0"/>
                <a:cs typeface="Courier New" panose="02070309020205020404" pitchFamily="49" charset="0"/>
              </a:rPr>
              <a:t>"Automobile"</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categories.add</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8000"/>
                </a:solidFill>
                <a:latin typeface="Courier New" panose="02070309020205020404" pitchFamily="49" charset="0"/>
                <a:cs typeface="Courier New" panose="02070309020205020404" pitchFamily="49" charset="0"/>
              </a:rPr>
              <a:t>"Business Services"</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categories.add</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8000"/>
                </a:solidFill>
                <a:latin typeface="Courier New" panose="02070309020205020404" pitchFamily="49" charset="0"/>
                <a:cs typeface="Courier New" panose="02070309020205020404" pitchFamily="49" charset="0"/>
              </a:rPr>
              <a:t>"Computers"</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categories.add</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8000"/>
                </a:solidFill>
                <a:latin typeface="Courier New" panose="02070309020205020404" pitchFamily="49" charset="0"/>
                <a:cs typeface="Courier New" panose="02070309020205020404" pitchFamily="49" charset="0"/>
              </a:rPr>
              <a:t>"Education"</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categories.add</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8000"/>
                </a:solidFill>
                <a:latin typeface="Courier New" panose="02070309020205020404" pitchFamily="49" charset="0"/>
                <a:cs typeface="Courier New" panose="02070309020205020404" pitchFamily="49" charset="0"/>
              </a:rPr>
              <a:t>"Personal"</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categories.add</a:t>
            </a:r>
            <a:r>
              <a:rPr lang="en-US" sz="1400" dirty="0">
                <a:solidFill>
                  <a:srgbClr val="000000"/>
                </a:solidFill>
                <a:latin typeface="Courier New" panose="02070309020205020404" pitchFamily="49" charset="0"/>
                <a:cs typeface="Courier New" panose="02070309020205020404" pitchFamily="49" charset="0"/>
              </a:rPr>
              <a:t>(</a:t>
            </a:r>
            <a:r>
              <a:rPr lang="en-US" sz="1400" dirty="0">
                <a:solidFill>
                  <a:srgbClr val="008000"/>
                </a:solidFill>
                <a:latin typeface="Courier New" panose="02070309020205020404" pitchFamily="49" charset="0"/>
                <a:cs typeface="Courier New" panose="02070309020205020404" pitchFamily="49" charset="0"/>
              </a:rPr>
              <a:t>"Travel"</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br>
              <a:rPr lang="en-US" sz="1400" dirty="0">
                <a:solidFill>
                  <a:srgbClr val="000000"/>
                </a:solidFill>
                <a:latin typeface="Courier New" panose="02070309020205020404" pitchFamily="49" charset="0"/>
                <a:cs typeface="Courier New" panose="02070309020205020404" pitchFamily="49" charset="0"/>
              </a:rPr>
            </a:br>
            <a:r>
              <a:rPr lang="en-US" sz="1400" dirty="0">
                <a:solidFill>
                  <a:srgbClr val="000000"/>
                </a:solidFill>
                <a:latin typeface="Courier New" panose="02070309020205020404" pitchFamily="49" charset="0"/>
                <a:cs typeface="Courier New" panose="02070309020205020404" pitchFamily="49" charset="0"/>
              </a:rPr>
              <a:t>        </a:t>
            </a:r>
            <a:endParaRPr lang="en-US" sz="1400" dirty="0">
              <a:latin typeface="Arial" panose="020B0604020202020204" pitchFamily="34" charset="0"/>
            </a:endParaRPr>
          </a:p>
        </p:txBody>
      </p:sp>
    </p:spTree>
    <p:extLst>
      <p:ext uri="{BB962C8B-B14F-4D97-AF65-F5344CB8AC3E}">
        <p14:creationId xmlns:p14="http://schemas.microsoft.com/office/powerpoint/2010/main" val="231794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332656"/>
            <a:ext cx="9144000" cy="5478423"/>
          </a:xfrm>
          <a:prstGeom prst="rect">
            <a:avLst/>
          </a:prstGeom>
        </p:spPr>
        <p:txBody>
          <a:bodyPr wrap="square">
            <a:spAutoFit/>
          </a:bodyPr>
          <a:lstStyle/>
          <a:p>
            <a:r>
              <a:rPr lang="en-US" sz="1400" dirty="0" err="1">
                <a:solidFill>
                  <a:srgbClr val="000000"/>
                </a:solidFill>
                <a:latin typeface="Courier New" panose="02070309020205020404" pitchFamily="49" charset="0"/>
                <a:cs typeface="Courier New" panose="02070309020205020404" pitchFamily="49" charset="0"/>
              </a:rPr>
              <a:t>ArrayAdapter</a:t>
            </a:r>
            <a:r>
              <a:rPr lang="en-US" sz="1400" dirty="0">
                <a:solidFill>
                  <a:srgbClr val="000000"/>
                </a:solidFill>
                <a:latin typeface="Courier New" panose="02070309020205020404" pitchFamily="49" charset="0"/>
                <a:cs typeface="Courier New" panose="02070309020205020404" pitchFamily="49" charset="0"/>
              </a:rPr>
              <a:t>&lt;String&gt; </a:t>
            </a:r>
            <a:r>
              <a:rPr lang="en-US" sz="1400" dirty="0" err="1">
                <a:solidFill>
                  <a:srgbClr val="000000"/>
                </a:solidFill>
                <a:latin typeface="Courier New" panose="02070309020205020404" pitchFamily="49" charset="0"/>
                <a:cs typeface="Courier New" panose="02070309020205020404" pitchFamily="49" charset="0"/>
              </a:rPr>
              <a:t>dataAdapter</a:t>
            </a:r>
            <a:r>
              <a:rPr lang="en-US" sz="1400" dirty="0">
                <a:solidFill>
                  <a:srgbClr val="000000"/>
                </a:solidFill>
                <a:latin typeface="Courier New" panose="02070309020205020404" pitchFamily="49" charset="0"/>
                <a:cs typeface="Courier New" panose="02070309020205020404" pitchFamily="49" charset="0"/>
              </a:rPr>
              <a:t> = </a:t>
            </a:r>
            <a:r>
              <a:rPr lang="en-US" sz="1400" b="1" dirty="0">
                <a:solidFill>
                  <a:srgbClr val="000080"/>
                </a:solidFill>
                <a:latin typeface="Courier New" panose="02070309020205020404" pitchFamily="49" charset="0"/>
                <a:cs typeface="Courier New" panose="02070309020205020404" pitchFamily="49" charset="0"/>
              </a:rPr>
              <a:t>new </a:t>
            </a:r>
            <a:r>
              <a:rPr lang="en-US" sz="1400" dirty="0" err="1">
                <a:solidFill>
                  <a:srgbClr val="000000"/>
                </a:solidFill>
                <a:latin typeface="Courier New" panose="02070309020205020404" pitchFamily="49" charset="0"/>
                <a:cs typeface="Courier New" panose="02070309020205020404" pitchFamily="49" charset="0"/>
              </a:rPr>
              <a:t>ArrayAdapter</a:t>
            </a:r>
            <a:r>
              <a:rPr lang="en-US" sz="1400" dirty="0">
                <a:solidFill>
                  <a:srgbClr val="000000"/>
                </a:solidFill>
                <a:latin typeface="Courier New" panose="02070309020205020404" pitchFamily="49" charset="0"/>
                <a:cs typeface="Courier New" panose="02070309020205020404" pitchFamily="49" charset="0"/>
              </a:rPr>
              <a:t>&lt;String&gt;(</a:t>
            </a:r>
            <a:r>
              <a:rPr lang="en-US" sz="1400" b="1" dirty="0">
                <a:solidFill>
                  <a:srgbClr val="000080"/>
                </a:solidFill>
                <a:latin typeface="Courier New" panose="02070309020205020404" pitchFamily="49" charset="0"/>
                <a:cs typeface="Courier New" panose="02070309020205020404" pitchFamily="49" charset="0"/>
              </a:rPr>
              <a:t>this</a:t>
            </a: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android.R.layout.</a:t>
            </a:r>
            <a:r>
              <a:rPr lang="en-US" sz="1400" b="1" i="1" dirty="0" err="1">
                <a:solidFill>
                  <a:srgbClr val="660E7A"/>
                </a:solidFill>
                <a:latin typeface="Courier New" panose="02070309020205020404" pitchFamily="49" charset="0"/>
                <a:cs typeface="Courier New" panose="02070309020205020404" pitchFamily="49" charset="0"/>
              </a:rPr>
              <a:t>simple_spinner_item</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categories</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endParaRPr lang="en-US" sz="1400" dirty="0">
              <a:solidFill>
                <a:srgbClr val="000000"/>
              </a:solidFill>
              <a:latin typeface="Courier New" panose="02070309020205020404" pitchFamily="49" charset="0"/>
              <a:cs typeface="Courier New" panose="02070309020205020404" pitchFamily="49" charset="0"/>
            </a:endParaRPr>
          </a:p>
          <a:p>
            <a:r>
              <a:rPr lang="en-US" sz="1400" dirty="0" err="1">
                <a:solidFill>
                  <a:srgbClr val="000000"/>
                </a:solidFill>
                <a:latin typeface="Courier New" panose="02070309020205020404" pitchFamily="49" charset="0"/>
                <a:cs typeface="Courier New" panose="02070309020205020404" pitchFamily="49" charset="0"/>
              </a:rPr>
              <a:t>dataAdapter.setDropDownViewResource</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android.R.layout.</a:t>
            </a:r>
            <a:r>
              <a:rPr lang="en-US" sz="1400" b="1" i="1" dirty="0" err="1">
                <a:solidFill>
                  <a:srgbClr val="660E7A"/>
                </a:solidFill>
                <a:latin typeface="Courier New" panose="02070309020205020404" pitchFamily="49" charset="0"/>
                <a:cs typeface="Courier New" panose="02070309020205020404" pitchFamily="49" charset="0"/>
              </a:rPr>
              <a:t>simple_spinner_dropdown_item</a:t>
            </a:r>
            <a:r>
              <a:rPr lang="en-US" sz="1400" dirty="0">
                <a:solidFill>
                  <a:srgbClr val="000000"/>
                </a:solidFill>
                <a:latin typeface="Courier New" panose="02070309020205020404" pitchFamily="49" charset="0"/>
                <a:cs typeface="Courier New" panose="02070309020205020404" pitchFamily="49" charset="0"/>
              </a:rPr>
              <a:t>);</a:t>
            </a:r>
            <a:br>
              <a:rPr lang="en-US" sz="1400" dirty="0">
                <a:solidFill>
                  <a:srgbClr val="000000"/>
                </a:solidFill>
                <a:latin typeface="Courier New" panose="02070309020205020404" pitchFamily="49" charset="0"/>
                <a:cs typeface="Courier New" panose="02070309020205020404" pitchFamily="49" charset="0"/>
              </a:rPr>
            </a:br>
            <a:r>
              <a:rPr lang="en-US" sz="1400" dirty="0" err="1">
                <a:solidFill>
                  <a:srgbClr val="000000"/>
                </a:solidFill>
                <a:latin typeface="Courier New" panose="02070309020205020404" pitchFamily="49" charset="0"/>
                <a:cs typeface="Courier New" panose="02070309020205020404" pitchFamily="49" charset="0"/>
              </a:rPr>
              <a:t>spinner.setAdapter</a:t>
            </a:r>
            <a:r>
              <a:rPr lang="en-US" sz="1400" dirty="0">
                <a:solidFill>
                  <a:srgbClr val="000000"/>
                </a:solidFill>
                <a:latin typeface="Courier New" panose="02070309020205020404" pitchFamily="49" charset="0"/>
                <a:cs typeface="Courier New" panose="02070309020205020404" pitchFamily="49" charset="0"/>
              </a:rPr>
              <a:t>(</a:t>
            </a:r>
            <a:r>
              <a:rPr lang="en-US" sz="1400" dirty="0" err="1">
                <a:solidFill>
                  <a:srgbClr val="000000"/>
                </a:solidFill>
                <a:latin typeface="Courier New" panose="02070309020205020404" pitchFamily="49" charset="0"/>
                <a:cs typeface="Courier New" panose="02070309020205020404" pitchFamily="49" charset="0"/>
              </a:rPr>
              <a:t>dataAdapter</a:t>
            </a:r>
            <a:r>
              <a:rPr lang="en-US" sz="1400" dirty="0">
                <a:solidFill>
                  <a:srgbClr val="000000"/>
                </a:solidFill>
                <a:latin typeface="Courier New" panose="02070309020205020404" pitchFamily="49" charset="0"/>
                <a:cs typeface="Courier New" panose="02070309020205020404" pitchFamily="49" charset="0"/>
              </a:rPr>
              <a:t>);</a:t>
            </a:r>
          </a:p>
          <a:p>
            <a:pPr lvl="0"/>
            <a:endParaRPr lang="en-US" sz="1400" dirty="0">
              <a:solidFill>
                <a:srgbClr val="303336"/>
              </a:solidFill>
              <a:latin typeface="inherit"/>
              <a:cs typeface="Consolas" panose="020B0609020204030204" pitchFamily="49" charset="0"/>
            </a:endParaRPr>
          </a:p>
          <a:p>
            <a:pPr lvl="0"/>
            <a:r>
              <a:rPr lang="en-US" sz="1400" b="1" dirty="0" err="1">
                <a:solidFill>
                  <a:srgbClr val="FF0000"/>
                </a:solidFill>
                <a:latin typeface="inherit"/>
                <a:cs typeface="Consolas" panose="020B0609020204030204" pitchFamily="49" charset="0"/>
              </a:rPr>
              <a:t>spinner</a:t>
            </a:r>
            <a:r>
              <a:rPr lang="en-US" sz="1400" b="1" dirty="0" err="1">
                <a:solidFill>
                  <a:srgbClr val="303336"/>
                </a:solidFill>
                <a:latin typeface="inherit"/>
                <a:cs typeface="Consolas" panose="020B0609020204030204" pitchFamily="49" charset="0"/>
              </a:rPr>
              <a:t>.</a:t>
            </a:r>
            <a:r>
              <a:rPr lang="en-US" sz="1400" dirty="0" err="1">
                <a:solidFill>
                  <a:srgbClr val="303336"/>
                </a:solidFill>
                <a:latin typeface="inherit"/>
                <a:cs typeface="Consolas" panose="020B0609020204030204" pitchFamily="49" charset="0"/>
              </a:rPr>
              <a:t>setOnItemSelectedListener</a:t>
            </a:r>
            <a:r>
              <a:rPr lang="en-US" sz="1400" dirty="0">
                <a:solidFill>
                  <a:srgbClr val="303336"/>
                </a:solidFill>
                <a:latin typeface="inherit"/>
                <a:cs typeface="Consolas" panose="020B0609020204030204" pitchFamily="49" charset="0"/>
              </a:rPr>
              <a:t>(</a:t>
            </a:r>
            <a:r>
              <a:rPr lang="en-US" sz="1400" dirty="0">
                <a:solidFill>
                  <a:srgbClr val="101094"/>
                </a:solidFill>
                <a:latin typeface="inherit"/>
                <a:cs typeface="Consolas" panose="020B0609020204030204" pitchFamily="49" charset="0"/>
              </a:rPr>
              <a:t>new</a:t>
            </a:r>
            <a:r>
              <a:rPr lang="en-US" sz="1400" dirty="0">
                <a:solidFill>
                  <a:srgbClr val="303336"/>
                </a:solidFill>
                <a:latin typeface="inherit"/>
                <a:cs typeface="Consolas" panose="020B0609020204030204" pitchFamily="49" charset="0"/>
              </a:rPr>
              <a:t> </a:t>
            </a:r>
            <a:r>
              <a:rPr lang="en-US" sz="1400" dirty="0" err="1">
                <a:solidFill>
                  <a:srgbClr val="2B91AF"/>
                </a:solidFill>
                <a:latin typeface="inherit"/>
                <a:cs typeface="Consolas" panose="020B0609020204030204" pitchFamily="49" charset="0"/>
              </a:rPr>
              <a:t>OnItemSelectedListener</a:t>
            </a:r>
            <a:r>
              <a:rPr lang="en-US" sz="1400" dirty="0">
                <a:solidFill>
                  <a:srgbClr val="303336"/>
                </a:solidFill>
                <a:latin typeface="inherit"/>
                <a:cs typeface="Consolas" panose="020B0609020204030204" pitchFamily="49" charset="0"/>
              </a:rPr>
              <a:t>() </a:t>
            </a:r>
          </a:p>
          <a:p>
            <a:pPr lvl="0"/>
            <a:endParaRPr lang="en-US" sz="1400" dirty="0">
              <a:solidFill>
                <a:srgbClr val="303336"/>
              </a:solidFill>
              <a:latin typeface="inherit"/>
              <a:cs typeface="Consolas" panose="020B0609020204030204" pitchFamily="49" charset="0"/>
            </a:endParaRPr>
          </a:p>
          <a:p>
            <a:pPr lvl="0"/>
            <a:r>
              <a:rPr lang="en-US" sz="1400" dirty="0">
                <a:solidFill>
                  <a:srgbClr val="303336"/>
                </a:solidFill>
                <a:latin typeface="inherit"/>
                <a:cs typeface="Consolas" panose="020B0609020204030204" pitchFamily="49" charset="0"/>
              </a:rPr>
              <a:t>{ </a:t>
            </a:r>
          </a:p>
          <a:p>
            <a:pPr lvl="0"/>
            <a:endParaRPr lang="en-US" sz="1400" dirty="0">
              <a:solidFill>
                <a:srgbClr val="101094"/>
              </a:solidFill>
              <a:latin typeface="inherit"/>
              <a:cs typeface="Consolas" panose="020B0609020204030204" pitchFamily="49" charset="0"/>
            </a:endParaRPr>
          </a:p>
          <a:p>
            <a:pPr lvl="0"/>
            <a:r>
              <a:rPr lang="en-US" sz="1400" dirty="0">
                <a:solidFill>
                  <a:srgbClr val="101094"/>
                </a:solidFill>
                <a:latin typeface="inherit"/>
                <a:cs typeface="Consolas" panose="020B0609020204030204" pitchFamily="49" charset="0"/>
              </a:rPr>
              <a:t>public</a:t>
            </a:r>
            <a:r>
              <a:rPr lang="en-US" sz="1400" dirty="0">
                <a:solidFill>
                  <a:srgbClr val="303336"/>
                </a:solidFill>
                <a:latin typeface="inherit"/>
                <a:cs typeface="Consolas" panose="020B0609020204030204" pitchFamily="49" charset="0"/>
              </a:rPr>
              <a:t> </a:t>
            </a:r>
            <a:r>
              <a:rPr lang="en-US" sz="1400" dirty="0">
                <a:solidFill>
                  <a:srgbClr val="101094"/>
                </a:solidFill>
                <a:latin typeface="inherit"/>
                <a:cs typeface="Consolas" panose="020B0609020204030204" pitchFamily="49" charset="0"/>
              </a:rPr>
              <a:t>void</a:t>
            </a:r>
            <a:r>
              <a:rPr lang="en-US" sz="1400" dirty="0">
                <a:solidFill>
                  <a:srgbClr val="303336"/>
                </a:solidFill>
                <a:latin typeface="inherit"/>
                <a:cs typeface="Consolas" panose="020B0609020204030204" pitchFamily="49" charset="0"/>
              </a:rPr>
              <a:t> </a:t>
            </a:r>
            <a:r>
              <a:rPr lang="en-US" sz="1400" dirty="0" err="1">
                <a:solidFill>
                  <a:srgbClr val="303336"/>
                </a:solidFill>
                <a:latin typeface="inherit"/>
                <a:cs typeface="Consolas" panose="020B0609020204030204" pitchFamily="49" charset="0"/>
              </a:rPr>
              <a:t>onItemSelected</a:t>
            </a:r>
            <a:r>
              <a:rPr lang="en-US" sz="1400" dirty="0">
                <a:solidFill>
                  <a:srgbClr val="303336"/>
                </a:solidFill>
                <a:latin typeface="inherit"/>
                <a:cs typeface="Consolas" panose="020B0609020204030204" pitchFamily="49" charset="0"/>
              </a:rPr>
              <a:t>(</a:t>
            </a:r>
            <a:r>
              <a:rPr lang="en-US" sz="1400" dirty="0" err="1">
                <a:solidFill>
                  <a:srgbClr val="2B91AF"/>
                </a:solidFill>
                <a:latin typeface="inherit"/>
                <a:cs typeface="Consolas" panose="020B0609020204030204" pitchFamily="49" charset="0"/>
              </a:rPr>
              <a:t>AdapterView</a:t>
            </a:r>
            <a:r>
              <a:rPr lang="en-US" sz="1400" dirty="0">
                <a:solidFill>
                  <a:srgbClr val="303336"/>
                </a:solidFill>
                <a:latin typeface="inherit"/>
                <a:cs typeface="Consolas" panose="020B0609020204030204" pitchFamily="49" charset="0"/>
              </a:rPr>
              <a:t>&lt;?&gt; parent, </a:t>
            </a:r>
            <a:r>
              <a:rPr lang="en-US" sz="1400" dirty="0">
                <a:solidFill>
                  <a:srgbClr val="2B91AF"/>
                </a:solidFill>
                <a:latin typeface="inherit"/>
                <a:cs typeface="Consolas" panose="020B0609020204030204" pitchFamily="49" charset="0"/>
              </a:rPr>
              <a:t>View</a:t>
            </a:r>
            <a:r>
              <a:rPr lang="en-US" sz="1400" dirty="0">
                <a:solidFill>
                  <a:srgbClr val="303336"/>
                </a:solidFill>
                <a:latin typeface="inherit"/>
                <a:cs typeface="Consolas" panose="020B0609020204030204" pitchFamily="49" charset="0"/>
              </a:rPr>
              <a:t> </a:t>
            </a:r>
            <a:r>
              <a:rPr lang="en-US" sz="1400" dirty="0" err="1">
                <a:solidFill>
                  <a:srgbClr val="303336"/>
                </a:solidFill>
                <a:latin typeface="inherit"/>
                <a:cs typeface="Consolas" panose="020B0609020204030204" pitchFamily="49" charset="0"/>
              </a:rPr>
              <a:t>view</a:t>
            </a:r>
            <a:r>
              <a:rPr lang="en-US" sz="1400" dirty="0">
                <a:solidFill>
                  <a:srgbClr val="303336"/>
                </a:solidFill>
                <a:latin typeface="inherit"/>
                <a:cs typeface="Consolas" panose="020B0609020204030204" pitchFamily="49" charset="0"/>
              </a:rPr>
              <a:t>, </a:t>
            </a:r>
            <a:r>
              <a:rPr lang="en-US" sz="1400" dirty="0" err="1">
                <a:solidFill>
                  <a:srgbClr val="101094"/>
                </a:solidFill>
                <a:latin typeface="inherit"/>
                <a:cs typeface="Consolas" panose="020B0609020204030204" pitchFamily="49" charset="0"/>
              </a:rPr>
              <a:t>int</a:t>
            </a:r>
            <a:r>
              <a:rPr lang="en-US" sz="1400" dirty="0">
                <a:solidFill>
                  <a:srgbClr val="303336"/>
                </a:solidFill>
                <a:latin typeface="inherit"/>
                <a:cs typeface="Consolas" panose="020B0609020204030204" pitchFamily="49" charset="0"/>
              </a:rPr>
              <a:t> position, </a:t>
            </a:r>
            <a:r>
              <a:rPr lang="en-US" sz="1400" dirty="0">
                <a:solidFill>
                  <a:srgbClr val="101094"/>
                </a:solidFill>
                <a:latin typeface="inherit"/>
                <a:cs typeface="Consolas" panose="020B0609020204030204" pitchFamily="49" charset="0"/>
              </a:rPr>
              <a:t>long</a:t>
            </a:r>
            <a:r>
              <a:rPr lang="en-US" sz="1400" dirty="0">
                <a:solidFill>
                  <a:srgbClr val="303336"/>
                </a:solidFill>
                <a:latin typeface="inherit"/>
                <a:cs typeface="Consolas" panose="020B0609020204030204" pitchFamily="49" charset="0"/>
              </a:rPr>
              <a:t> id) </a:t>
            </a:r>
          </a:p>
          <a:p>
            <a:pPr lvl="0"/>
            <a:r>
              <a:rPr lang="en-US" sz="1400" dirty="0">
                <a:solidFill>
                  <a:srgbClr val="303336"/>
                </a:solidFill>
                <a:latin typeface="inherit"/>
                <a:cs typeface="Consolas" panose="020B0609020204030204" pitchFamily="49" charset="0"/>
              </a:rPr>
              <a:t>{ </a:t>
            </a:r>
          </a:p>
          <a:p>
            <a:pPr lvl="0"/>
            <a:r>
              <a:rPr lang="en-US" sz="1400" dirty="0">
                <a:solidFill>
                  <a:srgbClr val="2B91AF"/>
                </a:solidFill>
                <a:latin typeface="inherit"/>
                <a:cs typeface="Consolas" panose="020B0609020204030204" pitchFamily="49" charset="0"/>
              </a:rPr>
              <a:t>String</a:t>
            </a:r>
            <a:r>
              <a:rPr lang="en-US" sz="1400" dirty="0">
                <a:solidFill>
                  <a:srgbClr val="303336"/>
                </a:solidFill>
                <a:latin typeface="inherit"/>
                <a:cs typeface="Consolas" panose="020B0609020204030204" pitchFamily="49" charset="0"/>
              </a:rPr>
              <a:t> </a:t>
            </a:r>
            <a:r>
              <a:rPr lang="en-US" sz="1400" dirty="0" err="1">
                <a:solidFill>
                  <a:srgbClr val="303336"/>
                </a:solidFill>
                <a:latin typeface="inherit"/>
                <a:cs typeface="Consolas" panose="020B0609020204030204" pitchFamily="49" charset="0"/>
              </a:rPr>
              <a:t>selectedItem</a:t>
            </a:r>
            <a:r>
              <a:rPr lang="en-US" sz="1400" dirty="0">
                <a:solidFill>
                  <a:srgbClr val="303336"/>
                </a:solidFill>
                <a:latin typeface="inherit"/>
                <a:cs typeface="Consolas" panose="020B0609020204030204" pitchFamily="49" charset="0"/>
              </a:rPr>
              <a:t> = </a:t>
            </a:r>
            <a:r>
              <a:rPr lang="en-US" sz="1400" dirty="0" err="1">
                <a:solidFill>
                  <a:srgbClr val="303336"/>
                </a:solidFill>
                <a:latin typeface="inherit"/>
                <a:cs typeface="Consolas" panose="020B0609020204030204" pitchFamily="49" charset="0"/>
              </a:rPr>
              <a:t>parent.getItemAtPosition</a:t>
            </a:r>
            <a:r>
              <a:rPr lang="en-US" sz="1400" dirty="0">
                <a:solidFill>
                  <a:srgbClr val="303336"/>
                </a:solidFill>
                <a:latin typeface="inherit"/>
                <a:cs typeface="Consolas" panose="020B0609020204030204" pitchFamily="49" charset="0"/>
              </a:rPr>
              <a:t>(position).</a:t>
            </a:r>
            <a:r>
              <a:rPr lang="en-US" sz="1400" dirty="0" err="1">
                <a:solidFill>
                  <a:srgbClr val="303336"/>
                </a:solidFill>
                <a:latin typeface="inherit"/>
                <a:cs typeface="Consolas" panose="020B0609020204030204" pitchFamily="49" charset="0"/>
              </a:rPr>
              <a:t>toString</a:t>
            </a:r>
            <a:r>
              <a:rPr lang="en-US" sz="1400" dirty="0">
                <a:solidFill>
                  <a:srgbClr val="303336"/>
                </a:solidFill>
                <a:latin typeface="inherit"/>
                <a:cs typeface="Consolas" panose="020B0609020204030204" pitchFamily="49" charset="0"/>
              </a:rPr>
              <a:t>(); </a:t>
            </a:r>
          </a:p>
          <a:p>
            <a:pPr lvl="0"/>
            <a:r>
              <a:rPr lang="en-US" sz="1400" dirty="0">
                <a:solidFill>
                  <a:srgbClr val="101094"/>
                </a:solidFill>
                <a:latin typeface="inherit"/>
                <a:cs typeface="Consolas" panose="020B0609020204030204" pitchFamily="49" charset="0"/>
              </a:rPr>
              <a:t>if</a:t>
            </a:r>
            <a:r>
              <a:rPr lang="en-US" sz="1400" dirty="0">
                <a:solidFill>
                  <a:srgbClr val="303336"/>
                </a:solidFill>
                <a:latin typeface="inherit"/>
                <a:cs typeface="Consolas" panose="020B0609020204030204" pitchFamily="49" charset="0"/>
              </a:rPr>
              <a:t>(</a:t>
            </a:r>
            <a:r>
              <a:rPr lang="en-US" sz="1400" dirty="0" err="1">
                <a:solidFill>
                  <a:srgbClr val="303336"/>
                </a:solidFill>
                <a:latin typeface="inherit"/>
                <a:cs typeface="Consolas" panose="020B0609020204030204" pitchFamily="49" charset="0"/>
              </a:rPr>
              <a:t>selectedItem.equals</a:t>
            </a:r>
            <a:r>
              <a:rPr lang="en-US" sz="1400" dirty="0">
                <a:solidFill>
                  <a:srgbClr val="303336"/>
                </a:solidFill>
                <a:latin typeface="inherit"/>
                <a:cs typeface="Consolas" panose="020B0609020204030204" pitchFamily="49" charset="0"/>
              </a:rPr>
              <a:t>(</a:t>
            </a:r>
            <a:r>
              <a:rPr lang="en-US" sz="1400" dirty="0">
                <a:solidFill>
                  <a:srgbClr val="7D2727"/>
                </a:solidFill>
                <a:latin typeface="inherit"/>
                <a:cs typeface="Consolas" panose="020B0609020204030204" pitchFamily="49" charset="0"/>
              </a:rPr>
              <a:t>"Add new category"</a:t>
            </a:r>
            <a:r>
              <a:rPr lang="en-US" sz="1400" dirty="0">
                <a:solidFill>
                  <a:srgbClr val="303336"/>
                </a:solidFill>
                <a:latin typeface="inherit"/>
                <a:cs typeface="Consolas" panose="020B0609020204030204" pitchFamily="49" charset="0"/>
              </a:rPr>
              <a:t>)) </a:t>
            </a:r>
          </a:p>
          <a:p>
            <a:pPr lvl="0"/>
            <a:r>
              <a:rPr lang="en-US" sz="1400" dirty="0">
                <a:solidFill>
                  <a:srgbClr val="303336"/>
                </a:solidFill>
                <a:latin typeface="inherit"/>
                <a:cs typeface="Consolas" panose="020B0609020204030204" pitchFamily="49" charset="0"/>
              </a:rPr>
              <a:t>{ </a:t>
            </a:r>
          </a:p>
          <a:p>
            <a:pPr lvl="0"/>
            <a:r>
              <a:rPr lang="en-US" sz="1400" dirty="0">
                <a:solidFill>
                  <a:srgbClr val="858C93"/>
                </a:solidFill>
                <a:latin typeface="inherit"/>
                <a:cs typeface="Consolas" panose="020B0609020204030204" pitchFamily="49" charset="0"/>
              </a:rPr>
              <a:t>// do your stuff</a:t>
            </a:r>
            <a:r>
              <a:rPr lang="en-US" sz="1400" dirty="0">
                <a:solidFill>
                  <a:srgbClr val="303336"/>
                </a:solidFill>
                <a:latin typeface="inherit"/>
                <a:cs typeface="Consolas" panose="020B0609020204030204" pitchFamily="49" charset="0"/>
              </a:rPr>
              <a:t> </a:t>
            </a:r>
          </a:p>
          <a:p>
            <a:pPr lvl="0"/>
            <a:r>
              <a:rPr lang="en-US" sz="1400" dirty="0">
                <a:solidFill>
                  <a:srgbClr val="303336"/>
                </a:solidFill>
                <a:latin typeface="inherit"/>
                <a:cs typeface="Consolas" panose="020B0609020204030204" pitchFamily="49" charset="0"/>
              </a:rPr>
              <a:t>} </a:t>
            </a:r>
          </a:p>
          <a:p>
            <a:pPr lvl="0"/>
            <a:r>
              <a:rPr lang="en-US" sz="1400" dirty="0">
                <a:solidFill>
                  <a:srgbClr val="303336"/>
                </a:solidFill>
                <a:latin typeface="inherit"/>
                <a:cs typeface="Consolas" panose="020B0609020204030204" pitchFamily="49" charset="0"/>
              </a:rPr>
              <a:t>} </a:t>
            </a:r>
            <a:endParaRPr lang="en-US" sz="1400" dirty="0">
              <a:solidFill>
                <a:srgbClr val="858C93"/>
              </a:solidFill>
              <a:latin typeface="inherit"/>
              <a:cs typeface="Consolas" panose="020B0609020204030204" pitchFamily="49" charset="0"/>
            </a:endParaRPr>
          </a:p>
          <a:p>
            <a:pPr lvl="0"/>
            <a:r>
              <a:rPr lang="en-US" sz="1400" dirty="0">
                <a:solidFill>
                  <a:srgbClr val="101094"/>
                </a:solidFill>
                <a:latin typeface="inherit"/>
                <a:cs typeface="Consolas" panose="020B0609020204030204" pitchFamily="49" charset="0"/>
              </a:rPr>
              <a:t>public</a:t>
            </a:r>
            <a:r>
              <a:rPr lang="en-US" sz="1400" dirty="0">
                <a:solidFill>
                  <a:srgbClr val="303336"/>
                </a:solidFill>
                <a:latin typeface="inherit"/>
                <a:cs typeface="Consolas" panose="020B0609020204030204" pitchFamily="49" charset="0"/>
              </a:rPr>
              <a:t> </a:t>
            </a:r>
            <a:r>
              <a:rPr lang="en-US" sz="1400" dirty="0">
                <a:solidFill>
                  <a:srgbClr val="101094"/>
                </a:solidFill>
                <a:latin typeface="inherit"/>
                <a:cs typeface="Consolas" panose="020B0609020204030204" pitchFamily="49" charset="0"/>
              </a:rPr>
              <a:t>void</a:t>
            </a:r>
            <a:r>
              <a:rPr lang="en-US" sz="1400" dirty="0">
                <a:solidFill>
                  <a:srgbClr val="303336"/>
                </a:solidFill>
                <a:latin typeface="inherit"/>
                <a:cs typeface="Consolas" panose="020B0609020204030204" pitchFamily="49" charset="0"/>
              </a:rPr>
              <a:t> </a:t>
            </a:r>
            <a:r>
              <a:rPr lang="en-US" sz="1400" dirty="0" err="1">
                <a:solidFill>
                  <a:srgbClr val="303336"/>
                </a:solidFill>
                <a:latin typeface="inherit"/>
                <a:cs typeface="Consolas" panose="020B0609020204030204" pitchFamily="49" charset="0"/>
              </a:rPr>
              <a:t>onNothingSelected</a:t>
            </a:r>
            <a:r>
              <a:rPr lang="en-US" sz="1400" dirty="0">
                <a:solidFill>
                  <a:srgbClr val="303336"/>
                </a:solidFill>
                <a:latin typeface="inherit"/>
                <a:cs typeface="Consolas" panose="020B0609020204030204" pitchFamily="49" charset="0"/>
              </a:rPr>
              <a:t>(</a:t>
            </a:r>
            <a:r>
              <a:rPr lang="en-US" sz="1400" dirty="0" err="1">
                <a:solidFill>
                  <a:srgbClr val="2B91AF"/>
                </a:solidFill>
                <a:latin typeface="inherit"/>
                <a:cs typeface="Consolas" panose="020B0609020204030204" pitchFamily="49" charset="0"/>
              </a:rPr>
              <a:t>AdapterView</a:t>
            </a:r>
            <a:r>
              <a:rPr lang="en-US" sz="1400" dirty="0">
                <a:solidFill>
                  <a:srgbClr val="303336"/>
                </a:solidFill>
                <a:latin typeface="inherit"/>
                <a:cs typeface="Consolas" panose="020B0609020204030204" pitchFamily="49" charset="0"/>
              </a:rPr>
              <a:t>&lt;?&gt; parent)</a:t>
            </a:r>
          </a:p>
          <a:p>
            <a:pPr lvl="0"/>
            <a:r>
              <a:rPr lang="en-US" sz="1400" dirty="0">
                <a:solidFill>
                  <a:srgbClr val="303336"/>
                </a:solidFill>
                <a:latin typeface="inherit"/>
                <a:cs typeface="Consolas" panose="020B0609020204030204" pitchFamily="49" charset="0"/>
              </a:rPr>
              <a:t> {</a:t>
            </a:r>
          </a:p>
          <a:p>
            <a:pPr lvl="0"/>
            <a:endParaRPr lang="en-US" sz="1400" dirty="0">
              <a:solidFill>
                <a:srgbClr val="303336"/>
              </a:solidFill>
              <a:latin typeface="inherit"/>
              <a:cs typeface="Consolas" panose="020B0609020204030204" pitchFamily="49" charset="0"/>
            </a:endParaRPr>
          </a:p>
          <a:p>
            <a:pPr lvl="0"/>
            <a:r>
              <a:rPr lang="en-US" sz="1400" dirty="0">
                <a:solidFill>
                  <a:srgbClr val="303336"/>
                </a:solidFill>
                <a:latin typeface="inherit"/>
                <a:cs typeface="Consolas" panose="020B0609020204030204" pitchFamily="49" charset="0"/>
              </a:rPr>
              <a:t> }</a:t>
            </a:r>
          </a:p>
          <a:p>
            <a:pPr lvl="0"/>
            <a:r>
              <a:rPr lang="en-US" sz="1400" dirty="0">
                <a:solidFill>
                  <a:srgbClr val="303336"/>
                </a:solidFill>
                <a:latin typeface="inherit"/>
                <a:cs typeface="Consolas" panose="020B0609020204030204" pitchFamily="49" charset="0"/>
              </a:rPr>
              <a:t> });</a:t>
            </a:r>
            <a:r>
              <a:rPr lang="en-US" sz="1200" dirty="0"/>
              <a:t> </a:t>
            </a:r>
            <a:endParaRPr lang="en-US" sz="3600" dirty="0">
              <a:latin typeface="Arial" panose="020B0604020202020204" pitchFamily="34" charset="0"/>
            </a:endParaRPr>
          </a:p>
          <a:p>
            <a:endParaRPr lang="en-US" sz="1400" dirty="0">
              <a:solidFill>
                <a:srgbClr val="000000"/>
              </a:solidFill>
              <a:latin typeface="Courier New" panose="02070309020205020404" pitchFamily="49" charset="0"/>
              <a:cs typeface="Courier New" panose="02070309020205020404" pitchFamily="49" charset="0"/>
            </a:endParaRPr>
          </a:p>
          <a:p>
            <a:r>
              <a:rPr lang="en-US" sz="1400" dirty="0">
                <a:solidFill>
                  <a:srgbClr val="000000"/>
                </a:solidFill>
                <a:latin typeface="Courier New" panose="02070309020205020404" pitchFamily="49" charset="0"/>
                <a:cs typeface="Courier New" panose="02070309020205020404" pitchFamily="49" charset="0"/>
              </a:rPr>
              <a:t>}}</a:t>
            </a:r>
            <a:endParaRPr lang="en-US" sz="1400" dirty="0"/>
          </a:p>
        </p:txBody>
      </p:sp>
      <p:sp>
        <p:nvSpPr>
          <p:cNvPr id="4" name="Rectangle 1"/>
          <p:cNvSpPr>
            <a:spLocks noChangeArrowheads="1"/>
          </p:cNvSpPr>
          <p:nvPr/>
        </p:nvSpPr>
        <p:spPr bwMode="auto">
          <a:xfrm>
            <a:off x="0" y="90100"/>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54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88" y="2348880"/>
            <a:ext cx="5246949" cy="707886"/>
          </a:xfrm>
          <a:prstGeom prst="rect">
            <a:avLst/>
          </a:prstGeom>
        </p:spPr>
        <p:txBody>
          <a:bodyPr wrap="none">
            <a:spAutoFit/>
          </a:bodyPr>
          <a:lstStyle/>
          <a:p>
            <a:pPr algn="ctr"/>
            <a:r>
              <a:rPr lang="en-US" sz="4000" b="1" dirty="0">
                <a:solidFill>
                  <a:srgbClr val="121214"/>
                </a:solidFill>
                <a:latin typeface="Verdana" panose="020B0604030504040204" pitchFamily="34" charset="0"/>
              </a:rPr>
              <a:t>Android List View</a:t>
            </a:r>
            <a:endParaRPr lang="en-US" sz="4000" b="1"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209183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332656"/>
            <a:ext cx="8496944" cy="4247317"/>
          </a:xfrm>
          <a:prstGeom prst="rect">
            <a:avLst/>
          </a:prstGeom>
        </p:spPr>
        <p:txBody>
          <a:bodyPr wrap="square">
            <a:spAutoFit/>
          </a:bodyPr>
          <a:lstStyle/>
          <a:p>
            <a:r>
              <a:rPr lang="en-US" dirty="0">
                <a:solidFill>
                  <a:srgbClr val="000000"/>
                </a:solidFill>
                <a:latin typeface="Verdana" panose="020B0604030504040204" pitchFamily="34" charset="0"/>
              </a:rPr>
              <a:t>Android </a:t>
            </a:r>
            <a:r>
              <a:rPr lang="en-US" b="1" dirty="0" err="1">
                <a:solidFill>
                  <a:srgbClr val="000000"/>
                </a:solidFill>
                <a:latin typeface="Verdana" panose="020B0604030504040204" pitchFamily="34" charset="0"/>
              </a:rPr>
              <a:t>ListView</a:t>
            </a:r>
            <a:r>
              <a:rPr lang="en-US" dirty="0">
                <a:solidFill>
                  <a:srgbClr val="000000"/>
                </a:solidFill>
                <a:latin typeface="Verdana" panose="020B0604030504040204" pitchFamily="34" charset="0"/>
              </a:rPr>
              <a:t> is a view which groups several items and display them in vertical scrollable list. The list items are automatically inserted to the list using an </a:t>
            </a:r>
            <a:r>
              <a:rPr lang="en-US" b="1" dirty="0">
                <a:solidFill>
                  <a:srgbClr val="000000"/>
                </a:solidFill>
                <a:latin typeface="Verdana" panose="020B0604030504040204" pitchFamily="34" charset="0"/>
              </a:rPr>
              <a:t>Adapter</a:t>
            </a:r>
            <a:r>
              <a:rPr lang="en-US" dirty="0">
                <a:solidFill>
                  <a:srgbClr val="000000"/>
                </a:solidFill>
                <a:latin typeface="Verdana" panose="020B0604030504040204" pitchFamily="34" charset="0"/>
              </a:rPr>
              <a:t> that pulls content from a source such as an array or database.</a:t>
            </a:r>
          </a:p>
          <a:p>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dirty="0"/>
              <a:t>An adapter actually bridges between UI components and the data source that fill data into UI Component. Adapter holds the data and send the data to adapter view, the view can takes the data from adapter view and shows the data on different views like as spinner, list view, grid view etc.</a:t>
            </a:r>
          </a:p>
          <a:p>
            <a:endParaRPr lang="en-US" dirty="0"/>
          </a:p>
          <a:p>
            <a:r>
              <a:rPr lang="en-US" dirty="0"/>
              <a:t>The </a:t>
            </a:r>
            <a:r>
              <a:rPr lang="en-US" b="1" dirty="0" err="1"/>
              <a:t>ListView</a:t>
            </a:r>
            <a:r>
              <a:rPr lang="en-US" dirty="0"/>
              <a:t> and </a:t>
            </a:r>
            <a:r>
              <a:rPr lang="en-US" b="1" dirty="0" err="1"/>
              <a:t>GridView</a:t>
            </a:r>
            <a:r>
              <a:rPr lang="en-US" dirty="0"/>
              <a:t> are subclasses of </a:t>
            </a:r>
            <a:r>
              <a:rPr lang="en-US" b="1" dirty="0" err="1"/>
              <a:t>AdapterView</a:t>
            </a:r>
            <a:r>
              <a:rPr lang="en-US" dirty="0"/>
              <a:t> and they can be populated by binding them to an </a:t>
            </a:r>
            <a:r>
              <a:rPr lang="en-US" b="1" dirty="0"/>
              <a:t>Adapter</a:t>
            </a:r>
            <a:r>
              <a:rPr lang="en-US" dirty="0"/>
              <a:t>, which retrieves data from an external source and creates a View that represents each data entry.</a:t>
            </a:r>
          </a:p>
          <a:p>
            <a:endParaRPr lang="en-US" dirty="0"/>
          </a:p>
        </p:txBody>
      </p:sp>
    </p:spTree>
    <p:extLst>
      <p:ext uri="{BB962C8B-B14F-4D97-AF65-F5344CB8AC3E}">
        <p14:creationId xmlns:p14="http://schemas.microsoft.com/office/powerpoint/2010/main" val="311020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539552" y="1700808"/>
            <a:ext cx="8136904" cy="3416320"/>
          </a:xfrm>
          <a:prstGeom prst="rect">
            <a:avLst/>
          </a:prstGeom>
        </p:spPr>
        <p:txBody>
          <a:bodyPr wrap="square">
            <a:spAutoFit/>
          </a:bodyPr>
          <a:lstStyle/>
          <a:p>
            <a:pPr lvl="0" eaLnBrk="0" fontAlgn="base" hangingPunct="0">
              <a:spcBef>
                <a:spcPct val="0"/>
              </a:spcBef>
              <a:spcAft>
                <a:spcPct val="0"/>
              </a:spcAft>
            </a:pPr>
            <a:r>
              <a:rPr lang="en-US" b="1" dirty="0">
                <a:solidFill>
                  <a:srgbClr val="000080"/>
                </a:solidFill>
                <a:latin typeface="Centaur" panose="02030504050205020304" pitchFamily="18" charset="0"/>
                <a:cs typeface="Courier New" panose="02070309020205020404" pitchFamily="49" charset="0"/>
              </a:rPr>
              <a:t>public class </a:t>
            </a:r>
            <a:r>
              <a:rPr lang="en-US" dirty="0">
                <a:solidFill>
                  <a:srgbClr val="000000"/>
                </a:solidFill>
                <a:latin typeface="Centaur" panose="02030504050205020304" pitchFamily="18" charset="0"/>
                <a:cs typeface="Courier New" panose="02070309020205020404" pitchFamily="49" charset="0"/>
              </a:rPr>
              <a:t>list1 </a:t>
            </a:r>
            <a:r>
              <a:rPr lang="en-US" b="1" dirty="0">
                <a:solidFill>
                  <a:srgbClr val="000080"/>
                </a:solidFill>
                <a:latin typeface="Centaur" panose="02030504050205020304" pitchFamily="18" charset="0"/>
                <a:cs typeface="Courier New" panose="02070309020205020404" pitchFamily="49" charset="0"/>
              </a:rPr>
              <a:t>extends </a:t>
            </a:r>
            <a:r>
              <a:rPr lang="en-US" dirty="0">
                <a:solidFill>
                  <a:srgbClr val="000000"/>
                </a:solidFill>
                <a:latin typeface="Centaur" panose="02030504050205020304" pitchFamily="18" charset="0"/>
                <a:cs typeface="Courier New" panose="02070309020205020404" pitchFamily="49" charset="0"/>
              </a:rPr>
              <a:t>Activity {</a:t>
            </a:r>
            <a:br>
              <a:rPr lang="en-US" dirty="0">
                <a:solidFill>
                  <a:srgbClr val="000000"/>
                </a:solidFill>
                <a:latin typeface="Centaur" panose="02030504050205020304" pitchFamily="18" charset="0"/>
                <a:cs typeface="Courier New" panose="02070309020205020404" pitchFamily="49" charset="0"/>
              </a:rPr>
            </a:br>
            <a:r>
              <a:rPr lang="en-US" dirty="0">
                <a:solidFill>
                  <a:srgbClr val="000000"/>
                </a:solidFill>
                <a:latin typeface="Centaur" panose="02030504050205020304" pitchFamily="18" charset="0"/>
                <a:cs typeface="Courier New" panose="02070309020205020404" pitchFamily="49" charset="0"/>
              </a:rPr>
              <a:t>    </a:t>
            </a:r>
            <a:r>
              <a:rPr lang="en-US" dirty="0" err="1">
                <a:solidFill>
                  <a:srgbClr val="000000"/>
                </a:solidFill>
                <a:latin typeface="Centaur" panose="02030504050205020304" pitchFamily="18" charset="0"/>
                <a:cs typeface="Courier New" panose="02070309020205020404" pitchFamily="49" charset="0"/>
              </a:rPr>
              <a:t>ArrayList</a:t>
            </a:r>
            <a:r>
              <a:rPr lang="en-US" dirty="0">
                <a:solidFill>
                  <a:srgbClr val="000000"/>
                </a:solidFill>
                <a:latin typeface="Centaur" panose="02030504050205020304" pitchFamily="18" charset="0"/>
                <a:cs typeface="Courier New" panose="02070309020205020404" pitchFamily="49" charset="0"/>
              </a:rPr>
              <a:t>&lt;String&gt; </a:t>
            </a:r>
            <a:r>
              <a:rPr lang="en-US" b="1" dirty="0">
                <a:solidFill>
                  <a:srgbClr val="660E7A"/>
                </a:solidFill>
                <a:latin typeface="Centaur" panose="02030504050205020304" pitchFamily="18" charset="0"/>
                <a:cs typeface="Courier New" panose="02070309020205020404" pitchFamily="49" charset="0"/>
              </a:rPr>
              <a:t>al</a:t>
            </a:r>
            <a:r>
              <a:rPr lang="en-US" dirty="0">
                <a:solidFill>
                  <a:srgbClr val="000000"/>
                </a:solidFill>
                <a:latin typeface="Centaur" panose="02030504050205020304" pitchFamily="18" charset="0"/>
                <a:cs typeface="Courier New" panose="02070309020205020404" pitchFamily="49" charset="0"/>
              </a:rPr>
              <a:t>=</a:t>
            </a:r>
            <a:r>
              <a:rPr lang="en-US" b="1" dirty="0">
                <a:solidFill>
                  <a:srgbClr val="000080"/>
                </a:solidFill>
                <a:latin typeface="Centaur" panose="02030504050205020304" pitchFamily="18" charset="0"/>
                <a:cs typeface="Courier New" panose="02070309020205020404" pitchFamily="49" charset="0"/>
              </a:rPr>
              <a:t>new </a:t>
            </a:r>
            <a:r>
              <a:rPr lang="en-US" dirty="0" err="1">
                <a:solidFill>
                  <a:srgbClr val="000000"/>
                </a:solidFill>
                <a:latin typeface="Centaur" panose="02030504050205020304" pitchFamily="18" charset="0"/>
                <a:cs typeface="Courier New" panose="02070309020205020404" pitchFamily="49" charset="0"/>
              </a:rPr>
              <a:t>ArrayList</a:t>
            </a:r>
            <a:r>
              <a:rPr lang="en-US" dirty="0">
                <a:solidFill>
                  <a:srgbClr val="000000"/>
                </a:solidFill>
                <a:latin typeface="Centaur" panose="02030504050205020304" pitchFamily="18" charset="0"/>
                <a:cs typeface="Courier New" panose="02070309020205020404" pitchFamily="49" charset="0"/>
              </a:rPr>
              <a:t>&lt;String&gt;();</a:t>
            </a:r>
            <a:br>
              <a:rPr lang="en-US" dirty="0">
                <a:solidFill>
                  <a:srgbClr val="000000"/>
                </a:solidFill>
                <a:latin typeface="Centaur" panose="02030504050205020304" pitchFamily="18" charset="0"/>
                <a:cs typeface="Courier New" panose="02070309020205020404" pitchFamily="49" charset="0"/>
              </a:rPr>
            </a:br>
            <a:r>
              <a:rPr lang="en-US" dirty="0">
                <a:solidFill>
                  <a:srgbClr val="000000"/>
                </a:solidFill>
                <a:latin typeface="Centaur" panose="02030504050205020304" pitchFamily="18" charset="0"/>
                <a:cs typeface="Courier New" panose="02070309020205020404" pitchFamily="49" charset="0"/>
              </a:rPr>
              <a:t>    </a:t>
            </a:r>
            <a:r>
              <a:rPr lang="en-US" dirty="0">
                <a:solidFill>
                  <a:srgbClr val="808000"/>
                </a:solidFill>
                <a:latin typeface="Centaur" panose="02030504050205020304" pitchFamily="18" charset="0"/>
                <a:cs typeface="Courier New" panose="02070309020205020404" pitchFamily="49" charset="0"/>
              </a:rPr>
              <a:t>@Override</a:t>
            </a:r>
            <a:br>
              <a:rPr lang="en-US" dirty="0">
                <a:solidFill>
                  <a:srgbClr val="808000"/>
                </a:solidFill>
                <a:latin typeface="Centaur" panose="02030504050205020304" pitchFamily="18" charset="0"/>
                <a:cs typeface="Courier New" panose="02070309020205020404" pitchFamily="49" charset="0"/>
              </a:rPr>
            </a:br>
            <a:r>
              <a:rPr lang="en-US" dirty="0">
                <a:solidFill>
                  <a:srgbClr val="808000"/>
                </a:solidFill>
                <a:latin typeface="Centaur" panose="02030504050205020304" pitchFamily="18" charset="0"/>
                <a:cs typeface="Courier New" panose="02070309020205020404" pitchFamily="49" charset="0"/>
              </a:rPr>
              <a:t>    </a:t>
            </a:r>
            <a:r>
              <a:rPr lang="en-US" b="1" dirty="0">
                <a:solidFill>
                  <a:srgbClr val="000080"/>
                </a:solidFill>
                <a:latin typeface="Centaur" panose="02030504050205020304" pitchFamily="18" charset="0"/>
                <a:cs typeface="Courier New" panose="02070309020205020404" pitchFamily="49" charset="0"/>
              </a:rPr>
              <a:t>protected void </a:t>
            </a:r>
            <a:r>
              <a:rPr lang="en-US" dirty="0" err="1">
                <a:solidFill>
                  <a:srgbClr val="000000"/>
                </a:solidFill>
                <a:latin typeface="Centaur" panose="02030504050205020304" pitchFamily="18" charset="0"/>
                <a:cs typeface="Courier New" panose="02070309020205020404" pitchFamily="49" charset="0"/>
              </a:rPr>
              <a:t>onCreate</a:t>
            </a:r>
            <a:r>
              <a:rPr lang="en-US" dirty="0">
                <a:solidFill>
                  <a:srgbClr val="000000"/>
                </a:solidFill>
                <a:latin typeface="Centaur" panose="02030504050205020304" pitchFamily="18" charset="0"/>
                <a:cs typeface="Courier New" panose="02070309020205020404" pitchFamily="49" charset="0"/>
              </a:rPr>
              <a:t>(Bundle </a:t>
            </a:r>
            <a:r>
              <a:rPr lang="en-US" dirty="0" err="1">
                <a:solidFill>
                  <a:srgbClr val="000000"/>
                </a:solidFill>
                <a:latin typeface="Centaur" panose="02030504050205020304" pitchFamily="18" charset="0"/>
                <a:cs typeface="Courier New" panose="02070309020205020404" pitchFamily="49" charset="0"/>
              </a:rPr>
              <a:t>savedInstanceState</a:t>
            </a:r>
            <a:r>
              <a:rPr lang="en-US" dirty="0">
                <a:solidFill>
                  <a:srgbClr val="000000"/>
                </a:solidFill>
                <a:latin typeface="Centaur" panose="02030504050205020304" pitchFamily="18" charset="0"/>
                <a:cs typeface="Courier New" panose="02070309020205020404" pitchFamily="49" charset="0"/>
              </a:rPr>
              <a:t>) {</a:t>
            </a:r>
            <a:br>
              <a:rPr lang="en-US" dirty="0">
                <a:solidFill>
                  <a:srgbClr val="000000"/>
                </a:solidFill>
                <a:latin typeface="Centaur" panose="02030504050205020304" pitchFamily="18" charset="0"/>
                <a:cs typeface="Courier New" panose="02070309020205020404" pitchFamily="49" charset="0"/>
              </a:rPr>
            </a:br>
            <a:r>
              <a:rPr lang="en-US" dirty="0">
                <a:solidFill>
                  <a:srgbClr val="000000"/>
                </a:solidFill>
                <a:latin typeface="Centaur" panose="02030504050205020304" pitchFamily="18" charset="0"/>
                <a:cs typeface="Courier New" panose="02070309020205020404" pitchFamily="49" charset="0"/>
              </a:rPr>
              <a:t>        </a:t>
            </a:r>
            <a:r>
              <a:rPr lang="en-US" b="1" dirty="0" err="1">
                <a:solidFill>
                  <a:srgbClr val="000080"/>
                </a:solidFill>
                <a:latin typeface="Centaur" panose="02030504050205020304" pitchFamily="18" charset="0"/>
                <a:cs typeface="Courier New" panose="02070309020205020404" pitchFamily="49" charset="0"/>
              </a:rPr>
              <a:t>super</a:t>
            </a:r>
            <a:r>
              <a:rPr lang="en-US" dirty="0" err="1">
                <a:solidFill>
                  <a:srgbClr val="000000"/>
                </a:solidFill>
                <a:latin typeface="Centaur" panose="02030504050205020304" pitchFamily="18" charset="0"/>
                <a:cs typeface="Courier New" panose="02070309020205020404" pitchFamily="49" charset="0"/>
              </a:rPr>
              <a:t>.onCreate</a:t>
            </a:r>
            <a:r>
              <a:rPr lang="en-US" dirty="0">
                <a:solidFill>
                  <a:srgbClr val="000000"/>
                </a:solidFill>
                <a:latin typeface="Centaur" panose="02030504050205020304" pitchFamily="18" charset="0"/>
                <a:cs typeface="Courier New" panose="02070309020205020404" pitchFamily="49" charset="0"/>
              </a:rPr>
              <a:t>(</a:t>
            </a:r>
            <a:r>
              <a:rPr lang="en-US" dirty="0" err="1">
                <a:solidFill>
                  <a:srgbClr val="000000"/>
                </a:solidFill>
                <a:latin typeface="Centaur" panose="02030504050205020304" pitchFamily="18" charset="0"/>
                <a:cs typeface="Courier New" panose="02070309020205020404" pitchFamily="49" charset="0"/>
              </a:rPr>
              <a:t>savedInstanceState</a:t>
            </a:r>
            <a:r>
              <a:rPr lang="en-US" dirty="0">
                <a:solidFill>
                  <a:srgbClr val="000000"/>
                </a:solidFill>
                <a:latin typeface="Centaur" panose="02030504050205020304" pitchFamily="18" charset="0"/>
                <a:cs typeface="Courier New" panose="02070309020205020404" pitchFamily="49" charset="0"/>
              </a:rPr>
              <a:t>);</a:t>
            </a:r>
            <a:br>
              <a:rPr lang="en-US" dirty="0">
                <a:solidFill>
                  <a:srgbClr val="000000"/>
                </a:solidFill>
                <a:latin typeface="Centaur" panose="02030504050205020304" pitchFamily="18" charset="0"/>
                <a:cs typeface="Courier New" panose="02070309020205020404" pitchFamily="49" charset="0"/>
              </a:rPr>
            </a:br>
            <a:r>
              <a:rPr lang="en-US" dirty="0">
                <a:solidFill>
                  <a:srgbClr val="000000"/>
                </a:solidFill>
                <a:latin typeface="Centaur" panose="02030504050205020304" pitchFamily="18" charset="0"/>
                <a:cs typeface="Courier New" panose="02070309020205020404" pitchFamily="49" charset="0"/>
              </a:rPr>
              <a:t>        </a:t>
            </a:r>
            <a:r>
              <a:rPr lang="en-US" dirty="0" err="1">
                <a:solidFill>
                  <a:srgbClr val="000000"/>
                </a:solidFill>
                <a:latin typeface="Centaur" panose="02030504050205020304" pitchFamily="18" charset="0"/>
                <a:cs typeface="Courier New" panose="02070309020205020404" pitchFamily="49" charset="0"/>
              </a:rPr>
              <a:t>setContentView</a:t>
            </a:r>
            <a:r>
              <a:rPr lang="en-US" dirty="0">
                <a:solidFill>
                  <a:srgbClr val="000000"/>
                </a:solidFill>
                <a:latin typeface="Centaur" panose="02030504050205020304" pitchFamily="18" charset="0"/>
                <a:cs typeface="Courier New" panose="02070309020205020404" pitchFamily="49" charset="0"/>
              </a:rPr>
              <a:t>(</a:t>
            </a:r>
            <a:r>
              <a:rPr lang="en-US" dirty="0" err="1">
                <a:solidFill>
                  <a:srgbClr val="000000"/>
                </a:solidFill>
                <a:latin typeface="Centaur" panose="02030504050205020304" pitchFamily="18" charset="0"/>
                <a:cs typeface="Courier New" panose="02070309020205020404" pitchFamily="49" charset="0"/>
              </a:rPr>
              <a:t>R.layout.</a:t>
            </a:r>
            <a:r>
              <a:rPr lang="en-US" b="1" i="1" dirty="0" err="1">
                <a:solidFill>
                  <a:srgbClr val="660E7A"/>
                </a:solidFill>
                <a:latin typeface="Centaur" panose="02030504050205020304" pitchFamily="18" charset="0"/>
                <a:cs typeface="Courier New" panose="02070309020205020404" pitchFamily="49" charset="0"/>
              </a:rPr>
              <a:t>list_test</a:t>
            </a:r>
            <a:r>
              <a:rPr lang="en-US" dirty="0">
                <a:solidFill>
                  <a:srgbClr val="000000"/>
                </a:solidFill>
                <a:latin typeface="Centaur" panose="02030504050205020304" pitchFamily="18" charset="0"/>
                <a:cs typeface="Courier New" panose="02070309020205020404" pitchFamily="49" charset="0"/>
              </a:rPr>
              <a:t>);</a:t>
            </a:r>
            <a:br>
              <a:rPr lang="en-US" dirty="0">
                <a:solidFill>
                  <a:srgbClr val="000000"/>
                </a:solidFill>
                <a:latin typeface="Centaur" panose="02030504050205020304" pitchFamily="18" charset="0"/>
                <a:cs typeface="Courier New" panose="02070309020205020404" pitchFamily="49" charset="0"/>
              </a:rPr>
            </a:br>
            <a:br>
              <a:rPr lang="en-US" dirty="0">
                <a:solidFill>
                  <a:srgbClr val="000000"/>
                </a:solidFill>
                <a:latin typeface="Centaur" panose="02030504050205020304" pitchFamily="18" charset="0"/>
                <a:cs typeface="Courier New" panose="02070309020205020404" pitchFamily="49" charset="0"/>
              </a:rPr>
            </a:br>
            <a:r>
              <a:rPr lang="en-US" dirty="0" err="1">
                <a:solidFill>
                  <a:srgbClr val="000000"/>
                </a:solidFill>
                <a:latin typeface="Centaur" panose="02030504050205020304" pitchFamily="18" charset="0"/>
                <a:cs typeface="Courier New" panose="02070309020205020404" pitchFamily="49" charset="0"/>
              </a:rPr>
              <a:t>ListView</a:t>
            </a:r>
            <a:r>
              <a:rPr lang="en-US" dirty="0">
                <a:solidFill>
                  <a:srgbClr val="000000"/>
                </a:solidFill>
                <a:latin typeface="Centaur" panose="02030504050205020304" pitchFamily="18" charset="0"/>
                <a:cs typeface="Courier New" panose="02070309020205020404" pitchFamily="49" charset="0"/>
              </a:rPr>
              <a:t> lv=(</a:t>
            </a:r>
            <a:r>
              <a:rPr lang="en-US" dirty="0" err="1">
                <a:solidFill>
                  <a:srgbClr val="000000"/>
                </a:solidFill>
                <a:latin typeface="Centaur" panose="02030504050205020304" pitchFamily="18" charset="0"/>
                <a:cs typeface="Courier New" panose="02070309020205020404" pitchFamily="49" charset="0"/>
              </a:rPr>
              <a:t>ListView</a:t>
            </a:r>
            <a:r>
              <a:rPr lang="en-US" dirty="0">
                <a:solidFill>
                  <a:srgbClr val="000000"/>
                </a:solidFill>
                <a:latin typeface="Centaur" panose="02030504050205020304" pitchFamily="18" charset="0"/>
                <a:cs typeface="Courier New" panose="02070309020205020404" pitchFamily="49" charset="0"/>
              </a:rPr>
              <a:t>)</a:t>
            </a:r>
            <a:r>
              <a:rPr lang="en-US" dirty="0" err="1">
                <a:solidFill>
                  <a:srgbClr val="000000"/>
                </a:solidFill>
                <a:latin typeface="Centaur" panose="02030504050205020304" pitchFamily="18" charset="0"/>
                <a:cs typeface="Courier New" panose="02070309020205020404" pitchFamily="49" charset="0"/>
              </a:rPr>
              <a:t>findViewById</a:t>
            </a:r>
            <a:r>
              <a:rPr lang="en-US" dirty="0">
                <a:solidFill>
                  <a:srgbClr val="000000"/>
                </a:solidFill>
                <a:latin typeface="Centaur" panose="02030504050205020304" pitchFamily="18" charset="0"/>
                <a:cs typeface="Courier New" panose="02070309020205020404" pitchFamily="49" charset="0"/>
              </a:rPr>
              <a:t>(</a:t>
            </a:r>
            <a:r>
              <a:rPr lang="en-US" dirty="0" err="1">
                <a:solidFill>
                  <a:srgbClr val="000000"/>
                </a:solidFill>
                <a:latin typeface="Centaur" panose="02030504050205020304" pitchFamily="18" charset="0"/>
                <a:cs typeface="Courier New" panose="02070309020205020404" pitchFamily="49" charset="0"/>
              </a:rPr>
              <a:t>R.id.</a:t>
            </a:r>
            <a:r>
              <a:rPr lang="en-US" b="1" i="1" dirty="0" err="1">
                <a:solidFill>
                  <a:srgbClr val="660E7A"/>
                </a:solidFill>
                <a:latin typeface="Centaur" panose="02030504050205020304" pitchFamily="18" charset="0"/>
                <a:cs typeface="Courier New" panose="02070309020205020404" pitchFamily="49" charset="0"/>
              </a:rPr>
              <a:t>list</a:t>
            </a:r>
            <a:r>
              <a:rPr lang="en-US" dirty="0">
                <a:solidFill>
                  <a:srgbClr val="000000"/>
                </a:solidFill>
                <a:latin typeface="Centaur" panose="02030504050205020304" pitchFamily="18" charset="0"/>
                <a:cs typeface="Courier New" panose="02070309020205020404" pitchFamily="49" charset="0"/>
              </a:rPr>
              <a:t>);</a:t>
            </a:r>
            <a:br>
              <a:rPr lang="en-US" dirty="0">
                <a:solidFill>
                  <a:srgbClr val="000000"/>
                </a:solidFill>
                <a:latin typeface="Centaur" panose="02030504050205020304" pitchFamily="18" charset="0"/>
                <a:cs typeface="Courier New" panose="02070309020205020404" pitchFamily="49" charset="0"/>
              </a:rPr>
            </a:br>
            <a:br>
              <a:rPr lang="en-US" dirty="0">
                <a:solidFill>
                  <a:srgbClr val="000000"/>
                </a:solidFill>
                <a:latin typeface="Centaur" panose="02030504050205020304" pitchFamily="18" charset="0"/>
                <a:cs typeface="Courier New" panose="02070309020205020404" pitchFamily="49" charset="0"/>
              </a:rPr>
            </a:br>
            <a:r>
              <a:rPr lang="en-US" dirty="0">
                <a:solidFill>
                  <a:srgbClr val="000000"/>
                </a:solidFill>
                <a:latin typeface="Centaur" panose="02030504050205020304" pitchFamily="18" charset="0"/>
                <a:cs typeface="Courier New" panose="02070309020205020404" pitchFamily="49" charset="0"/>
              </a:rPr>
              <a:t>        </a:t>
            </a:r>
            <a:r>
              <a:rPr lang="en-US" b="1" dirty="0" err="1">
                <a:solidFill>
                  <a:srgbClr val="660E7A"/>
                </a:solidFill>
                <a:latin typeface="Centaur" panose="02030504050205020304" pitchFamily="18" charset="0"/>
                <a:cs typeface="Courier New" panose="02070309020205020404" pitchFamily="49" charset="0"/>
              </a:rPr>
              <a:t>al</a:t>
            </a:r>
            <a:r>
              <a:rPr lang="en-US" dirty="0" err="1">
                <a:solidFill>
                  <a:srgbClr val="000000"/>
                </a:solidFill>
                <a:latin typeface="Centaur" panose="02030504050205020304" pitchFamily="18" charset="0"/>
                <a:cs typeface="Courier New" panose="02070309020205020404" pitchFamily="49" charset="0"/>
              </a:rPr>
              <a:t>.add</a:t>
            </a:r>
            <a:r>
              <a:rPr lang="en-US" dirty="0">
                <a:solidFill>
                  <a:srgbClr val="000000"/>
                </a:solidFill>
                <a:latin typeface="Centaur" panose="02030504050205020304" pitchFamily="18" charset="0"/>
                <a:cs typeface="Courier New" panose="02070309020205020404" pitchFamily="49" charset="0"/>
              </a:rPr>
              <a:t>(</a:t>
            </a:r>
            <a:r>
              <a:rPr lang="en-US" b="1" dirty="0">
                <a:solidFill>
                  <a:srgbClr val="008000"/>
                </a:solidFill>
                <a:latin typeface="Centaur" panose="02030504050205020304" pitchFamily="18" charset="0"/>
                <a:cs typeface="Courier New" panose="02070309020205020404" pitchFamily="49" charset="0"/>
              </a:rPr>
              <a:t>"Android"</a:t>
            </a:r>
            <a:r>
              <a:rPr lang="en-US" dirty="0">
                <a:solidFill>
                  <a:srgbClr val="000000"/>
                </a:solidFill>
                <a:latin typeface="Centaur" panose="02030504050205020304" pitchFamily="18" charset="0"/>
                <a:cs typeface="Courier New" panose="02070309020205020404" pitchFamily="49" charset="0"/>
              </a:rPr>
              <a:t>);</a:t>
            </a:r>
            <a:br>
              <a:rPr lang="en-US" dirty="0">
                <a:solidFill>
                  <a:srgbClr val="000000"/>
                </a:solidFill>
                <a:latin typeface="Centaur" panose="02030504050205020304" pitchFamily="18" charset="0"/>
                <a:cs typeface="Courier New" panose="02070309020205020404" pitchFamily="49" charset="0"/>
              </a:rPr>
            </a:br>
            <a:r>
              <a:rPr lang="en-US" dirty="0">
                <a:solidFill>
                  <a:srgbClr val="000000"/>
                </a:solidFill>
                <a:latin typeface="Centaur" panose="02030504050205020304" pitchFamily="18" charset="0"/>
                <a:cs typeface="Courier New" panose="02070309020205020404" pitchFamily="49" charset="0"/>
              </a:rPr>
              <a:t>        </a:t>
            </a:r>
            <a:r>
              <a:rPr lang="en-US" b="1" dirty="0" err="1">
                <a:solidFill>
                  <a:srgbClr val="660E7A"/>
                </a:solidFill>
                <a:latin typeface="Centaur" panose="02030504050205020304" pitchFamily="18" charset="0"/>
                <a:cs typeface="Courier New" panose="02070309020205020404" pitchFamily="49" charset="0"/>
              </a:rPr>
              <a:t>al</a:t>
            </a:r>
            <a:r>
              <a:rPr lang="en-US" dirty="0" err="1">
                <a:solidFill>
                  <a:srgbClr val="000000"/>
                </a:solidFill>
                <a:latin typeface="Centaur" panose="02030504050205020304" pitchFamily="18" charset="0"/>
                <a:cs typeface="Courier New" panose="02070309020205020404" pitchFamily="49" charset="0"/>
              </a:rPr>
              <a:t>.add</a:t>
            </a:r>
            <a:r>
              <a:rPr lang="en-US" dirty="0">
                <a:solidFill>
                  <a:srgbClr val="000000"/>
                </a:solidFill>
                <a:latin typeface="Centaur" panose="02030504050205020304" pitchFamily="18" charset="0"/>
                <a:cs typeface="Courier New" panose="02070309020205020404" pitchFamily="49" charset="0"/>
              </a:rPr>
              <a:t>(</a:t>
            </a:r>
            <a:r>
              <a:rPr lang="en-US" b="1" dirty="0">
                <a:solidFill>
                  <a:srgbClr val="008000"/>
                </a:solidFill>
                <a:latin typeface="Centaur" panose="02030504050205020304" pitchFamily="18" charset="0"/>
                <a:cs typeface="Courier New" panose="02070309020205020404" pitchFamily="49" charset="0"/>
              </a:rPr>
              <a:t>“</a:t>
            </a:r>
            <a:r>
              <a:rPr lang="en-US" b="1" dirty="0" err="1">
                <a:solidFill>
                  <a:srgbClr val="008000"/>
                </a:solidFill>
                <a:latin typeface="Centaur" panose="02030504050205020304" pitchFamily="18" charset="0"/>
                <a:cs typeface="Courier New" panose="02070309020205020404" pitchFamily="49" charset="0"/>
              </a:rPr>
              <a:t>Iphone</a:t>
            </a:r>
            <a:r>
              <a:rPr lang="en-US" b="1" dirty="0">
                <a:solidFill>
                  <a:srgbClr val="008000"/>
                </a:solidFill>
                <a:latin typeface="Centaur" panose="02030504050205020304" pitchFamily="18" charset="0"/>
                <a:cs typeface="Courier New" panose="02070309020205020404" pitchFamily="49" charset="0"/>
              </a:rPr>
              <a:t>"</a:t>
            </a:r>
            <a:r>
              <a:rPr lang="en-US" dirty="0">
                <a:solidFill>
                  <a:srgbClr val="000000"/>
                </a:solidFill>
                <a:latin typeface="Centaur" panose="02030504050205020304" pitchFamily="18" charset="0"/>
                <a:cs typeface="Courier New" panose="02070309020205020404" pitchFamily="49" charset="0"/>
              </a:rPr>
              <a:t>);</a:t>
            </a:r>
            <a:br>
              <a:rPr lang="en-US" dirty="0">
                <a:solidFill>
                  <a:srgbClr val="000000"/>
                </a:solidFill>
                <a:latin typeface="Centaur" panose="02030504050205020304" pitchFamily="18" charset="0"/>
                <a:cs typeface="Courier New" panose="02070309020205020404" pitchFamily="49" charset="0"/>
              </a:rPr>
            </a:br>
            <a:r>
              <a:rPr lang="en-US" dirty="0">
                <a:solidFill>
                  <a:srgbClr val="000000"/>
                </a:solidFill>
                <a:latin typeface="Centaur" panose="02030504050205020304" pitchFamily="18" charset="0"/>
                <a:cs typeface="Courier New" panose="02070309020205020404" pitchFamily="49" charset="0"/>
              </a:rPr>
              <a:t>        </a:t>
            </a:r>
            <a:endParaRPr lang="en-US" sz="4400" dirty="0">
              <a:latin typeface="Centaur" panose="02030504050205020304" pitchFamily="18" charset="0"/>
            </a:endParaRPr>
          </a:p>
        </p:txBody>
      </p:sp>
    </p:spTree>
    <p:extLst>
      <p:ext uri="{BB962C8B-B14F-4D97-AF65-F5344CB8AC3E}">
        <p14:creationId xmlns:p14="http://schemas.microsoft.com/office/powerpoint/2010/main" val="41034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8907</TotalTime>
  <Words>2138</Words>
  <Application>Microsoft Office PowerPoint</Application>
  <PresentationFormat>On-screen Show (4:3)</PresentationFormat>
  <Paragraphs>382</Paragraphs>
  <Slides>38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Calibri</vt:lpstr>
      <vt:lpstr>Calibri</vt:lpstr>
      <vt:lpstr>Centaur</vt:lpstr>
      <vt:lpstr>Consolas</vt:lpstr>
      <vt:lpstr>Courier New</vt:lpstr>
      <vt:lpstr>inherit</vt:lpstr>
      <vt:lpstr>Menlo</vt:lpstr>
      <vt:lpstr>Open Sans</vt:lpstr>
      <vt:lpstr>Roboto</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dc:creator>
  <cp:lastModifiedBy>Devul Nahar</cp:lastModifiedBy>
  <cp:revision>321</cp:revision>
  <dcterms:created xsi:type="dcterms:W3CDTF">2015-01-02T05:02:49Z</dcterms:created>
  <dcterms:modified xsi:type="dcterms:W3CDTF">2018-07-27T07:33:53Z</dcterms:modified>
</cp:coreProperties>
</file>