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62" r:id="rId6"/>
    <p:sldId id="259" r:id="rId7"/>
    <p:sldId id="260" r:id="rId8"/>
    <p:sldId id="265" r:id="rId9"/>
    <p:sldId id="268" r:id="rId10"/>
    <p:sldId id="266" r:id="rId11"/>
    <p:sldId id="264" r:id="rId12"/>
    <p:sldId id="269"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0CE7D5-1230-4B1A-93BE-80F67B54C357}"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2628D-23AB-4EE0-A3C6-FB654F202B04}" type="slidenum">
              <a:rPr lang="en-US" smtClean="0"/>
              <a:t>‹#›</a:t>
            </a:fld>
            <a:endParaRPr lang="en-US"/>
          </a:p>
        </p:txBody>
      </p:sp>
    </p:spTree>
    <p:extLst>
      <p:ext uri="{BB962C8B-B14F-4D97-AF65-F5344CB8AC3E}">
        <p14:creationId xmlns:p14="http://schemas.microsoft.com/office/powerpoint/2010/main" val="76816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CE7D5-1230-4B1A-93BE-80F67B54C357}"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2628D-23AB-4EE0-A3C6-FB654F202B04}" type="slidenum">
              <a:rPr lang="en-US" smtClean="0"/>
              <a:t>‹#›</a:t>
            </a:fld>
            <a:endParaRPr lang="en-US"/>
          </a:p>
        </p:txBody>
      </p:sp>
    </p:spTree>
    <p:extLst>
      <p:ext uri="{BB962C8B-B14F-4D97-AF65-F5344CB8AC3E}">
        <p14:creationId xmlns:p14="http://schemas.microsoft.com/office/powerpoint/2010/main" val="412189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CE7D5-1230-4B1A-93BE-80F67B54C357}"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2628D-23AB-4EE0-A3C6-FB654F202B04}" type="slidenum">
              <a:rPr lang="en-US" smtClean="0"/>
              <a:t>‹#›</a:t>
            </a:fld>
            <a:endParaRPr lang="en-US"/>
          </a:p>
        </p:txBody>
      </p:sp>
    </p:spTree>
    <p:extLst>
      <p:ext uri="{BB962C8B-B14F-4D97-AF65-F5344CB8AC3E}">
        <p14:creationId xmlns:p14="http://schemas.microsoft.com/office/powerpoint/2010/main" val="290101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CE7D5-1230-4B1A-93BE-80F67B54C357}"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2628D-23AB-4EE0-A3C6-FB654F202B04}" type="slidenum">
              <a:rPr lang="en-US" smtClean="0"/>
              <a:t>‹#›</a:t>
            </a:fld>
            <a:endParaRPr lang="en-US"/>
          </a:p>
        </p:txBody>
      </p:sp>
    </p:spTree>
    <p:extLst>
      <p:ext uri="{BB962C8B-B14F-4D97-AF65-F5344CB8AC3E}">
        <p14:creationId xmlns:p14="http://schemas.microsoft.com/office/powerpoint/2010/main" val="155983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0CE7D5-1230-4B1A-93BE-80F67B54C357}"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2628D-23AB-4EE0-A3C6-FB654F202B04}" type="slidenum">
              <a:rPr lang="en-US" smtClean="0"/>
              <a:t>‹#›</a:t>
            </a:fld>
            <a:endParaRPr lang="en-US"/>
          </a:p>
        </p:txBody>
      </p:sp>
    </p:spTree>
    <p:extLst>
      <p:ext uri="{BB962C8B-B14F-4D97-AF65-F5344CB8AC3E}">
        <p14:creationId xmlns:p14="http://schemas.microsoft.com/office/powerpoint/2010/main" val="429491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0CE7D5-1230-4B1A-93BE-80F67B54C357}"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2628D-23AB-4EE0-A3C6-FB654F202B04}" type="slidenum">
              <a:rPr lang="en-US" smtClean="0"/>
              <a:t>‹#›</a:t>
            </a:fld>
            <a:endParaRPr lang="en-US"/>
          </a:p>
        </p:txBody>
      </p:sp>
    </p:spTree>
    <p:extLst>
      <p:ext uri="{BB962C8B-B14F-4D97-AF65-F5344CB8AC3E}">
        <p14:creationId xmlns:p14="http://schemas.microsoft.com/office/powerpoint/2010/main" val="358659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0CE7D5-1230-4B1A-93BE-80F67B54C357}" type="datetimeFigureOut">
              <a:rPr lang="en-US" smtClean="0"/>
              <a:t>10/11/2017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2628D-23AB-4EE0-A3C6-FB654F202B04}" type="slidenum">
              <a:rPr lang="en-US" smtClean="0"/>
              <a:t>‹#›</a:t>
            </a:fld>
            <a:endParaRPr lang="en-US"/>
          </a:p>
        </p:txBody>
      </p:sp>
    </p:spTree>
    <p:extLst>
      <p:ext uri="{BB962C8B-B14F-4D97-AF65-F5344CB8AC3E}">
        <p14:creationId xmlns:p14="http://schemas.microsoft.com/office/powerpoint/2010/main" val="478583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0CE7D5-1230-4B1A-93BE-80F67B54C357}" type="datetimeFigureOut">
              <a:rPr lang="en-US" smtClean="0"/>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2628D-23AB-4EE0-A3C6-FB654F202B04}" type="slidenum">
              <a:rPr lang="en-US" smtClean="0"/>
              <a:t>‹#›</a:t>
            </a:fld>
            <a:endParaRPr lang="en-US"/>
          </a:p>
        </p:txBody>
      </p:sp>
    </p:spTree>
    <p:extLst>
      <p:ext uri="{BB962C8B-B14F-4D97-AF65-F5344CB8AC3E}">
        <p14:creationId xmlns:p14="http://schemas.microsoft.com/office/powerpoint/2010/main" val="154526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CE7D5-1230-4B1A-93BE-80F67B54C357}" type="datetimeFigureOut">
              <a:rPr lang="en-US" smtClean="0"/>
              <a:t>10/11/2017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2628D-23AB-4EE0-A3C6-FB654F202B04}" type="slidenum">
              <a:rPr lang="en-US" smtClean="0"/>
              <a:t>‹#›</a:t>
            </a:fld>
            <a:endParaRPr lang="en-US"/>
          </a:p>
        </p:txBody>
      </p:sp>
    </p:spTree>
    <p:extLst>
      <p:ext uri="{BB962C8B-B14F-4D97-AF65-F5344CB8AC3E}">
        <p14:creationId xmlns:p14="http://schemas.microsoft.com/office/powerpoint/2010/main" val="387405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CE7D5-1230-4B1A-93BE-80F67B54C357}"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2628D-23AB-4EE0-A3C6-FB654F202B04}" type="slidenum">
              <a:rPr lang="en-US" smtClean="0"/>
              <a:t>‹#›</a:t>
            </a:fld>
            <a:endParaRPr lang="en-US"/>
          </a:p>
        </p:txBody>
      </p:sp>
    </p:spTree>
    <p:extLst>
      <p:ext uri="{BB962C8B-B14F-4D97-AF65-F5344CB8AC3E}">
        <p14:creationId xmlns:p14="http://schemas.microsoft.com/office/powerpoint/2010/main" val="377894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CE7D5-1230-4B1A-93BE-80F67B54C357}"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2628D-23AB-4EE0-A3C6-FB654F202B04}" type="slidenum">
              <a:rPr lang="en-US" smtClean="0"/>
              <a:t>‹#›</a:t>
            </a:fld>
            <a:endParaRPr lang="en-US"/>
          </a:p>
        </p:txBody>
      </p:sp>
    </p:spTree>
    <p:extLst>
      <p:ext uri="{BB962C8B-B14F-4D97-AF65-F5344CB8AC3E}">
        <p14:creationId xmlns:p14="http://schemas.microsoft.com/office/powerpoint/2010/main" val="141541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CE7D5-1230-4B1A-93BE-80F67B54C357}" type="datetimeFigureOut">
              <a:rPr lang="en-US" smtClean="0"/>
              <a:t>10/11/2017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2628D-23AB-4EE0-A3C6-FB654F202B04}" type="slidenum">
              <a:rPr lang="en-US" smtClean="0"/>
              <a:t>‹#›</a:t>
            </a:fld>
            <a:endParaRPr lang="en-US"/>
          </a:p>
        </p:txBody>
      </p:sp>
    </p:spTree>
    <p:extLst>
      <p:ext uri="{BB962C8B-B14F-4D97-AF65-F5344CB8AC3E}">
        <p14:creationId xmlns:p14="http://schemas.microsoft.com/office/powerpoint/2010/main" val="3936333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reference/android/app/Activity.html#onCreate(android.os.Bundl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ndroid.com/reference/android/view/ViewGroup.html"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ndroid.com/reference/android/app/Activity.html#onCreate(android.os.Bundle)" TargetMode="External"/><Relationship Id="rId2" Type="http://schemas.openxmlformats.org/officeDocument/2006/relationships/hyperlink" Target="https://developer.android.com/reference/android/view/View.html" TargetMode="External"/><Relationship Id="rId1" Type="http://schemas.openxmlformats.org/officeDocument/2006/relationships/slideLayout" Target="../slideLayouts/slideLayout7.xml"/><Relationship Id="rId4" Type="http://schemas.openxmlformats.org/officeDocument/2006/relationships/hyperlink" Target="https://developer.android.com/reference/android/app/Activity.html#setContentView(i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4675" y="3179940"/>
            <a:ext cx="5661904" cy="646331"/>
          </a:xfrm>
          <a:prstGeom prst="rect">
            <a:avLst/>
          </a:prstGeom>
        </p:spPr>
        <p:txBody>
          <a:bodyPr wrap="square">
            <a:spAutoFit/>
          </a:bodyPr>
          <a:lstStyle/>
          <a:p>
            <a:r>
              <a:rPr lang="en-US" sz="3600" b="1" i="0" dirty="0" smtClean="0">
                <a:effectLst/>
                <a:latin typeface="Roboto"/>
              </a:rPr>
              <a:t>UI Overview</a:t>
            </a:r>
            <a:endParaRPr lang="en-US" sz="3600" b="1" i="0" dirty="0">
              <a:effectLst/>
              <a:latin typeface="Roboto"/>
            </a:endParaRPr>
          </a:p>
        </p:txBody>
      </p:sp>
    </p:spTree>
    <p:extLst>
      <p:ext uri="{BB962C8B-B14F-4D97-AF65-F5344CB8AC3E}">
        <p14:creationId xmlns:p14="http://schemas.microsoft.com/office/powerpoint/2010/main" val="371362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288" y="0"/>
            <a:ext cx="11513712" cy="6463308"/>
          </a:xfrm>
          <a:prstGeom prst="rect">
            <a:avLst/>
          </a:prstGeom>
        </p:spPr>
        <p:txBody>
          <a:bodyPr wrap="square">
            <a:spAutoFit/>
          </a:bodyPr>
          <a:lstStyle/>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android:layout_x</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specifies the x-coordinate of the layout.	</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android:layout_y</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specifies the y-coordinate of the layout.	</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android:layout_width</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width of the layout.	</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android:layout_width</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width of the layout.</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android:paddingLeft</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left padding filled for the layout.</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android:paddingRight</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right padding filled for the layout.	</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android:paddingTop</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top padding filled for the layout.	</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android:paddingBottom</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bottom padding filled for the layout.</a:t>
            </a:r>
          </a:p>
        </p:txBody>
      </p:sp>
    </p:spTree>
    <p:extLst>
      <p:ext uri="{BB962C8B-B14F-4D97-AF65-F5344CB8AC3E}">
        <p14:creationId xmlns:p14="http://schemas.microsoft.com/office/powerpoint/2010/main" val="243457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975"/>
            <a:ext cx="65" cy="4372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72731" y="3709438"/>
            <a:ext cx="10844011" cy="707886"/>
          </a:xfrm>
          <a:prstGeom prst="rect">
            <a:avLst/>
          </a:prstGeom>
        </p:spPr>
        <p:txBody>
          <a:bodyPr wrap="square">
            <a:spAutoFit/>
          </a:bodyPr>
          <a:lstStyle/>
          <a:p>
            <a:pPr lvl="0" eaLnBrk="0" fontAlgn="base" hangingPunct="0">
              <a:spcBef>
                <a:spcPct val="0"/>
              </a:spcBef>
              <a:spcAft>
                <a:spcPct val="0"/>
              </a:spcAft>
            </a:pP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446467" y="700775"/>
            <a:ext cx="10693758" cy="4770537"/>
          </a:xfrm>
          <a:prstGeom prst="rect">
            <a:avLst/>
          </a:prstGeom>
        </p:spPr>
        <p:txBody>
          <a:bodyPr wrap="square">
            <a:spAutoFit/>
          </a:bodyPr>
          <a:lstStyle/>
          <a:p>
            <a:r>
              <a:rPr lang="en-US" b="1" i="0" u="sng" dirty="0" smtClean="0">
                <a:solidFill>
                  <a:srgbClr val="92D050"/>
                </a:solidFill>
                <a:effectLst/>
                <a:latin typeface="Verdana" panose="020B0604030504040204" pitchFamily="34" charset="0"/>
              </a:rPr>
              <a:t>View Identification</a:t>
            </a:r>
          </a:p>
          <a:p>
            <a:pPr algn="just"/>
            <a:r>
              <a:rPr lang="en-US" b="0" i="0" dirty="0" smtClean="0">
                <a:solidFill>
                  <a:srgbClr val="000000"/>
                </a:solidFill>
                <a:effectLst/>
                <a:latin typeface="Verdana" panose="020B0604030504040204" pitchFamily="34" charset="0"/>
              </a:rPr>
              <a:t>A view object may have a unique ID assigned to it which will identify the View uniquely within the tree. The syntax for an ID, inside an XML tag is −</a:t>
            </a:r>
          </a:p>
          <a:p>
            <a:pPr algn="just"/>
            <a:r>
              <a:rPr lang="en-US" dirty="0" smtClean="0">
                <a:solidFill>
                  <a:srgbClr val="000000"/>
                </a:solidFill>
                <a:latin typeface="Verdana" panose="020B0604030504040204" pitchFamily="34" charset="0"/>
              </a:rPr>
              <a:t>Following is a brief description of @ and + signs −</a:t>
            </a:r>
          </a:p>
          <a:p>
            <a:pPr lvl="0" algn="just"/>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android</a:t>
            </a:r>
            <a:r>
              <a:rPr kumimoji="0" lang="en-US" b="0" i="0" u="none" strike="noStrike" cap="none" normalizeH="0" baseline="0" dirty="0" err="1" smtClean="0">
                <a:ln>
                  <a:noFill/>
                </a:ln>
                <a:solidFill>
                  <a:srgbClr val="6666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id</a:t>
            </a:r>
            <a:r>
              <a:rPr kumimoji="0" 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880000"/>
                </a:solidFill>
                <a:effectLst/>
                <a:latin typeface="Consolas" panose="020B0609020204030204" pitchFamily="49" charset="0"/>
                <a:cs typeface="Consolas" panose="020B0609020204030204" pitchFamily="49" charset="0"/>
              </a:rPr>
              <a:t>"@+id/</a:t>
            </a:r>
            <a:r>
              <a:rPr kumimoji="0" lang="en-US" b="0" i="0" u="none" strike="noStrike" cap="none" normalizeH="0" baseline="0" dirty="0" err="1" smtClean="0">
                <a:ln>
                  <a:noFill/>
                </a:ln>
                <a:solidFill>
                  <a:srgbClr val="880000"/>
                </a:solidFill>
                <a:effectLst/>
                <a:latin typeface="Consolas" panose="020B0609020204030204" pitchFamily="49" charset="0"/>
                <a:cs typeface="Consolas" panose="020B0609020204030204" pitchFamily="49" charset="0"/>
              </a:rPr>
              <a:t>my_button</a:t>
            </a:r>
            <a:r>
              <a:rPr kumimoji="0" lang="en-US" b="0" i="0" u="none" strike="noStrike" cap="none" normalizeH="0" baseline="0" dirty="0" smtClean="0">
                <a:ln>
                  <a:noFill/>
                </a:ln>
                <a:solidFill>
                  <a:srgbClr val="880000"/>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chemeClr val="tx1"/>
                </a:solidFill>
                <a:effectLst/>
              </a:rPr>
              <a:t> </a:t>
            </a:r>
            <a:endParaRPr kumimoji="0" lang="en-US" sz="4400" b="0" i="0" u="none" strike="noStrike" cap="none" normalizeH="0" baseline="0" dirty="0" smtClean="0">
              <a:ln>
                <a:noFill/>
              </a:ln>
              <a:solidFill>
                <a:schemeClr val="tx1"/>
              </a:solidFill>
              <a:effectLst/>
              <a:latin typeface="Arial" panose="020B0604020202020204" pitchFamily="34" charset="0"/>
            </a:endParaRPr>
          </a:p>
          <a:p>
            <a:pPr algn="just"/>
            <a:endParaRPr lang="en-US" dirty="0" smtClean="0">
              <a:solidFill>
                <a:srgbClr val="000000"/>
              </a:solidFill>
              <a:latin typeface="Verdana" panose="020B0604030504040204" pitchFamily="34" charset="0"/>
            </a:endParaRPr>
          </a:p>
          <a:p>
            <a:pPr algn="just"/>
            <a:r>
              <a:rPr lang="en-US" dirty="0" smtClean="0">
                <a:solidFill>
                  <a:srgbClr val="000000"/>
                </a:solidFill>
                <a:latin typeface="Verdana" panose="020B0604030504040204" pitchFamily="34" charset="0"/>
              </a:rPr>
              <a:t>The at-symbol (@) at the beginning of the string indicates that the XML parser should parse and expand the rest of the ID string and identify it as an ID resource.</a:t>
            </a:r>
          </a:p>
          <a:p>
            <a:pPr algn="just"/>
            <a:endParaRPr lang="en-US" dirty="0" smtClean="0">
              <a:solidFill>
                <a:srgbClr val="000000"/>
              </a:solidFill>
              <a:latin typeface="Verdana" panose="020B0604030504040204" pitchFamily="34" charset="0"/>
            </a:endParaRPr>
          </a:p>
          <a:p>
            <a:pPr algn="just"/>
            <a:r>
              <a:rPr lang="en-US" dirty="0" smtClean="0">
                <a:solidFill>
                  <a:srgbClr val="000000"/>
                </a:solidFill>
                <a:latin typeface="Verdana" panose="020B0604030504040204" pitchFamily="34" charset="0"/>
              </a:rPr>
              <a:t>The plus-symbol (+) means that this is a new resource name that must be created and added to our resources. To create an instance of the view object and capture it from the layout, use the following −</a:t>
            </a: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Roboto"/>
              </a:rPr>
              <a:t>Then create an instance of the view object and capture it from the layout (typically in the </a:t>
            </a:r>
            <a:r>
              <a:rPr kumimoji="0" lang="en-US" sz="1600" b="0" i="0" u="none" strike="noStrike" cap="none" normalizeH="0" baseline="0" dirty="0" err="1" smtClean="0">
                <a:ln>
                  <a:noFill/>
                </a:ln>
                <a:solidFill>
                  <a:srgbClr val="039BE5"/>
                </a:solidFill>
                <a:effectLst/>
                <a:latin typeface="Consolas" panose="020B0609020204030204" pitchFamily="49" charset="0"/>
                <a:cs typeface="Consolas" panose="020B0609020204030204" pitchFamily="49" charset="0"/>
                <a:hlinkClick r:id="rId2"/>
              </a:rPr>
              <a:t>onCreate</a:t>
            </a:r>
            <a:r>
              <a:rPr kumimoji="0" lang="en-US" sz="1600" b="0" i="0" u="none" strike="noStrike" cap="none" normalizeH="0" baseline="0" dirty="0" smtClean="0">
                <a:ln>
                  <a:noFill/>
                </a:ln>
                <a:solidFill>
                  <a:srgbClr val="039BE5"/>
                </a:solidFill>
                <a:effectLst/>
                <a:latin typeface="Consolas" panose="020B0609020204030204" pitchFamily="49" charset="0"/>
                <a:cs typeface="Consolas" panose="020B0609020204030204" pitchFamily="49" charset="0"/>
                <a:hlinkClick r:id="rId2"/>
              </a:rPr>
              <a:t>()</a:t>
            </a:r>
            <a:r>
              <a:rPr kumimoji="0" lang="en-US" b="0" i="0" u="none" strike="noStrike" cap="none" normalizeH="0" baseline="0" dirty="0" smtClean="0">
                <a:ln>
                  <a:noFill/>
                </a:ln>
                <a:solidFill>
                  <a:schemeClr val="tx1"/>
                </a:solidFill>
                <a:effectLst/>
                <a:latin typeface="Roboto"/>
              </a:rPr>
              <a:t> method):</a:t>
            </a:r>
          </a:p>
          <a:p>
            <a:pPr lvl="0" eaLnBrk="0" fontAlgn="base" hangingPunct="0">
              <a:spcBef>
                <a:spcPct val="0"/>
              </a:spcBef>
              <a:spcAft>
                <a:spcPct val="0"/>
              </a:spcAft>
            </a:pPr>
            <a:r>
              <a:rPr kumimoji="0" lang="en-US" sz="1600" b="0" i="0" u="none" strike="noStrike" cap="none" normalizeH="0" baseline="0" dirty="0" smtClean="0">
                <a:ln>
                  <a:noFill/>
                </a:ln>
                <a:solidFill>
                  <a:srgbClr val="660066"/>
                </a:solidFill>
                <a:effectLst/>
                <a:latin typeface="Consolas" panose="020B0609020204030204" pitchFamily="49" charset="0"/>
                <a:cs typeface="Consolas" panose="020B0609020204030204" pitchFamily="49" charset="0"/>
              </a:rPr>
              <a:t>Button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myButton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660066"/>
                </a:solidFill>
                <a:effectLst/>
                <a:latin typeface="Consolas" panose="020B0609020204030204" pitchFamily="49" charset="0"/>
                <a:cs typeface="Consolas" panose="020B0609020204030204" pitchFamily="49" charset="0"/>
              </a:rPr>
              <a:t>Button</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findViewById</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a:t>
            </a:r>
            <a:r>
              <a:rPr kumimoji="0" lang="en-US" sz="1600" b="0" i="0" u="none" strike="noStrike" cap="none" normalizeH="0" baseline="0" dirty="0" err="1"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id</a:t>
            </a:r>
            <a:r>
              <a:rPr kumimoji="0" lang="en-US" sz="1600" b="0" i="0" u="none" strike="noStrike" cap="none" normalizeH="0" baseline="0" dirty="0" err="1"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my_button</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chemeClr val="tx1"/>
                </a:solidFill>
                <a:effectLst/>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a:p>
            <a:pPr algn="just"/>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4183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60" y="1050933"/>
            <a:ext cx="10358908" cy="2585323"/>
          </a:xfrm>
          <a:prstGeom prst="rect">
            <a:avLst/>
          </a:prstGeom>
        </p:spPr>
        <p:txBody>
          <a:bodyPr wrap="square">
            <a:spAutoFit/>
          </a:bodyPr>
          <a:lstStyle/>
          <a:p>
            <a:r>
              <a:rPr lang="en-US" b="0" i="0" dirty="0" smtClean="0">
                <a:effectLst/>
                <a:latin typeface="Roboto"/>
              </a:rPr>
              <a:t>You can specify width and height with exact measurements, though you probably won't want to do this often. More often, you will use one of these constants to set the width or height:</a:t>
            </a:r>
          </a:p>
          <a:p>
            <a:endParaRPr lang="en-US" b="0" i="0" dirty="0" smtClean="0">
              <a:effectLst/>
              <a:latin typeface="Roboto"/>
            </a:endParaRPr>
          </a:p>
          <a:p>
            <a:pPr>
              <a:buFont typeface="Arial" panose="020B0604020202020204" pitchFamily="34" charset="0"/>
              <a:buChar char="•"/>
            </a:pPr>
            <a:r>
              <a:rPr lang="en-US" b="1" i="1" dirty="0" err="1" smtClean="0">
                <a:solidFill>
                  <a:srgbClr val="7B1FA2"/>
                </a:solidFill>
                <a:effectLst/>
                <a:latin typeface="Roboto"/>
              </a:rPr>
              <a:t>wrap_content</a:t>
            </a:r>
            <a:r>
              <a:rPr lang="en-US" b="0" i="0" dirty="0" smtClean="0">
                <a:effectLst/>
                <a:latin typeface="Roboto"/>
              </a:rPr>
              <a:t> tells your view to size itself to the dimensions required by its content.</a:t>
            </a:r>
          </a:p>
          <a:p>
            <a:pPr>
              <a:buFont typeface="Arial" panose="020B0604020202020204" pitchFamily="34" charset="0"/>
              <a:buChar char="•"/>
            </a:pPr>
            <a:r>
              <a:rPr lang="en-US" b="1" i="1" dirty="0" err="1" smtClean="0">
                <a:solidFill>
                  <a:srgbClr val="7B1FA2"/>
                </a:solidFill>
                <a:effectLst/>
                <a:latin typeface="Roboto"/>
              </a:rPr>
              <a:t>match_parent</a:t>
            </a:r>
            <a:r>
              <a:rPr lang="en-US" b="0" i="0" dirty="0" smtClean="0">
                <a:effectLst/>
                <a:latin typeface="Roboto"/>
              </a:rPr>
              <a:t> tells your view to become as big as its parent view group will allow.</a:t>
            </a:r>
          </a:p>
          <a:p>
            <a:r>
              <a:rPr lang="en-US" b="0" i="0" dirty="0" smtClean="0">
                <a:effectLst/>
                <a:latin typeface="Roboto"/>
              </a:rPr>
              <a:t>In general, specifying a layout width and height using absolute units such as pixels is not recommended. Instead, using relative measurements such as density-independent pixel units (</a:t>
            </a:r>
            <a:r>
              <a:rPr lang="en-US" b="1" i="1" dirty="0" err="1" smtClean="0">
                <a:solidFill>
                  <a:srgbClr val="7B1FA2"/>
                </a:solidFill>
                <a:effectLst/>
                <a:latin typeface="Roboto"/>
              </a:rPr>
              <a:t>dp</a:t>
            </a:r>
            <a:r>
              <a:rPr lang="en-US" b="0" i="0" dirty="0" smtClean="0">
                <a:effectLst/>
                <a:latin typeface="Roboto"/>
              </a:rPr>
              <a:t>), </a:t>
            </a:r>
            <a:r>
              <a:rPr lang="en-US" b="1" i="1" dirty="0" err="1" smtClean="0">
                <a:solidFill>
                  <a:srgbClr val="7B1FA2"/>
                </a:solidFill>
                <a:effectLst/>
                <a:latin typeface="Roboto"/>
              </a:rPr>
              <a:t>wrap_content</a:t>
            </a:r>
            <a:r>
              <a:rPr lang="en-US" b="0" i="0" dirty="0" smtClean="0">
                <a:effectLst/>
                <a:latin typeface="Roboto"/>
              </a:rPr>
              <a:t>, or </a:t>
            </a:r>
            <a:r>
              <a:rPr lang="en-US" b="1" i="1" dirty="0" err="1" smtClean="0">
                <a:solidFill>
                  <a:srgbClr val="7B1FA2"/>
                </a:solidFill>
                <a:effectLst/>
                <a:latin typeface="Roboto"/>
              </a:rPr>
              <a:t>match_parent</a:t>
            </a:r>
            <a:r>
              <a:rPr lang="en-US" b="0" i="0" dirty="0" smtClean="0">
                <a:effectLst/>
                <a:latin typeface="Roboto"/>
              </a:rPr>
              <a:t>, is a better approach, because it helps ensure that your application will display properly across a variety of device screen sizes.</a:t>
            </a:r>
            <a:endParaRPr lang="en-US" b="0" i="0" dirty="0">
              <a:effectLst/>
              <a:latin typeface="Roboto"/>
            </a:endParaRPr>
          </a:p>
        </p:txBody>
      </p:sp>
    </p:spTree>
    <p:extLst>
      <p:ext uri="{BB962C8B-B14F-4D97-AF65-F5344CB8AC3E}">
        <p14:creationId xmlns:p14="http://schemas.microsoft.com/office/powerpoint/2010/main" val="238770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367"/>
            <a:ext cx="65" cy="4484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1893"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5170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16924" y="452833"/>
            <a:ext cx="6096000" cy="584775"/>
          </a:xfrm>
          <a:prstGeom prst="rect">
            <a:avLst/>
          </a:prstGeom>
        </p:spPr>
        <p:txBody>
          <a:bodyPr>
            <a:spAutoFit/>
          </a:bodyPr>
          <a:lstStyle/>
          <a:p>
            <a:pPr lvl="0" eaLnBrk="0" fontAlgn="base" hangingPunct="0">
              <a:spcBef>
                <a:spcPct val="0"/>
              </a:spcBef>
              <a:spcAft>
                <a:spcPct val="0"/>
              </a:spcAft>
            </a:pPr>
            <a:r>
              <a:rPr kumimoji="0" lang="en-US" b="1" i="0" u="sng" strike="noStrike" cap="none" normalizeH="0" baseline="0" dirty="0" smtClean="0">
                <a:ln>
                  <a:noFill/>
                </a:ln>
                <a:solidFill>
                  <a:schemeClr val="tx1"/>
                </a:solidFill>
                <a:effectLst/>
                <a:latin typeface="Roboto"/>
              </a:rPr>
              <a:t>Common Layouts</a:t>
            </a:r>
          </a:p>
          <a:p>
            <a:pPr lvl="0" eaLnBrk="0" fontAlgn="base" hangingPunct="0">
              <a:spcBef>
                <a:spcPct val="0"/>
              </a:spcBef>
              <a:spcAft>
                <a:spcPct val="0"/>
              </a:spcAft>
            </a:pP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716923" y="1037608"/>
            <a:ext cx="11041487" cy="646331"/>
          </a:xfrm>
          <a:prstGeom prst="rect">
            <a:avLst/>
          </a:prstGeom>
        </p:spPr>
        <p:txBody>
          <a:bodyPr wrap="square">
            <a:spAutoFit/>
          </a:bodyPr>
          <a:lstStyle/>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Roboto"/>
              </a:rPr>
              <a:t>Each subclass of the </a:t>
            </a:r>
            <a:r>
              <a:rPr kumimoji="0" lang="en-US" sz="1600" b="0" i="0" u="none" strike="noStrike" cap="none" normalizeH="0" baseline="0" dirty="0" err="1" smtClean="0">
                <a:ln>
                  <a:noFill/>
                </a:ln>
                <a:solidFill>
                  <a:srgbClr val="039BE5"/>
                </a:solidFill>
                <a:effectLst/>
                <a:latin typeface="Consolas" panose="020B0609020204030204" pitchFamily="49" charset="0"/>
                <a:cs typeface="Consolas" panose="020B0609020204030204" pitchFamily="49" charset="0"/>
                <a:hlinkClick r:id="rId2"/>
              </a:rPr>
              <a:t>ViewGroup</a:t>
            </a:r>
            <a:r>
              <a:rPr kumimoji="0" lang="en-US" b="0" i="0" u="none" strike="noStrike" cap="none" normalizeH="0" baseline="0" dirty="0" smtClean="0">
                <a:ln>
                  <a:noFill/>
                </a:ln>
                <a:solidFill>
                  <a:schemeClr val="tx1"/>
                </a:solidFill>
                <a:effectLst/>
                <a:latin typeface="Roboto"/>
              </a:rPr>
              <a:t> class provides a unique way to display the views you nest within it. Below are some of the more common layout types that are built into the Android platform.</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pic>
        <p:nvPicPr>
          <p:cNvPr id="5125" name="Picture 5" descr="https://developer.android.com/images/ui/linearlayout-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792" y="2268714"/>
            <a:ext cx="19050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https://developer.android.com/images/ui/relativelayout-sm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660" y="2268714"/>
            <a:ext cx="19050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https://developer.android.com/images/ui/webview-smal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7666" y="2268714"/>
            <a:ext cx="1905000" cy="1409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76792" y="1791660"/>
            <a:ext cx="1442446" cy="369332"/>
          </a:xfrm>
          <a:prstGeom prst="rect">
            <a:avLst/>
          </a:prstGeom>
        </p:spPr>
        <p:txBody>
          <a:bodyPr wrap="none">
            <a:spAutoFit/>
          </a:bodyPr>
          <a:lstStyle/>
          <a:p>
            <a:r>
              <a:rPr lang="en-US" dirty="0" smtClean="0"/>
              <a:t>Linear Layout</a:t>
            </a:r>
            <a:endParaRPr lang="en-US" dirty="0"/>
          </a:p>
        </p:txBody>
      </p:sp>
      <p:sp>
        <p:nvSpPr>
          <p:cNvPr id="9" name="Rectangle 8"/>
          <p:cNvSpPr/>
          <p:nvPr/>
        </p:nvSpPr>
        <p:spPr>
          <a:xfrm>
            <a:off x="3482660" y="1791660"/>
            <a:ext cx="1608774" cy="369332"/>
          </a:xfrm>
          <a:prstGeom prst="rect">
            <a:avLst/>
          </a:prstGeom>
        </p:spPr>
        <p:txBody>
          <a:bodyPr wrap="none">
            <a:spAutoFit/>
          </a:bodyPr>
          <a:lstStyle/>
          <a:p>
            <a:r>
              <a:rPr lang="en-US" dirty="0" smtClean="0"/>
              <a:t>Relative Layout</a:t>
            </a:r>
            <a:endParaRPr lang="en-US" dirty="0"/>
          </a:p>
        </p:txBody>
      </p:sp>
      <p:sp>
        <p:nvSpPr>
          <p:cNvPr id="10" name="Rectangle 9"/>
          <p:cNvSpPr/>
          <p:nvPr/>
        </p:nvSpPr>
        <p:spPr>
          <a:xfrm>
            <a:off x="6237666" y="1791660"/>
            <a:ext cx="1135247" cy="369332"/>
          </a:xfrm>
          <a:prstGeom prst="rect">
            <a:avLst/>
          </a:prstGeom>
        </p:spPr>
        <p:txBody>
          <a:bodyPr wrap="none">
            <a:spAutoFit/>
          </a:bodyPr>
          <a:lstStyle/>
          <a:p>
            <a:r>
              <a:rPr lang="en-US" dirty="0" smtClean="0"/>
              <a:t>Web View</a:t>
            </a:r>
            <a:endParaRPr lang="en-US" dirty="0"/>
          </a:p>
        </p:txBody>
      </p:sp>
      <p:sp>
        <p:nvSpPr>
          <p:cNvPr id="11" name="Rectangle 10"/>
          <p:cNvSpPr/>
          <p:nvPr/>
        </p:nvSpPr>
        <p:spPr>
          <a:xfrm>
            <a:off x="876792" y="3946130"/>
            <a:ext cx="10984650" cy="2308324"/>
          </a:xfrm>
          <a:prstGeom prst="rect">
            <a:avLst/>
          </a:prstGeom>
        </p:spPr>
        <p:txBody>
          <a:bodyPr wrap="square">
            <a:spAutoFit/>
          </a:bodyPr>
          <a:lstStyle/>
          <a:p>
            <a:r>
              <a:rPr lang="en-US" b="1" u="sng" dirty="0" smtClean="0">
                <a:solidFill>
                  <a:schemeClr val="accent6">
                    <a:lumMod val="75000"/>
                  </a:schemeClr>
                </a:solidFill>
              </a:rPr>
              <a:t>Linear Layout</a:t>
            </a:r>
          </a:p>
          <a:p>
            <a:r>
              <a:rPr lang="en-US" dirty="0" smtClean="0"/>
              <a:t>A layout that organizes its children into a single horizontal or vertical row. It creates a scrollbar if the length of the window exceeds the length of the screen.</a:t>
            </a:r>
          </a:p>
          <a:p>
            <a:r>
              <a:rPr lang="en-US" b="1" u="sng" dirty="0" smtClean="0">
                <a:solidFill>
                  <a:schemeClr val="accent6">
                    <a:lumMod val="75000"/>
                  </a:schemeClr>
                </a:solidFill>
              </a:rPr>
              <a:t>Relative Layout</a:t>
            </a:r>
          </a:p>
          <a:p>
            <a:r>
              <a:rPr lang="en-US" dirty="0"/>
              <a:t>Enables you to specify the location of child objects relative to each other (child A to the left of child B) or to the parent (aligned to the top of the parent</a:t>
            </a:r>
            <a:r>
              <a:rPr lang="en-US" dirty="0" smtClean="0"/>
              <a:t>).</a:t>
            </a:r>
          </a:p>
          <a:p>
            <a:r>
              <a:rPr lang="en-US" b="1" u="sng" dirty="0" smtClean="0">
                <a:solidFill>
                  <a:schemeClr val="accent6">
                    <a:lumMod val="75000"/>
                  </a:schemeClr>
                </a:solidFill>
              </a:rPr>
              <a:t>Web View</a:t>
            </a:r>
          </a:p>
          <a:p>
            <a:r>
              <a:rPr lang="en-US" dirty="0" smtClean="0"/>
              <a:t>Displays </a:t>
            </a:r>
            <a:r>
              <a:rPr lang="en-US" dirty="0"/>
              <a:t>web pages</a:t>
            </a:r>
            <a:r>
              <a:rPr lang="en-US" dirty="0" smtClean="0"/>
              <a:t>.</a:t>
            </a:r>
            <a:endParaRPr lang="en-US" dirty="0" smtClean="0"/>
          </a:p>
        </p:txBody>
      </p:sp>
    </p:spTree>
    <p:extLst>
      <p:ext uri="{BB962C8B-B14F-4D97-AF65-F5344CB8AC3E}">
        <p14:creationId xmlns:p14="http://schemas.microsoft.com/office/powerpoint/2010/main" val="2959738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eveloper.android.com/images/viewgroup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534" y="1403797"/>
            <a:ext cx="10174742" cy="445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05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286" y="436533"/>
            <a:ext cx="10655121" cy="3416320"/>
          </a:xfrm>
          <a:prstGeom prst="rect">
            <a:avLst/>
          </a:prstGeom>
        </p:spPr>
        <p:txBody>
          <a:bodyPr wrap="square">
            <a:spAutoFit/>
          </a:bodyPr>
          <a:lstStyle/>
          <a:p>
            <a:r>
              <a:rPr lang="en-US" dirty="0" smtClean="0"/>
              <a:t>All user interface elements in an Android app are built using View and </a:t>
            </a:r>
            <a:r>
              <a:rPr lang="en-US" dirty="0" err="1" smtClean="0"/>
              <a:t>ViewGroup</a:t>
            </a:r>
            <a:r>
              <a:rPr lang="en-US" dirty="0" smtClean="0"/>
              <a:t> objects.</a:t>
            </a:r>
          </a:p>
          <a:p>
            <a:endParaRPr lang="en-US" dirty="0"/>
          </a:p>
          <a:p>
            <a:r>
              <a:rPr lang="en-US" dirty="0" smtClean="0"/>
              <a:t> A View is an object that draws something on the screen that the user can interact with.</a:t>
            </a:r>
          </a:p>
          <a:p>
            <a:endParaRPr lang="en-US" dirty="0"/>
          </a:p>
          <a:p>
            <a:r>
              <a:rPr lang="en-US" dirty="0" smtClean="0"/>
              <a:t> A </a:t>
            </a:r>
            <a:r>
              <a:rPr lang="en-US" dirty="0" err="1" smtClean="0"/>
              <a:t>ViewGroup</a:t>
            </a:r>
            <a:r>
              <a:rPr lang="en-US" dirty="0" smtClean="0"/>
              <a:t> is an object that holds other View (and </a:t>
            </a:r>
            <a:r>
              <a:rPr lang="en-US" dirty="0" err="1" smtClean="0"/>
              <a:t>ViewGroup</a:t>
            </a:r>
            <a:r>
              <a:rPr lang="en-US" dirty="0" smtClean="0"/>
              <a:t>) objects in order to define the layout of the interface.</a:t>
            </a:r>
          </a:p>
          <a:p>
            <a:endParaRPr lang="en-US" dirty="0"/>
          </a:p>
          <a:p>
            <a:endParaRPr lang="en-US" dirty="0" smtClean="0"/>
          </a:p>
          <a:p>
            <a:r>
              <a:rPr lang="en-US" dirty="0" smtClean="0"/>
              <a:t>The name of an XML element for a view is respective to the Android class it represents. </a:t>
            </a:r>
          </a:p>
          <a:p>
            <a:endParaRPr lang="en-US" dirty="0"/>
          </a:p>
          <a:p>
            <a:r>
              <a:rPr lang="en-US" dirty="0" smtClean="0"/>
              <a:t>So a &lt;</a:t>
            </a:r>
            <a:r>
              <a:rPr lang="en-US" dirty="0" err="1" smtClean="0"/>
              <a:t>TextView</a:t>
            </a:r>
            <a:r>
              <a:rPr lang="en-US" dirty="0" smtClean="0"/>
              <a:t>&gt; element creates a </a:t>
            </a:r>
            <a:r>
              <a:rPr lang="en-US" dirty="0" err="1" smtClean="0"/>
              <a:t>TextView</a:t>
            </a:r>
            <a:r>
              <a:rPr lang="en-US" dirty="0" smtClean="0"/>
              <a:t> widget in your UI, and a &lt;</a:t>
            </a:r>
            <a:r>
              <a:rPr lang="en-US" dirty="0" err="1" smtClean="0"/>
              <a:t>LinearLayout</a:t>
            </a:r>
            <a:r>
              <a:rPr lang="en-US" dirty="0" smtClean="0"/>
              <a:t>&gt; element creates a </a:t>
            </a:r>
            <a:r>
              <a:rPr lang="en-US" dirty="0" err="1" smtClean="0"/>
              <a:t>LinearLayout</a:t>
            </a:r>
            <a:r>
              <a:rPr lang="en-US" dirty="0" smtClean="0"/>
              <a:t> view group.</a:t>
            </a:r>
            <a:endParaRPr lang="en-US" dirty="0"/>
          </a:p>
        </p:txBody>
      </p:sp>
    </p:spTree>
    <p:extLst>
      <p:ext uri="{BB962C8B-B14F-4D97-AF65-F5344CB8AC3E}">
        <p14:creationId xmlns:p14="http://schemas.microsoft.com/office/powerpoint/2010/main" val="159897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4315" y="3064030"/>
            <a:ext cx="1817742" cy="707886"/>
          </a:xfrm>
          <a:prstGeom prst="rect">
            <a:avLst/>
          </a:prstGeom>
        </p:spPr>
        <p:txBody>
          <a:bodyPr wrap="none">
            <a:spAutoFit/>
          </a:bodyPr>
          <a:lstStyle/>
          <a:p>
            <a:r>
              <a:rPr lang="en-US" sz="4000" b="1" dirty="0" smtClean="0"/>
              <a:t>Layouts</a:t>
            </a:r>
            <a:endParaRPr lang="en-US" sz="4000" b="1" dirty="0"/>
          </a:p>
        </p:txBody>
      </p:sp>
    </p:spTree>
    <p:extLst>
      <p:ext uri="{BB962C8B-B14F-4D97-AF65-F5344CB8AC3E}">
        <p14:creationId xmlns:p14="http://schemas.microsoft.com/office/powerpoint/2010/main" val="275309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334" y="526892"/>
            <a:ext cx="5437964" cy="369332"/>
          </a:xfrm>
          <a:prstGeom prst="rect">
            <a:avLst/>
          </a:prstGeom>
        </p:spPr>
        <p:txBody>
          <a:bodyPr wrap="none">
            <a:spAutoFit/>
          </a:bodyPr>
          <a:lstStyle/>
          <a:p>
            <a:r>
              <a:rPr lang="en-US" dirty="0" smtClean="0"/>
              <a:t>A layout defines the visual structure for a user interface,</a:t>
            </a:r>
            <a:endParaRPr lang="en-US" dirty="0"/>
          </a:p>
        </p:txBody>
      </p:sp>
    </p:spTree>
    <p:extLst>
      <p:ext uri="{BB962C8B-B14F-4D97-AF65-F5344CB8AC3E}">
        <p14:creationId xmlns:p14="http://schemas.microsoft.com/office/powerpoint/2010/main" val="117149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1339403" y="889844"/>
            <a:ext cx="9182635" cy="4247317"/>
          </a:xfrm>
          <a:prstGeom prst="rect">
            <a:avLst/>
          </a:prstGeom>
        </p:spPr>
        <p:txBody>
          <a:bodyPr wrap="square">
            <a:spAutoFit/>
          </a:bodyPr>
          <a:lstStyle/>
          <a:p>
            <a:pPr lvl="0" eaLnBrk="0" fontAlgn="base" hangingPunct="0">
              <a:spcBef>
                <a:spcPct val="0"/>
              </a:spcBef>
              <a:spcAft>
                <a:spcPct val="0"/>
              </a:spcAft>
            </a:pPr>
            <a:r>
              <a:rPr kumimoji="0" lang="en-US"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LinearLayout</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fill_parent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fill_parent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:orientation</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"vertical"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TextView</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:id</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"@+id/text"</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:text</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am a </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TextView</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Button </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:id</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"@+id/button"</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:text</a:t>
            </a:r>
            <a:r>
              <a:rPr kumimoji="0" lang="en-US"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am a Button"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LinearLayout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798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367"/>
            <a:ext cx="65" cy="4484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1893"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483050"/>
            <a:ext cx="65" cy="4372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08338" y="1366897"/>
            <a:ext cx="10831132" cy="3847207"/>
          </a:xfrm>
          <a:prstGeom prst="rect">
            <a:avLst/>
          </a:prstGeom>
        </p:spPr>
        <p:txBody>
          <a:bodyPr wrap="square">
            <a:spAutoFit/>
          </a:bodyPr>
          <a:lstStyle/>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Roboto"/>
              </a:rPr>
              <a:t>When you compile your application, each XML layout file is compiled into a </a:t>
            </a:r>
            <a:r>
              <a:rPr kumimoji="0" lang="en-US" sz="1600" b="0" i="0" u="none" strike="noStrike" cap="none" normalizeH="0" baseline="0" dirty="0" smtClean="0">
                <a:ln>
                  <a:noFill/>
                </a:ln>
                <a:solidFill>
                  <a:srgbClr val="039BE5"/>
                </a:solidFill>
                <a:effectLst/>
                <a:latin typeface="Consolas" panose="020B0609020204030204" pitchFamily="49" charset="0"/>
                <a:cs typeface="Consolas" panose="020B0609020204030204" pitchFamily="49" charset="0"/>
                <a:hlinkClick r:id="rId2"/>
              </a:rPr>
              <a:t>View</a:t>
            </a:r>
            <a:r>
              <a:rPr kumimoji="0" lang="en-US" b="0" i="0" u="none" strike="noStrike" cap="none" normalizeH="0" baseline="0" dirty="0" smtClean="0">
                <a:ln>
                  <a:noFill/>
                </a:ln>
                <a:solidFill>
                  <a:schemeClr val="tx1"/>
                </a:solidFill>
                <a:effectLst/>
                <a:latin typeface="Roboto"/>
              </a:rPr>
              <a:t> resource. </a:t>
            </a:r>
          </a:p>
          <a:p>
            <a:pPr lvl="0" eaLnBrk="0" fontAlgn="base" hangingPunct="0">
              <a:spcBef>
                <a:spcPct val="0"/>
              </a:spcBef>
              <a:spcAft>
                <a:spcPct val="0"/>
              </a:spcAft>
            </a:pPr>
            <a:endParaRPr lang="en-US" dirty="0">
              <a:latin typeface="Roboto"/>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Roboto"/>
              </a:rPr>
              <a:t>You should load the layout resource from your application code, in your </a:t>
            </a:r>
            <a:r>
              <a:rPr kumimoji="0" lang="en-US" sz="1600" b="0" i="0" u="none" strike="noStrike" cap="none" normalizeH="0" baseline="0" dirty="0" err="1" smtClean="0">
                <a:ln>
                  <a:noFill/>
                </a:ln>
                <a:solidFill>
                  <a:srgbClr val="039BE5"/>
                </a:solidFill>
                <a:effectLst/>
                <a:latin typeface="Consolas" panose="020B0609020204030204" pitchFamily="49" charset="0"/>
                <a:cs typeface="Consolas" panose="020B0609020204030204" pitchFamily="49" charset="0"/>
                <a:hlinkClick r:id="rId3"/>
              </a:rPr>
              <a:t>Activity.onCreate</a:t>
            </a:r>
            <a:r>
              <a:rPr kumimoji="0" lang="en-US" sz="1600" b="0" i="0" u="none" strike="noStrike" cap="none" normalizeH="0" baseline="0" dirty="0" smtClean="0">
                <a:ln>
                  <a:noFill/>
                </a:ln>
                <a:solidFill>
                  <a:srgbClr val="039BE5"/>
                </a:solidFill>
                <a:effectLst/>
                <a:latin typeface="Consolas" panose="020B0609020204030204" pitchFamily="49" charset="0"/>
                <a:cs typeface="Consolas" panose="020B0609020204030204" pitchFamily="49" charset="0"/>
                <a:hlinkClick r:id="rId3"/>
              </a:rPr>
              <a:t>()</a:t>
            </a:r>
            <a:r>
              <a:rPr kumimoji="0" lang="en-US" b="0" i="0" u="none" strike="noStrike" cap="none" normalizeH="0" baseline="0" dirty="0" smtClean="0">
                <a:ln>
                  <a:noFill/>
                </a:ln>
                <a:solidFill>
                  <a:schemeClr val="tx1"/>
                </a:solidFill>
                <a:effectLst/>
                <a:latin typeface="Roboto"/>
              </a:rPr>
              <a:t> callback implementation. </a:t>
            </a: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Roboto"/>
              </a:rPr>
              <a:t>Do so by calling </a:t>
            </a:r>
            <a:r>
              <a:rPr kumimoji="0" lang="en-US" sz="1600" b="0" i="0" u="none" strike="noStrike" cap="none" normalizeH="0" baseline="0" dirty="0" err="1" smtClean="0">
                <a:ln>
                  <a:noFill/>
                </a:ln>
                <a:solidFill>
                  <a:srgbClr val="039BE5"/>
                </a:solidFill>
                <a:effectLst/>
                <a:latin typeface="Consolas" panose="020B0609020204030204" pitchFamily="49" charset="0"/>
                <a:cs typeface="Consolas" panose="020B0609020204030204" pitchFamily="49" charset="0"/>
                <a:hlinkClick r:id="rId4"/>
              </a:rPr>
              <a:t>setContentView</a:t>
            </a:r>
            <a:r>
              <a:rPr kumimoji="0" lang="en-US" sz="1600" b="0" i="0" u="none" strike="noStrike" cap="none" normalizeH="0" baseline="0" dirty="0" smtClean="0">
                <a:ln>
                  <a:noFill/>
                </a:ln>
                <a:solidFill>
                  <a:srgbClr val="039BE5"/>
                </a:solidFill>
                <a:effectLst/>
                <a:latin typeface="Consolas" panose="020B0609020204030204" pitchFamily="49" charset="0"/>
                <a:cs typeface="Consolas" panose="020B0609020204030204" pitchFamily="49" charset="0"/>
                <a:hlinkClick r:id="rId4"/>
              </a:rPr>
              <a:t>()</a:t>
            </a:r>
            <a:r>
              <a:rPr kumimoji="0" lang="en-US" b="0" i="0" u="none" strike="noStrike" cap="none" normalizeH="0" baseline="0" dirty="0" smtClean="0">
                <a:ln>
                  <a:noFill/>
                </a:ln>
                <a:solidFill>
                  <a:schemeClr val="tx1"/>
                </a:solidFill>
                <a:effectLst/>
                <a:latin typeface="Roboto"/>
              </a:rPr>
              <a:t>, passing it the reference to your layout resource in the form of: </a:t>
            </a:r>
            <a:r>
              <a:rPr kumimoji="0" lang="en-US" sz="1600" b="0" i="0" u="none" strike="noStrike" cap="none" normalizeH="0" baseline="0" dirty="0" err="1" smtClean="0">
                <a:ln>
                  <a:noFill/>
                </a:ln>
                <a:solidFill>
                  <a:srgbClr val="006600"/>
                </a:solidFill>
                <a:effectLst/>
                <a:latin typeface="Consolas" panose="020B0609020204030204" pitchFamily="49" charset="0"/>
                <a:cs typeface="Consolas" panose="020B0609020204030204" pitchFamily="49" charset="0"/>
              </a:rPr>
              <a:t>R.layout.</a:t>
            </a:r>
            <a:r>
              <a:rPr kumimoji="0" lang="en-US" sz="1600" b="0" i="1" u="none" strike="noStrike" cap="none" normalizeH="0" baseline="0" dirty="0" err="1" smtClean="0">
                <a:ln>
                  <a:noFill/>
                </a:ln>
                <a:solidFill>
                  <a:srgbClr val="006600"/>
                </a:solidFill>
                <a:effectLst/>
                <a:latin typeface="Consolas" panose="020B0609020204030204" pitchFamily="49" charset="0"/>
                <a:cs typeface="Consolas" panose="020B0609020204030204" pitchFamily="49" charset="0"/>
              </a:rPr>
              <a:t>layout_file_name</a:t>
            </a:r>
            <a:r>
              <a:rPr kumimoji="0" lang="en-US" b="0" i="0" u="none" strike="noStrike" cap="none" normalizeH="0" baseline="0" dirty="0" smtClean="0">
                <a:ln>
                  <a:noFill/>
                </a:ln>
                <a:solidFill>
                  <a:schemeClr val="tx1"/>
                </a:solidFill>
                <a:effectLst/>
                <a:latin typeface="Roboto"/>
              </a:rPr>
              <a:t>. </a:t>
            </a:r>
          </a:p>
          <a:p>
            <a:pPr lvl="0" eaLnBrk="0" fontAlgn="base" hangingPunct="0">
              <a:spcBef>
                <a:spcPct val="0"/>
              </a:spcBef>
              <a:spcAft>
                <a:spcPct val="0"/>
              </a:spcAft>
            </a:pPr>
            <a:endParaRPr lang="en-US" dirty="0">
              <a:latin typeface="Roboto"/>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Roboto"/>
              </a:rPr>
              <a:t>For example, if your XML layout is saved as </a:t>
            </a:r>
            <a:r>
              <a:rPr kumimoji="0" lang="en-US" sz="1600" b="0" i="0" u="none" strike="noStrike" cap="none" normalizeH="0" baseline="0" dirty="0" smtClean="0">
                <a:ln>
                  <a:noFill/>
                </a:ln>
                <a:solidFill>
                  <a:srgbClr val="006600"/>
                </a:solidFill>
                <a:effectLst/>
                <a:latin typeface="Consolas" panose="020B0609020204030204" pitchFamily="49" charset="0"/>
                <a:cs typeface="Consolas" panose="020B0609020204030204" pitchFamily="49" charset="0"/>
              </a:rPr>
              <a:t>main_layout.xml</a:t>
            </a:r>
            <a:r>
              <a:rPr kumimoji="0" lang="en-US" b="0" i="0" u="none" strike="noStrike" cap="none" normalizeH="0" baseline="0" dirty="0" smtClean="0">
                <a:ln>
                  <a:noFill/>
                </a:ln>
                <a:solidFill>
                  <a:schemeClr val="tx1"/>
                </a:solidFill>
                <a:effectLst/>
                <a:latin typeface="Roboto"/>
              </a:rPr>
              <a:t>, you would load it for your Activity like so:</a:t>
            </a:r>
            <a:endParaRPr kumimoji="0" lang="en-US" sz="1600"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sz="1600"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public</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void</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onCreate</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660066"/>
                </a:solidFill>
                <a:effectLst/>
                <a:latin typeface="Consolas" panose="020B0609020204030204" pitchFamily="49" charset="0"/>
                <a:cs typeface="Consolas" panose="020B0609020204030204" pitchFamily="49" charset="0"/>
              </a:rPr>
              <a:t>Bundle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savedInstanceState</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88"/>
                </a:solidFill>
                <a:effectLst/>
                <a:latin typeface="Consolas" panose="020B0609020204030204" pitchFamily="49" charset="0"/>
                <a:cs typeface="Consolas" panose="020B0609020204030204" pitchFamily="49" charset="0"/>
              </a:rPr>
              <a:t>super</a:t>
            </a:r>
            <a:r>
              <a:rPr kumimoji="0" lang="en-US" sz="1600" b="0" i="0" u="none" strike="noStrike" cap="none" normalizeH="0" baseline="0" dirty="0" err="1"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onCreate</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savedInstanceState</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setContentView</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a:t>
            </a:r>
            <a:r>
              <a:rPr kumimoji="0" lang="en-US" sz="1600" b="0" i="0" u="none" strike="noStrike" cap="none" normalizeH="0" baseline="0" dirty="0" err="1"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layout</a:t>
            </a:r>
            <a:r>
              <a:rPr kumimoji="0" lang="en-US" sz="1600" b="0" i="0" u="none" strike="noStrike" cap="none" normalizeH="0" baseline="0" dirty="0" err="1"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main_layout</a:t>
            </a: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Roboto"/>
              </a:rPr>
              <a:t>The </a:t>
            </a:r>
            <a:r>
              <a:rPr kumimoji="0" lang="en-US" sz="1600" b="0" i="0" u="none" strike="noStrike" cap="none" normalizeH="0" baseline="0" dirty="0" err="1" smtClean="0">
                <a:ln>
                  <a:noFill/>
                </a:ln>
                <a:solidFill>
                  <a:srgbClr val="006600"/>
                </a:solidFill>
                <a:effectLst/>
                <a:latin typeface="Consolas" panose="020B0609020204030204" pitchFamily="49" charset="0"/>
                <a:cs typeface="Consolas" panose="020B0609020204030204" pitchFamily="49" charset="0"/>
              </a:rPr>
              <a:t>onCreate</a:t>
            </a:r>
            <a:r>
              <a:rPr kumimoji="0" lang="en-US" sz="1600" b="0" i="0" u="none" strike="noStrike" cap="none" normalizeH="0" baseline="0" dirty="0" smtClean="0">
                <a:ln>
                  <a:noFill/>
                </a:ln>
                <a:solidFill>
                  <a:srgbClr val="0066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chemeClr val="tx1"/>
                </a:solidFill>
                <a:effectLst/>
                <a:latin typeface="Roboto"/>
              </a:rPr>
              <a:t> callback method in your Activity is called by the Android framework when your Activity is launched</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317679" y="367669"/>
            <a:ext cx="6096000" cy="830997"/>
          </a:xfrm>
          <a:prstGeom prst="rect">
            <a:avLst/>
          </a:prstGeom>
        </p:spPr>
        <p:txBody>
          <a:bodyPr>
            <a:spAutoFit/>
          </a:bodyPr>
          <a:lstStyle/>
          <a:p>
            <a:pPr lvl="0" eaLnBrk="0" fontAlgn="base" hangingPunct="0">
              <a:spcBef>
                <a:spcPct val="0"/>
              </a:spcBef>
              <a:spcAft>
                <a:spcPct val="0"/>
              </a:spcAft>
            </a:pPr>
            <a:r>
              <a:rPr kumimoji="0" lang="en-US" sz="2400" b="1" i="0" u="sng" strike="noStrike" cap="none" normalizeH="0" baseline="0" dirty="0" smtClean="0">
                <a:ln>
                  <a:noFill/>
                </a:ln>
                <a:solidFill>
                  <a:schemeClr val="accent6">
                    <a:lumMod val="75000"/>
                  </a:schemeClr>
                </a:solidFill>
                <a:effectLst/>
                <a:latin typeface="Roboto"/>
              </a:rPr>
              <a:t>Load the XML Resource</a:t>
            </a:r>
          </a:p>
          <a:p>
            <a:pPr lvl="0" eaLnBrk="0" fontAlgn="base" hangingPunct="0">
              <a:spcBef>
                <a:spcPct val="0"/>
              </a:spcBef>
              <a:spcAft>
                <a:spcPct val="0"/>
              </a:spcAft>
            </a:pPr>
            <a:endParaRPr kumimoji="0" lang="en-US" sz="2400" b="1" i="0" u="sng" strike="noStrike" cap="none" normalizeH="0" baseline="0" dirty="0" smtClean="0">
              <a:ln>
                <a:noFill/>
              </a:ln>
              <a:solidFill>
                <a:schemeClr val="accent6">
                  <a:lumMod val="75000"/>
                </a:schemeClr>
              </a:solidFill>
              <a:effectLst/>
              <a:latin typeface="Arial" panose="020B0604020202020204" pitchFamily="34" charset="0"/>
            </a:endParaRPr>
          </a:p>
        </p:txBody>
      </p:sp>
    </p:spTree>
    <p:extLst>
      <p:ext uri="{BB962C8B-B14F-4D97-AF65-F5344CB8AC3E}">
        <p14:creationId xmlns:p14="http://schemas.microsoft.com/office/powerpoint/2010/main" val="52710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9041" y="95141"/>
            <a:ext cx="11505127" cy="6740307"/>
          </a:xfrm>
          <a:prstGeom prst="rect">
            <a:avLst/>
          </a:prstGeom>
        </p:spPr>
        <p:txBody>
          <a:bodyPr wrap="square">
            <a:spAutoFit/>
          </a:bodyPr>
          <a:lstStyle/>
          <a:p>
            <a:pPr lvl="0" algn="just" eaLnBrk="0" fontAlgn="base" hangingPunct="0">
              <a:spcBef>
                <a:spcPct val="0"/>
              </a:spcBef>
              <a:spcAft>
                <a:spcPct val="0"/>
              </a:spcAft>
            </a:pPr>
            <a:r>
              <a:rPr kumimoji="0" lang="en-US" b="1" i="0" u="sng" strike="noStrike" cap="none" normalizeH="0" baseline="0" dirty="0" smtClean="0">
                <a:ln>
                  <a:noFill/>
                </a:ln>
                <a:solidFill>
                  <a:schemeClr val="accent6">
                    <a:lumMod val="75000"/>
                  </a:schemeClr>
                </a:solidFill>
                <a:effectLst/>
                <a:latin typeface="Verdana" panose="020B0604030504040204" pitchFamily="34" charset="0"/>
              </a:rPr>
              <a:t>Layout Attributes</a:t>
            </a:r>
          </a:p>
          <a:p>
            <a:pPr lvl="0" algn="just" eaLnBrk="0" fontAlgn="base" hangingPunct="0">
              <a:spcBef>
                <a:spcPct val="0"/>
              </a:spcBef>
              <a:spcAft>
                <a:spcPct val="0"/>
              </a:spcAft>
            </a:pPr>
            <a:endParaRPr kumimoji="0" lang="en-US" b="0" i="0" u="none" strike="noStrike" cap="none" normalizeH="0" baseline="0" dirty="0" smtClean="0">
              <a:ln>
                <a:noFill/>
              </a:ln>
              <a:solidFill>
                <a:srgbClr val="121214"/>
              </a:solidFill>
              <a:effectLst/>
              <a:latin typeface="Verdana" panose="020B060403050404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Verdana" panose="020B0604030504040204" pitchFamily="34" charset="0"/>
              </a:rPr>
              <a:t>Each layout has a set of attributes which define the visual properties of that layout. There are few common attributes among all the layouts and their are other attributes which are specific to that layout. Following are common attributes and will be applied to all the layouts:</a:t>
            </a:r>
          </a:p>
          <a:p>
            <a:pPr lvl="0" algn="just" eaLnBrk="0" fontAlgn="base" hangingPunct="0">
              <a:spcBef>
                <a:spcPct val="0"/>
              </a:spcBef>
              <a:spcAft>
                <a:spcPct val="0"/>
              </a:spcAft>
            </a:pPr>
            <a:endParaRPr lang="en-US" dirty="0">
              <a:solidFill>
                <a:srgbClr val="92D050"/>
              </a:solidFill>
              <a:latin typeface="Verdana" panose="020B0604030504040204" pitchFamily="34" charset="0"/>
            </a:endParaRP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android:id</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ID which uniquely identifies the view.</a:t>
            </a: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	</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android:layout_width</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width of the layout.	</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android:layout_height</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height of the layout</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android:layout_marginTop</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extra space on the top side of the layout.</a:t>
            </a: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	</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android:layout_marginBottom</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extra space on the bottom side of the layout.</a:t>
            </a: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506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408" y="0"/>
            <a:ext cx="6096000" cy="4524315"/>
          </a:xfrm>
          <a:prstGeom prst="rect">
            <a:avLst/>
          </a:prstGeom>
        </p:spPr>
        <p:txBody>
          <a:bodyPr>
            <a:spAutoFit/>
          </a:bodyPr>
          <a:lstStyle/>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	</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android:layout_marginLeft</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extra space on the left side of the layout.</a:t>
            </a: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	</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android:layout_marginRight</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is the extra space on the right side of the layout.	</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android:layout_gravity</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specifies how child Views are positioned.</a:t>
            </a:r>
          </a:p>
          <a:p>
            <a:pPr lvl="0" algn="just"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Arial" panose="020B0604020202020204" pitchFamily="34" charset="0"/>
              </a:rPr>
              <a:t>android:layout_weight</a:t>
            </a: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panose="020B0604020202020204" pitchFamily="34" charset="0"/>
              </a:rPr>
              <a:t>This specifies how much of the extra space in the layout should be allocated to the View.</a:t>
            </a:r>
          </a:p>
          <a:p>
            <a:pPr lvl="0" algn="just"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6285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485</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Consolas</vt:lpstr>
      <vt:lpstr>Courier New</vt:lpstr>
      <vt:lpstr>Roboto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Jaleel</dc:creator>
  <cp:lastModifiedBy>Jaleel</cp:lastModifiedBy>
  <cp:revision>49</cp:revision>
  <dcterms:created xsi:type="dcterms:W3CDTF">2017-10-11T10:28:43Z</dcterms:created>
  <dcterms:modified xsi:type="dcterms:W3CDTF">2017-10-11T11:04:49Z</dcterms:modified>
</cp:coreProperties>
</file>