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Playfair Display"/>
      <p:regular r:id="rId38"/>
      <p:bold r:id="rId39"/>
      <p:italic r:id="rId40"/>
      <p:boldItalic r:id="rId41"/>
    </p:embeddedFont>
    <p:embeddedFont>
      <p:font typeface="Montserrat"/>
      <p:regular r:id="rId42"/>
      <p:bold r:id="rId43"/>
      <p:italic r:id="rId44"/>
      <p:boldItalic r:id="rId45"/>
    </p:embeddedFont>
    <p:embeddedFont>
      <p:font typeface="EB Garamond"/>
      <p:regular r:id="rId46"/>
      <p:bold r:id="rId47"/>
      <p:italic r:id="rId48"/>
      <p:boldItalic r:id="rId49"/>
    </p:embeddedFont>
    <p:embeddedFont>
      <p:font typeface="Oswald"/>
      <p:regular r:id="rId50"/>
      <p:bold r:id="rId51"/>
    </p:embeddedFont>
    <p:embeddedFont>
      <p:font typeface="Comfortaa"/>
      <p:regular r:id="rId52"/>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layfairDisplay-italic.fntdata"/><Relationship Id="rId42" Type="http://schemas.openxmlformats.org/officeDocument/2006/relationships/font" Target="fonts/Montserrat-regular.fntdata"/><Relationship Id="rId41" Type="http://schemas.openxmlformats.org/officeDocument/2006/relationships/font" Target="fonts/PlayfairDisplay-boldItalic.fntdata"/><Relationship Id="rId44" Type="http://schemas.openxmlformats.org/officeDocument/2006/relationships/font" Target="fonts/Montserrat-italic.fntdata"/><Relationship Id="rId43" Type="http://schemas.openxmlformats.org/officeDocument/2006/relationships/font" Target="fonts/Montserrat-bold.fntdata"/><Relationship Id="rId46" Type="http://schemas.openxmlformats.org/officeDocument/2006/relationships/font" Target="fonts/EBGaramond-regular.fntdata"/><Relationship Id="rId45"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EBGaramond-italic.fntdata"/><Relationship Id="rId47" Type="http://schemas.openxmlformats.org/officeDocument/2006/relationships/font" Target="fonts/EBGaramond-bold.fntdata"/><Relationship Id="rId49" Type="http://schemas.openxmlformats.org/officeDocument/2006/relationships/font" Target="fonts/EBGaramon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PlayfairDisplay-bold.fntdata"/><Relationship Id="rId38" Type="http://schemas.openxmlformats.org/officeDocument/2006/relationships/font" Target="fonts/PlayfairDisplay-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swald-bold.fntdata"/><Relationship Id="rId50" Type="http://schemas.openxmlformats.org/officeDocument/2006/relationships/font" Target="fonts/Oswald-regular.fntdata"/><Relationship Id="rId53" Type="http://schemas.openxmlformats.org/officeDocument/2006/relationships/font" Target="fonts/Comfortaa-bold.fntdata"/><Relationship Id="rId52" Type="http://schemas.openxmlformats.org/officeDocument/2006/relationships/font" Target="fonts/Comfortaa-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8fb18433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8fb18433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86941354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86941354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8d6da6d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8d6da6d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8d6da6dc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8d6da6dc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8d6da6dc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8d6da6dc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8d6da6dc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8d6da6dc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8d6da6dc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8d6da6dc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8d6da6dc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8d6da6dc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8d6da6dc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8d6da6dc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8d6da6dc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8d6da6dc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86941354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86941354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8d6da6dc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8d6da6dc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8d6da6dc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8d6da6dc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8d6da6dc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8d6da6dc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8d6da6dc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8d6da6dc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8d6da6dc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8d6da6dc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8d6da6dcc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8d6da6dcc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8d6da6dc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8d6da6dc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8d6da6dcc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8d6da6dcc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8d6da6dc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c8d6da6dc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8d6da6dcc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c8d6da6dcc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86941354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86941354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86941354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86941354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c86941354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c86941354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c86941354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c86941354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8d6da6dc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8d6da6dc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8fb18433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8fb18433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869413541_1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869413541_1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869413541_1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869413541_1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8fb18433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8fb18433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8fb18433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8fb18433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drive.google.com/drive/folders/1YQVPnTTzmarqFo_cUJRkPCKd8xOUG5_q?usp=shar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153075" y="1239950"/>
            <a:ext cx="5778600" cy="195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sz="5000"/>
              <a:t>INNOVATIVE PROJECT</a:t>
            </a:r>
            <a:endParaRPr b="1" sz="5000"/>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sz="2000"/>
              <a:t>PROGRAMMING FUNDAMENTALS</a:t>
            </a:r>
            <a:endParaRPr b="1" sz="2000"/>
          </a:p>
        </p:txBody>
      </p:sp>
      <p:sp>
        <p:nvSpPr>
          <p:cNvPr id="60" name="Google Shape;60;p13"/>
          <p:cNvSpPr txBox="1"/>
          <p:nvPr/>
        </p:nvSpPr>
        <p:spPr>
          <a:xfrm>
            <a:off x="4095125" y="4332375"/>
            <a:ext cx="50067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latin typeface="Playfair Display"/>
                <a:ea typeface="Playfair Display"/>
                <a:cs typeface="Playfair Display"/>
                <a:sym typeface="Playfair Display"/>
              </a:rPr>
              <a:t>     BY:--  PIYUSH SHARMA              DEVVART</a:t>
            </a:r>
            <a:endParaRPr b="1" sz="1500">
              <a:latin typeface="Playfair Display"/>
              <a:ea typeface="Playfair Display"/>
              <a:cs typeface="Playfair Display"/>
              <a:sym typeface="Playfair Display"/>
            </a:endParaRPr>
          </a:p>
          <a:p>
            <a:pPr indent="0" lvl="0" marL="0" rtl="0" algn="l">
              <a:spcBef>
                <a:spcPts val="0"/>
              </a:spcBef>
              <a:spcAft>
                <a:spcPts val="0"/>
              </a:spcAft>
              <a:buNone/>
            </a:pPr>
            <a:r>
              <a:rPr b="1" lang="en-GB" sz="1500">
                <a:latin typeface="Playfair Display"/>
                <a:ea typeface="Playfair Display"/>
                <a:cs typeface="Playfair Display"/>
                <a:sym typeface="Playfair Display"/>
              </a:rPr>
              <a:t>                    2K20/B10/61                    2k20/B10/17  </a:t>
            </a:r>
            <a:endParaRPr b="1" sz="1500">
              <a:latin typeface="Playfair Display"/>
              <a:ea typeface="Playfair Display"/>
              <a:cs typeface="Playfair Display"/>
              <a:sym typeface="Playfair Display"/>
            </a:endParaRPr>
          </a:p>
          <a:p>
            <a:pPr indent="0" lvl="0" marL="0" rtl="0" algn="l">
              <a:spcBef>
                <a:spcPts val="0"/>
              </a:spcBef>
              <a:spcAft>
                <a:spcPts val="0"/>
              </a:spcAft>
              <a:buNone/>
            </a:pPr>
            <a:r>
              <a:rPr b="1" lang="en-GB" sz="1500">
                <a:latin typeface="Playfair Display"/>
                <a:ea typeface="Playfair Display"/>
                <a:cs typeface="Playfair Display"/>
                <a:sym typeface="Playfair Display"/>
              </a:rPr>
              <a:t>Submitted to : Ms. Gull Kaur</a:t>
            </a:r>
            <a:endParaRPr b="1" sz="1500">
              <a:latin typeface="Playfair Display"/>
              <a:ea typeface="Playfair Display"/>
              <a:cs typeface="Playfair Display"/>
              <a:sym typeface="Playfair Display"/>
            </a:endParaRPr>
          </a:p>
        </p:txBody>
      </p:sp>
      <p:pic>
        <p:nvPicPr>
          <p:cNvPr id="61" name="Google Shape;61;p13"/>
          <p:cNvPicPr preferRelativeResize="0"/>
          <p:nvPr/>
        </p:nvPicPr>
        <p:blipFill>
          <a:blip r:embed="rId3">
            <a:alphaModFix/>
          </a:blip>
          <a:stretch>
            <a:fillRect/>
          </a:stretch>
        </p:blipFill>
        <p:spPr>
          <a:xfrm>
            <a:off x="6533200" y="306325"/>
            <a:ext cx="2273000" cy="2265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615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800"/>
              <a:t>Main menu</a:t>
            </a:r>
            <a:endParaRPr sz="3800"/>
          </a:p>
        </p:txBody>
      </p:sp>
      <p:sp>
        <p:nvSpPr>
          <p:cNvPr id="116" name="Google Shape;116;p22"/>
          <p:cNvSpPr txBox="1"/>
          <p:nvPr>
            <p:ph idx="1" type="body"/>
          </p:nvPr>
        </p:nvSpPr>
        <p:spPr>
          <a:xfrm>
            <a:off x="311700" y="673875"/>
            <a:ext cx="8520600" cy="3334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2"/>
              </a:buClr>
              <a:buSzPts val="1100"/>
              <a:buFont typeface="Arial"/>
              <a:buNone/>
            </a:pPr>
            <a:r>
              <a:rPr lang="en-GB"/>
              <a:t>#GIVING CHOICES TO THE USER</a:t>
            </a:r>
            <a:endParaRPr/>
          </a:p>
          <a:p>
            <a:pPr indent="0" lvl="0" marL="0" rtl="0" algn="ctr">
              <a:spcBef>
                <a:spcPts val="1200"/>
              </a:spcBef>
              <a:spcAft>
                <a:spcPts val="0"/>
              </a:spcAft>
              <a:buClr>
                <a:schemeClr val="dk2"/>
              </a:buClr>
              <a:buSzPts val="1100"/>
              <a:buFont typeface="Arial"/>
              <a:buNone/>
            </a:pPr>
            <a:r>
              <a:rPr lang="en-GB"/>
              <a:t>Now we have printed the list of all </a:t>
            </a:r>
            <a:endParaRPr/>
          </a:p>
          <a:p>
            <a:pPr indent="0" lvl="0" marL="0" rtl="0" algn="ctr">
              <a:spcBef>
                <a:spcPts val="1200"/>
              </a:spcBef>
              <a:spcAft>
                <a:spcPts val="0"/>
              </a:spcAft>
              <a:buClr>
                <a:schemeClr val="dk2"/>
              </a:buClr>
              <a:buSzPts val="1100"/>
              <a:buFont typeface="Arial"/>
              <a:buNone/>
            </a:pPr>
            <a:r>
              <a:rPr lang="en-GB"/>
              <a:t>choices from where user can choose </a:t>
            </a:r>
            <a:endParaRPr/>
          </a:p>
          <a:p>
            <a:pPr indent="0" lvl="0" marL="0" rtl="0" algn="ctr">
              <a:spcBef>
                <a:spcPts val="1200"/>
              </a:spcBef>
              <a:spcAft>
                <a:spcPts val="0"/>
              </a:spcAft>
              <a:buClr>
                <a:schemeClr val="dk2"/>
              </a:buClr>
              <a:buSzPts val="1100"/>
              <a:buFont typeface="Arial"/>
              <a:buNone/>
            </a:pPr>
            <a:r>
              <a:rPr lang="en-GB"/>
              <a:t>which task he has to perform.</a:t>
            </a:r>
            <a:endParaRPr/>
          </a:p>
          <a:p>
            <a:pPr indent="0" lvl="0" marL="0" rtl="0" algn="ctr">
              <a:spcBef>
                <a:spcPts val="1200"/>
              </a:spcBef>
              <a:spcAft>
                <a:spcPts val="1200"/>
              </a:spcAft>
              <a:buNone/>
            </a:pPr>
            <a:r>
              <a:t/>
            </a:r>
            <a:endParaRPr/>
          </a:p>
        </p:txBody>
      </p:sp>
      <p:pic>
        <p:nvPicPr>
          <p:cNvPr id="117" name="Google Shape;117;p22"/>
          <p:cNvPicPr preferRelativeResize="0"/>
          <p:nvPr/>
        </p:nvPicPr>
        <p:blipFill>
          <a:blip r:embed="rId3">
            <a:alphaModFix/>
          </a:blip>
          <a:stretch>
            <a:fillRect/>
          </a:stretch>
        </p:blipFill>
        <p:spPr>
          <a:xfrm>
            <a:off x="1828800" y="2487300"/>
            <a:ext cx="5486400" cy="2705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sz="4066"/>
              <a:t>HEADER FILES AND THEIR FUNCTIONS USED</a:t>
            </a:r>
            <a:r>
              <a:rPr lang="en-GB"/>
              <a:t>:-</a:t>
            </a:r>
            <a:endParaRPr/>
          </a:p>
        </p:txBody>
      </p:sp>
      <p:sp>
        <p:nvSpPr>
          <p:cNvPr id="123" name="Google Shape;123;p23"/>
          <p:cNvSpPr txBox="1"/>
          <p:nvPr>
            <p:ph idx="1" type="body"/>
          </p:nvPr>
        </p:nvSpPr>
        <p:spPr>
          <a:xfrm>
            <a:off x="819150" y="1990725"/>
            <a:ext cx="7505700" cy="2853600"/>
          </a:xfrm>
          <a:prstGeom prst="rect">
            <a:avLst/>
          </a:prstGeom>
        </p:spPr>
        <p:txBody>
          <a:bodyPr anchorCtr="0" anchor="t" bIns="91425" lIns="91425" spcFirstLastPara="1" rIns="91425" wrap="square" tIns="91425">
            <a:spAutoFit/>
          </a:bodyPr>
          <a:lstStyle/>
          <a:p>
            <a:pPr indent="-336550" lvl="0" marL="457200" rtl="0" algn="l">
              <a:spcBef>
                <a:spcPts val="0"/>
              </a:spcBef>
              <a:spcAft>
                <a:spcPts val="0"/>
              </a:spcAft>
              <a:buSzPts val="1700"/>
              <a:buAutoNum type="arabicPeriod"/>
            </a:pPr>
            <a:r>
              <a:rPr b="1" lang="en-GB" sz="1700"/>
              <a:t>IOSTREAM--cout, cin</a:t>
            </a:r>
            <a:endParaRPr b="1" sz="1700"/>
          </a:p>
          <a:p>
            <a:pPr indent="-336550" lvl="0" marL="457200" rtl="0" algn="l">
              <a:spcBef>
                <a:spcPts val="0"/>
              </a:spcBef>
              <a:spcAft>
                <a:spcPts val="0"/>
              </a:spcAft>
              <a:buSzPts val="1700"/>
              <a:buAutoNum type="arabicPeriod"/>
            </a:pPr>
            <a:r>
              <a:rPr b="1" lang="en-GB" sz="1700"/>
              <a:t>STDIO.H--gets(),puts()</a:t>
            </a:r>
            <a:endParaRPr b="1" sz="1700"/>
          </a:p>
          <a:p>
            <a:pPr indent="-336550" lvl="0" marL="457200" rtl="0" algn="l">
              <a:spcBef>
                <a:spcPts val="0"/>
              </a:spcBef>
              <a:spcAft>
                <a:spcPts val="0"/>
              </a:spcAft>
              <a:buSzPts val="1700"/>
              <a:buAutoNum type="arabicPeriod"/>
            </a:pPr>
            <a:r>
              <a:rPr b="1" lang="en-GB" sz="1700"/>
              <a:t>FSTREAM-read(), write(), seekg(), </a:t>
            </a:r>
            <a:endParaRPr b="1" sz="1700"/>
          </a:p>
          <a:p>
            <a:pPr indent="-336550" lvl="0" marL="457200" rtl="0" algn="l">
              <a:spcBef>
                <a:spcPts val="0"/>
              </a:spcBef>
              <a:spcAft>
                <a:spcPts val="0"/>
              </a:spcAft>
              <a:buSzPts val="1700"/>
              <a:buAutoNum type="arabicPeriod"/>
            </a:pPr>
            <a:r>
              <a:rPr b="1" lang="en-GB" sz="1700"/>
              <a:t>CONIO.H--clrscr(), getch(), </a:t>
            </a:r>
            <a:endParaRPr b="1" sz="1700"/>
          </a:p>
          <a:p>
            <a:pPr indent="-336550" lvl="0" marL="457200" rtl="0" algn="l">
              <a:spcBef>
                <a:spcPts val="0"/>
              </a:spcBef>
              <a:spcAft>
                <a:spcPts val="0"/>
              </a:spcAft>
              <a:buSzPts val="1700"/>
              <a:buAutoNum type="arabicPeriod"/>
            </a:pPr>
            <a:r>
              <a:rPr b="1" lang="en-GB" sz="1700"/>
              <a:t>STRING.H--strcpy(),strcmp(),compare(), strcmpi(), </a:t>
            </a:r>
            <a:endParaRPr b="1" sz="1700"/>
          </a:p>
          <a:p>
            <a:pPr indent="-336550" lvl="0" marL="457200" rtl="0" algn="l">
              <a:spcBef>
                <a:spcPts val="0"/>
              </a:spcBef>
              <a:spcAft>
                <a:spcPts val="0"/>
              </a:spcAft>
              <a:buSzPts val="1700"/>
              <a:buAutoNum type="arabicPeriod"/>
            </a:pPr>
            <a:r>
              <a:rPr b="1" lang="en-GB" sz="1700"/>
              <a:t>WINDOWS.H-- Sleep()</a:t>
            </a:r>
            <a:endParaRPr b="1" sz="1700"/>
          </a:p>
          <a:p>
            <a:pPr indent="-336550" lvl="0" marL="457200" rtl="0" algn="l">
              <a:spcBef>
                <a:spcPts val="0"/>
              </a:spcBef>
              <a:spcAft>
                <a:spcPts val="0"/>
              </a:spcAft>
              <a:buSzPts val="1700"/>
              <a:buAutoNum type="arabicPeriod"/>
            </a:pPr>
            <a:r>
              <a:rPr b="1" lang="en-GB" sz="1700"/>
              <a:t>IOMANIP--setiosflags(), setw(), </a:t>
            </a:r>
            <a:endParaRPr b="1" sz="1700"/>
          </a:p>
          <a:p>
            <a:pPr indent="-336550" lvl="0" marL="457200" rtl="0" algn="l">
              <a:spcBef>
                <a:spcPts val="0"/>
              </a:spcBef>
              <a:spcAft>
                <a:spcPts val="0"/>
              </a:spcAft>
              <a:buSzPts val="1700"/>
              <a:buAutoNum type="arabicPeriod"/>
            </a:pPr>
            <a:r>
              <a:rPr b="1" lang="en-GB" sz="1700"/>
              <a:t>TIME.H-- time()</a:t>
            </a:r>
            <a:endParaRPr b="1" sz="1700"/>
          </a:p>
          <a:p>
            <a:pPr indent="-336550" lvl="0" marL="457200" rtl="0" algn="l">
              <a:spcBef>
                <a:spcPts val="0"/>
              </a:spcBef>
              <a:spcAft>
                <a:spcPts val="0"/>
              </a:spcAft>
              <a:buSzPts val="1700"/>
              <a:buAutoNum type="arabicPeriod"/>
            </a:pPr>
            <a:r>
              <a:rPr b="1" lang="en-GB" sz="1700"/>
              <a:t>stdlib.h--rand(), srand()</a:t>
            </a:r>
            <a:endParaRPr b="1"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0" lang="en-GB" sz="4620">
                <a:latin typeface="Georgia"/>
                <a:ea typeface="Georgia"/>
                <a:cs typeface="Georgia"/>
                <a:sym typeface="Georgia"/>
              </a:rPr>
              <a:t>For source Source code, click on the link given below</a:t>
            </a:r>
            <a:endParaRPr b="0" sz="4620">
              <a:latin typeface="Georgia"/>
              <a:ea typeface="Georgia"/>
              <a:cs typeface="Georgia"/>
              <a:sym typeface="Georgia"/>
            </a:endParaRPr>
          </a:p>
        </p:txBody>
      </p:sp>
      <p:sp>
        <p:nvSpPr>
          <p:cNvPr id="129" name="Google Shape;129;p24"/>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fontScale="62500" lnSpcReduction="20000"/>
          </a:bodyPr>
          <a:lstStyle/>
          <a:p>
            <a:pPr indent="0" lvl="0" marL="0" rtl="0" algn="l">
              <a:spcBef>
                <a:spcPts val="0"/>
              </a:spcBef>
              <a:spcAft>
                <a:spcPts val="0"/>
              </a:spcAft>
              <a:buNone/>
            </a:pPr>
            <a:r>
              <a:rPr lang="en-GB" u="sng">
                <a:solidFill>
                  <a:schemeClr val="hlink"/>
                </a:solidFill>
                <a:hlinkClick r:id="rId3"/>
              </a:rPr>
              <a:t>Source Code Link : Vaccine Management System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Outputs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138" name="Shape 138"/>
        <p:cNvGrpSpPr/>
        <p:nvPr/>
      </p:nvGrpSpPr>
      <p:grpSpPr>
        <a:xfrm>
          <a:off x="0" y="0"/>
          <a:ext cx="0" cy="0"/>
          <a:chOff x="0" y="0"/>
          <a:chExt cx="0" cy="0"/>
        </a:xfrm>
      </p:grpSpPr>
      <p:pic>
        <p:nvPicPr>
          <p:cNvPr id="139" name="Google Shape;139;p26"/>
          <p:cNvPicPr preferRelativeResize="0"/>
          <p:nvPr/>
        </p:nvPicPr>
        <p:blipFill>
          <a:blip r:embed="rId3">
            <a:alphaModFix/>
          </a:blip>
          <a:stretch>
            <a:fillRect/>
          </a:stretch>
        </p:blipFill>
        <p:spPr>
          <a:xfrm>
            <a:off x="1265650" y="1151600"/>
            <a:ext cx="6210300" cy="3048000"/>
          </a:xfrm>
          <a:prstGeom prst="rect">
            <a:avLst/>
          </a:prstGeom>
          <a:noFill/>
          <a:ln>
            <a:noFill/>
          </a:ln>
        </p:spPr>
      </p:pic>
      <p:sp>
        <p:nvSpPr>
          <p:cNvPr id="140" name="Google Shape;140;p26"/>
          <p:cNvSpPr txBox="1"/>
          <p:nvPr/>
        </p:nvSpPr>
        <p:spPr>
          <a:xfrm>
            <a:off x="1265650" y="48625"/>
            <a:ext cx="6153000" cy="769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GB" sz="3800" u="sng">
                <a:solidFill>
                  <a:schemeClr val="dk2"/>
                </a:solidFill>
                <a:highlight>
                  <a:srgbClr val="FFFF00"/>
                </a:highlight>
              </a:rPr>
              <a:t>Welcome page</a:t>
            </a:r>
            <a:endParaRPr b="1" sz="3800" u="sng">
              <a:solidFill>
                <a:schemeClr val="dk2"/>
              </a:solidFill>
              <a:highlight>
                <a:srgbClr val="FFFF00"/>
              </a:highlight>
            </a:endParaRPr>
          </a:p>
        </p:txBody>
      </p:sp>
      <p:sp>
        <p:nvSpPr>
          <p:cNvPr id="141" name="Google Shape;141;p26"/>
          <p:cNvSpPr txBox="1"/>
          <p:nvPr/>
        </p:nvSpPr>
        <p:spPr>
          <a:xfrm>
            <a:off x="1119800" y="4376825"/>
            <a:ext cx="3000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GB" sz="1300" u="sng">
                <a:solidFill>
                  <a:schemeClr val="dk2"/>
                </a:solidFill>
                <a:latin typeface="Georgia"/>
                <a:ea typeface="Georgia"/>
                <a:cs typeface="Georgia"/>
                <a:sym typeface="Georgia"/>
              </a:rPr>
              <a:t>Press any key to continue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2"/>
              </a:buClr>
              <a:buSzPts val="990"/>
              <a:buFont typeface="Arial"/>
              <a:buNone/>
            </a:pPr>
            <a:r>
              <a:rPr b="1" lang="en-GB" sz="3740" u="sng">
                <a:highlight>
                  <a:srgbClr val="FFFF00"/>
                </a:highlight>
                <a:latin typeface="Georgia"/>
                <a:ea typeface="Georgia"/>
                <a:cs typeface="Georgia"/>
                <a:sym typeface="Georgia"/>
              </a:rPr>
              <a:t>Login successfully</a:t>
            </a:r>
            <a:endParaRPr b="1" sz="2750" u="sng">
              <a:highlight>
                <a:srgbClr val="FFFF00"/>
              </a:highlight>
              <a:latin typeface="Arial"/>
              <a:ea typeface="Arial"/>
              <a:cs typeface="Arial"/>
              <a:sym typeface="Arial"/>
            </a:endParaRPr>
          </a:p>
          <a:p>
            <a:pPr indent="0" lvl="0" marL="0" rtl="0" algn="l">
              <a:spcBef>
                <a:spcPts val="0"/>
              </a:spcBef>
              <a:spcAft>
                <a:spcPts val="0"/>
              </a:spcAft>
              <a:buSzPts val="990"/>
              <a:buNone/>
            </a:pPr>
            <a:r>
              <a:t/>
            </a:r>
            <a:endParaRPr sz="2700"/>
          </a:p>
        </p:txBody>
      </p:sp>
      <p:pic>
        <p:nvPicPr>
          <p:cNvPr id="147" name="Google Shape;147;p27"/>
          <p:cNvPicPr preferRelativeResize="0"/>
          <p:nvPr/>
        </p:nvPicPr>
        <p:blipFill>
          <a:blip r:embed="rId3">
            <a:alphaModFix/>
          </a:blip>
          <a:stretch>
            <a:fillRect/>
          </a:stretch>
        </p:blipFill>
        <p:spPr>
          <a:xfrm>
            <a:off x="1426175" y="1355550"/>
            <a:ext cx="5734050" cy="2857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6585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2"/>
              </a:buClr>
              <a:buSzPts val="990"/>
              <a:buFont typeface="Arial"/>
              <a:buNone/>
            </a:pPr>
            <a:r>
              <a:rPr b="1" lang="en-GB" sz="3820" u="sng">
                <a:highlight>
                  <a:srgbClr val="FFFF00"/>
                </a:highlight>
                <a:latin typeface="Arial"/>
                <a:ea typeface="Arial"/>
                <a:cs typeface="Arial"/>
                <a:sym typeface="Arial"/>
              </a:rPr>
              <a:t>Login Failed</a:t>
            </a:r>
            <a:endParaRPr sz="4900">
              <a:highlight>
                <a:srgbClr val="FFFF00"/>
              </a:highlight>
            </a:endParaRPr>
          </a:p>
        </p:txBody>
      </p:sp>
      <p:pic>
        <p:nvPicPr>
          <p:cNvPr id="153" name="Google Shape;153;p28"/>
          <p:cNvPicPr preferRelativeResize="0"/>
          <p:nvPr/>
        </p:nvPicPr>
        <p:blipFill>
          <a:blip r:embed="rId3">
            <a:alphaModFix/>
          </a:blip>
          <a:stretch>
            <a:fillRect/>
          </a:stretch>
        </p:blipFill>
        <p:spPr>
          <a:xfrm>
            <a:off x="1564000" y="954800"/>
            <a:ext cx="6352775" cy="4060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4137"/>
              <a:buFont typeface="Arial"/>
              <a:buNone/>
            </a:pPr>
            <a:r>
              <a:rPr lang="en-GB" sz="3222"/>
              <a:t>If user enter wrong credentials or capture code 3 times then system will be block for 1 minutes</a:t>
            </a:r>
            <a:endParaRPr sz="3222"/>
          </a:p>
          <a:p>
            <a:pPr indent="0" lvl="0" marL="0" rtl="0" algn="l">
              <a:spcBef>
                <a:spcPts val="0"/>
              </a:spcBef>
              <a:spcAft>
                <a:spcPts val="0"/>
              </a:spcAft>
              <a:buNone/>
            </a:pPr>
            <a:r>
              <a:t/>
            </a:r>
            <a:endParaRPr/>
          </a:p>
        </p:txBody>
      </p:sp>
      <p:pic>
        <p:nvPicPr>
          <p:cNvPr id="159" name="Google Shape;159;p29"/>
          <p:cNvPicPr preferRelativeResize="0"/>
          <p:nvPr/>
        </p:nvPicPr>
        <p:blipFill>
          <a:blip r:embed="rId3">
            <a:alphaModFix/>
          </a:blip>
          <a:stretch>
            <a:fillRect/>
          </a:stretch>
        </p:blipFill>
        <p:spPr>
          <a:xfrm>
            <a:off x="676425" y="1669975"/>
            <a:ext cx="5734050" cy="2895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700"/>
              <a:t>Main menu</a:t>
            </a:r>
            <a:endParaRPr sz="3700"/>
          </a:p>
        </p:txBody>
      </p:sp>
      <p:pic>
        <p:nvPicPr>
          <p:cNvPr id="165" name="Google Shape;165;p30"/>
          <p:cNvPicPr preferRelativeResize="0"/>
          <p:nvPr/>
        </p:nvPicPr>
        <p:blipFill>
          <a:blip r:embed="rId3">
            <a:alphaModFix/>
          </a:blip>
          <a:stretch>
            <a:fillRect/>
          </a:stretch>
        </p:blipFill>
        <p:spPr>
          <a:xfrm>
            <a:off x="1828800" y="1491000"/>
            <a:ext cx="5486400" cy="2705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700"/>
              <a:t>Entry Data</a:t>
            </a:r>
            <a:endParaRPr sz="3700"/>
          </a:p>
        </p:txBody>
      </p:sp>
      <p:pic>
        <p:nvPicPr>
          <p:cNvPr id="171" name="Google Shape;171;p31"/>
          <p:cNvPicPr preferRelativeResize="0"/>
          <p:nvPr/>
        </p:nvPicPr>
        <p:blipFill>
          <a:blip r:embed="rId3">
            <a:alphaModFix/>
          </a:blip>
          <a:stretch>
            <a:fillRect/>
          </a:stretch>
        </p:blipFill>
        <p:spPr>
          <a:xfrm>
            <a:off x="1719250" y="1238275"/>
            <a:ext cx="5705475" cy="3190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4"/>
          <p:cNvSpPr txBox="1"/>
          <p:nvPr>
            <p:ph type="ctrTitle"/>
          </p:nvPr>
        </p:nvSpPr>
        <p:spPr>
          <a:xfrm>
            <a:off x="704175" y="1393025"/>
            <a:ext cx="7365600" cy="26781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b="1" lang="en-GB" sz="5400"/>
              <a:t>VACCINE MANAGEMENT SYSTEM</a:t>
            </a:r>
            <a:endParaRPr b="1" sz="5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270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Clr>
                <a:schemeClr val="dk2"/>
              </a:buClr>
              <a:buSzPts val="1100"/>
              <a:buFont typeface="Arial"/>
              <a:buNone/>
            </a:pPr>
            <a:r>
              <a:rPr b="1" lang="en-GB" sz="3400" u="sng">
                <a:highlight>
                  <a:srgbClr val="FFFF00"/>
                </a:highlight>
                <a:latin typeface="Arial"/>
                <a:ea typeface="Arial"/>
                <a:cs typeface="Arial"/>
                <a:sym typeface="Arial"/>
              </a:rPr>
              <a:t>Vaccine Statistics</a:t>
            </a:r>
            <a:endParaRPr sz="5000">
              <a:highlight>
                <a:srgbClr val="FFFF00"/>
              </a:highlight>
            </a:endParaRPr>
          </a:p>
        </p:txBody>
      </p:sp>
      <p:pic>
        <p:nvPicPr>
          <p:cNvPr id="177" name="Google Shape;177;p32"/>
          <p:cNvPicPr preferRelativeResize="0"/>
          <p:nvPr/>
        </p:nvPicPr>
        <p:blipFill>
          <a:blip r:embed="rId3">
            <a:alphaModFix/>
          </a:blip>
          <a:stretch>
            <a:fillRect/>
          </a:stretch>
        </p:blipFill>
        <p:spPr>
          <a:xfrm>
            <a:off x="1704975" y="1157288"/>
            <a:ext cx="5734050" cy="2828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600"/>
              <a:t>Adding more vaccines</a:t>
            </a:r>
            <a:endParaRPr sz="3600"/>
          </a:p>
        </p:txBody>
      </p:sp>
      <p:pic>
        <p:nvPicPr>
          <p:cNvPr id="183" name="Google Shape;183;p33"/>
          <p:cNvPicPr preferRelativeResize="0"/>
          <p:nvPr/>
        </p:nvPicPr>
        <p:blipFill>
          <a:blip r:embed="rId3">
            <a:alphaModFix/>
          </a:blip>
          <a:stretch>
            <a:fillRect/>
          </a:stretch>
        </p:blipFill>
        <p:spPr>
          <a:xfrm>
            <a:off x="1704975" y="1238300"/>
            <a:ext cx="5734050" cy="3114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B8AF"/>
        </a:solidFill>
      </p:bgPr>
    </p:bg>
    <p:spTree>
      <p:nvGrpSpPr>
        <p:cNvPr id="187" name="Shape 187"/>
        <p:cNvGrpSpPr/>
        <p:nvPr/>
      </p:nvGrpSpPr>
      <p:grpSpPr>
        <a:xfrm>
          <a:off x="0" y="0"/>
          <a:ext cx="0" cy="0"/>
          <a:chOff x="0" y="0"/>
          <a:chExt cx="0" cy="0"/>
        </a:xfrm>
      </p:grpSpPr>
      <p:sp>
        <p:nvSpPr>
          <p:cNvPr id="188" name="Google Shape;18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700"/>
              <a:t>Searching Statictics</a:t>
            </a:r>
            <a:endParaRPr sz="3700"/>
          </a:p>
        </p:txBody>
      </p:sp>
      <p:pic>
        <p:nvPicPr>
          <p:cNvPr id="189" name="Google Shape;189;p34"/>
          <p:cNvPicPr preferRelativeResize="0"/>
          <p:nvPr/>
        </p:nvPicPr>
        <p:blipFill>
          <a:blip r:embed="rId3">
            <a:alphaModFix/>
          </a:blip>
          <a:stretch>
            <a:fillRect/>
          </a:stretch>
        </p:blipFill>
        <p:spPr>
          <a:xfrm>
            <a:off x="1857375" y="1471550"/>
            <a:ext cx="5429250" cy="3295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2"/>
              </a:buClr>
              <a:buSzPct val="26259"/>
              <a:buFont typeface="Arial"/>
              <a:buNone/>
            </a:pPr>
            <a:r>
              <a:rPr b="1" lang="en-GB" sz="4188">
                <a:highlight>
                  <a:srgbClr val="FFFF00"/>
                </a:highlight>
                <a:latin typeface="Arial"/>
                <a:ea typeface="Arial"/>
                <a:cs typeface="Arial"/>
                <a:sym typeface="Arial"/>
              </a:rPr>
              <a:t>Searching(By Aadhar)</a:t>
            </a:r>
            <a:endParaRPr b="1" sz="4188">
              <a:highlight>
                <a:srgbClr val="FFFF00"/>
              </a:highlight>
              <a:latin typeface="Arial"/>
              <a:ea typeface="Arial"/>
              <a:cs typeface="Arial"/>
              <a:sym typeface="Arial"/>
            </a:endParaRPr>
          </a:p>
          <a:p>
            <a:pPr indent="0" lvl="0" marL="0" rtl="0" algn="l">
              <a:lnSpc>
                <a:spcPct val="115000"/>
              </a:lnSpc>
              <a:spcBef>
                <a:spcPts val="1200"/>
              </a:spcBef>
              <a:spcAft>
                <a:spcPts val="0"/>
              </a:spcAft>
              <a:buClr>
                <a:schemeClr val="dk2"/>
              </a:buClr>
              <a:buSzPct val="100000"/>
              <a:buFont typeface="Arial"/>
              <a:buNone/>
            </a:pPr>
            <a:r>
              <a:t/>
            </a:r>
            <a:endParaRPr sz="1100">
              <a:latin typeface="Arial"/>
              <a:ea typeface="Arial"/>
              <a:cs typeface="Arial"/>
              <a:sym typeface="Arial"/>
            </a:endParaRPr>
          </a:p>
          <a:p>
            <a:pPr indent="0" lvl="0" marL="0" rtl="0" algn="l">
              <a:lnSpc>
                <a:spcPct val="115000"/>
              </a:lnSpc>
              <a:spcBef>
                <a:spcPts val="1200"/>
              </a:spcBef>
              <a:spcAft>
                <a:spcPts val="0"/>
              </a:spcAft>
              <a:buClr>
                <a:schemeClr val="dk2"/>
              </a:buClr>
              <a:buSzPct val="84615"/>
              <a:buFont typeface="Arial"/>
              <a:buNone/>
            </a:pPr>
            <a:r>
              <a:t/>
            </a:r>
            <a:endParaRPr b="1" sz="1300">
              <a:latin typeface="Arial"/>
              <a:ea typeface="Arial"/>
              <a:cs typeface="Arial"/>
              <a:sym typeface="Arial"/>
            </a:endParaRPr>
          </a:p>
          <a:p>
            <a:pPr indent="0" lvl="0" marL="0" rtl="0" algn="l">
              <a:spcBef>
                <a:spcPts val="1200"/>
              </a:spcBef>
              <a:spcAft>
                <a:spcPts val="0"/>
              </a:spcAft>
              <a:buNone/>
            </a:pPr>
            <a:r>
              <a:t/>
            </a:r>
            <a:endParaRPr/>
          </a:p>
        </p:txBody>
      </p:sp>
      <p:pic>
        <p:nvPicPr>
          <p:cNvPr id="195" name="Google Shape;195;p35"/>
          <p:cNvPicPr preferRelativeResize="0"/>
          <p:nvPr/>
        </p:nvPicPr>
        <p:blipFill>
          <a:blip r:embed="rId3">
            <a:alphaModFix/>
          </a:blip>
          <a:stretch>
            <a:fillRect/>
          </a:stretch>
        </p:blipFill>
        <p:spPr>
          <a:xfrm>
            <a:off x="1704975" y="1683050"/>
            <a:ext cx="5734050" cy="2714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29917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Clr>
                <a:schemeClr val="dk2"/>
              </a:buClr>
              <a:buSzPts val="1100"/>
              <a:buFont typeface="Arial"/>
              <a:buNone/>
            </a:pPr>
            <a:r>
              <a:rPr b="1" lang="en-GB" sz="3700">
                <a:highlight>
                  <a:srgbClr val="FFFF00"/>
                </a:highlight>
                <a:latin typeface="Arial"/>
                <a:ea typeface="Arial"/>
                <a:cs typeface="Arial"/>
                <a:sym typeface="Arial"/>
              </a:rPr>
              <a:t>Searching(By Age)</a:t>
            </a:r>
            <a:endParaRPr sz="5400">
              <a:highlight>
                <a:srgbClr val="FFFF00"/>
              </a:highlight>
            </a:endParaRPr>
          </a:p>
        </p:txBody>
      </p:sp>
      <p:pic>
        <p:nvPicPr>
          <p:cNvPr id="201" name="Google Shape;201;p36"/>
          <p:cNvPicPr preferRelativeResize="0"/>
          <p:nvPr/>
        </p:nvPicPr>
        <p:blipFill>
          <a:blip r:embed="rId3">
            <a:alphaModFix/>
          </a:blip>
          <a:stretch>
            <a:fillRect/>
          </a:stretch>
        </p:blipFill>
        <p:spPr>
          <a:xfrm>
            <a:off x="971688" y="1330525"/>
            <a:ext cx="7200624" cy="3456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205" name="Shape 205"/>
        <p:cNvGrpSpPr/>
        <p:nvPr/>
      </p:nvGrpSpPr>
      <p:grpSpPr>
        <a:xfrm>
          <a:off x="0" y="0"/>
          <a:ext cx="0" cy="0"/>
          <a:chOff x="0" y="0"/>
          <a:chExt cx="0" cy="0"/>
        </a:xfrm>
      </p:grpSpPr>
      <p:sp>
        <p:nvSpPr>
          <p:cNvPr id="206" name="Google Shape;20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Clr>
                <a:schemeClr val="dk2"/>
              </a:buClr>
              <a:buSzPts val="1100"/>
              <a:buFont typeface="Arial"/>
              <a:buNone/>
            </a:pPr>
            <a:r>
              <a:rPr b="1" lang="en-GB" sz="3200">
                <a:highlight>
                  <a:srgbClr val="FFFF00"/>
                </a:highlight>
                <a:latin typeface="Arial"/>
                <a:ea typeface="Arial"/>
                <a:cs typeface="Arial"/>
                <a:sym typeface="Arial"/>
              </a:rPr>
              <a:t>Searching(By profession)</a:t>
            </a:r>
            <a:endParaRPr sz="4800">
              <a:highlight>
                <a:srgbClr val="FFFF00"/>
              </a:highlight>
            </a:endParaRPr>
          </a:p>
        </p:txBody>
      </p:sp>
      <p:pic>
        <p:nvPicPr>
          <p:cNvPr id="207" name="Google Shape;207;p37"/>
          <p:cNvPicPr preferRelativeResize="0"/>
          <p:nvPr/>
        </p:nvPicPr>
        <p:blipFill>
          <a:blip r:embed="rId3">
            <a:alphaModFix/>
          </a:blip>
          <a:stretch>
            <a:fillRect/>
          </a:stretch>
        </p:blipFill>
        <p:spPr>
          <a:xfrm>
            <a:off x="478400" y="1237650"/>
            <a:ext cx="8187200" cy="3304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27000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Clr>
                <a:schemeClr val="dk2"/>
              </a:buClr>
              <a:buSzPts val="1100"/>
              <a:buFont typeface="Arial"/>
              <a:buNone/>
            </a:pPr>
            <a:r>
              <a:rPr b="1" lang="en-GB">
                <a:highlight>
                  <a:srgbClr val="FFFF00"/>
                </a:highlight>
                <a:latin typeface="Arial"/>
                <a:ea typeface="Arial"/>
                <a:cs typeface="Arial"/>
                <a:sym typeface="Arial"/>
              </a:rPr>
              <a:t>Searching(by gender)</a:t>
            </a:r>
            <a:endParaRPr sz="4600">
              <a:highlight>
                <a:srgbClr val="FFFF00"/>
              </a:highlight>
            </a:endParaRPr>
          </a:p>
        </p:txBody>
      </p:sp>
      <p:pic>
        <p:nvPicPr>
          <p:cNvPr id="213" name="Google Shape;213;p38"/>
          <p:cNvPicPr preferRelativeResize="0"/>
          <p:nvPr/>
        </p:nvPicPr>
        <p:blipFill>
          <a:blip r:embed="rId3">
            <a:alphaModFix/>
          </a:blip>
          <a:stretch>
            <a:fillRect/>
          </a:stretch>
        </p:blipFill>
        <p:spPr>
          <a:xfrm>
            <a:off x="1199138" y="1136350"/>
            <a:ext cx="6745725" cy="3723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217" name="Shape 217"/>
        <p:cNvGrpSpPr/>
        <p:nvPr/>
      </p:nvGrpSpPr>
      <p:grpSpPr>
        <a:xfrm>
          <a:off x="0" y="0"/>
          <a:ext cx="0" cy="0"/>
          <a:chOff x="0" y="0"/>
          <a:chExt cx="0" cy="0"/>
        </a:xfrm>
      </p:grpSpPr>
      <p:sp>
        <p:nvSpPr>
          <p:cNvPr id="218" name="Google Shape;21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Clr>
                <a:schemeClr val="dk2"/>
              </a:buClr>
              <a:buSzPts val="1100"/>
              <a:buFont typeface="Arial"/>
              <a:buNone/>
            </a:pPr>
            <a:r>
              <a:rPr b="1" lang="en-GB" sz="3300">
                <a:highlight>
                  <a:srgbClr val="FFFF00"/>
                </a:highlight>
                <a:latin typeface="Arial"/>
                <a:ea typeface="Arial"/>
                <a:cs typeface="Arial"/>
                <a:sym typeface="Arial"/>
              </a:rPr>
              <a:t>Searching(By State)</a:t>
            </a:r>
            <a:endParaRPr sz="4900">
              <a:highlight>
                <a:srgbClr val="FFFF00"/>
              </a:highlight>
            </a:endParaRPr>
          </a:p>
        </p:txBody>
      </p:sp>
      <p:pic>
        <p:nvPicPr>
          <p:cNvPr id="219" name="Google Shape;219;p39"/>
          <p:cNvPicPr preferRelativeResize="0"/>
          <p:nvPr/>
        </p:nvPicPr>
        <p:blipFill>
          <a:blip r:embed="rId3">
            <a:alphaModFix/>
          </a:blip>
          <a:stretch>
            <a:fillRect/>
          </a:stretch>
        </p:blipFill>
        <p:spPr>
          <a:xfrm>
            <a:off x="827650" y="1457200"/>
            <a:ext cx="7488699" cy="328408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23" name="Shape 223"/>
        <p:cNvGrpSpPr/>
        <p:nvPr/>
      </p:nvGrpSpPr>
      <p:grpSpPr>
        <a:xfrm>
          <a:off x="0" y="0"/>
          <a:ext cx="0" cy="0"/>
          <a:chOff x="0" y="0"/>
          <a:chExt cx="0" cy="0"/>
        </a:xfrm>
      </p:grpSpPr>
      <p:sp>
        <p:nvSpPr>
          <p:cNvPr id="224" name="Google Shape;224;p40"/>
          <p:cNvSpPr txBox="1"/>
          <p:nvPr>
            <p:ph type="title"/>
          </p:nvPr>
        </p:nvSpPr>
        <p:spPr>
          <a:xfrm>
            <a:off x="311700" y="1047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Clr>
                <a:schemeClr val="dk2"/>
              </a:buClr>
              <a:buSzPts val="1100"/>
              <a:buFont typeface="Arial"/>
              <a:buNone/>
            </a:pPr>
            <a:r>
              <a:rPr b="1" lang="en-GB" sz="3400">
                <a:highlight>
                  <a:srgbClr val="FFFF00"/>
                </a:highlight>
                <a:latin typeface="Arial"/>
                <a:ea typeface="Arial"/>
                <a:cs typeface="Arial"/>
                <a:sym typeface="Arial"/>
              </a:rPr>
              <a:t>View all Data</a:t>
            </a:r>
            <a:endParaRPr sz="5000">
              <a:highlight>
                <a:srgbClr val="FFFF00"/>
              </a:highlight>
            </a:endParaRPr>
          </a:p>
        </p:txBody>
      </p:sp>
      <p:pic>
        <p:nvPicPr>
          <p:cNvPr id="225" name="Google Shape;225;p40"/>
          <p:cNvPicPr preferRelativeResize="0"/>
          <p:nvPr/>
        </p:nvPicPr>
        <p:blipFill>
          <a:blip r:embed="rId3">
            <a:alphaModFix/>
          </a:blip>
          <a:stretch>
            <a:fillRect/>
          </a:stretch>
        </p:blipFill>
        <p:spPr>
          <a:xfrm>
            <a:off x="1170150" y="871300"/>
            <a:ext cx="6803700" cy="3899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229" name="Shape 229"/>
        <p:cNvGrpSpPr/>
        <p:nvPr/>
      </p:nvGrpSpPr>
      <p:grpSpPr>
        <a:xfrm>
          <a:off x="0" y="0"/>
          <a:ext cx="0" cy="0"/>
          <a:chOff x="0" y="0"/>
          <a:chExt cx="0" cy="0"/>
        </a:xfrm>
      </p:grpSpPr>
      <p:sp>
        <p:nvSpPr>
          <p:cNvPr id="230" name="Google Shape;230;p41"/>
          <p:cNvSpPr txBox="1"/>
          <p:nvPr>
            <p:ph type="title"/>
          </p:nvPr>
        </p:nvSpPr>
        <p:spPr>
          <a:xfrm>
            <a:off x="311700" y="3183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600"/>
              <a:t>Exit</a:t>
            </a:r>
            <a:endParaRPr sz="3600"/>
          </a:p>
        </p:txBody>
      </p:sp>
      <p:pic>
        <p:nvPicPr>
          <p:cNvPr id="231" name="Google Shape;231;p41"/>
          <p:cNvPicPr preferRelativeResize="0"/>
          <p:nvPr/>
        </p:nvPicPr>
        <p:blipFill>
          <a:blip r:embed="rId3">
            <a:alphaModFix/>
          </a:blip>
          <a:stretch>
            <a:fillRect/>
          </a:stretch>
        </p:blipFill>
        <p:spPr>
          <a:xfrm>
            <a:off x="1704975" y="1119450"/>
            <a:ext cx="5734050" cy="3514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840"/>
              <a:t>INTRODUCTION</a:t>
            </a:r>
            <a:endParaRPr b="1" sz="3840"/>
          </a:p>
        </p:txBody>
      </p:sp>
      <p:sp>
        <p:nvSpPr>
          <p:cNvPr id="72" name="Google Shape;72;p15"/>
          <p:cNvSpPr txBox="1"/>
          <p:nvPr>
            <p:ph idx="1" type="body"/>
          </p:nvPr>
        </p:nvSpPr>
        <p:spPr>
          <a:xfrm>
            <a:off x="819150" y="1505700"/>
            <a:ext cx="7505700" cy="2448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a:p>
          <a:p>
            <a:pPr indent="0" lvl="0" marL="0" rtl="0" algn="l">
              <a:lnSpc>
                <a:spcPct val="100000"/>
              </a:lnSpc>
              <a:spcBef>
                <a:spcPts val="1200"/>
              </a:spcBef>
              <a:spcAft>
                <a:spcPts val="0"/>
              </a:spcAft>
              <a:buNone/>
            </a:pPr>
            <a:r>
              <a:rPr lang="en-GB" sz="6833">
                <a:solidFill>
                  <a:srgbClr val="000000"/>
                </a:solidFill>
                <a:latin typeface="EB Garamond"/>
                <a:ea typeface="EB Garamond"/>
                <a:cs typeface="EB Garamond"/>
                <a:sym typeface="EB Garamond"/>
              </a:rPr>
              <a:t>This  management system is designed for a single hospital or covid ward. This is designed in c++. Talking about the features of the management .</a:t>
            </a:r>
            <a:endParaRPr sz="6833">
              <a:solidFill>
                <a:srgbClr val="000000"/>
              </a:solidFill>
              <a:latin typeface="EB Garamond"/>
              <a:ea typeface="EB Garamond"/>
              <a:cs typeface="EB Garamond"/>
              <a:sym typeface="EB Garamond"/>
            </a:endParaRPr>
          </a:p>
          <a:p>
            <a:pPr indent="0" lvl="0" marL="0" rtl="0" algn="l">
              <a:spcBef>
                <a:spcPts val="1200"/>
              </a:spcBef>
              <a:spcAft>
                <a:spcPts val="0"/>
              </a:spcAft>
              <a:buNone/>
            </a:pPr>
            <a:r>
              <a:rPr lang="en-GB" sz="6833">
                <a:solidFill>
                  <a:srgbClr val="000000"/>
                </a:solidFill>
                <a:latin typeface="EB Garamond"/>
                <a:ea typeface="EB Garamond"/>
                <a:cs typeface="EB Garamond"/>
                <a:sym typeface="EB Garamond"/>
              </a:rPr>
              <a:t>Our system can do the following tasks:-</a:t>
            </a:r>
            <a:endParaRPr sz="6833">
              <a:solidFill>
                <a:srgbClr val="000000"/>
              </a:solidFill>
              <a:latin typeface="EB Garamond"/>
              <a:ea typeface="EB Garamond"/>
              <a:cs typeface="EB Garamond"/>
              <a:sym typeface="EB Garamond"/>
            </a:endParaRPr>
          </a:p>
          <a:p>
            <a:pPr indent="0" lvl="0" marL="0" rtl="0" algn="l">
              <a:spcBef>
                <a:spcPts val="1200"/>
              </a:spcBef>
              <a:spcAft>
                <a:spcPts val="0"/>
              </a:spcAft>
              <a:buNone/>
            </a:pPr>
            <a:r>
              <a:rPr lang="en-GB" sz="6833">
                <a:solidFill>
                  <a:srgbClr val="000000"/>
                </a:solidFill>
                <a:latin typeface="EB Garamond"/>
                <a:ea typeface="EB Garamond"/>
                <a:cs typeface="EB Garamond"/>
                <a:sym typeface="EB Garamond"/>
              </a:rPr>
              <a:t>It has inbuilt login system with auto generated capture code which make it safer.We can add vaccinated people data as well as we can count number of vaccine left in the hospital</a:t>
            </a:r>
            <a:endParaRPr sz="6833">
              <a:solidFill>
                <a:srgbClr val="000000"/>
              </a:solidFill>
              <a:latin typeface="EB Garamond"/>
              <a:ea typeface="EB Garamond"/>
              <a:cs typeface="EB Garamond"/>
              <a:sym typeface="EB Garamond"/>
            </a:endParaRPr>
          </a:p>
          <a:p>
            <a:pPr indent="0" lvl="0" marL="0" rtl="0" algn="l">
              <a:spcBef>
                <a:spcPts val="1200"/>
              </a:spcBef>
              <a:spcAft>
                <a:spcPts val="0"/>
              </a:spcAft>
              <a:buNone/>
            </a:pPr>
            <a:r>
              <a:rPr lang="en-GB" sz="6833">
                <a:solidFill>
                  <a:srgbClr val="000000"/>
                </a:solidFill>
                <a:latin typeface="EB Garamond"/>
                <a:ea typeface="EB Garamond"/>
                <a:cs typeface="EB Garamond"/>
                <a:sym typeface="EB Garamond"/>
              </a:rPr>
              <a:t>In this project we can search data of vaccinated people data on the basis of Aadhar number, also we can search on the bases of other sub categories like gender, age,  profession and Home State.</a:t>
            </a:r>
            <a:endParaRPr sz="6833">
              <a:solidFill>
                <a:srgbClr val="000000"/>
              </a:solidFill>
              <a:latin typeface="EB Garamond"/>
              <a:ea typeface="EB Garamond"/>
              <a:cs typeface="EB Garamond"/>
              <a:sym typeface="EB Garamond"/>
            </a:endParaRPr>
          </a:p>
          <a:p>
            <a:pPr indent="0" lvl="0" marL="0" rtl="0" algn="l">
              <a:spcBef>
                <a:spcPts val="1200"/>
              </a:spcBef>
              <a:spcAft>
                <a:spcPts val="0"/>
              </a:spcAft>
              <a:buNone/>
            </a:pPr>
            <a:r>
              <a:t/>
            </a:r>
            <a:endParaRPr sz="3110">
              <a:latin typeface="EB Garamond"/>
              <a:ea typeface="EB Garamond"/>
              <a:cs typeface="EB Garamond"/>
              <a:sym typeface="EB Garamond"/>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235" name="Shape 235"/>
        <p:cNvGrpSpPr/>
        <p:nvPr/>
      </p:nvGrpSpPr>
      <p:grpSpPr>
        <a:xfrm>
          <a:off x="0" y="0"/>
          <a:ext cx="0" cy="0"/>
          <a:chOff x="0" y="0"/>
          <a:chExt cx="0" cy="0"/>
        </a:xfrm>
      </p:grpSpPr>
      <p:sp>
        <p:nvSpPr>
          <p:cNvPr id="236" name="Google Shape;23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sz="4300"/>
              <a:t>REFERENCE</a:t>
            </a:r>
            <a:endParaRPr b="1" sz="4300"/>
          </a:p>
        </p:txBody>
      </p:sp>
      <p:sp>
        <p:nvSpPr>
          <p:cNvPr id="237" name="Google Shape;237;p4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1.GEEKS FOR GEEKS</a:t>
            </a:r>
            <a:endParaRPr sz="1800"/>
          </a:p>
          <a:p>
            <a:pPr indent="0" lvl="0" marL="0" rtl="0" algn="l">
              <a:spcBef>
                <a:spcPts val="1200"/>
              </a:spcBef>
              <a:spcAft>
                <a:spcPts val="0"/>
              </a:spcAft>
              <a:buNone/>
            </a:pPr>
            <a:r>
              <a:rPr lang="en-GB" sz="1800"/>
              <a:t>2.STACK OVERFLOW</a:t>
            </a:r>
            <a:endParaRPr sz="1800"/>
          </a:p>
          <a:p>
            <a:pPr indent="0" lvl="0" marL="0" rtl="0" algn="l">
              <a:spcBef>
                <a:spcPts val="1200"/>
              </a:spcBef>
              <a:spcAft>
                <a:spcPts val="0"/>
              </a:spcAft>
              <a:buNone/>
            </a:pPr>
            <a:r>
              <a:rPr lang="en-GB" sz="1800"/>
              <a:t>3.ONLINE STUDY MATERIAL</a:t>
            </a:r>
            <a:endParaRPr sz="1800"/>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9999"/>
        </a:solidFill>
      </p:bgPr>
    </p:bg>
    <p:spTree>
      <p:nvGrpSpPr>
        <p:cNvPr id="241" name="Shape 241"/>
        <p:cNvGrpSpPr/>
        <p:nvPr/>
      </p:nvGrpSpPr>
      <p:grpSpPr>
        <a:xfrm>
          <a:off x="0" y="0"/>
          <a:ext cx="0" cy="0"/>
          <a:chOff x="0" y="0"/>
          <a:chExt cx="0" cy="0"/>
        </a:xfrm>
      </p:grpSpPr>
      <p:sp>
        <p:nvSpPr>
          <p:cNvPr id="242" name="Google Shape;242;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640"/>
              <a:t>CONCLUSION</a:t>
            </a:r>
            <a:r>
              <a:rPr lang="en-GB" sz="3100"/>
              <a:t>:-</a:t>
            </a:r>
            <a:endParaRPr sz="3100"/>
          </a:p>
        </p:txBody>
      </p:sp>
      <p:sp>
        <p:nvSpPr>
          <p:cNvPr id="243" name="Google Shape;243;p43"/>
          <p:cNvSpPr txBox="1"/>
          <p:nvPr>
            <p:ph idx="1" type="body"/>
          </p:nvPr>
        </p:nvSpPr>
        <p:spPr>
          <a:xfrm>
            <a:off x="311700" y="1193750"/>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This project helps the user(Hospital admin) to keep </a:t>
            </a:r>
            <a:r>
              <a:rPr lang="en-GB" sz="1600"/>
              <a:t>track</a:t>
            </a:r>
            <a:r>
              <a:rPr lang="en-GB" sz="1600"/>
              <a:t> of vaccination process. Government can use this data to make stats how many people’s of this age , profession etc. are vaccinated. This will also help user to </a:t>
            </a:r>
            <a:r>
              <a:rPr lang="en-GB" sz="1600"/>
              <a:t>understand</a:t>
            </a:r>
            <a:r>
              <a:rPr lang="en-GB" sz="1600"/>
              <a:t> the concepts and functions in C++ language especially the oops concept.</a:t>
            </a:r>
            <a:endParaRPr sz="1600"/>
          </a:p>
          <a:p>
            <a:pPr indent="0" lvl="0" marL="0" rtl="0" algn="l">
              <a:spcBef>
                <a:spcPts val="1200"/>
              </a:spcBef>
              <a:spcAft>
                <a:spcPts val="1200"/>
              </a:spcAft>
              <a:buNone/>
            </a:pPr>
            <a:r>
              <a:rPr lang="en-GB" sz="1600"/>
              <a:t>This project also helps in improving the knowledge of the user to a certain extent and understand the benefits of C++. </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4"/>
          <p:cNvSpPr txBox="1"/>
          <p:nvPr>
            <p:ph type="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solidFill>
                  <a:srgbClr val="FF0000"/>
                </a:solidFill>
                <a:latin typeface="Arial"/>
                <a:ea typeface="Arial"/>
                <a:cs typeface="Arial"/>
                <a:sym typeface="Arial"/>
              </a:rPr>
              <a:t>           </a:t>
            </a:r>
            <a:r>
              <a:rPr b="1" lang="en-GB" sz="7200">
                <a:solidFill>
                  <a:srgbClr val="FF0000"/>
                </a:solidFill>
                <a:latin typeface="Arial"/>
                <a:ea typeface="Arial"/>
                <a:cs typeface="Arial"/>
                <a:sym typeface="Arial"/>
              </a:rPr>
              <a:t>TH</a:t>
            </a:r>
            <a:r>
              <a:rPr lang="en-GB" sz="7200">
                <a:solidFill>
                  <a:srgbClr val="FF0000"/>
                </a:solidFill>
                <a:latin typeface="Arial"/>
                <a:ea typeface="Arial"/>
                <a:cs typeface="Arial"/>
                <a:sym typeface="Arial"/>
              </a:rPr>
              <a:t>ANK YOU</a:t>
            </a:r>
            <a:r>
              <a:rPr b="1" lang="en-GB">
                <a:solidFill>
                  <a:srgbClr val="FFFFFF"/>
                </a:solidFill>
                <a:latin typeface="Arial"/>
                <a:ea typeface="Arial"/>
                <a:cs typeface="Arial"/>
                <a:sym typeface="Arial"/>
              </a:rPr>
              <a:t>HANK</a:t>
            </a:r>
            <a:r>
              <a:rPr b="1" lang="en-GB">
                <a:latin typeface="Arial"/>
                <a:ea typeface="Arial"/>
                <a:cs typeface="Arial"/>
                <a:sym typeface="Arial"/>
              </a:rPr>
              <a:t> </a:t>
            </a:r>
            <a:endParaRPr b="1">
              <a:latin typeface="Arial"/>
              <a:ea typeface="Arial"/>
              <a:cs typeface="Arial"/>
              <a:sym typeface="Arial"/>
            </a:endParaRPr>
          </a:p>
          <a:p>
            <a:pPr indent="0" lvl="0" marL="0" rtl="0" algn="ctr">
              <a:spcBef>
                <a:spcPts val="0"/>
              </a:spcBef>
              <a:spcAft>
                <a:spcPts val="0"/>
              </a:spcAft>
              <a:buNone/>
            </a:pPr>
            <a:r>
              <a:rPr b="1" lang="en-GB">
                <a:solidFill>
                  <a:srgbClr val="FFFFFF"/>
                </a:solidFill>
                <a:latin typeface="Arial"/>
                <a:ea typeface="Arial"/>
                <a:cs typeface="Arial"/>
                <a:sym typeface="Arial"/>
              </a:rPr>
              <a:t>OU</a:t>
            </a:r>
            <a:r>
              <a:rPr lang="en-GB">
                <a:latin typeface="Impact"/>
                <a:ea typeface="Impact"/>
                <a:cs typeface="Impact"/>
                <a:sym typeface="Impact"/>
              </a:rPr>
              <a:t> </a:t>
            </a:r>
            <a:endParaRPr>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800"/>
              <a:t>Objective</a:t>
            </a:r>
            <a:endParaRPr sz="4500"/>
          </a:p>
        </p:txBody>
      </p:sp>
      <p:sp>
        <p:nvSpPr>
          <p:cNvPr id="78" name="Google Shape;78;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0" lvl="0" marL="0" rtl="0" algn="ctr">
              <a:spcBef>
                <a:spcPts val="1200"/>
              </a:spcBef>
              <a:spcAft>
                <a:spcPts val="0"/>
              </a:spcAft>
              <a:buClr>
                <a:schemeClr val="dk2"/>
              </a:buClr>
              <a:buSzPct val="61111"/>
              <a:buFont typeface="Arial"/>
              <a:buNone/>
            </a:pPr>
            <a:r>
              <a:t/>
            </a:r>
            <a:endParaRPr/>
          </a:p>
          <a:p>
            <a:pPr indent="0" lvl="0" marL="0" rtl="0" algn="ctr">
              <a:spcBef>
                <a:spcPts val="1200"/>
              </a:spcBef>
              <a:spcAft>
                <a:spcPts val="0"/>
              </a:spcAft>
              <a:buClr>
                <a:schemeClr val="dk2"/>
              </a:buClr>
              <a:buSzPct val="54300"/>
              <a:buFont typeface="Arial"/>
              <a:buNone/>
            </a:pPr>
            <a:r>
              <a:rPr lang="en-GB" sz="2025"/>
              <a:t>Our code is written in C++ language and it is designed to keep track of vaccination records and the government can take this data and  use this data to make stats how many people of this age, profession, etc. are vaccinated in a specific State.</a:t>
            </a:r>
            <a:endParaRPr sz="2025"/>
          </a:p>
          <a:p>
            <a:pPr indent="0" lvl="0" marL="0" rtl="0" algn="ctr">
              <a:spcBef>
                <a:spcPts val="1200"/>
              </a:spcBef>
              <a:spcAft>
                <a:spcPts val="0"/>
              </a:spcAft>
              <a:buClr>
                <a:schemeClr val="dk2"/>
              </a:buClr>
              <a:buSzPct val="61111"/>
              <a:buFont typeface="Arial"/>
              <a:buNone/>
            </a:pPr>
            <a:r>
              <a:t/>
            </a:r>
            <a:endParaRPr/>
          </a:p>
          <a:p>
            <a:pPr indent="0" lvl="0" marL="0" rtl="0" algn="ctr">
              <a:spcBef>
                <a:spcPts val="1200"/>
              </a:spcBef>
              <a:spcAft>
                <a:spcPts val="0"/>
              </a:spcAft>
              <a:buClr>
                <a:schemeClr val="dk2"/>
              </a:buClr>
              <a:buSzPct val="61111"/>
              <a:buFont typeface="Arial"/>
              <a:buNone/>
            </a:pPr>
            <a:r>
              <a:t/>
            </a:r>
            <a:endParaRPr/>
          </a:p>
          <a:p>
            <a:pPr indent="0" lvl="0" marL="0" rtl="0" algn="ctr">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800"/>
              <a:t>Motivation</a:t>
            </a:r>
            <a:endParaRPr sz="3800"/>
          </a:p>
        </p:txBody>
      </p:sp>
      <p:sp>
        <p:nvSpPr>
          <p:cNvPr id="84" name="Google Shape;84;p1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a:t>We got Motivation to make this system by </a:t>
            </a:r>
            <a:r>
              <a:rPr lang="en-GB"/>
              <a:t>seeing</a:t>
            </a:r>
            <a:r>
              <a:rPr lang="en-GB"/>
              <a:t> that many </a:t>
            </a:r>
            <a:r>
              <a:rPr lang="en-GB"/>
              <a:t>vaccine</a:t>
            </a:r>
            <a:r>
              <a:rPr lang="en-GB"/>
              <a:t> were discovered in many parts of the world and hospitals should maintain the record of vaccinated people. We code this program  to make work of hospitals and govt. easy.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9999"/>
        </a:solid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sz="4300"/>
              <a:t>Softwares Used</a:t>
            </a:r>
            <a:endParaRPr b="1" sz="4300"/>
          </a:p>
        </p:txBody>
      </p:sp>
      <p:sp>
        <p:nvSpPr>
          <p:cNvPr id="90" name="Google Shape;90;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228600" lvl="0" marL="457200" rtl="0" algn="l">
              <a:spcBef>
                <a:spcPts val="1200"/>
              </a:spcBef>
              <a:spcAft>
                <a:spcPts val="0"/>
              </a:spcAft>
              <a:buNone/>
            </a:pPr>
            <a:r>
              <a:rPr b="1" lang="en-GB" sz="1400">
                <a:solidFill>
                  <a:srgbClr val="000000"/>
                </a:solidFill>
                <a:latin typeface="Comfortaa"/>
                <a:ea typeface="Comfortaa"/>
                <a:cs typeface="Comfortaa"/>
                <a:sym typeface="Comfortaa"/>
              </a:rPr>
              <a:t>1.</a:t>
            </a:r>
            <a:r>
              <a:rPr b="1" lang="en-GB" sz="1000">
                <a:solidFill>
                  <a:srgbClr val="000000"/>
                </a:solidFill>
                <a:latin typeface="Comfortaa"/>
                <a:ea typeface="Comfortaa"/>
                <a:cs typeface="Comfortaa"/>
                <a:sym typeface="Comfortaa"/>
              </a:rPr>
              <a:t>     </a:t>
            </a:r>
            <a:r>
              <a:rPr b="1" lang="en-GB" sz="1400">
                <a:solidFill>
                  <a:srgbClr val="000000"/>
                </a:solidFill>
                <a:latin typeface="Comfortaa"/>
                <a:ea typeface="Comfortaa"/>
                <a:cs typeface="Comfortaa"/>
                <a:sym typeface="Comfortaa"/>
              </a:rPr>
              <a:t>Visual code Studio</a:t>
            </a:r>
            <a:endParaRPr b="1" sz="1400">
              <a:solidFill>
                <a:srgbClr val="000000"/>
              </a:solidFill>
              <a:latin typeface="Comfortaa"/>
              <a:ea typeface="Comfortaa"/>
              <a:cs typeface="Comfortaa"/>
              <a:sym typeface="Comfortaa"/>
            </a:endParaRPr>
          </a:p>
          <a:p>
            <a:pPr indent="-228600" lvl="0" marL="457200" rtl="0" algn="l">
              <a:spcBef>
                <a:spcPts val="1200"/>
              </a:spcBef>
              <a:spcAft>
                <a:spcPts val="0"/>
              </a:spcAft>
              <a:buNone/>
            </a:pPr>
            <a:r>
              <a:rPr b="1" lang="en-GB" sz="1400">
                <a:solidFill>
                  <a:srgbClr val="000000"/>
                </a:solidFill>
                <a:latin typeface="Comfortaa"/>
                <a:ea typeface="Comfortaa"/>
                <a:cs typeface="Comfortaa"/>
                <a:sym typeface="Comfortaa"/>
              </a:rPr>
              <a:t>2.</a:t>
            </a:r>
            <a:r>
              <a:rPr b="1" lang="en-GB" sz="1000">
                <a:solidFill>
                  <a:srgbClr val="000000"/>
                </a:solidFill>
                <a:latin typeface="Comfortaa"/>
                <a:ea typeface="Comfortaa"/>
                <a:cs typeface="Comfortaa"/>
                <a:sym typeface="Comfortaa"/>
              </a:rPr>
              <a:t>     </a:t>
            </a:r>
            <a:r>
              <a:rPr b="1" lang="en-GB" sz="1400">
                <a:solidFill>
                  <a:srgbClr val="000000"/>
                </a:solidFill>
                <a:latin typeface="Comfortaa"/>
                <a:ea typeface="Comfortaa"/>
                <a:cs typeface="Comfortaa"/>
                <a:sym typeface="Comfortaa"/>
              </a:rPr>
              <a:t>Code Blocks</a:t>
            </a:r>
            <a:endParaRPr b="1" sz="1400">
              <a:solidFill>
                <a:srgbClr val="000000"/>
              </a:solidFill>
              <a:latin typeface="Comfortaa"/>
              <a:ea typeface="Comfortaa"/>
              <a:cs typeface="Comfortaa"/>
              <a:sym typeface="Comfortaa"/>
            </a:endParaRPr>
          </a:p>
          <a:p>
            <a:pPr indent="-228600" lvl="0" marL="457200" rtl="0" algn="l">
              <a:spcBef>
                <a:spcPts val="1200"/>
              </a:spcBef>
              <a:spcAft>
                <a:spcPts val="0"/>
              </a:spcAft>
              <a:buNone/>
            </a:pPr>
            <a:r>
              <a:rPr b="1" lang="en-GB" sz="1400">
                <a:solidFill>
                  <a:srgbClr val="000000"/>
                </a:solidFill>
                <a:latin typeface="Comfortaa"/>
                <a:ea typeface="Comfortaa"/>
                <a:cs typeface="Comfortaa"/>
                <a:sym typeface="Comfortaa"/>
              </a:rPr>
              <a:t>3.</a:t>
            </a:r>
            <a:r>
              <a:rPr b="1" lang="en-GB" sz="1000">
                <a:solidFill>
                  <a:srgbClr val="000000"/>
                </a:solidFill>
                <a:latin typeface="Comfortaa"/>
                <a:ea typeface="Comfortaa"/>
                <a:cs typeface="Comfortaa"/>
                <a:sym typeface="Comfortaa"/>
              </a:rPr>
              <a:t>     </a:t>
            </a:r>
            <a:r>
              <a:rPr b="1" lang="en-GB" sz="1400">
                <a:solidFill>
                  <a:srgbClr val="000000"/>
                </a:solidFill>
                <a:latin typeface="Comfortaa"/>
                <a:ea typeface="Comfortaa"/>
                <a:cs typeface="Comfortaa"/>
                <a:sym typeface="Comfortaa"/>
              </a:rPr>
              <a:t>Google Chrome</a:t>
            </a:r>
            <a:endParaRPr b="1" sz="1400">
              <a:solidFill>
                <a:srgbClr val="000000"/>
              </a:solidFill>
              <a:latin typeface="Comfortaa"/>
              <a:ea typeface="Comfortaa"/>
              <a:cs typeface="Comfortaa"/>
              <a:sym typeface="Comfortaa"/>
            </a:endParaRPr>
          </a:p>
          <a:p>
            <a:pPr indent="-228600" lvl="0" marL="457200" rtl="0" algn="l">
              <a:spcBef>
                <a:spcPts val="1200"/>
              </a:spcBef>
              <a:spcAft>
                <a:spcPts val="0"/>
              </a:spcAft>
              <a:buNone/>
            </a:pPr>
            <a:r>
              <a:rPr b="1" lang="en-GB" sz="1400">
                <a:solidFill>
                  <a:srgbClr val="000000"/>
                </a:solidFill>
                <a:latin typeface="Comfortaa"/>
                <a:ea typeface="Comfortaa"/>
                <a:cs typeface="Comfortaa"/>
                <a:sym typeface="Comfortaa"/>
              </a:rPr>
              <a:t>4.</a:t>
            </a:r>
            <a:r>
              <a:rPr b="1" lang="en-GB" sz="1000">
                <a:solidFill>
                  <a:srgbClr val="000000"/>
                </a:solidFill>
                <a:latin typeface="Comfortaa"/>
                <a:ea typeface="Comfortaa"/>
                <a:cs typeface="Comfortaa"/>
                <a:sym typeface="Comfortaa"/>
              </a:rPr>
              <a:t>     OS:  </a:t>
            </a:r>
            <a:r>
              <a:rPr b="1" lang="en-GB" sz="1400">
                <a:solidFill>
                  <a:srgbClr val="000000"/>
                </a:solidFill>
                <a:latin typeface="Comfortaa"/>
                <a:ea typeface="Comfortaa"/>
                <a:cs typeface="Comfortaa"/>
                <a:sym typeface="Comfortaa"/>
              </a:rPr>
              <a:t>Windows 10</a:t>
            </a:r>
            <a:endParaRPr b="1" sz="1400">
              <a:solidFill>
                <a:srgbClr val="000000"/>
              </a:solidFill>
              <a:latin typeface="Comfortaa"/>
              <a:ea typeface="Comfortaa"/>
              <a:cs typeface="Comfortaa"/>
              <a:sym typeface="Comfortaa"/>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sz="4400"/>
              <a:t>Language</a:t>
            </a:r>
            <a:r>
              <a:rPr lang="en-GB"/>
              <a:t> </a:t>
            </a:r>
            <a:endParaRPr/>
          </a:p>
        </p:txBody>
      </p:sp>
      <p:sp>
        <p:nvSpPr>
          <p:cNvPr id="96" name="Google Shape;96;p1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2400"/>
              </a:spcBef>
              <a:spcAft>
                <a:spcPts val="0"/>
              </a:spcAft>
              <a:buNone/>
            </a:pPr>
            <a:r>
              <a:rPr b="1" lang="en-GB" sz="2300">
                <a:solidFill>
                  <a:srgbClr val="000000"/>
                </a:solidFill>
                <a:latin typeface="Arial"/>
                <a:ea typeface="Arial"/>
                <a:cs typeface="Arial"/>
                <a:sym typeface="Arial"/>
              </a:rPr>
              <a:t> </a:t>
            </a:r>
            <a:endParaRPr b="1" sz="2300">
              <a:solidFill>
                <a:srgbClr val="000000"/>
              </a:solidFill>
              <a:latin typeface="Arial"/>
              <a:ea typeface="Arial"/>
              <a:cs typeface="Arial"/>
              <a:sym typeface="Arial"/>
            </a:endParaRPr>
          </a:p>
          <a:p>
            <a:pPr indent="-228600" lvl="0" marL="0" rtl="0" algn="ctr">
              <a:spcBef>
                <a:spcPts val="1200"/>
              </a:spcBef>
              <a:spcAft>
                <a:spcPts val="0"/>
              </a:spcAft>
              <a:buNone/>
            </a:pPr>
            <a:r>
              <a:rPr lang="en-GB" sz="2300">
                <a:solidFill>
                  <a:srgbClr val="000000"/>
                </a:solidFill>
                <a:latin typeface="Comfortaa"/>
                <a:ea typeface="Comfortaa"/>
                <a:cs typeface="Comfortaa"/>
                <a:sym typeface="Comfortaa"/>
              </a:rPr>
              <a:t> </a:t>
            </a:r>
            <a:r>
              <a:rPr b="1" lang="en-GB" sz="5400">
                <a:solidFill>
                  <a:srgbClr val="000000"/>
                </a:solidFill>
                <a:latin typeface="Comfortaa"/>
                <a:ea typeface="Comfortaa"/>
                <a:cs typeface="Comfortaa"/>
                <a:sym typeface="Comfortaa"/>
              </a:rPr>
              <a:t>C++</a:t>
            </a:r>
            <a:r>
              <a:rPr lang="en-GB" sz="2700">
                <a:solidFill>
                  <a:srgbClr val="000000"/>
                </a:solidFill>
                <a:latin typeface="Comfortaa"/>
                <a:ea typeface="Comfortaa"/>
                <a:cs typeface="Comfortaa"/>
                <a:sym typeface="Comfortaa"/>
              </a:rPr>
              <a:t> </a:t>
            </a:r>
            <a:endParaRPr sz="2700">
              <a:solidFill>
                <a:srgbClr val="000000"/>
              </a:solidFill>
              <a:latin typeface="Comfortaa"/>
              <a:ea typeface="Comfortaa"/>
              <a:cs typeface="Comfortaa"/>
              <a:sym typeface="Comfortaa"/>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800"/>
              <a:t>Approach</a:t>
            </a:r>
            <a:endParaRPr sz="3800"/>
          </a:p>
        </p:txBody>
      </p:sp>
      <p:sp>
        <p:nvSpPr>
          <p:cNvPr id="102" name="Google Shape;102;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900"/>
              <a:t>We have made a login </a:t>
            </a:r>
            <a:r>
              <a:rPr lang="en-GB" sz="1900"/>
              <a:t>system</a:t>
            </a:r>
            <a:r>
              <a:rPr lang="en-GB" sz="1900"/>
              <a:t> in which hospital admin will login. Then main menu will appear in which they can select</a:t>
            </a:r>
            <a:endParaRPr sz="1900"/>
          </a:p>
        </p:txBody>
      </p:sp>
      <p:pic>
        <p:nvPicPr>
          <p:cNvPr id="103" name="Google Shape;103;p20"/>
          <p:cNvPicPr preferRelativeResize="0"/>
          <p:nvPr/>
        </p:nvPicPr>
        <p:blipFill>
          <a:blip r:embed="rId3">
            <a:alphaModFix/>
          </a:blip>
          <a:stretch>
            <a:fillRect/>
          </a:stretch>
        </p:blipFill>
        <p:spPr>
          <a:xfrm>
            <a:off x="136859" y="0"/>
            <a:ext cx="8870282" cy="5143500"/>
          </a:xfrm>
          <a:prstGeom prst="rect">
            <a:avLst/>
          </a:prstGeom>
          <a:noFill/>
          <a:ln>
            <a:noFill/>
          </a:ln>
        </p:spPr>
      </p:pic>
      <p:pic>
        <p:nvPicPr>
          <p:cNvPr id="104" name="Google Shape;104;p20"/>
          <p:cNvPicPr preferRelativeResize="0"/>
          <p:nvPr/>
        </p:nvPicPr>
        <p:blipFill>
          <a:blip r:embed="rId4">
            <a:alphaModFix/>
          </a:blip>
          <a:stretch>
            <a:fillRect/>
          </a:stretch>
        </p:blipFill>
        <p:spPr>
          <a:xfrm>
            <a:off x="4686850" y="1159238"/>
            <a:ext cx="3486150" cy="3248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Login</a:t>
            </a:r>
            <a:endParaRPr/>
          </a:p>
        </p:txBody>
      </p:sp>
      <p:pic>
        <p:nvPicPr>
          <p:cNvPr id="110" name="Google Shape;110;p21"/>
          <p:cNvPicPr preferRelativeResize="0"/>
          <p:nvPr/>
        </p:nvPicPr>
        <p:blipFill>
          <a:blip r:embed="rId3">
            <a:alphaModFix/>
          </a:blip>
          <a:stretch>
            <a:fillRect/>
          </a:stretch>
        </p:blipFill>
        <p:spPr>
          <a:xfrm>
            <a:off x="1426175" y="1355550"/>
            <a:ext cx="5734050" cy="285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