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5" r:id="rId25"/>
    <p:sldId id="286" r:id="rId26"/>
    <p:sldId id="287" r:id="rId27"/>
    <p:sldId id="284" r:id="rId28"/>
    <p:sldId id="289" r:id="rId29"/>
    <p:sldId id="288" r:id="rId30"/>
    <p:sldId id="290" r:id="rId31"/>
    <p:sldId id="291" r:id="rId32"/>
    <p:sldId id="292" r:id="rId33"/>
    <p:sldId id="293" r:id="rId34"/>
    <p:sldId id="29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acility.com/phabricator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" Type="http://schemas.openxmlformats.org/officeDocument/2006/relationships/hyperlink" Target="https://bitbucket.org/product" TargetMode="External"/><Relationship Id="rId7" Type="http://schemas.openxmlformats.org/officeDocument/2006/relationships/hyperlink" Target="https://aws.amazon.com/codecommit/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hyperlink" Target="https://about.gitlab.com/" TargetMode="Externa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unchpad.net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cloud.google.com/source-repositories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https://sourceforge.net/" TargetMode="External"/><Relationship Id="rId9" Type="http://schemas.openxmlformats.org/officeDocument/2006/relationships/hyperlink" Target="https://gogs.io/" TargetMode="External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BA955-6F2A-4724-825A-EC2E4A94E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Aprendendo a utilizar </a:t>
            </a:r>
            <a:r>
              <a:rPr lang="pt-BR" dirty="0" err="1"/>
              <a:t>git</a:t>
            </a:r>
            <a:r>
              <a:rPr lang="pt-BR" dirty="0"/>
              <a:t> com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95F6D-81ED-44CE-8159-7B26062A6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Nádio </a:t>
            </a:r>
            <a:r>
              <a:rPr lang="pt-BR" dirty="0" err="1"/>
              <a:t>dib</a:t>
            </a:r>
            <a:r>
              <a:rPr lang="pt-BR" dirty="0"/>
              <a:t> – eng. Software</a:t>
            </a:r>
          </a:p>
          <a:p>
            <a:r>
              <a:rPr lang="pt-BR" dirty="0" err="1"/>
              <a:t>uniprojeção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53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85261-1AF7-495A-ADC9-6877F3FA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Plataformas alternativas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EA51A-BE98-49D7-9B7D-699A23E6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GitLab</a:t>
            </a:r>
            <a:r>
              <a:rPr lang="pt-BR" dirty="0"/>
              <a:t> – </a:t>
            </a:r>
            <a:r>
              <a:rPr lang="pt-BR" dirty="0">
                <a:hlinkClick r:id="rId2"/>
              </a:rPr>
              <a:t>https://about.gitlab.com/</a:t>
            </a:r>
            <a:r>
              <a:rPr lang="pt-BR" dirty="0"/>
              <a:t> 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BitBucket</a:t>
            </a:r>
            <a:r>
              <a:rPr lang="pt-BR" dirty="0"/>
              <a:t> – </a:t>
            </a:r>
            <a:r>
              <a:rPr lang="pt-BR" dirty="0">
                <a:hlinkClick r:id="rId3"/>
              </a:rPr>
              <a:t>https://bitbucket.org/product</a:t>
            </a:r>
            <a:r>
              <a:rPr lang="pt-BR" dirty="0"/>
              <a:t> 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SourceForge</a:t>
            </a:r>
            <a:r>
              <a:rPr lang="pt-BR" dirty="0"/>
              <a:t> – </a:t>
            </a:r>
            <a:r>
              <a:rPr lang="pt-BR" dirty="0">
                <a:hlinkClick r:id="rId4"/>
              </a:rPr>
              <a:t>https://sourceforge.net/</a:t>
            </a:r>
            <a:r>
              <a:rPr lang="pt-BR" dirty="0"/>
              <a:t> 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Google Cloud – </a:t>
            </a:r>
            <a:r>
              <a:rPr lang="pt-BR" dirty="0">
                <a:hlinkClick r:id="rId5"/>
              </a:rPr>
              <a:t>https://cloud.google.com/source-repositories</a:t>
            </a:r>
            <a:r>
              <a:rPr lang="pt-BR" dirty="0"/>
              <a:t> 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Launchpad</a:t>
            </a:r>
            <a:r>
              <a:rPr lang="pt-BR" dirty="0"/>
              <a:t> – </a:t>
            </a:r>
            <a:r>
              <a:rPr lang="pt-BR" dirty="0">
                <a:hlinkClick r:id="rId6"/>
              </a:rPr>
              <a:t>https://launchpad.net/</a:t>
            </a:r>
            <a:r>
              <a:rPr lang="pt-BR" dirty="0"/>
              <a:t> 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AWS </a:t>
            </a:r>
            <a:r>
              <a:rPr lang="pt-BR" dirty="0" err="1"/>
              <a:t>CodeCommit</a:t>
            </a:r>
            <a:r>
              <a:rPr lang="pt-BR" dirty="0"/>
              <a:t> – </a:t>
            </a:r>
            <a:r>
              <a:rPr lang="pt-BR" dirty="0">
                <a:hlinkClick r:id="rId7"/>
              </a:rPr>
              <a:t>https://aws.amazon.com/codecommit/</a:t>
            </a:r>
            <a:r>
              <a:rPr lang="pt-BR" dirty="0"/>
              <a:t> 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Phabricator</a:t>
            </a:r>
            <a:r>
              <a:rPr lang="pt-BR" dirty="0"/>
              <a:t> – </a:t>
            </a:r>
            <a:r>
              <a:rPr lang="pt-BR" dirty="0">
                <a:hlinkClick r:id="rId8"/>
              </a:rPr>
              <a:t>https://www.phacility.com/phabricator/</a:t>
            </a:r>
            <a:r>
              <a:rPr lang="pt-BR" dirty="0"/>
              <a:t> ; 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Gogs</a:t>
            </a:r>
            <a:r>
              <a:rPr lang="pt-BR" dirty="0"/>
              <a:t> – </a:t>
            </a:r>
            <a:r>
              <a:rPr lang="pt-BR" dirty="0">
                <a:hlinkClick r:id="rId9"/>
              </a:rPr>
              <a:t>https://gogs.io/</a:t>
            </a:r>
            <a:r>
              <a:rPr lang="pt-BR" dirty="0"/>
              <a:t> .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915F8271-0635-4C6B-AEC9-35B060390A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5772" y="254965"/>
            <a:ext cx="1441280" cy="1441274"/>
          </a:xfrm>
          <a:prstGeom prst="rect">
            <a:avLst/>
          </a:prstGeom>
        </p:spPr>
      </p:pic>
      <p:pic>
        <p:nvPicPr>
          <p:cNvPr id="5" name="Picture 2" descr="Bitbucket Icon of Flat style - Available in SVG, PNG, EPS, AI &amp; Icon fonts">
            <a:extLst>
              <a:ext uri="{FF2B5EF4-FFF2-40B4-BE49-F238E27FC236}">
                <a16:creationId xmlns:a16="http://schemas.microsoft.com/office/drawing/2014/main" id="{BAB68629-ACAC-44F2-BA2E-3915D667D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480" y="702275"/>
            <a:ext cx="988542" cy="98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ourceforge.net | UserLogos.org">
            <a:extLst>
              <a:ext uri="{FF2B5EF4-FFF2-40B4-BE49-F238E27FC236}">
                <a16:creationId xmlns:a16="http://schemas.microsoft.com/office/drawing/2014/main" id="{DB630E41-BD2C-4ADF-801F-F9F095BD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751" y="1690817"/>
            <a:ext cx="1073428" cy="8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ommercial subscriptions and joining Launchpad — Launchpad tour">
            <a:extLst>
              <a:ext uri="{FF2B5EF4-FFF2-40B4-BE49-F238E27FC236}">
                <a16:creationId xmlns:a16="http://schemas.microsoft.com/office/drawing/2014/main" id="{FBC64560-A260-497D-83DC-8A7357632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179" y="1690817"/>
            <a:ext cx="1037968" cy="75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CD5C1308-3CE8-4956-A513-773189656B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92714" y="2448519"/>
            <a:ext cx="724930" cy="874866"/>
          </a:xfrm>
          <a:prstGeom prst="rect">
            <a:avLst/>
          </a:prstGeom>
        </p:spPr>
      </p:pic>
      <p:pic>
        <p:nvPicPr>
          <p:cNvPr id="9" name="Picture 22">
            <a:extLst>
              <a:ext uri="{FF2B5EF4-FFF2-40B4-BE49-F238E27FC236}">
                <a16:creationId xmlns:a16="http://schemas.microsoft.com/office/drawing/2014/main" id="{DF8F3E08-7609-49A7-A092-96C8D095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044" y="2324100"/>
            <a:ext cx="691978" cy="69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Gogs Discussion">
            <a:extLst>
              <a:ext uri="{FF2B5EF4-FFF2-40B4-BE49-F238E27FC236}">
                <a16:creationId xmlns:a16="http://schemas.microsoft.com/office/drawing/2014/main" id="{17984D13-4441-4F3B-BD94-0883DFD6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04" y="3325431"/>
            <a:ext cx="1219200" cy="46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D1C9568-E691-453F-AF1F-43CE781F41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91747" y="337402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0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4500F-578B-4870-91CE-EF0D07A7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e o </a:t>
            </a:r>
            <a:r>
              <a:rPr lang="pt-BR" dirty="0" err="1"/>
              <a:t>github</a:t>
            </a:r>
            <a:r>
              <a:rPr lang="pt-BR" dirty="0"/>
              <a:t> desktop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8DB308-F0DA-4A71-8F67-A3A41D714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em CLI e GUI? Você que escolhe!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  <p:pic>
        <p:nvPicPr>
          <p:cNvPr id="6146" name="Picture 2" descr="Using git commands on Windows">
            <a:extLst>
              <a:ext uri="{FF2B5EF4-FFF2-40B4-BE49-F238E27FC236}">
                <a16:creationId xmlns:a16="http://schemas.microsoft.com/office/drawing/2014/main" id="{7C99BC87-FA20-415C-909E-E47DA563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993" y="609600"/>
            <a:ext cx="1318054" cy="1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4ED1FC8-26DC-4884-A059-0D84BD17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126" y="1458055"/>
            <a:ext cx="1320198" cy="13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2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2997-821F-4B03-A249-EB79807B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5E9B4-7425-4C15-B2DF-FFB65C1E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Tudo aqui é via linha de comando, caracterizando um ambiente CLI (</a:t>
            </a:r>
            <a:r>
              <a:rPr lang="pt-BR" dirty="0" err="1"/>
              <a:t>Command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Interface);</a:t>
            </a:r>
          </a:p>
          <a:p>
            <a:r>
              <a:rPr lang="pt-BR" dirty="0"/>
              <a:t>Se você for fã de comandos via terminal, então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é pra você!;</a:t>
            </a:r>
          </a:p>
          <a:p>
            <a:r>
              <a:rPr lang="pt-BR" dirty="0"/>
              <a:t>Permite realizar operações mais rebuscadas e complexas via CLI, como por exemplo: resolução de conflitos via </a:t>
            </a:r>
            <a:r>
              <a:rPr lang="pt-BR" dirty="0" err="1"/>
              <a:t>merging</a:t>
            </a:r>
            <a:r>
              <a:rPr lang="pt-BR" dirty="0"/>
              <a:t> após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fetching</a:t>
            </a:r>
            <a:r>
              <a:rPr lang="pt-BR" dirty="0"/>
              <a:t> etc.;</a:t>
            </a:r>
          </a:p>
          <a:p>
            <a:r>
              <a:rPr lang="pt-BR" dirty="0"/>
              <a:t>Você tem total controle do ambiente </a:t>
            </a:r>
            <a:r>
              <a:rPr lang="pt-BR" dirty="0" err="1"/>
              <a:t>Git</a:t>
            </a:r>
            <a:r>
              <a:rPr lang="pt-BR" dirty="0"/>
              <a:t> que está trabalhando;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– </a:t>
            </a:r>
            <a:r>
              <a:rPr lang="pt-BR" dirty="0">
                <a:hlinkClick r:id="rId2"/>
              </a:rPr>
              <a:t>https://git-scm.com/downloads</a:t>
            </a:r>
            <a:r>
              <a:rPr lang="pt-BR" dirty="0"/>
              <a:t> .</a:t>
            </a:r>
          </a:p>
        </p:txBody>
      </p:sp>
      <p:pic>
        <p:nvPicPr>
          <p:cNvPr id="4" name="Picture 2" descr="Using git commands on Windows">
            <a:extLst>
              <a:ext uri="{FF2B5EF4-FFF2-40B4-BE49-F238E27FC236}">
                <a16:creationId xmlns:a16="http://schemas.microsoft.com/office/drawing/2014/main" id="{6BAD4558-CB2E-4031-97C1-694F2BAD8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357" y="618518"/>
            <a:ext cx="1318054" cy="1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6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BBE14-F045-4D7E-8B0F-5962D624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 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491B3A-B0E2-4735-A219-F6A82294B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Exemplo de um programa CLI.</a:t>
            </a:r>
          </a:p>
        </p:txBody>
      </p:sp>
      <p:pic>
        <p:nvPicPr>
          <p:cNvPr id="5" name="Picture 2" descr="Using git commands on Windows">
            <a:extLst>
              <a:ext uri="{FF2B5EF4-FFF2-40B4-BE49-F238E27FC236}">
                <a16:creationId xmlns:a16="http://schemas.microsoft.com/office/drawing/2014/main" id="{B0E2C818-BC06-404E-9E8B-A75C8BBD4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357" y="618518"/>
            <a:ext cx="1318054" cy="1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ommand-line interface - Wikipedia">
            <a:extLst>
              <a:ext uri="{FF2B5EF4-FFF2-40B4-BE49-F238E27FC236}">
                <a16:creationId xmlns:a16="http://schemas.microsoft.com/office/drawing/2014/main" id="{2E994FDD-44ED-4040-8C23-3AFB42602E0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 b="4619"/>
          <a:stretch/>
        </p:blipFill>
        <p:spPr bwMode="auto">
          <a:xfrm>
            <a:off x="3397165" y="230659"/>
            <a:ext cx="5400846" cy="38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08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BBE14-F045-4D7E-8B0F-5962D624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 2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491B3A-B0E2-4735-A219-F6A82294B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Demonstração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.</a:t>
            </a:r>
          </a:p>
        </p:txBody>
      </p:sp>
      <p:pic>
        <p:nvPicPr>
          <p:cNvPr id="5" name="Picture 2" descr="Using git commands on Windows">
            <a:extLst>
              <a:ext uri="{FF2B5EF4-FFF2-40B4-BE49-F238E27FC236}">
                <a16:creationId xmlns:a16="http://schemas.microsoft.com/office/drawing/2014/main" id="{B0E2C818-BC06-404E-9E8B-A75C8BBD4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357" y="618518"/>
            <a:ext cx="1318054" cy="1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ow to install and use Git on Windows">
            <a:extLst>
              <a:ext uri="{FF2B5EF4-FFF2-40B4-BE49-F238E27FC236}">
                <a16:creationId xmlns:a16="http://schemas.microsoft.com/office/drawing/2014/main" id="{93D4ED87-C0EC-4E5E-8EEF-086D5D2C948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3" r="7133" b="3714"/>
          <a:stretch/>
        </p:blipFill>
        <p:spPr bwMode="auto">
          <a:xfrm>
            <a:off x="2500655" y="526873"/>
            <a:ext cx="6486826" cy="3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8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A4785-6F9F-4E6C-A1D1-08666F9B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github</a:t>
            </a:r>
            <a:r>
              <a:rPr lang="pt-BR" dirty="0"/>
              <a:t> desktop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BDC16-673D-4E18-AFAA-7737C1CD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Nada de comando via terminal;</a:t>
            </a:r>
          </a:p>
          <a:p>
            <a:r>
              <a:rPr lang="pt-BR" dirty="0"/>
              <a:t>Resolva conflitos de código através de ferramentas externas que você já utilizar;</a:t>
            </a:r>
          </a:p>
          <a:p>
            <a:r>
              <a:rPr lang="pt-BR" dirty="0"/>
              <a:t>É uma GUI (</a:t>
            </a:r>
            <a:r>
              <a:rPr lang="pt-BR" dirty="0" err="1"/>
              <a:t>Graphical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Interface), ou seja, você utiliza de elementos visuais para trabalhar com o </a:t>
            </a:r>
            <a:r>
              <a:rPr lang="pt-BR" dirty="0" err="1"/>
              <a:t>Git</a:t>
            </a:r>
            <a:r>
              <a:rPr lang="pt-BR" dirty="0"/>
              <a:t>;</a:t>
            </a:r>
          </a:p>
          <a:p>
            <a:r>
              <a:rPr lang="pt-BR" dirty="0"/>
              <a:t>É possível utilizar outras plataformas além do GitHub para serem trabalhas no GitHub Desktop;</a:t>
            </a:r>
          </a:p>
          <a:p>
            <a:r>
              <a:rPr lang="pt-BR" dirty="0"/>
              <a:t>É somente para usuários Windows x64 OS, porém existem outras </a:t>
            </a:r>
            <a:r>
              <a:rPr lang="pt-BR" dirty="0" err="1"/>
              <a:t>GUIs</a:t>
            </a:r>
            <a:r>
              <a:rPr lang="pt-BR" dirty="0"/>
              <a:t> similares disponíveis;</a:t>
            </a:r>
          </a:p>
          <a:p>
            <a:r>
              <a:rPr lang="pt-BR" dirty="0"/>
              <a:t>GitHub Desktop – </a:t>
            </a:r>
            <a:r>
              <a:rPr lang="pt-BR" dirty="0">
                <a:hlinkClick r:id="rId2"/>
              </a:rPr>
              <a:t>https://desktop.github.com/</a:t>
            </a:r>
            <a:r>
              <a:rPr lang="pt-BR" dirty="0"/>
              <a:t>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D9D519-F9ED-4180-843B-53630705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213" y="618518"/>
            <a:ext cx="1320198" cy="13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7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BBE14-F045-4D7E-8B0F-5962D624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 3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491B3A-B0E2-4735-A219-F6A82294B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Demonstração do GitHub Desktop.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AF23FEF-B94D-48AE-A54C-A86C10D8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213" y="618518"/>
            <a:ext cx="1320198" cy="13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Screenshot of GitHub Desktop running on Windows">
            <a:extLst>
              <a:ext uri="{FF2B5EF4-FFF2-40B4-BE49-F238E27FC236}">
                <a16:creationId xmlns:a16="http://schemas.microsoft.com/office/drawing/2014/main" id="{08FEAC3D-09D9-469E-9E02-B0303AFA0A3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" b="139"/>
          <a:stretch/>
        </p:blipFill>
        <p:spPr bwMode="auto">
          <a:xfrm>
            <a:off x="3026462" y="168722"/>
            <a:ext cx="6142252" cy="41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1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363AB-A0F8-4DA7-88D5-185C4558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e</a:t>
            </a:r>
            <a:br>
              <a:rPr lang="pt-BR" dirty="0"/>
            </a:br>
            <a:r>
              <a:rPr lang="pt-BR" dirty="0" err="1"/>
              <a:t>github</a:t>
            </a:r>
            <a:r>
              <a:rPr lang="pt-BR" dirty="0"/>
              <a:t> desktop em</a:t>
            </a:r>
            <a:br>
              <a:rPr lang="pt-BR" dirty="0"/>
            </a:br>
            <a:r>
              <a:rPr lang="pt-BR" dirty="0"/>
              <a:t>repositórios da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40CBCA-0F45-470F-9BEA-3250E645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Como utilizar cada ferramenta?</a:t>
            </a:r>
          </a:p>
        </p:txBody>
      </p:sp>
      <p:pic>
        <p:nvPicPr>
          <p:cNvPr id="4" name="Picture 2" descr="Using git commands on Windows">
            <a:extLst>
              <a:ext uri="{FF2B5EF4-FFF2-40B4-BE49-F238E27FC236}">
                <a16:creationId xmlns:a16="http://schemas.microsoft.com/office/drawing/2014/main" id="{ACA20810-5A90-4F7B-8D45-CB90CA882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993" y="609600"/>
            <a:ext cx="1318054" cy="1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86FD0-466F-4A75-A397-8B15F02F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126" y="1458055"/>
            <a:ext cx="1320198" cy="13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Desenho de um cachorro&#10;&#10;Descrição gerada automaticamente">
            <a:extLst>
              <a:ext uri="{FF2B5EF4-FFF2-40B4-BE49-F238E27FC236}">
                <a16:creationId xmlns:a16="http://schemas.microsoft.com/office/drawing/2014/main" id="{817D0303-9584-4A4A-BDDC-F84014FD3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993" y="31505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0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8B7ED-A0D5-44C2-9616-3EAC218B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e </a:t>
            </a:r>
            <a:r>
              <a:rPr lang="pt-BR" dirty="0" err="1"/>
              <a:t>github</a:t>
            </a:r>
            <a:r>
              <a:rPr lang="pt-BR" dirty="0"/>
              <a:t> desktop em</a:t>
            </a:r>
            <a:br>
              <a:rPr lang="pt-BR" dirty="0"/>
            </a:br>
            <a:r>
              <a:rPr lang="pt-BR" dirty="0"/>
              <a:t>repositórios da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DE6D7-7764-46E1-98BB-4097AB82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Vamos utilizar um exemplo para demonstrar esses</a:t>
            </a:r>
            <a:br>
              <a:rPr lang="pt-BR" dirty="0"/>
            </a:br>
            <a:r>
              <a:rPr lang="pt-BR" dirty="0"/>
              <a:t>procedimentos na prática!;</a:t>
            </a:r>
          </a:p>
          <a:p>
            <a:r>
              <a:rPr lang="pt-BR" dirty="0"/>
              <a:t>Os passos serão:</a:t>
            </a:r>
          </a:p>
          <a:p>
            <a:pPr lvl="1"/>
            <a:r>
              <a:rPr lang="pt-BR" dirty="0"/>
              <a:t>Criar um repositório na GitHub (você já precisa ser cadastrado na plataforma);</a:t>
            </a:r>
          </a:p>
          <a:p>
            <a:pPr lvl="1"/>
            <a:r>
              <a:rPr lang="pt-BR" dirty="0"/>
              <a:t>Configurar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/GitHub Desktop com suas credenciais de autenticação na GitHub;</a:t>
            </a:r>
          </a:p>
          <a:p>
            <a:pPr lvl="1"/>
            <a:r>
              <a:rPr lang="pt-BR" dirty="0"/>
              <a:t>Clonar o repositório criado na GitHub (chamamos de </a:t>
            </a:r>
            <a:r>
              <a:rPr lang="pt-BR" b="1" dirty="0" err="1"/>
              <a:t>origin</a:t>
            </a:r>
            <a:r>
              <a:rPr lang="pt-BR" dirty="0"/>
              <a:t>) para seu ambiente local;</a:t>
            </a:r>
          </a:p>
          <a:p>
            <a:pPr lvl="1"/>
            <a:r>
              <a:rPr lang="pt-BR" dirty="0"/>
              <a:t>Adicionar um arquivo de texto aleatório com um conteúdo randômico;</a:t>
            </a:r>
          </a:p>
          <a:p>
            <a:pPr lvl="1"/>
            <a:r>
              <a:rPr lang="pt-BR" dirty="0"/>
              <a:t>Alterar este mesmo arquivo de texto com um novo valor;</a:t>
            </a:r>
          </a:p>
          <a:p>
            <a:pPr lvl="1"/>
            <a:r>
              <a:rPr lang="pt-BR" dirty="0"/>
              <a:t>Remover o arquivo de texto e adicionar outros arquivos (simulando alterações múltiplas no ambiente);</a:t>
            </a:r>
          </a:p>
          <a:p>
            <a:pPr lvl="1"/>
            <a:r>
              <a:rPr lang="pt-BR" dirty="0"/>
              <a:t>Utilizar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/GitHub Desktop para realizar operações de: </a:t>
            </a:r>
            <a:r>
              <a:rPr lang="pt-BR" dirty="0" err="1"/>
              <a:t>staging</a:t>
            </a:r>
            <a:r>
              <a:rPr lang="pt-BR" dirty="0"/>
              <a:t>, </a:t>
            </a:r>
            <a:r>
              <a:rPr lang="pt-BR" dirty="0" err="1"/>
              <a:t>commit</a:t>
            </a:r>
            <a:r>
              <a:rPr lang="pt-BR" dirty="0"/>
              <a:t>, </a:t>
            </a:r>
            <a:r>
              <a:rPr lang="pt-BR" dirty="0" err="1"/>
              <a:t>branch</a:t>
            </a:r>
            <a:r>
              <a:rPr lang="pt-BR" dirty="0"/>
              <a:t>, </a:t>
            </a:r>
            <a:r>
              <a:rPr lang="pt-BR" dirty="0" err="1"/>
              <a:t>fetching</a:t>
            </a:r>
            <a:r>
              <a:rPr lang="pt-BR" dirty="0"/>
              <a:t> e </a:t>
            </a:r>
            <a:r>
              <a:rPr lang="pt-BR" dirty="0" err="1"/>
              <a:t>merging</a:t>
            </a:r>
            <a:r>
              <a:rPr lang="pt-BR" dirty="0"/>
              <a:t>.</a:t>
            </a:r>
          </a:p>
        </p:txBody>
      </p:sp>
      <p:pic>
        <p:nvPicPr>
          <p:cNvPr id="4" name="Picture 2" descr="Using git commands on Windows">
            <a:extLst>
              <a:ext uri="{FF2B5EF4-FFF2-40B4-BE49-F238E27FC236}">
                <a16:creationId xmlns:a16="http://schemas.microsoft.com/office/drawing/2014/main" id="{A9AE1289-9739-4D7C-B618-746BEF7C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993" y="609600"/>
            <a:ext cx="1318054" cy="1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9D072-15A9-48C2-B856-86E44C582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126" y="1458055"/>
            <a:ext cx="1320198" cy="13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Desenho de um cachorro&#10;&#10;Descrição gerada automaticamente">
            <a:extLst>
              <a:ext uri="{FF2B5EF4-FFF2-40B4-BE49-F238E27FC236}">
                <a16:creationId xmlns:a16="http://schemas.microsoft.com/office/drawing/2014/main" id="{03A4DD8D-B37E-45C7-8298-A58BBF9E4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993" y="315055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B3E63-A66E-4B47-9095-CDF68EEA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repositório na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6C9203-72CB-4967-9B39-0ECEC060F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>
                <a:hlinkClick r:id="rId2"/>
              </a:rPr>
              <a:t>https://github.com/</a:t>
            </a:r>
            <a:r>
              <a:rPr lang="pt-BR" dirty="0"/>
              <a:t> , no canto superior direito do navegador clique no botão </a:t>
            </a:r>
            <a:r>
              <a:rPr lang="pt-BR" b="1" dirty="0"/>
              <a:t>+</a:t>
            </a:r>
            <a:r>
              <a:rPr lang="pt-BR" dirty="0"/>
              <a:t> e depois na opção “New </a:t>
            </a:r>
            <a:r>
              <a:rPr lang="pt-BR" dirty="0" err="1"/>
              <a:t>repository</a:t>
            </a:r>
            <a:r>
              <a:rPr lang="pt-BR" dirty="0"/>
              <a:t>”.</a:t>
            </a:r>
            <a:endParaRPr lang="pt-BR" b="1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D1B3FD4A-FB13-4486-AB6D-E95689E728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6" t="276" r="-16" b="59782"/>
          <a:stretch/>
        </p:blipFill>
        <p:spPr>
          <a:xfrm>
            <a:off x="2886419" y="1187331"/>
            <a:ext cx="6422338" cy="2137968"/>
          </a:xfrm>
          <a:prstGeom prst="rect">
            <a:avLst/>
          </a:prstGeom>
        </p:spPr>
      </p:pic>
      <p:pic>
        <p:nvPicPr>
          <p:cNvPr id="10" name="Imagem 9" descr="Desenho de um cachorro&#10;&#10;Descrição gerada automaticamente">
            <a:extLst>
              <a:ext uri="{FF2B5EF4-FFF2-40B4-BE49-F238E27FC236}">
                <a16:creationId xmlns:a16="http://schemas.microsoft.com/office/drawing/2014/main" id="{7689A647-5D30-4D03-BDF2-45026F5F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136956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9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E80B9-487F-4110-B505-3288839A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7FE32-593F-455B-9E9A-021530BD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BR" dirty="0" err="1"/>
              <a:t>Git</a:t>
            </a:r>
            <a:r>
              <a:rPr lang="pt-BR" dirty="0"/>
              <a:t>?</a:t>
            </a:r>
          </a:p>
          <a:p>
            <a:r>
              <a:rPr lang="pt-BR" dirty="0"/>
              <a:t>Vantagens de utilizar na prática</a:t>
            </a:r>
          </a:p>
          <a:p>
            <a:r>
              <a:rPr lang="pt-BR" dirty="0"/>
              <a:t>Sobre a GitHub</a:t>
            </a:r>
          </a:p>
          <a:p>
            <a:r>
              <a:rPr lang="pt-BR" dirty="0"/>
              <a:t>Plataformas alternativas</a:t>
            </a:r>
          </a:p>
          <a:p>
            <a:r>
              <a:rPr lang="pt-BR" dirty="0"/>
              <a:t>Sobre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e o GitHub Desktop</a:t>
            </a:r>
          </a:p>
          <a:p>
            <a:r>
              <a:rPr lang="pt-BR" dirty="0"/>
              <a:t>Utilizando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e GitHub Desktop em repositórios da GitHub</a:t>
            </a:r>
          </a:p>
        </p:txBody>
      </p:sp>
    </p:spTree>
    <p:extLst>
      <p:ext uri="{BB962C8B-B14F-4D97-AF65-F5344CB8AC3E}">
        <p14:creationId xmlns:p14="http://schemas.microsoft.com/office/powerpoint/2010/main" val="366860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5611-588A-4084-BDD1-61709FA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repositório na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66AE5F3B-33B2-4CA1-B8C9-4A676E3ED7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1" r="191"/>
          <a:stretch/>
        </p:blipFill>
        <p:spPr>
          <a:xfrm>
            <a:off x="7086560" y="708456"/>
            <a:ext cx="4255012" cy="498389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BD876-ECB1-430C-86F9-79FDD66A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Alguns campos são obrigatórios como: “</a:t>
            </a:r>
            <a:r>
              <a:rPr lang="pt-BR" b="1" dirty="0"/>
              <a:t>Owner</a:t>
            </a:r>
            <a:r>
              <a:rPr lang="pt-BR" dirty="0"/>
              <a:t>” e “</a:t>
            </a:r>
            <a:r>
              <a:rPr lang="pt-BR" b="1" dirty="0" err="1"/>
              <a:t>Repository</a:t>
            </a:r>
            <a:r>
              <a:rPr lang="pt-BR" b="1" dirty="0"/>
              <a:t> </a:t>
            </a:r>
            <a:r>
              <a:rPr lang="pt-BR" b="1" dirty="0" err="1"/>
              <a:t>name</a:t>
            </a:r>
            <a:r>
              <a:rPr lang="pt-BR" dirty="0"/>
              <a:t>”: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Owner</a:t>
            </a:r>
            <a:r>
              <a:rPr lang="pt-BR" dirty="0"/>
              <a:t> – é o profile que será associado aquele repositório criado;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Repository</a:t>
            </a:r>
            <a:r>
              <a:rPr lang="pt-BR" b="1" dirty="0"/>
              <a:t> </a:t>
            </a:r>
            <a:r>
              <a:rPr lang="pt-BR" b="1" dirty="0" err="1"/>
              <a:t>name</a:t>
            </a:r>
            <a:r>
              <a:rPr lang="pt-BR" dirty="0"/>
              <a:t> – é o nome para aquele repositório que será criado;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acesso para o repositório pode ser escolhido em ser: “</a:t>
            </a:r>
            <a:r>
              <a:rPr lang="pt-BR" b="1" dirty="0"/>
              <a:t>Public</a:t>
            </a:r>
            <a:r>
              <a:rPr lang="pt-BR" dirty="0"/>
              <a:t>” ou “</a:t>
            </a:r>
            <a:r>
              <a:rPr lang="pt-BR" b="1" dirty="0"/>
              <a:t>Private</a:t>
            </a:r>
            <a:r>
              <a:rPr lang="pt-BR" dirty="0"/>
              <a:t>”: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Public</a:t>
            </a:r>
            <a:r>
              <a:rPr lang="pt-BR" dirty="0"/>
              <a:t> (público) – qualquer usuário (mesmo sem cadastro) pode visualizar o repositório;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Private</a:t>
            </a:r>
            <a:r>
              <a:rPr lang="pt-BR" dirty="0"/>
              <a:t> (privado) – somente usuários cadastrados na GitHub e convidados pelo dono do repositório terão acesso.</a:t>
            </a:r>
            <a:endParaRPr lang="pt-BR" b="1" dirty="0"/>
          </a:p>
        </p:txBody>
      </p:sp>
      <p:pic>
        <p:nvPicPr>
          <p:cNvPr id="8" name="Imagem 7" descr="Desenho de um cachorro&#10;&#10;Descrição gerada automaticamente">
            <a:extLst>
              <a:ext uri="{FF2B5EF4-FFF2-40B4-BE49-F238E27FC236}">
                <a16:creationId xmlns:a16="http://schemas.microsoft.com/office/drawing/2014/main" id="{E55D91D7-6874-471E-B0FA-9FA3E57A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136956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5611-588A-4084-BDD1-61709FA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repositório na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66AE5F3B-33B2-4CA1-B8C9-4A676E3ED7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1" r="191"/>
          <a:stretch/>
        </p:blipFill>
        <p:spPr>
          <a:xfrm>
            <a:off x="7086560" y="708456"/>
            <a:ext cx="4255012" cy="498389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BD876-ECB1-430C-86F9-79FDD66A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opções como “</a:t>
            </a:r>
            <a:r>
              <a:rPr lang="pt-BR" dirty="0" err="1"/>
              <a:t>Add</a:t>
            </a:r>
            <a:r>
              <a:rPr lang="pt-BR" dirty="0"/>
              <a:t> a README file”, “</a:t>
            </a:r>
            <a:r>
              <a:rPr lang="pt-BR" dirty="0" err="1"/>
              <a:t>Add</a:t>
            </a:r>
            <a:r>
              <a:rPr lang="pt-BR" dirty="0"/>
              <a:t> .</a:t>
            </a:r>
            <a:r>
              <a:rPr lang="pt-BR" dirty="0" err="1"/>
              <a:t>gitignore</a:t>
            </a:r>
            <a:r>
              <a:rPr lang="pt-BR" dirty="0"/>
              <a:t>” e “</a:t>
            </a:r>
            <a:r>
              <a:rPr lang="pt-BR" dirty="0" err="1"/>
              <a:t>Choose</a:t>
            </a:r>
            <a:r>
              <a:rPr lang="pt-BR" dirty="0"/>
              <a:t> a </a:t>
            </a:r>
            <a:r>
              <a:rPr lang="pt-BR" dirty="0" err="1"/>
              <a:t>license</a:t>
            </a:r>
            <a:r>
              <a:rPr lang="pt-BR" dirty="0"/>
              <a:t>” são opcionais e podem ser configurados posteriormente;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Alguns aplicativos integrados na sua conta da GitHub podem ser listados abaixo do item “Grant </a:t>
            </a:r>
            <a:r>
              <a:rPr lang="pt-BR" dirty="0" err="1"/>
              <a:t>your</a:t>
            </a:r>
            <a:r>
              <a:rPr lang="pt-BR" dirty="0"/>
              <a:t> Marketplace apps access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repositor”, onde estes terão acesso e poderão realizar operações pré-definidas por você;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tudo já estiver pronto, só clicar em “</a:t>
            </a:r>
            <a:r>
              <a:rPr lang="pt-BR" b="1" dirty="0">
                <a:solidFill>
                  <a:srgbClr val="FFFF00"/>
                </a:solidFill>
              </a:rPr>
              <a:t>Create </a:t>
            </a:r>
            <a:r>
              <a:rPr lang="pt-BR" b="1" dirty="0" err="1">
                <a:solidFill>
                  <a:srgbClr val="FFFF00"/>
                </a:solidFill>
              </a:rPr>
              <a:t>repository</a:t>
            </a:r>
            <a:r>
              <a:rPr lang="pt-BR" dirty="0"/>
              <a:t>”.</a:t>
            </a:r>
          </a:p>
        </p:txBody>
      </p:sp>
      <p:pic>
        <p:nvPicPr>
          <p:cNvPr id="6" name="Imagem 5" descr="Desenho de um cachorro&#10;&#10;Descrição gerada automaticamente">
            <a:extLst>
              <a:ext uri="{FF2B5EF4-FFF2-40B4-BE49-F238E27FC236}">
                <a16:creationId xmlns:a16="http://schemas.microsoft.com/office/drawing/2014/main" id="{46E92F9D-2943-4886-A8B5-8D330BE63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136956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49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B3E63-A66E-4B47-9095-CDF68EEA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repositório na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6C9203-72CB-4967-9B39-0ECEC060F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Após ter iniciado a criação do seu repositório na GitHub, você será redirecionado para a página do mesmo. Agora vamos importar esse repositório para nosso ambiente local através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ou GitHub Desktop!</a:t>
            </a:r>
            <a:endParaRPr lang="pt-BR" b="1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BCF69351-CD86-4917-8D08-8E4C716D1D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68" b="2673"/>
          <a:stretch/>
        </p:blipFill>
        <p:spPr>
          <a:xfrm>
            <a:off x="2604677" y="391209"/>
            <a:ext cx="6985822" cy="3637094"/>
          </a:xfrm>
          <a:prstGeom prst="rect">
            <a:avLst/>
          </a:prstGeom>
        </p:spPr>
      </p:pic>
      <p:pic>
        <p:nvPicPr>
          <p:cNvPr id="8" name="Imagem 7" descr="Desenho de um cachorro&#10;&#10;Descrição gerada automaticamente">
            <a:extLst>
              <a:ext uri="{FF2B5EF4-FFF2-40B4-BE49-F238E27FC236}">
                <a16:creationId xmlns:a16="http://schemas.microsoft.com/office/drawing/2014/main" id="{248EA1F5-B8DD-4769-AD61-725AD2D7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136956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2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B3E63-A66E-4B47-9095-CDF68EEA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primária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6C9203-72CB-4967-9B39-0ECEC060F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Antes de iniciar o trabalho de fato via CLI, precisamos configurar as variáveis globais do </a:t>
            </a:r>
            <a:r>
              <a:rPr lang="pt-BR" dirty="0" err="1"/>
              <a:t>Git</a:t>
            </a:r>
            <a:r>
              <a:rPr lang="pt-BR" dirty="0"/>
              <a:t> que serão utilizados durante operações múltiplas como: </a:t>
            </a:r>
            <a:r>
              <a:rPr lang="pt-BR" dirty="0" err="1"/>
              <a:t>commit</a:t>
            </a:r>
            <a:r>
              <a:rPr lang="pt-BR" dirty="0"/>
              <a:t>, </a:t>
            </a:r>
            <a:r>
              <a:rPr lang="pt-BR" dirty="0" err="1"/>
              <a:t>push</a:t>
            </a:r>
            <a:r>
              <a:rPr lang="pt-BR" dirty="0"/>
              <a:t>, </a:t>
            </a:r>
            <a:r>
              <a:rPr lang="pt-BR" dirty="0" err="1"/>
              <a:t>pull</a:t>
            </a:r>
            <a:r>
              <a:rPr lang="pt-BR" dirty="0"/>
              <a:t> etc.</a:t>
            </a:r>
            <a:endParaRPr lang="pt-BR" b="1" dirty="0"/>
          </a:p>
        </p:txBody>
      </p:sp>
      <p:pic>
        <p:nvPicPr>
          <p:cNvPr id="20" name="Espaço Reservado para Imagem 19">
            <a:extLst>
              <a:ext uri="{FF2B5EF4-FFF2-40B4-BE49-F238E27FC236}">
                <a16:creationId xmlns:a16="http://schemas.microsoft.com/office/drawing/2014/main" id="{A7BB3193-240C-4F5D-932D-2F69C4DB28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32" t="10078" r="33198" b="68377"/>
          <a:stretch/>
        </p:blipFill>
        <p:spPr>
          <a:xfrm>
            <a:off x="1285103" y="1665609"/>
            <a:ext cx="9621794" cy="2098462"/>
          </a:xfrm>
          <a:prstGeom prst="rect">
            <a:avLst/>
          </a:prstGeom>
        </p:spPr>
      </p:pic>
      <p:pic>
        <p:nvPicPr>
          <p:cNvPr id="23" name="Picture 2" descr="Using git commands on Windows">
            <a:extLst>
              <a:ext uri="{FF2B5EF4-FFF2-40B4-BE49-F238E27FC236}">
                <a16:creationId xmlns:a16="http://schemas.microsoft.com/office/drawing/2014/main" id="{6BCFE743-4C11-4D8E-A8C1-61BF290A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90" y="172436"/>
            <a:ext cx="1072040" cy="107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5611-588A-4084-BDD1-61709FA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primária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BD876-ECB1-430C-86F9-79FDD66A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Configure as variáveis globais “</a:t>
            </a:r>
            <a:r>
              <a:rPr lang="pt-BR" b="1" dirty="0"/>
              <a:t>user.name</a:t>
            </a:r>
            <a:r>
              <a:rPr lang="pt-BR" dirty="0"/>
              <a:t>” e “</a:t>
            </a:r>
            <a:r>
              <a:rPr lang="pt-BR" b="1" dirty="0" err="1"/>
              <a:t>user.email</a:t>
            </a:r>
            <a:r>
              <a:rPr lang="pt-BR" dirty="0"/>
              <a:t>” adequadamente, através dos comandos: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--global user.name “</a:t>
            </a:r>
            <a:r>
              <a:rPr lang="pt-BR" b="1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pt-BR" dirty="0"/>
              <a:t> – é uma instrução de comando para atribuir na variável global “</a:t>
            </a:r>
            <a:r>
              <a:rPr lang="pt-BR" b="1" dirty="0"/>
              <a:t>user.name</a:t>
            </a:r>
            <a:r>
              <a:rPr lang="pt-BR" dirty="0"/>
              <a:t>” o valor especificado; 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“</a:t>
            </a:r>
            <a:r>
              <a:rPr lang="pt-BR" b="1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E-mail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pt-BR" dirty="0"/>
              <a:t> – é uma instrução de comando para atribuir na variável global “</a:t>
            </a:r>
            <a:r>
              <a:rPr lang="pt-BR" b="1" dirty="0" err="1"/>
              <a:t>user.email</a:t>
            </a:r>
            <a:r>
              <a:rPr lang="pt-BR" dirty="0"/>
              <a:t>” o valor especificado.</a:t>
            </a:r>
            <a:endParaRPr lang="pt-BR" dirty="0">
              <a:solidFill>
                <a:srgbClr val="92D050"/>
              </a:solidFill>
            </a:endParaRPr>
          </a:p>
          <a:p>
            <a:pPr lvl="1"/>
            <a:endParaRPr lang="pt-BR" dirty="0">
              <a:solidFill>
                <a:srgbClr val="92D050"/>
              </a:solidFill>
              <a:highlight>
                <a:srgbClr val="000000"/>
              </a:highlight>
            </a:endParaRPr>
          </a:p>
        </p:txBody>
      </p:sp>
      <p:pic>
        <p:nvPicPr>
          <p:cNvPr id="6" name="Picture 2" descr="Using git commands on Windows">
            <a:extLst>
              <a:ext uri="{FF2B5EF4-FFF2-40B4-BE49-F238E27FC236}">
                <a16:creationId xmlns:a16="http://schemas.microsoft.com/office/drawing/2014/main" id="{7D594660-1A88-42EA-BE48-D5808675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90" y="172436"/>
            <a:ext cx="1072040" cy="107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Imagem 19">
            <a:extLst>
              <a:ext uri="{FF2B5EF4-FFF2-40B4-BE49-F238E27FC236}">
                <a16:creationId xmlns:a16="http://schemas.microsoft.com/office/drawing/2014/main" id="{D8FCCE22-A728-4F5D-BB4E-990462294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" t="10078" r="33198" b="68377"/>
          <a:stretch/>
        </p:blipFill>
        <p:spPr>
          <a:xfrm>
            <a:off x="7075921" y="1740653"/>
            <a:ext cx="4666166" cy="1017666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25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5611-588A-4084-BDD1-61709FA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clonagem do repositório remoto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BD876-ECB1-430C-86F9-79FDD66A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pt-BR" b="1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 – é uma instrução de comando para iniciar a clonagem de um repositório remoto para um ambiente local;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parâmetro “</a:t>
            </a:r>
            <a:r>
              <a:rPr lang="pt-BR" b="1" dirty="0"/>
              <a:t>URL</a:t>
            </a:r>
            <a:r>
              <a:rPr lang="pt-BR" dirty="0"/>
              <a:t>” é obtido na página na qual você foi redirecionado após a criação do repositório na GitHub.</a:t>
            </a:r>
          </a:p>
        </p:txBody>
      </p:sp>
      <p:pic>
        <p:nvPicPr>
          <p:cNvPr id="6" name="Picture 2" descr="Using git commands on Windows">
            <a:extLst>
              <a:ext uri="{FF2B5EF4-FFF2-40B4-BE49-F238E27FC236}">
                <a16:creationId xmlns:a16="http://schemas.microsoft.com/office/drawing/2014/main" id="{7D594660-1A88-42EA-BE48-D5808675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90" y="172436"/>
            <a:ext cx="1072040" cy="107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4265E6-D766-4793-AEA8-C1B551102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3" r="39529" b="9665"/>
          <a:stretch/>
        </p:blipFill>
        <p:spPr>
          <a:xfrm>
            <a:off x="1542226" y="3869362"/>
            <a:ext cx="6191350" cy="1871571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808F163-BE8D-49AF-AFBF-24E0D800F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6" t="3693" r="11813" b="13739"/>
          <a:stretch/>
        </p:blipFill>
        <p:spPr>
          <a:xfrm>
            <a:off x="4637901" y="3707774"/>
            <a:ext cx="4666166" cy="620371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293F1B8-7B7B-4F88-8C90-5013036A25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8" r="2807"/>
          <a:stretch/>
        </p:blipFill>
        <p:spPr>
          <a:xfrm>
            <a:off x="6945051" y="2966421"/>
            <a:ext cx="4718032" cy="800872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18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5611-588A-4084-BDD1-61709FA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alterações locais e sincronizando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BD876-ECB1-430C-86F9-79FDD66A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externamente um arquivo de texto chamado “log.txt” que representa uma mudança em nosso repositório local;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possível verificar se existem mudanças e prepará-las para a sincronização local com a remota, através dos comandos: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status </a:t>
            </a:r>
            <a:r>
              <a:rPr lang="pt-BR" dirty="0"/>
              <a:t> – verifica se existem alterações locais no repositório;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 – adicionam as alterações para que possam ser relacionadas posteriormente através de um </a:t>
            </a:r>
            <a:r>
              <a:rPr lang="pt-BR" dirty="0" err="1"/>
              <a:t>commit</a:t>
            </a:r>
            <a:r>
              <a:rPr lang="pt-BR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 – as mudanças que estava são referenciadas em um </a:t>
            </a:r>
            <a:r>
              <a:rPr lang="pt-BR" dirty="0" err="1"/>
              <a:t>commit</a:t>
            </a:r>
            <a:r>
              <a:rPr lang="pt-BR" dirty="0"/>
              <a:t> e este aguardará uma operação de </a:t>
            </a:r>
            <a:r>
              <a:rPr lang="pt-BR" dirty="0" err="1"/>
              <a:t>push</a:t>
            </a:r>
            <a:r>
              <a:rPr lang="pt-BR" dirty="0"/>
              <a:t> para sincronização remota;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 – os </a:t>
            </a:r>
            <a:r>
              <a:rPr lang="pt-BR" dirty="0" err="1"/>
              <a:t>commits</a:t>
            </a:r>
            <a:r>
              <a:rPr lang="pt-BR" dirty="0"/>
              <a:t> são sincronizados e enviados de um ambiente local para o remoto, caso existam mudanças remotas pendentes será necessário realizar o comando “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/>
              <a:t> – realiza uma busca remota das alterações do repositório e se existir então mudanças serão aplicadas no repositório local, em caso de conflitos será notificado para que sejam corrigidos (comuns em </a:t>
            </a:r>
            <a:r>
              <a:rPr lang="pt-BR" dirty="0" err="1"/>
              <a:t>commits</a:t>
            </a:r>
            <a:r>
              <a:rPr lang="pt-BR" dirty="0"/>
              <a:t> do mesmo arquivo).</a:t>
            </a:r>
          </a:p>
        </p:txBody>
      </p:sp>
      <p:pic>
        <p:nvPicPr>
          <p:cNvPr id="6" name="Picture 2" descr="Using git commands on Windows">
            <a:extLst>
              <a:ext uri="{FF2B5EF4-FFF2-40B4-BE49-F238E27FC236}">
                <a16:creationId xmlns:a16="http://schemas.microsoft.com/office/drawing/2014/main" id="{7D594660-1A88-42EA-BE48-D5808675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90" y="172436"/>
            <a:ext cx="1072040" cy="107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B50BBA9-7D03-4126-9D06-B43393325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5" r="727"/>
          <a:stretch/>
        </p:blipFill>
        <p:spPr>
          <a:xfrm>
            <a:off x="7075922" y="468711"/>
            <a:ext cx="4844610" cy="288210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BD7B1C-045A-469F-9D6E-9D6385A8BF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0" r="3556"/>
          <a:stretch/>
        </p:blipFill>
        <p:spPr>
          <a:xfrm>
            <a:off x="7277939" y="3507186"/>
            <a:ext cx="4440575" cy="1200150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003B26C-B926-4F03-A686-36EC7A5811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5" r="2134"/>
          <a:stretch/>
        </p:blipFill>
        <p:spPr>
          <a:xfrm>
            <a:off x="7277939" y="4863707"/>
            <a:ext cx="4462845" cy="857250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43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5611-588A-4084-BDD1-61709FA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primária do </a:t>
            </a:r>
            <a:r>
              <a:rPr lang="pt-BR" dirty="0" err="1"/>
              <a:t>github</a:t>
            </a:r>
            <a:r>
              <a:rPr lang="pt-BR" dirty="0"/>
              <a:t> desktop (opção 1)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BD876-ECB1-430C-86F9-79FDD66A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“File” selecione a opção “</a:t>
            </a:r>
            <a:r>
              <a:rPr lang="pt-BR" dirty="0" err="1"/>
              <a:t>Options</a:t>
            </a:r>
            <a:r>
              <a:rPr lang="pt-BR" dirty="0"/>
              <a:t>...”;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“</a:t>
            </a:r>
            <a:r>
              <a:rPr lang="pt-BR" dirty="0" err="1"/>
              <a:t>Options</a:t>
            </a:r>
            <a:r>
              <a:rPr lang="pt-BR" dirty="0"/>
              <a:t>” selecione a </a:t>
            </a:r>
            <a:r>
              <a:rPr lang="pt-BR" dirty="0" err="1"/>
              <a:t>tab</a:t>
            </a:r>
            <a:r>
              <a:rPr lang="pt-BR" dirty="0"/>
              <a:t> “</a:t>
            </a:r>
            <a:r>
              <a:rPr lang="pt-BR" dirty="0" err="1"/>
              <a:t>Git</a:t>
            </a:r>
            <a:r>
              <a:rPr lang="pt-BR" dirty="0"/>
              <a:t>” e configure as</a:t>
            </a:r>
            <a:br>
              <a:rPr lang="pt-BR" dirty="0"/>
            </a:br>
            <a:r>
              <a:rPr lang="pt-BR" dirty="0"/>
              <a:t>variáveis globais via GUI: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Name</a:t>
            </a:r>
            <a:r>
              <a:rPr lang="pt-BR" dirty="0"/>
              <a:t> – é o nome do profile cadastrado na</a:t>
            </a:r>
            <a:br>
              <a:rPr lang="pt-BR" dirty="0"/>
            </a:br>
            <a:r>
              <a:rPr lang="pt-BR" dirty="0"/>
              <a:t>plataforma </a:t>
            </a:r>
            <a:r>
              <a:rPr lang="pt-BR" dirty="0" err="1"/>
              <a:t>Git</a:t>
            </a:r>
            <a:r>
              <a:rPr lang="pt-BR" dirty="0"/>
              <a:t> (nesse caso o mesmo da GitHub); e</a:t>
            </a:r>
            <a:br>
              <a:rPr lang="pt-BR" dirty="0"/>
            </a:br>
            <a:r>
              <a:rPr lang="pt-BR" b="1" dirty="0" err="1"/>
              <a:t>Email</a:t>
            </a:r>
            <a:r>
              <a:rPr lang="pt-BR" dirty="0"/>
              <a:t> – é o endereço de e-mail primário associado</a:t>
            </a:r>
            <a:br>
              <a:rPr lang="pt-BR" dirty="0"/>
            </a:br>
            <a:r>
              <a:rPr lang="pt-BR" dirty="0"/>
              <a:t>aquele profile cadastrado na plataforma </a:t>
            </a:r>
            <a:r>
              <a:rPr lang="pt-BR" dirty="0" err="1"/>
              <a:t>Git</a:t>
            </a:r>
            <a:br>
              <a:rPr lang="pt-BR" dirty="0"/>
            </a:br>
            <a:r>
              <a:rPr lang="pt-BR" dirty="0"/>
              <a:t>(por ser GitHub, podem ser associados e-mails </a:t>
            </a:r>
            <a:br>
              <a:rPr lang="pt-BR" dirty="0"/>
            </a:br>
            <a:r>
              <a:rPr lang="pt-BR" dirty="0"/>
              <a:t>secundários também).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configurado clique em “</a:t>
            </a:r>
            <a:r>
              <a:rPr lang="pt-BR" b="1" dirty="0" err="1">
                <a:solidFill>
                  <a:srgbClr val="FFFF00"/>
                </a:solidFill>
              </a:rPr>
              <a:t>Save</a:t>
            </a:r>
            <a:r>
              <a:rPr lang="pt-BR" dirty="0"/>
              <a:t>”.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1855477-7C3D-4C4A-91B1-C7010760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11" y="48357"/>
            <a:ext cx="1320198" cy="13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Imagem 17">
            <a:extLst>
              <a:ext uri="{FF2B5EF4-FFF2-40B4-BE49-F238E27FC236}">
                <a16:creationId xmlns:a16="http://schemas.microsoft.com/office/drawing/2014/main" id="{3AB76CFE-6F2C-4275-B54A-8BFD0BE9B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" t="403" r="-16" b="9578"/>
          <a:stretch/>
        </p:blipFill>
        <p:spPr>
          <a:xfrm>
            <a:off x="7018256" y="315701"/>
            <a:ext cx="4873624" cy="2986640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Espaço Reservado para Imagem 12">
            <a:extLst>
              <a:ext uri="{FF2B5EF4-FFF2-40B4-BE49-F238E27FC236}">
                <a16:creationId xmlns:a16="http://schemas.microsoft.com/office/drawing/2014/main" id="{DF8484C5-CE6F-4D10-A9ED-0ABB59D54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1748" b="1941"/>
          <a:stretch/>
        </p:blipFill>
        <p:spPr>
          <a:xfrm>
            <a:off x="5965020" y="2710249"/>
            <a:ext cx="4824196" cy="32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09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5611-588A-4084-BDD1-61709FA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primária do </a:t>
            </a:r>
            <a:r>
              <a:rPr lang="pt-BR" dirty="0" err="1"/>
              <a:t>github</a:t>
            </a:r>
            <a:r>
              <a:rPr lang="pt-BR" dirty="0"/>
              <a:t> desktop (opção 2)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BD876-ECB1-430C-86F9-79FDD66A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“File” selecione a opção “</a:t>
            </a:r>
            <a:r>
              <a:rPr lang="pt-BR" dirty="0" err="1"/>
              <a:t>Options</a:t>
            </a:r>
            <a:r>
              <a:rPr lang="pt-BR" dirty="0"/>
              <a:t>...”;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“</a:t>
            </a:r>
            <a:r>
              <a:rPr lang="pt-BR" dirty="0" err="1"/>
              <a:t>Options</a:t>
            </a:r>
            <a:r>
              <a:rPr lang="pt-BR" dirty="0"/>
              <a:t>” selecione a </a:t>
            </a:r>
            <a:r>
              <a:rPr lang="pt-BR" dirty="0" err="1"/>
              <a:t>tab</a:t>
            </a:r>
            <a:r>
              <a:rPr lang="pt-BR" dirty="0"/>
              <a:t> “</a:t>
            </a:r>
            <a:r>
              <a:rPr lang="pt-BR" dirty="0" err="1"/>
              <a:t>Accounts</a:t>
            </a:r>
            <a:r>
              <a:rPr lang="pt-BR" dirty="0"/>
              <a:t>” e realize</a:t>
            </a:r>
            <a:br>
              <a:rPr lang="pt-BR" dirty="0"/>
            </a:br>
            <a:r>
              <a:rPr lang="pt-BR" dirty="0"/>
              <a:t>seu login através de sua conta na GitHub;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Assim após concluído a configuração é feita</a:t>
            </a:r>
            <a:br>
              <a:rPr lang="pt-BR" dirty="0"/>
            </a:br>
            <a:r>
              <a:rPr lang="pt-BR" dirty="0"/>
              <a:t>de forma dinâmica.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1855477-7C3D-4C4A-91B1-C7010760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11" y="48357"/>
            <a:ext cx="1320198" cy="13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Imagem 17">
            <a:extLst>
              <a:ext uri="{FF2B5EF4-FFF2-40B4-BE49-F238E27FC236}">
                <a16:creationId xmlns:a16="http://schemas.microsoft.com/office/drawing/2014/main" id="{3AB76CFE-6F2C-4275-B54A-8BFD0BE9B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" t="403" r="-16" b="9578"/>
          <a:stretch/>
        </p:blipFill>
        <p:spPr>
          <a:xfrm>
            <a:off x="7018256" y="315701"/>
            <a:ext cx="4873624" cy="2986640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7DE190-1BDB-4FA0-929D-AFCCECB4E3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" t="1940" r="789" b="1940"/>
          <a:stretch/>
        </p:blipFill>
        <p:spPr>
          <a:xfrm>
            <a:off x="5944139" y="3034618"/>
            <a:ext cx="5572358" cy="3024306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929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5611-588A-4084-BDD1-61709FA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clonagem do repositório remoto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BD876-ECB1-430C-86F9-79FDD66A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canto superior esquerdo clique no elemento</a:t>
            </a:r>
            <a:br>
              <a:rPr lang="pt-BR" dirty="0"/>
            </a:br>
            <a:r>
              <a:rPr lang="pt-BR" dirty="0"/>
              <a:t>que está sendo sinalizado pela seta vermelha;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esse procedimento, clique no botão “</a:t>
            </a:r>
            <a:r>
              <a:rPr lang="pt-BR" dirty="0" err="1"/>
              <a:t>Add</a:t>
            </a:r>
            <a:r>
              <a:rPr lang="pt-BR" dirty="0"/>
              <a:t>” e depois</a:t>
            </a:r>
            <a:br>
              <a:rPr lang="pt-BR" dirty="0"/>
            </a:br>
            <a:r>
              <a:rPr lang="pt-BR" dirty="0"/>
              <a:t>na opção “Clone </a:t>
            </a:r>
            <a:r>
              <a:rPr lang="pt-BR" dirty="0" err="1"/>
              <a:t>repository</a:t>
            </a:r>
            <a:r>
              <a:rPr lang="pt-BR" dirty="0"/>
              <a:t>...”;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Selecione o repositório criado recentemente na GitHub</a:t>
            </a:r>
            <a:br>
              <a:rPr lang="pt-BR" dirty="0"/>
            </a:br>
            <a:r>
              <a:rPr lang="pt-BR" dirty="0"/>
              <a:t>colocando o nome dele para pesquisa;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isso selecione e clique no botão “</a:t>
            </a:r>
            <a:r>
              <a:rPr lang="pt-BR" b="1" dirty="0">
                <a:solidFill>
                  <a:srgbClr val="FFFF00"/>
                </a:solidFill>
              </a:rPr>
              <a:t>Clone</a:t>
            </a:r>
            <a:r>
              <a:rPr lang="pt-BR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9464530-85CB-4A32-AAB5-6BC857D4E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11" y="48357"/>
            <a:ext cx="1320198" cy="13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5A44E7-9DA7-44ED-ABB6-8E6A72148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3"/>
          <a:stretch/>
        </p:blipFill>
        <p:spPr>
          <a:xfrm>
            <a:off x="6911545" y="215300"/>
            <a:ext cx="4950942" cy="2158230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6F7FE58A-E2E3-4DD4-A7C9-E3B3948C06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6" t="159" r="-16" b="991"/>
          <a:stretch/>
        </p:blipFill>
        <p:spPr>
          <a:xfrm>
            <a:off x="6437145" y="1651069"/>
            <a:ext cx="5548910" cy="320678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8B5BE44-6638-4237-9047-87775BE5F6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3" t="1519" r="2737" b="2612"/>
          <a:stretch/>
        </p:blipFill>
        <p:spPr>
          <a:xfrm>
            <a:off x="6268995" y="2934773"/>
            <a:ext cx="3632886" cy="3622546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8B7E0EA-C680-428E-85C5-F8C619E5C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8041" y="4860045"/>
            <a:ext cx="3723504" cy="1529572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62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5F2FF-5C5D-43C6-A106-1FC2EA1A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GIT?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9AE92F-5F82-4312-9AE4-A49C1295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Os principais detalhes sobre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D51B0A32-265F-4C73-8E81-EF2F3608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48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5611-588A-4084-BDD1-61709FA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alterações locais e sincronizando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BD876-ECB1-430C-86F9-79FDD66A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Analogamente no procedimento anterior, clique com o botão direito do mouse em</a:t>
            </a:r>
            <a:br>
              <a:rPr lang="pt-BR" dirty="0"/>
            </a:br>
            <a:r>
              <a:rPr lang="pt-BR" dirty="0"/>
              <a:t>cima do nome do repositório que foi criado recentemente através da GitHub;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que tenhamos acesso a ele selecione a opção “Show in Explorer” e assim uma pasta será aberta com todo o conteúdo que foi clonado da origem para o nosso ambiente local;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Neste exemplo vamos excluir um arquivo e publicar as modificações.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9DF7854-CB46-4F6D-8B0D-47F52494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11" y="48357"/>
            <a:ext cx="1320198" cy="13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CB992F-FA31-4B39-8067-D9035BC8A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3"/>
          <a:stretch/>
        </p:blipFill>
        <p:spPr>
          <a:xfrm>
            <a:off x="6911545" y="215300"/>
            <a:ext cx="4950942" cy="2158230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4A5E062-EA95-413B-88BD-E1CF155E4B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7" r="73243" b="55384"/>
          <a:stretch/>
        </p:blipFill>
        <p:spPr>
          <a:xfrm>
            <a:off x="7587201" y="1103871"/>
            <a:ext cx="4027256" cy="3723503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61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5611-588A-4084-BDD1-61709FA7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alterações locais e sincronizando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BD876-ECB1-430C-86F9-79FDD66A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Assim que realizamos modificações externas, estas são identificadas pelo GitHub Desktop;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que as mudanças sejam submetidas, devemos criar um </a:t>
            </a:r>
            <a:r>
              <a:rPr lang="pt-BR" dirty="0" err="1"/>
              <a:t>commit</a:t>
            </a:r>
            <a:r>
              <a:rPr lang="pt-BR" dirty="0"/>
              <a:t> onde o nome do </a:t>
            </a:r>
            <a:r>
              <a:rPr lang="pt-BR" dirty="0" err="1"/>
              <a:t>commit</a:t>
            </a:r>
            <a:r>
              <a:rPr lang="pt-BR" dirty="0"/>
              <a:t> será obrigatório e a descrição opcional;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fornecer o nome do </a:t>
            </a:r>
            <a:r>
              <a:rPr lang="pt-BR" dirty="0" err="1"/>
              <a:t>commit</a:t>
            </a:r>
            <a:r>
              <a:rPr lang="pt-BR" dirty="0"/>
              <a:t>, clique em “</a:t>
            </a:r>
            <a:r>
              <a:rPr lang="pt-BR" b="1" dirty="0" err="1">
                <a:solidFill>
                  <a:srgbClr val="FFFF00"/>
                </a:solidFill>
              </a:rPr>
              <a:t>Commit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r>
              <a:rPr lang="pt-BR" b="1" dirty="0" err="1">
                <a:solidFill>
                  <a:srgbClr val="FFFF00"/>
                </a:solidFill>
              </a:rPr>
              <a:t>to</a:t>
            </a:r>
            <a:r>
              <a:rPr lang="pt-BR" b="1" dirty="0">
                <a:solidFill>
                  <a:srgbClr val="FFFF00"/>
                </a:solidFill>
              </a:rPr>
              <a:t> master</a:t>
            </a:r>
            <a:r>
              <a:rPr lang="pt-BR" dirty="0"/>
              <a:t>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Feito isto você deve clicar em “</a:t>
            </a:r>
            <a:r>
              <a:rPr lang="pt-BR" b="1" dirty="0" err="1">
                <a:solidFill>
                  <a:srgbClr val="FFFF00"/>
                </a:solidFill>
              </a:rPr>
              <a:t>Push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r>
              <a:rPr lang="pt-BR" b="1" dirty="0" err="1">
                <a:solidFill>
                  <a:srgbClr val="FFFF00"/>
                </a:solidFill>
              </a:rPr>
              <a:t>origin</a:t>
            </a:r>
            <a:r>
              <a:rPr lang="pt-BR" dirty="0"/>
              <a:t>” e as mudanças</a:t>
            </a:r>
            <a:br>
              <a:rPr lang="pt-BR" dirty="0"/>
            </a:br>
            <a:r>
              <a:rPr lang="pt-BR" dirty="0"/>
              <a:t>serão sincronizadas com a origem e aplicadas</a:t>
            </a:r>
            <a:br>
              <a:rPr lang="pt-BR" dirty="0"/>
            </a:br>
            <a:r>
              <a:rPr lang="pt-BR" dirty="0"/>
              <a:t>apropriadamente no repositório.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9DF7854-CB46-4F6D-8B0D-47F52494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11" y="48357"/>
            <a:ext cx="1320198" cy="132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EE42FB7-CC8C-4203-A268-BBD256E4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511" y="1368555"/>
            <a:ext cx="4303792" cy="1783490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3AE0510-32EE-4427-816D-187EEB69B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02" r="7440"/>
          <a:stretch/>
        </p:blipFill>
        <p:spPr>
          <a:xfrm>
            <a:off x="8665538" y="2839870"/>
            <a:ext cx="3279949" cy="1338205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75AD1B6-2DED-4980-8AFE-67347CBBF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760" y="4546844"/>
            <a:ext cx="5532950" cy="1701556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433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9265B-24BD-4E2C-9E79-03F2A161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Vendo as alterações na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42841153-D288-44C0-8240-551F9CC399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38" b="946"/>
          <a:stretch/>
        </p:blipFill>
        <p:spPr>
          <a:xfrm>
            <a:off x="1141411" y="378941"/>
            <a:ext cx="9912354" cy="3731739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005763-530C-4054-9077-8EAB8F107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Se acessarmos a URL que foi criada para hospedar nosso repositório, lá conterá todas as mudanças que realizamos localmente e assim sincronizadas através do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</p:txBody>
      </p:sp>
      <p:pic>
        <p:nvPicPr>
          <p:cNvPr id="6" name="Imagem 5" descr="Desenho de um cachorro&#10;&#10;Descrição gerada automaticamente">
            <a:extLst>
              <a:ext uri="{FF2B5EF4-FFF2-40B4-BE49-F238E27FC236}">
                <a16:creationId xmlns:a16="http://schemas.microsoft.com/office/drawing/2014/main" id="{FF12BA07-AFA0-4775-9337-0931C192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636" y="5565859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08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DBE9-0662-468D-BAAB-362531C7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82998-67CF-4C04-B88E-64EBB9C4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838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08805-9296-4F73-968F-36A43B69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73" y="1404273"/>
            <a:ext cx="5934508" cy="1639886"/>
          </a:xfrm>
        </p:spPr>
        <p:txBody>
          <a:bodyPr/>
          <a:lstStyle/>
          <a:p>
            <a:r>
              <a:rPr lang="pt-BR" dirty="0"/>
              <a:t>Nádio </a:t>
            </a:r>
            <a:r>
              <a:rPr lang="pt-BR" dirty="0" err="1"/>
              <a:t>dib</a:t>
            </a:r>
            <a:endParaRPr lang="pt-BR" dirty="0"/>
          </a:p>
        </p:txBody>
      </p:sp>
      <p:pic>
        <p:nvPicPr>
          <p:cNvPr id="6" name="Espaço Reservado para Imagem 5" descr="Pessoa sorrindo com cidade ao fundo&#10;&#10;Descrição gerada automaticamente">
            <a:extLst>
              <a:ext uri="{FF2B5EF4-FFF2-40B4-BE49-F238E27FC236}">
                <a16:creationId xmlns:a16="http://schemas.microsoft.com/office/drawing/2014/main" id="{E359B1DA-F62B-4D96-904B-01B4797345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91" t="4489" r="3491"/>
          <a:stretch/>
        </p:blipFill>
        <p:spPr>
          <a:xfrm>
            <a:off x="1133173" y="594908"/>
            <a:ext cx="1576296" cy="161873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46CD3B-B21A-4750-A046-84FA0493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173" y="3121585"/>
            <a:ext cx="5934511" cy="3541714"/>
          </a:xfrm>
        </p:spPr>
        <p:txBody>
          <a:bodyPr/>
          <a:lstStyle/>
          <a:p>
            <a:r>
              <a:rPr lang="pt-BR" sz="2400" dirty="0"/>
              <a:t>Contatos</a:t>
            </a:r>
            <a:endParaRPr lang="pt-BR" u="sng" dirty="0"/>
          </a:p>
        </p:txBody>
      </p:sp>
      <p:pic>
        <p:nvPicPr>
          <p:cNvPr id="16" name="Imagem 15" descr="Código QR&#10;&#10;Descrição gerada automaticamente">
            <a:extLst>
              <a:ext uri="{FF2B5EF4-FFF2-40B4-BE49-F238E27FC236}">
                <a16:creationId xmlns:a16="http://schemas.microsoft.com/office/drawing/2014/main" id="{6FE511AD-E328-4D16-B859-78E64BEE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81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 descr="Código QR&#10;&#10;Descrição gerada automaticamente">
            <a:extLst>
              <a:ext uri="{FF2B5EF4-FFF2-40B4-BE49-F238E27FC236}">
                <a16:creationId xmlns:a16="http://schemas.microsoft.com/office/drawing/2014/main" id="{06E327A2-0468-4F46-BF5E-6B8DD90B4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427" y="776230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 descr="Código QR&#10;&#10;Descrição gerada automaticamente">
            <a:extLst>
              <a:ext uri="{FF2B5EF4-FFF2-40B4-BE49-F238E27FC236}">
                <a16:creationId xmlns:a16="http://schemas.microsoft.com/office/drawing/2014/main" id="{3939F49B-FFFB-448B-8763-5CF8CAD9E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427" y="3813842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m 21" descr="Código QR&#10;&#10;Descrição gerada automaticamente">
            <a:extLst>
              <a:ext uri="{FF2B5EF4-FFF2-40B4-BE49-F238E27FC236}">
                <a16:creationId xmlns:a16="http://schemas.microsoft.com/office/drawing/2014/main" id="{370CEB0F-3CF0-4F61-A50B-856E3996D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680" y="767714"/>
            <a:ext cx="2700000" cy="27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01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B8BBF-88E8-464D-A0C6-8361A200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5331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67FCC-F4A5-47DD-A519-E527B53C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git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28B36-2152-4FCE-8ACD-F939FD63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é uma ferramenta de controle de versionamento distribuído utilizado por desenvolvedores de software (programadores);</a:t>
            </a:r>
          </a:p>
          <a:p>
            <a:r>
              <a:rPr lang="pt-BR" dirty="0"/>
              <a:t>É mundialmente utilizado, além de ser essencial para manter o desenvolvimento fluido durante o processo de alteração do código-fonte ou recursos daquele software em questão;</a:t>
            </a:r>
          </a:p>
          <a:p>
            <a:r>
              <a:rPr lang="pt-BR" dirty="0"/>
              <a:t>Útil para escalonar o desenvolvimento simultâneo de um ou vários softwares em times de desenvolvimento pequeno, médio ou grande (corporativos) porte.</a:t>
            </a:r>
          </a:p>
        </p:txBody>
      </p:sp>
      <p:pic>
        <p:nvPicPr>
          <p:cNvPr id="1026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1B879ECA-795C-44FC-9FBE-E05B155FF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9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71E5A-A060-4208-9BB9-602C1960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utilizar na prática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88450-5887-49CF-934D-E67DB580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Afinal, para que serve? Realmente ajuda?</a:t>
            </a:r>
          </a:p>
        </p:txBody>
      </p:sp>
    </p:spTree>
    <p:extLst>
      <p:ext uri="{BB962C8B-B14F-4D97-AF65-F5344CB8AC3E}">
        <p14:creationId xmlns:p14="http://schemas.microsoft.com/office/powerpoint/2010/main" val="255385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A958C-A32F-4BA0-BE95-78210D63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utilizar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29E19-38DE-4FEB-813B-9E2CEE04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De fato, é uma tremenda ferramenta e tem seu devido objetivo;</a:t>
            </a:r>
          </a:p>
          <a:p>
            <a:r>
              <a:rPr lang="pt-BR" dirty="0"/>
              <a:t>Auxilia os desenvolvedores na organização mais eficaz do código-fonte de um software;</a:t>
            </a:r>
          </a:p>
          <a:p>
            <a:r>
              <a:rPr lang="pt-BR" dirty="0"/>
              <a:t>Evita o procedimento de “enviar todo o código-fonte” para outro membro da equipe para verificar se está “funcionando” corretamente (não confundir com imagens Docker);</a:t>
            </a:r>
          </a:p>
          <a:p>
            <a:r>
              <a:rPr lang="pt-BR" dirty="0"/>
              <a:t> Habilidade de reverter alterações já submetidas no projeto de forma dinâmica e recursiva;</a:t>
            </a:r>
          </a:p>
          <a:p>
            <a:r>
              <a:rPr lang="pt-BR" dirty="0"/>
              <a:t>Desenvolvimento paralelo utilizando várias ramificações (</a:t>
            </a:r>
            <a:r>
              <a:rPr lang="pt-BR" dirty="0" err="1"/>
              <a:t>branch</a:t>
            </a:r>
            <a:r>
              <a:rPr lang="pt-BR" dirty="0"/>
              <a:t>), podendo serem mescladas na origem ou em outras ramificações ou mesmo descontinuadas (ex.: ser obsoleto);</a:t>
            </a:r>
          </a:p>
          <a:p>
            <a:r>
              <a:rPr lang="pt-BR" dirty="0"/>
              <a:t>Controlar a versão daquele estado atual através de </a:t>
            </a:r>
            <a:r>
              <a:rPr lang="pt-BR" dirty="0" err="1"/>
              <a:t>tags</a:t>
            </a:r>
            <a:r>
              <a:rPr lang="pt-BR" dirty="0"/>
              <a:t> etc.</a:t>
            </a:r>
          </a:p>
        </p:txBody>
      </p:sp>
      <p:pic>
        <p:nvPicPr>
          <p:cNvPr id="4" name="Picture 2" descr="Git Icon of Flat style - Available in SVG, PNG, EPS, AI &amp; Icon fonts">
            <a:extLst>
              <a:ext uri="{FF2B5EF4-FFF2-40B4-BE49-F238E27FC236}">
                <a16:creationId xmlns:a16="http://schemas.microsoft.com/office/drawing/2014/main" id="{23063304-23D1-427B-A1AC-2F727F33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1" y="1386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78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731AA-EA01-4CAD-B814-70E87558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31AB9-860F-4F29-835C-2A8686BF0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Desenho de um cachorro&#10;&#10;Descrição gerada automaticamente">
            <a:extLst>
              <a:ext uri="{FF2B5EF4-FFF2-40B4-BE49-F238E27FC236}">
                <a16:creationId xmlns:a16="http://schemas.microsoft.com/office/drawing/2014/main" id="{B72E9234-481A-413D-A19F-CD97549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3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60F74-224E-44FC-959E-3DC7952C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1C502-26D7-4F91-8440-903CE9CE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 GitHub é uma plataforma de hospedagem de projetos open </a:t>
            </a:r>
            <a:r>
              <a:rPr lang="pt-BR" dirty="0" err="1"/>
              <a:t>source</a:t>
            </a:r>
            <a:r>
              <a:rPr lang="pt-BR" dirty="0"/>
              <a:t> (código livre), privados ou corporativos (</a:t>
            </a:r>
            <a:r>
              <a:rPr lang="pt-BR" dirty="0" err="1"/>
              <a:t>enterprise</a:t>
            </a:r>
            <a:r>
              <a:rPr lang="pt-BR" dirty="0"/>
              <a:t>);</a:t>
            </a:r>
          </a:p>
          <a:p>
            <a:r>
              <a:rPr lang="pt-BR" dirty="0"/>
              <a:t>Possui inúmeros colaboradores em todo o mundo;</a:t>
            </a:r>
          </a:p>
          <a:p>
            <a:r>
              <a:rPr lang="pt-BR" dirty="0"/>
              <a:t>Atualmente, esta plataforma vem integrando outras funcionalidades além da hospedagem gratuita* de código-fonte de projetos como: </a:t>
            </a:r>
            <a:r>
              <a:rPr lang="pt-BR" dirty="0" err="1"/>
              <a:t>Advisories</a:t>
            </a:r>
            <a:r>
              <a:rPr lang="pt-BR" dirty="0"/>
              <a:t>, Marketplace, </a:t>
            </a:r>
            <a:r>
              <a:rPr lang="pt-BR" dirty="0" err="1"/>
              <a:t>Actions</a:t>
            </a:r>
            <a:r>
              <a:rPr lang="pt-BR" dirty="0"/>
              <a:t>, </a:t>
            </a:r>
            <a:r>
              <a:rPr lang="pt-BR" dirty="0" err="1"/>
              <a:t>Organization</a:t>
            </a:r>
            <a:r>
              <a:rPr lang="pt-BR" dirty="0"/>
              <a:t>, </a:t>
            </a:r>
            <a:r>
              <a:rPr lang="pt-BR" dirty="0" err="1"/>
              <a:t>Teams</a:t>
            </a:r>
            <a:r>
              <a:rPr lang="pt-BR" dirty="0"/>
              <a:t>, GH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 etc.;</a:t>
            </a:r>
          </a:p>
          <a:p>
            <a:r>
              <a:rPr lang="pt-BR" dirty="0"/>
              <a:t>A GitHub possui mais de 50 milhões de usuários e conta com mais 200 milhões de repositórios cadastrados, segundo publicação mais recente da própria plataforma;</a:t>
            </a:r>
          </a:p>
          <a:p>
            <a:r>
              <a:rPr lang="pt-BR" dirty="0"/>
              <a:t>É a maior plataforma de hospedagem de projetos do mundo.</a:t>
            </a:r>
          </a:p>
        </p:txBody>
      </p:sp>
      <p:pic>
        <p:nvPicPr>
          <p:cNvPr id="4" name="Imagem 3" descr="Desenho de um cachorro&#10;&#10;Descrição gerada automaticamente">
            <a:extLst>
              <a:ext uri="{FF2B5EF4-FFF2-40B4-BE49-F238E27FC236}">
                <a16:creationId xmlns:a16="http://schemas.microsoft.com/office/drawing/2014/main" id="{7AC7C340-515C-4A24-A70D-43BCD8C0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869" y="609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7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6FA5E-2B50-4AF8-A204-72A14C84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Plataformas alternativas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2BB900-35BA-4745-BD06-E262EAEC5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Outras principais opções para hospedagem semelhantes ao GitHub.</a:t>
            </a: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CE1ECC7-8B54-475D-A680-18A0A40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772" y="254965"/>
            <a:ext cx="1441280" cy="1441274"/>
          </a:xfrm>
          <a:prstGeom prst="rect">
            <a:avLst/>
          </a:prstGeom>
        </p:spPr>
      </p:pic>
      <p:pic>
        <p:nvPicPr>
          <p:cNvPr id="2050" name="Picture 2" descr="Bitbucket Icon of Flat style - Available in SVG, PNG, EPS, AI &amp; Icon fonts">
            <a:extLst>
              <a:ext uri="{FF2B5EF4-FFF2-40B4-BE49-F238E27FC236}">
                <a16:creationId xmlns:a16="http://schemas.microsoft.com/office/drawing/2014/main" id="{99A41BC1-9D85-42DC-8B33-B319F486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480" y="702275"/>
            <a:ext cx="988542" cy="98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urceforge.net | UserLogos.org">
            <a:extLst>
              <a:ext uri="{FF2B5EF4-FFF2-40B4-BE49-F238E27FC236}">
                <a16:creationId xmlns:a16="http://schemas.microsoft.com/office/drawing/2014/main" id="{DD44AFBC-16C6-4C47-B2DF-AEAFB2B7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751" y="1690817"/>
            <a:ext cx="1073428" cy="8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mmercial subscriptions and joining Launchpad — Launchpad tour">
            <a:extLst>
              <a:ext uri="{FF2B5EF4-FFF2-40B4-BE49-F238E27FC236}">
                <a16:creationId xmlns:a16="http://schemas.microsoft.com/office/drawing/2014/main" id="{ACE8E321-162D-4EE3-A6D8-84F8190E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179" y="1690817"/>
            <a:ext cx="1037968" cy="75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9C1A2EBD-FA01-405A-A493-955256B3F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2714" y="2448519"/>
            <a:ext cx="724930" cy="874866"/>
          </a:xfrm>
          <a:prstGeom prst="rect">
            <a:avLst/>
          </a:prstGeom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0AC79D01-A9ED-42B0-AA42-5FD66906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044" y="2324100"/>
            <a:ext cx="691978" cy="69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Gogs Discussion">
            <a:extLst>
              <a:ext uri="{FF2B5EF4-FFF2-40B4-BE49-F238E27FC236}">
                <a16:creationId xmlns:a16="http://schemas.microsoft.com/office/drawing/2014/main" id="{F37BF0BA-43C2-4A2F-8373-16C0A04B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04" y="3325431"/>
            <a:ext cx="1219200" cy="46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2BECDB0B-4BB4-4124-92B2-7A2C562E72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91747" y="337402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7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363636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275</TotalTime>
  <Words>1506</Words>
  <Application>Microsoft Office PowerPoint</Application>
  <PresentationFormat>Widescreen</PresentationFormat>
  <Paragraphs>137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Consolas</vt:lpstr>
      <vt:lpstr>Tw Cen MT</vt:lpstr>
      <vt:lpstr>Circuito</vt:lpstr>
      <vt:lpstr>Aprendendo a utilizar git com github</vt:lpstr>
      <vt:lpstr>sumário</vt:lpstr>
      <vt:lpstr>O que é GIT?</vt:lpstr>
      <vt:lpstr>O que é git?</vt:lpstr>
      <vt:lpstr>Vantagens de utilizar na prática</vt:lpstr>
      <vt:lpstr>Vantagens de utilizar na prática</vt:lpstr>
      <vt:lpstr>Sobre a github</vt:lpstr>
      <vt:lpstr>Sobre a github</vt:lpstr>
      <vt:lpstr>Plataformas alternativas</vt:lpstr>
      <vt:lpstr>Plataformas alternativas</vt:lpstr>
      <vt:lpstr>Sobre o git bash e o github desktop</vt:lpstr>
      <vt:lpstr>Sobre o git bash</vt:lpstr>
      <vt:lpstr>Figura 1</vt:lpstr>
      <vt:lpstr>Figura 2</vt:lpstr>
      <vt:lpstr>Sobre o github desktop</vt:lpstr>
      <vt:lpstr>Figura 3</vt:lpstr>
      <vt:lpstr>Utilizando Git bash e github desktop em repositórios da github</vt:lpstr>
      <vt:lpstr>Git bash e github desktop em repositórios da github</vt:lpstr>
      <vt:lpstr>Criando um repositório na github</vt:lpstr>
      <vt:lpstr>Criando um repositório na github</vt:lpstr>
      <vt:lpstr>Criando um repositório na github</vt:lpstr>
      <vt:lpstr>Criando um repositório na github</vt:lpstr>
      <vt:lpstr>Configuração primária do git bash</vt:lpstr>
      <vt:lpstr>Configuração primária do git bash</vt:lpstr>
      <vt:lpstr>Realizando clonagem do repositório remoto</vt:lpstr>
      <vt:lpstr>Realizando alterações locais e sincronizando</vt:lpstr>
      <vt:lpstr>Configuração primária do github desktop (opção 1)</vt:lpstr>
      <vt:lpstr>Configuração primária do github desktop (opção 2)</vt:lpstr>
      <vt:lpstr>Realizando clonagem do repositório remoto</vt:lpstr>
      <vt:lpstr>Realizando alterações locais e sincronizando</vt:lpstr>
      <vt:lpstr>Realizando alterações locais e sincronizando</vt:lpstr>
      <vt:lpstr>Vendo as alterações na github</vt:lpstr>
      <vt:lpstr>Dúvidas?</vt:lpstr>
      <vt:lpstr>Nádio dib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a utilizar git com github</dc:title>
  <dc:creator>devwarlt</dc:creator>
  <cp:lastModifiedBy>devwarlt</cp:lastModifiedBy>
  <cp:revision>130</cp:revision>
  <dcterms:created xsi:type="dcterms:W3CDTF">2020-10-21T15:39:19Z</dcterms:created>
  <dcterms:modified xsi:type="dcterms:W3CDTF">2020-10-21T20:14:28Z</dcterms:modified>
</cp:coreProperties>
</file>