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61" r:id="rId6"/>
    <p:sldId id="263" r:id="rId7"/>
    <p:sldId id="266" r:id="rId8"/>
    <p:sldId id="262" r:id="rId9"/>
    <p:sldId id="264" r:id="rId10"/>
    <p:sldId id="265" r:id="rId11"/>
    <p:sldId id="267" r:id="rId12"/>
    <p:sldId id="259" r:id="rId13"/>
    <p:sldId id="269" r:id="rId14"/>
    <p:sldId id="270" r:id="rId15"/>
    <p:sldId id="274" r:id="rId16"/>
    <p:sldId id="272" r:id="rId17"/>
    <p:sldId id="273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2F1C7-D913-4DF9-B0DE-A81B54471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Arquitetura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D12345-055E-4CFE-BBD3-72744CC6BD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Nádio </a:t>
            </a:r>
            <a:r>
              <a:rPr lang="pt-BR" dirty="0" err="1"/>
              <a:t>dib</a:t>
            </a:r>
            <a:r>
              <a:rPr lang="pt-BR" dirty="0"/>
              <a:t> – eng. Software</a:t>
            </a:r>
          </a:p>
          <a:p>
            <a:r>
              <a:rPr lang="pt-BR" dirty="0" err="1"/>
              <a:t>uniprojeção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8720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32613-7E45-4C20-A2F6-7118D0D3E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3496490" cy="1639886"/>
          </a:xfrm>
        </p:spPr>
        <p:txBody>
          <a:bodyPr/>
          <a:lstStyle/>
          <a:p>
            <a:r>
              <a:rPr lang="pt-BR" dirty="0"/>
              <a:t>Figura 4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CDAAE1-0A91-4FB5-985B-72CABAC8F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3496492" cy="3541714"/>
          </a:xfrm>
        </p:spPr>
        <p:txBody>
          <a:bodyPr/>
          <a:lstStyle/>
          <a:p>
            <a:r>
              <a:rPr lang="pt-BR" dirty="0"/>
              <a:t>Código-fonte parcial da classe “</a:t>
            </a:r>
            <a:r>
              <a:rPr lang="pt-BR" dirty="0" err="1"/>
              <a:t>PacketManager</a:t>
            </a:r>
            <a:r>
              <a:rPr lang="pt-BR" dirty="0"/>
              <a:t>” responsável em delegar as obrigações para os </a:t>
            </a:r>
            <a:r>
              <a:rPr lang="pt-BR" dirty="0" err="1"/>
              <a:t>Handlers</a:t>
            </a:r>
            <a:r>
              <a:rPr lang="pt-BR" dirty="0"/>
              <a:t> dinamicamente.</a:t>
            </a:r>
          </a:p>
        </p:txBody>
      </p:sp>
      <p:pic>
        <p:nvPicPr>
          <p:cNvPr id="12" name="Espaço Reservado para Imagem 11">
            <a:extLst>
              <a:ext uri="{FF2B5EF4-FFF2-40B4-BE49-F238E27FC236}">
                <a16:creationId xmlns:a16="http://schemas.microsoft.com/office/drawing/2014/main" id="{F925C32F-41C6-4E3E-A233-790E5063E71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581" r="774"/>
          <a:stretch/>
        </p:blipFill>
        <p:spPr>
          <a:xfrm>
            <a:off x="5148649" y="195603"/>
            <a:ext cx="5222790" cy="646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9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EC941-5086-42DB-A108-CC6F1EB01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2870416" cy="1639886"/>
          </a:xfrm>
        </p:spPr>
        <p:txBody>
          <a:bodyPr/>
          <a:lstStyle/>
          <a:p>
            <a:r>
              <a:rPr lang="pt-BR" dirty="0"/>
              <a:t>Figura 5</a:t>
            </a:r>
          </a:p>
        </p:txBody>
      </p:sp>
      <p:pic>
        <p:nvPicPr>
          <p:cNvPr id="5" name="Espaço Reservado para Imagem 4">
            <a:extLst>
              <a:ext uri="{FF2B5EF4-FFF2-40B4-BE49-F238E27FC236}">
                <a16:creationId xmlns:a16="http://schemas.microsoft.com/office/drawing/2014/main" id="{3E25C12C-2C4C-4BCF-84CE-F9BEACF747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591" r="133" b="2946"/>
          <a:stretch/>
        </p:blipFill>
        <p:spPr>
          <a:xfrm>
            <a:off x="4674502" y="1887030"/>
            <a:ext cx="6410217" cy="3083939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0F4A8F-8760-467C-9CE3-5B2D168BF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2870417" cy="3541714"/>
          </a:xfrm>
        </p:spPr>
        <p:txBody>
          <a:bodyPr/>
          <a:lstStyle/>
          <a:p>
            <a:r>
              <a:rPr lang="pt-BR" dirty="0"/>
              <a:t>Código-fonte da interface “</a:t>
            </a:r>
            <a:r>
              <a:rPr lang="pt-BR" dirty="0" err="1"/>
              <a:t>IHandler</a:t>
            </a:r>
            <a:r>
              <a:rPr lang="pt-BR" dirty="0"/>
              <a:t>” no qual é implementada nas classes que utilizam o padrão </a:t>
            </a:r>
            <a:r>
              <a:rPr lang="pt-BR" u="sng" dirty="0"/>
              <a:t>Chain </a:t>
            </a:r>
            <a:r>
              <a:rPr lang="pt-BR" u="sng" dirty="0" err="1"/>
              <a:t>of</a:t>
            </a:r>
            <a:r>
              <a:rPr lang="pt-BR" u="sng" dirty="0"/>
              <a:t> </a:t>
            </a:r>
            <a:r>
              <a:rPr lang="pt-BR" u="sng" dirty="0" err="1"/>
              <a:t>Responsibility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634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2040C-97CC-40B6-AC9F-D933238C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419226"/>
            <a:ext cx="9906000" cy="2852737"/>
          </a:xfrm>
        </p:spPr>
        <p:txBody>
          <a:bodyPr/>
          <a:lstStyle/>
          <a:p>
            <a:r>
              <a:rPr lang="pt-BR" dirty="0"/>
              <a:t>Projeto 2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66CABD-5E45-4FA7-864F-DE05CA1773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Tk</a:t>
            </a:r>
            <a:r>
              <a:rPr lang="pt-BR" dirty="0"/>
              <a:t> games – </a:t>
            </a:r>
            <a:r>
              <a:rPr lang="pt-BR" dirty="0" err="1"/>
              <a:t>services</a:t>
            </a:r>
            <a:r>
              <a:rPr lang="pt-BR" dirty="0"/>
              <a:t> </a:t>
            </a:r>
            <a:r>
              <a:rPr lang="pt-BR" dirty="0" err="1"/>
              <a:t>architecture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1781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14D08-9EEE-4681-9ADF-8C61D903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A880CC-6EB2-4E04-8FDE-1BC434EF9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Este projeto representa a estruturação arquitetural dos serviços que são implementados e constantemente utilizados em diferentes ambientes;</a:t>
            </a:r>
          </a:p>
          <a:p>
            <a:r>
              <a:rPr lang="pt-BR" dirty="0"/>
              <a:t>Esta arquitetura aborda a vinculação de softwares que utilizam os frameworks .NET Standard 4.7.2 e .NET Core 3.1, além do toolkit Adobe Flex SDK 4.9.1;</a:t>
            </a:r>
          </a:p>
          <a:p>
            <a:r>
              <a:rPr lang="pt-BR" dirty="0"/>
              <a:t>Utilizado as linguagens de programação nos sistemas: C++, C# 8.0, </a:t>
            </a:r>
            <a:r>
              <a:rPr lang="pt-BR" dirty="0" err="1"/>
              <a:t>ActionScript</a:t>
            </a:r>
            <a:r>
              <a:rPr lang="pt-BR" dirty="0"/>
              <a:t> 3.0, Flex, </a:t>
            </a:r>
            <a:r>
              <a:rPr lang="pt-BR" dirty="0" err="1"/>
              <a:t>Php</a:t>
            </a:r>
            <a:r>
              <a:rPr lang="pt-BR" dirty="0"/>
              <a:t> 7, </a:t>
            </a:r>
            <a:r>
              <a:rPr lang="pt-BR" dirty="0" err="1"/>
              <a:t>JavaScript</a:t>
            </a:r>
            <a:r>
              <a:rPr lang="pt-BR" dirty="0"/>
              <a:t>, HTML5 e CSS3;</a:t>
            </a:r>
          </a:p>
          <a:p>
            <a:r>
              <a:rPr lang="pt-BR" dirty="0"/>
              <a:t>Fui um dos engenheiros a propor, reorganizar e apresentar a nova arquitetura dos serviços para melhor atender as necessidades das aplicações de forma eficiente e independente;</a:t>
            </a:r>
          </a:p>
          <a:p>
            <a:r>
              <a:rPr lang="pt-BR" dirty="0"/>
              <a:t>Duração do planejamento: 2 semanas (aprox.); e</a:t>
            </a:r>
          </a:p>
          <a:p>
            <a:r>
              <a:rPr lang="pt-BR" dirty="0"/>
              <a:t>Contribuidores: Nádio “Devwarlt” (BRA), Jay “</a:t>
            </a:r>
            <a:r>
              <a:rPr lang="pt-BR" dirty="0" err="1"/>
              <a:t>Slendergo</a:t>
            </a:r>
            <a:r>
              <a:rPr lang="pt-BR" dirty="0"/>
              <a:t>” (UK), </a:t>
            </a:r>
            <a:r>
              <a:rPr lang="pt-BR" dirty="0" err="1"/>
              <a:t>Sharath</a:t>
            </a:r>
            <a:r>
              <a:rPr lang="pt-BR" dirty="0"/>
              <a:t> “</a:t>
            </a:r>
            <a:r>
              <a:rPr lang="pt-BR" dirty="0" err="1"/>
              <a:t>Devin</a:t>
            </a:r>
            <a:r>
              <a:rPr lang="pt-BR" dirty="0"/>
              <a:t>” (USA), Richard “</a:t>
            </a:r>
            <a:r>
              <a:rPr lang="pt-BR" dirty="0" err="1"/>
              <a:t>GlassBQ</a:t>
            </a:r>
            <a:r>
              <a:rPr lang="pt-BR" dirty="0"/>
              <a:t>” (USA), Joe “</a:t>
            </a:r>
            <a:r>
              <a:rPr lang="pt-BR" dirty="0" err="1"/>
              <a:t>Orb</a:t>
            </a:r>
            <a:r>
              <a:rPr lang="pt-BR" dirty="0"/>
              <a:t>” (USA) e demais integrantes da TK Games.</a:t>
            </a:r>
          </a:p>
        </p:txBody>
      </p:sp>
    </p:spTree>
    <p:extLst>
      <p:ext uri="{BB962C8B-B14F-4D97-AF65-F5344CB8AC3E}">
        <p14:creationId xmlns:p14="http://schemas.microsoft.com/office/powerpoint/2010/main" val="773076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8BAA-0DCD-4001-9073-F4A57821D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e conceitos teóricos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4DB227-D94A-4EFE-8588-32503629F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Principais conceitos arquiteturais abrangidos:</a:t>
            </a:r>
          </a:p>
          <a:p>
            <a:pPr lvl="1"/>
            <a:r>
              <a:rPr lang="pt-BR" dirty="0"/>
              <a:t>Comunicação </a:t>
            </a:r>
            <a:r>
              <a:rPr lang="pt-BR" dirty="0" err="1"/>
              <a:t>inter-serviços</a:t>
            </a:r>
            <a:r>
              <a:rPr lang="pt-BR" dirty="0"/>
              <a:t> através do design </a:t>
            </a:r>
            <a:r>
              <a:rPr lang="pt-BR" dirty="0" err="1"/>
              <a:t>RESTful</a:t>
            </a:r>
            <a:r>
              <a:rPr lang="pt-BR" dirty="0"/>
              <a:t> API (principalmente no serviço fornecido pela API App </a:t>
            </a:r>
            <a:r>
              <a:rPr lang="pt-BR" dirty="0" err="1"/>
              <a:t>Engine</a:t>
            </a:r>
            <a:r>
              <a:rPr lang="pt-BR" dirty="0"/>
              <a:t>); e</a:t>
            </a:r>
          </a:p>
          <a:p>
            <a:pPr lvl="1"/>
            <a:r>
              <a:rPr lang="pt-BR" dirty="0"/>
              <a:t>Comunicação </a:t>
            </a:r>
            <a:r>
              <a:rPr lang="pt-BR" dirty="0" err="1"/>
              <a:t>intra-serviços</a:t>
            </a:r>
            <a:r>
              <a:rPr lang="pt-BR" dirty="0"/>
              <a:t> através de protocolos TCP/IP entre processos via IPC (abrangidos pelos serviços da API Network </a:t>
            </a:r>
            <a:r>
              <a:rPr lang="pt-BR" dirty="0" err="1"/>
              <a:t>Multiplexer</a:t>
            </a:r>
            <a:r>
              <a:rPr lang="pt-BR" dirty="0"/>
              <a:t> e os processos de Game World Server).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4330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8BAA-0DCD-4001-9073-F4A57821D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e conceitos teóricos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4DB227-D94A-4EFE-8588-32503629F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Principais aplicações arquiteturas:</a:t>
            </a:r>
          </a:p>
          <a:p>
            <a:pPr lvl="1"/>
            <a:r>
              <a:rPr lang="pt-BR" u="sng" dirty="0"/>
              <a:t>Estrutura Componente-Conector</a:t>
            </a:r>
            <a:r>
              <a:rPr lang="pt-BR" dirty="0"/>
              <a:t>: foi abordado a estrutura </a:t>
            </a:r>
            <a:r>
              <a:rPr lang="pt-BR" b="1" dirty="0"/>
              <a:t>Cliente-Servidor</a:t>
            </a:r>
            <a:r>
              <a:rPr lang="pt-BR" dirty="0"/>
              <a:t> durante o desenvolvimento das funcionalidades que seriam utilizadas pelo serviço Network </a:t>
            </a:r>
            <a:r>
              <a:rPr lang="pt-BR" dirty="0" err="1"/>
              <a:t>Multiplexer</a:t>
            </a:r>
            <a:r>
              <a:rPr lang="pt-BR" dirty="0"/>
              <a:t> API, cuja interação é atuar como disparador de pacotes entre os serviços internos do ambiente (“componentes”);</a:t>
            </a:r>
          </a:p>
          <a:p>
            <a:pPr lvl="1"/>
            <a:r>
              <a:rPr lang="pt-BR" u="sng" dirty="0"/>
              <a:t>Padrão </a:t>
            </a:r>
            <a:r>
              <a:rPr lang="pt-BR" u="sng" dirty="0" err="1"/>
              <a:t>Transaction-Processing</a:t>
            </a:r>
            <a:r>
              <a:rPr lang="pt-BR" dirty="0"/>
              <a:t>: implementados dentro do serviço Network </a:t>
            </a:r>
            <a:r>
              <a:rPr lang="pt-BR" dirty="0" err="1"/>
              <a:t>Multiplexer</a:t>
            </a:r>
            <a:r>
              <a:rPr lang="pt-BR" dirty="0"/>
              <a:t> API no qual também atua como gateway de comunicação e disparador de mensagens para os subprocessos; e</a:t>
            </a:r>
          </a:p>
          <a:p>
            <a:pPr lvl="1"/>
            <a:r>
              <a:rPr lang="pt-BR" u="sng" dirty="0"/>
              <a:t>Padrão Orientado a Mensagens</a:t>
            </a:r>
            <a:r>
              <a:rPr lang="pt-BR" dirty="0"/>
              <a:t>: este padrão é utilizado entre a comunicação IPC dos processos Network </a:t>
            </a:r>
            <a:r>
              <a:rPr lang="pt-BR" dirty="0" err="1"/>
              <a:t>Multiplexer</a:t>
            </a:r>
            <a:r>
              <a:rPr lang="pt-BR" dirty="0"/>
              <a:t> API e os subprocessos Game World Server (criados dinamicamente), nos quais utilizam os clusters de servidores Redis como mediadores para operações de “</a:t>
            </a:r>
            <a:r>
              <a:rPr lang="pt-BR" dirty="0" err="1"/>
              <a:t>publish</a:t>
            </a:r>
            <a:r>
              <a:rPr lang="pt-BR" dirty="0"/>
              <a:t>” e “</a:t>
            </a:r>
            <a:r>
              <a:rPr lang="pt-BR" dirty="0" err="1"/>
              <a:t>subscribe</a:t>
            </a:r>
            <a:r>
              <a:rPr lang="pt-BR" dirty="0"/>
              <a:t>” dentro de canais específicos.</a:t>
            </a:r>
            <a:endParaRPr lang="pt-BR" u="sng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7124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6A979-5416-4330-AF04-BB682A9E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Figura 6</a:t>
            </a:r>
          </a:p>
        </p:txBody>
      </p:sp>
      <p:pic>
        <p:nvPicPr>
          <p:cNvPr id="5" name="Espaço Reservado para Imagem 4">
            <a:extLst>
              <a:ext uri="{FF2B5EF4-FFF2-40B4-BE49-F238E27FC236}">
                <a16:creationId xmlns:a16="http://schemas.microsoft.com/office/drawing/2014/main" id="{C51EE1DD-AEA8-4983-A772-3925BECA55E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39" r="674"/>
          <a:stretch/>
        </p:blipFill>
        <p:spPr>
          <a:xfrm>
            <a:off x="741405" y="1217956"/>
            <a:ext cx="10676237" cy="2076718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1CC096-EF0A-41EF-9EBD-467B0C708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Principais ambientes abrangidos pelos serviços.</a:t>
            </a:r>
          </a:p>
        </p:txBody>
      </p:sp>
    </p:spTree>
    <p:extLst>
      <p:ext uri="{BB962C8B-B14F-4D97-AF65-F5344CB8AC3E}">
        <p14:creationId xmlns:p14="http://schemas.microsoft.com/office/powerpoint/2010/main" val="2003973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25015-3727-48F9-95B9-5E985C2B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Figura 7</a:t>
            </a:r>
          </a:p>
        </p:txBody>
      </p:sp>
      <p:pic>
        <p:nvPicPr>
          <p:cNvPr id="5" name="Espaço Reservado para Imagem 4">
            <a:extLst>
              <a:ext uri="{FF2B5EF4-FFF2-40B4-BE49-F238E27FC236}">
                <a16:creationId xmlns:a16="http://schemas.microsoft.com/office/drawing/2014/main" id="{2487FE96-3769-49B5-B73B-D3D6267BAF4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85" r="917"/>
          <a:stretch/>
        </p:blipFill>
        <p:spPr>
          <a:xfrm>
            <a:off x="223790" y="1051508"/>
            <a:ext cx="11678518" cy="2409614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AC09E0-7F54-4F0D-8D38-273344C47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Visão geral dos principais e fundamentais serviços a serem desenvolvidos.</a:t>
            </a:r>
          </a:p>
        </p:txBody>
      </p:sp>
    </p:spTree>
    <p:extLst>
      <p:ext uri="{BB962C8B-B14F-4D97-AF65-F5344CB8AC3E}">
        <p14:creationId xmlns:p14="http://schemas.microsoft.com/office/powerpoint/2010/main" val="1755406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49933-DBF6-4A76-8C66-D624B327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8B747E-A803-4CA9-BF9D-1B8182D55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261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08805-9296-4F73-968F-36A43B69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73" y="1404273"/>
            <a:ext cx="5934508" cy="1639886"/>
          </a:xfrm>
        </p:spPr>
        <p:txBody>
          <a:bodyPr/>
          <a:lstStyle/>
          <a:p>
            <a:r>
              <a:rPr lang="pt-BR" dirty="0"/>
              <a:t>Nádio </a:t>
            </a:r>
            <a:r>
              <a:rPr lang="pt-BR" dirty="0" err="1"/>
              <a:t>dib</a:t>
            </a:r>
            <a:endParaRPr lang="pt-BR" dirty="0"/>
          </a:p>
        </p:txBody>
      </p:sp>
      <p:pic>
        <p:nvPicPr>
          <p:cNvPr id="6" name="Espaço Reservado para Imagem 5" descr="Pessoa sorrindo com cidade ao fundo&#10;&#10;Descrição gerada automaticamente">
            <a:extLst>
              <a:ext uri="{FF2B5EF4-FFF2-40B4-BE49-F238E27FC236}">
                <a16:creationId xmlns:a16="http://schemas.microsoft.com/office/drawing/2014/main" id="{E359B1DA-F62B-4D96-904B-01B4797345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491" t="4489" r="3491"/>
          <a:stretch/>
        </p:blipFill>
        <p:spPr>
          <a:xfrm>
            <a:off x="1133173" y="594908"/>
            <a:ext cx="1576296" cy="1618730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46CD3B-B21A-4750-A046-84FA04934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3173" y="3121585"/>
            <a:ext cx="5934511" cy="3541714"/>
          </a:xfrm>
        </p:spPr>
        <p:txBody>
          <a:bodyPr/>
          <a:lstStyle/>
          <a:p>
            <a:r>
              <a:rPr lang="pt-BR" sz="2400" dirty="0"/>
              <a:t>Contatos</a:t>
            </a:r>
            <a:endParaRPr lang="pt-BR" u="sng" dirty="0"/>
          </a:p>
        </p:txBody>
      </p:sp>
      <p:pic>
        <p:nvPicPr>
          <p:cNvPr id="16" name="Imagem 15" descr="Código QR&#10;&#10;Descrição gerada automaticamente">
            <a:extLst>
              <a:ext uri="{FF2B5EF4-FFF2-40B4-BE49-F238E27FC236}">
                <a16:creationId xmlns:a16="http://schemas.microsoft.com/office/drawing/2014/main" id="{6FE511AD-E328-4D16-B859-78E64BEE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681" y="3813842"/>
            <a:ext cx="2700000" cy="27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Imagem 17" descr="Código QR&#10;&#10;Descrição gerada automaticamente">
            <a:extLst>
              <a:ext uri="{FF2B5EF4-FFF2-40B4-BE49-F238E27FC236}">
                <a16:creationId xmlns:a16="http://schemas.microsoft.com/office/drawing/2014/main" id="{06E327A2-0468-4F46-BF5E-6B8DD90B4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427" y="776230"/>
            <a:ext cx="2700000" cy="27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Imagem 19" descr="Código QR&#10;&#10;Descrição gerada automaticamente">
            <a:extLst>
              <a:ext uri="{FF2B5EF4-FFF2-40B4-BE49-F238E27FC236}">
                <a16:creationId xmlns:a16="http://schemas.microsoft.com/office/drawing/2014/main" id="{3939F49B-FFFB-448B-8763-5CF8CAD9E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0427" y="3813842"/>
            <a:ext cx="2700000" cy="27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Imagem 21" descr="Código QR&#10;&#10;Descrição gerada automaticamente">
            <a:extLst>
              <a:ext uri="{FF2B5EF4-FFF2-40B4-BE49-F238E27FC236}">
                <a16:creationId xmlns:a16="http://schemas.microsoft.com/office/drawing/2014/main" id="{370CEB0F-3CF0-4F61-A50B-856E3996DC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7680" y="767714"/>
            <a:ext cx="2700000" cy="27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50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C0011-102E-44ED-B981-C0448EB0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133551-9F7F-42DD-AF2B-1E324C147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 1: “</a:t>
            </a:r>
            <a:r>
              <a:rPr lang="pt-BR" dirty="0" err="1"/>
              <a:t>LoESoft</a:t>
            </a:r>
            <a:r>
              <a:rPr lang="pt-BR" dirty="0"/>
              <a:t> Games’ </a:t>
            </a:r>
            <a:r>
              <a:rPr lang="pt-BR" dirty="0" err="1"/>
              <a:t>Official</a:t>
            </a:r>
            <a:r>
              <a:rPr lang="pt-BR" dirty="0"/>
              <a:t> </a:t>
            </a:r>
            <a:r>
              <a:rPr lang="pt-BR" dirty="0" err="1"/>
              <a:t>DevBlog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Sobre</a:t>
            </a:r>
          </a:p>
          <a:p>
            <a:pPr lvl="1"/>
            <a:r>
              <a:rPr lang="pt-BR" dirty="0"/>
              <a:t>Padrões utilizados</a:t>
            </a:r>
          </a:p>
          <a:p>
            <a:r>
              <a:rPr lang="pt-BR" dirty="0"/>
              <a:t>Projeto 2: “TK Games – Services </a:t>
            </a:r>
            <a:r>
              <a:rPr lang="pt-BR" dirty="0" err="1"/>
              <a:t>Architecture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Sobre</a:t>
            </a:r>
          </a:p>
          <a:p>
            <a:pPr lvl="1"/>
            <a:r>
              <a:rPr lang="pt-BR" dirty="0"/>
              <a:t>Aplicações de conceitos teóricos</a:t>
            </a:r>
          </a:p>
        </p:txBody>
      </p:sp>
    </p:spTree>
    <p:extLst>
      <p:ext uri="{BB962C8B-B14F-4D97-AF65-F5344CB8AC3E}">
        <p14:creationId xmlns:p14="http://schemas.microsoft.com/office/powerpoint/2010/main" val="3360789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0C88A-3313-4D10-8988-79F79436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6B5454-A9BC-40D2-9B45-242B83396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53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2040C-97CC-40B6-AC9F-D933238C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1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66CABD-5E45-4FA7-864F-DE05CA1773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Loesoft</a:t>
            </a:r>
            <a:r>
              <a:rPr lang="pt-BR" dirty="0"/>
              <a:t> games’ </a:t>
            </a:r>
            <a:r>
              <a:rPr lang="pt-BR" dirty="0" err="1"/>
              <a:t>official</a:t>
            </a:r>
            <a:r>
              <a:rPr lang="pt-BR" dirty="0"/>
              <a:t> </a:t>
            </a:r>
            <a:r>
              <a:rPr lang="pt-BR" dirty="0" err="1"/>
              <a:t>devblog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13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09FEA-8A57-4D24-A484-E57695AD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</a:t>
            </a:r>
          </a:p>
        </p:txBody>
      </p:sp>
      <p:pic>
        <p:nvPicPr>
          <p:cNvPr id="7" name="Espaço Reservado para Imagem 6" descr="Código QR&#10;&#10;Descrição gerada automaticamente">
            <a:extLst>
              <a:ext uri="{FF2B5EF4-FFF2-40B4-BE49-F238E27FC236}">
                <a16:creationId xmlns:a16="http://schemas.microsoft.com/office/drawing/2014/main" id="{11D9A214-8E69-4473-A627-8E40F2CD0CD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311" r="-905"/>
          <a:stretch/>
        </p:blipFill>
        <p:spPr>
          <a:xfrm>
            <a:off x="8641110" y="2301345"/>
            <a:ext cx="1853896" cy="22553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A204A1-FD84-4E38-B812-BE4173C3E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Este projeto é uma aplicação web que utiliza linguagens básicas como </a:t>
            </a:r>
            <a:r>
              <a:rPr lang="pt-BR" dirty="0" err="1"/>
              <a:t>Php</a:t>
            </a:r>
            <a:r>
              <a:rPr lang="pt-BR" dirty="0"/>
              <a:t>, </a:t>
            </a:r>
            <a:r>
              <a:rPr lang="pt-BR" dirty="0" err="1"/>
              <a:t>JavaScript</a:t>
            </a:r>
            <a:r>
              <a:rPr lang="pt-BR" dirty="0"/>
              <a:t> (junto com </a:t>
            </a:r>
            <a:r>
              <a:rPr lang="pt-BR" dirty="0" err="1"/>
              <a:t>JQuery</a:t>
            </a:r>
            <a:r>
              <a:rPr lang="pt-BR" dirty="0"/>
              <a:t>), CSS3, HTML5 e SQL;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Foi meu projeto de apresentação na semana acadêmica em 2019/2 na disciplina de Aplicações Web;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Duração de desenvolvimento: 1 mês (aprox.); 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Contribuidores: Nádio “Devwarlt” (BRA) e Andrew “</a:t>
            </a:r>
            <a:r>
              <a:rPr lang="pt-BR" dirty="0" err="1"/>
              <a:t>Shot</a:t>
            </a:r>
            <a:r>
              <a:rPr lang="pt-BR" dirty="0"/>
              <a:t>” (USA)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98A140E-50EC-449C-A2E5-2C868B215D99}"/>
              </a:ext>
            </a:extLst>
          </p:cNvPr>
          <p:cNvSpPr txBox="1"/>
          <p:nvPr/>
        </p:nvSpPr>
        <p:spPr>
          <a:xfrm>
            <a:off x="8047545" y="4637903"/>
            <a:ext cx="304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Código-fonte disponível na GitHub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E1A27B44-2788-4BFE-B3C0-9281D5EC4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15460" y="4692880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1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76B38-269E-46C7-B71E-8D14734C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Padrões utilizados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8CC482-2CE3-4DC3-9263-DD9660ADB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dirty="0" err="1"/>
              <a:t>Singleton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Principalmente utilizado em código </a:t>
            </a:r>
            <a:r>
              <a:rPr lang="pt-BR" dirty="0" err="1"/>
              <a:t>Php</a:t>
            </a:r>
            <a:r>
              <a:rPr lang="pt-BR" dirty="0"/>
              <a:t> ao chamar instâncias estáticas de funcionalidade genérica durante o processamento dos pacotes oriundos de requisições HTTP/POST via JS; e</a:t>
            </a:r>
          </a:p>
          <a:p>
            <a:pPr lvl="1"/>
            <a:r>
              <a:rPr lang="pt-BR" dirty="0"/>
              <a:t>O método nativo do </a:t>
            </a:r>
            <a:r>
              <a:rPr lang="pt-BR" dirty="0" err="1"/>
              <a:t>Php</a:t>
            </a:r>
            <a:r>
              <a:rPr lang="pt-BR" dirty="0"/>
              <a:t> “</a:t>
            </a:r>
            <a:r>
              <a:rPr lang="pt-BR" dirty="0" err="1"/>
              <a:t>AutoLoader</a:t>
            </a:r>
            <a:r>
              <a:rPr lang="pt-BR" dirty="0"/>
              <a:t>” utiliza concepções em </a:t>
            </a:r>
            <a:r>
              <a:rPr lang="pt-BR" dirty="0" err="1"/>
              <a:t>Singleton</a:t>
            </a:r>
            <a:r>
              <a:rPr lang="pt-BR" dirty="0"/>
              <a:t> para evitar call-backs desnecessários durante a execução da aplicação no servidor.</a:t>
            </a:r>
          </a:p>
        </p:txBody>
      </p:sp>
    </p:spTree>
    <p:extLst>
      <p:ext uri="{BB962C8B-B14F-4D97-AF65-F5344CB8AC3E}">
        <p14:creationId xmlns:p14="http://schemas.microsoft.com/office/powerpoint/2010/main" val="376271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6F6CE-DA25-4BD3-9B42-464E8D8AA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Figura 1</a:t>
            </a:r>
          </a:p>
        </p:txBody>
      </p:sp>
      <p:pic>
        <p:nvPicPr>
          <p:cNvPr id="5" name="Espaço Reservado para Imagem 4">
            <a:extLst>
              <a:ext uri="{FF2B5EF4-FFF2-40B4-BE49-F238E27FC236}">
                <a16:creationId xmlns:a16="http://schemas.microsoft.com/office/drawing/2014/main" id="{8BEF7C70-54F3-4AB7-97FC-985B06770AE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7119" b="2356"/>
          <a:stretch/>
        </p:blipFill>
        <p:spPr>
          <a:xfrm>
            <a:off x="1141411" y="683741"/>
            <a:ext cx="9912354" cy="3319847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A6A472-CE69-424B-BA29-2944430EC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Aplicação do padrão </a:t>
            </a:r>
            <a:r>
              <a:rPr lang="pt-BR" u="sng" dirty="0" err="1"/>
              <a:t>Singleton</a:t>
            </a:r>
            <a:r>
              <a:rPr lang="pt-BR" dirty="0"/>
              <a:t> nas classes de resultado e até dentro de uma ferramenta para interpretações das operações que serão replicadas para o banco de dados utilizando PDO.</a:t>
            </a:r>
          </a:p>
        </p:txBody>
      </p:sp>
    </p:spTree>
    <p:extLst>
      <p:ext uri="{BB962C8B-B14F-4D97-AF65-F5344CB8AC3E}">
        <p14:creationId xmlns:p14="http://schemas.microsoft.com/office/powerpoint/2010/main" val="373436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2B5B1-F1CD-49F0-BCE1-3EAB1D18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3142264" cy="1639886"/>
          </a:xfrm>
        </p:spPr>
        <p:txBody>
          <a:bodyPr/>
          <a:lstStyle/>
          <a:p>
            <a:r>
              <a:rPr lang="pt-BR" dirty="0"/>
              <a:t>Figura 2</a:t>
            </a:r>
          </a:p>
        </p:txBody>
      </p:sp>
      <p:pic>
        <p:nvPicPr>
          <p:cNvPr id="5" name="Espaço Reservado para Imagem 4">
            <a:extLst>
              <a:ext uri="{FF2B5EF4-FFF2-40B4-BE49-F238E27FC236}">
                <a16:creationId xmlns:a16="http://schemas.microsoft.com/office/drawing/2014/main" id="{3E92AEC8-4033-4872-96E9-D95FB9AFCAE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95" r="781"/>
          <a:stretch/>
        </p:blipFill>
        <p:spPr>
          <a:xfrm>
            <a:off x="4532264" y="2362200"/>
            <a:ext cx="7247844" cy="2133600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A7D7E3-5675-4723-B45C-50D288669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1" y="2249486"/>
            <a:ext cx="3142266" cy="3541714"/>
          </a:xfrm>
        </p:spPr>
        <p:txBody>
          <a:bodyPr/>
          <a:lstStyle/>
          <a:p>
            <a:r>
              <a:rPr lang="pt-BR" dirty="0"/>
              <a:t>Código-fonte parcial da declaração </a:t>
            </a:r>
            <a:r>
              <a:rPr lang="pt-BR" u="sng" dirty="0" err="1"/>
              <a:t>Singleton</a:t>
            </a:r>
            <a:r>
              <a:rPr lang="pt-BR" dirty="0"/>
              <a:t> da classe “</a:t>
            </a:r>
            <a:r>
              <a:rPr lang="pt-BR" dirty="0" err="1"/>
              <a:t>Database</a:t>
            </a:r>
            <a:r>
              <a:rPr lang="pt-BR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56659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76B38-269E-46C7-B71E-8D14734C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Padrões utilizados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8CC482-2CE3-4DC3-9263-DD9660ADB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dirty="0"/>
              <a:t>Chain </a:t>
            </a:r>
            <a:r>
              <a:rPr lang="pt-BR" u="sng" dirty="0" err="1"/>
              <a:t>of</a:t>
            </a:r>
            <a:r>
              <a:rPr lang="pt-BR" u="sng" dirty="0"/>
              <a:t> </a:t>
            </a:r>
            <a:r>
              <a:rPr lang="pt-BR" u="sng" dirty="0" err="1"/>
              <a:t>Responsibility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Os pacotes de dados oriundos do cliente são processados utilizando este padrão comportamental; e</a:t>
            </a:r>
          </a:p>
          <a:p>
            <a:pPr lvl="1"/>
            <a:r>
              <a:rPr lang="pt-BR" dirty="0"/>
              <a:t>Cada pacote de dados possui um atributo identificador, proveniente de uma requisição HTTP/POST, chamado de “</a:t>
            </a:r>
            <a:r>
              <a:rPr lang="pt-BR" dirty="0" err="1"/>
              <a:t>PacketID</a:t>
            </a:r>
            <a:r>
              <a:rPr lang="pt-BR" dirty="0"/>
              <a:t>” que é utilizado para chamar instâncias </a:t>
            </a:r>
            <a:r>
              <a:rPr lang="pt-BR" dirty="0" err="1"/>
              <a:t>Singleton</a:t>
            </a:r>
            <a:r>
              <a:rPr lang="pt-BR" dirty="0"/>
              <a:t> de </a:t>
            </a:r>
            <a:r>
              <a:rPr lang="pt-BR" dirty="0" err="1"/>
              <a:t>Handlers</a:t>
            </a:r>
            <a:r>
              <a:rPr lang="pt-BR" dirty="0"/>
              <a:t> dinamicamente através de um dicionário local pela classe “</a:t>
            </a:r>
            <a:r>
              <a:rPr lang="pt-BR" dirty="0" err="1"/>
              <a:t>PacketManager</a:t>
            </a:r>
            <a:r>
              <a:rPr lang="pt-BR" dirty="0"/>
              <a:t>”.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2377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4FBDA-A9CC-43FB-BBE6-91E22F67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Figura 3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E49486-627B-4CC4-942F-162761164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 fontScale="92500"/>
          </a:bodyPr>
          <a:lstStyle/>
          <a:p>
            <a:r>
              <a:rPr lang="pt-BR" dirty="0"/>
              <a:t>Aplicação do padrão </a:t>
            </a:r>
            <a:r>
              <a:rPr lang="pt-BR" u="sng" dirty="0"/>
              <a:t>Chain </a:t>
            </a:r>
            <a:r>
              <a:rPr lang="pt-BR" u="sng" dirty="0" err="1"/>
              <a:t>of</a:t>
            </a:r>
            <a:r>
              <a:rPr lang="pt-BR" u="sng" dirty="0"/>
              <a:t> </a:t>
            </a:r>
            <a:r>
              <a:rPr lang="pt-BR" u="sng" dirty="0" err="1"/>
              <a:t>Responsibility</a:t>
            </a:r>
            <a:r>
              <a:rPr lang="pt-BR" dirty="0"/>
              <a:t> que é utilizado para realocar as obrigações através da classe “</a:t>
            </a:r>
            <a:r>
              <a:rPr lang="pt-BR" dirty="0" err="1"/>
              <a:t>PacketManager</a:t>
            </a:r>
            <a:r>
              <a:rPr lang="pt-BR" dirty="0"/>
              <a:t>” no qual atua como mediador de qual </a:t>
            </a:r>
            <a:r>
              <a:rPr lang="pt-BR" dirty="0" err="1"/>
              <a:t>Handler</a:t>
            </a:r>
            <a:r>
              <a:rPr lang="pt-BR" dirty="0"/>
              <a:t> deve atender aquele “</a:t>
            </a:r>
            <a:r>
              <a:rPr lang="pt-BR" dirty="0" err="1"/>
              <a:t>PacketID</a:t>
            </a:r>
            <a:r>
              <a:rPr lang="pt-BR" dirty="0"/>
              <a:t>” específico durante o </a:t>
            </a:r>
            <a:r>
              <a:rPr lang="pt-BR" dirty="0" err="1"/>
              <a:t>runtime</a:t>
            </a:r>
            <a:r>
              <a:rPr lang="pt-BR" dirty="0"/>
              <a:t> da aplicação.</a:t>
            </a:r>
          </a:p>
        </p:txBody>
      </p:sp>
      <p:pic>
        <p:nvPicPr>
          <p:cNvPr id="13" name="Espaço Reservado para Imagem 12">
            <a:extLst>
              <a:ext uri="{FF2B5EF4-FFF2-40B4-BE49-F238E27FC236}">
                <a16:creationId xmlns:a16="http://schemas.microsoft.com/office/drawing/2014/main" id="{9C740A47-5D8E-4E73-8A12-84FC9B82C7E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672" b="1690"/>
          <a:stretch/>
        </p:blipFill>
        <p:spPr>
          <a:xfrm>
            <a:off x="1510700" y="318991"/>
            <a:ext cx="9173776" cy="383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28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363636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158</TotalTime>
  <Words>738</Words>
  <Application>Microsoft Office PowerPoint</Application>
  <PresentationFormat>Widescreen</PresentationFormat>
  <Paragraphs>63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3" baseType="lpstr">
      <vt:lpstr>Arial</vt:lpstr>
      <vt:lpstr>Tw Cen MT</vt:lpstr>
      <vt:lpstr>Circuito</vt:lpstr>
      <vt:lpstr>Arquitetura de software</vt:lpstr>
      <vt:lpstr>Sumário</vt:lpstr>
      <vt:lpstr>Projeto 1</vt:lpstr>
      <vt:lpstr>sobre</vt:lpstr>
      <vt:lpstr>Padrões utilizados</vt:lpstr>
      <vt:lpstr>Figura 1</vt:lpstr>
      <vt:lpstr>Figura 2</vt:lpstr>
      <vt:lpstr>Padrões utilizados</vt:lpstr>
      <vt:lpstr>Figura 3</vt:lpstr>
      <vt:lpstr>Figura 4</vt:lpstr>
      <vt:lpstr>Figura 5</vt:lpstr>
      <vt:lpstr>Projeto 2</vt:lpstr>
      <vt:lpstr>sobre</vt:lpstr>
      <vt:lpstr>Aplicações e conceitos teóricos</vt:lpstr>
      <vt:lpstr>Aplicações e conceitos teóricos</vt:lpstr>
      <vt:lpstr>Figura 6</vt:lpstr>
      <vt:lpstr>Figura 7</vt:lpstr>
      <vt:lpstr>Dúvidas?</vt:lpstr>
      <vt:lpstr>Nádio dib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software</dc:title>
  <dc:creator>devwarlt</dc:creator>
  <cp:lastModifiedBy>devwarlt</cp:lastModifiedBy>
  <cp:revision>93</cp:revision>
  <dcterms:created xsi:type="dcterms:W3CDTF">2020-10-17T23:11:34Z</dcterms:created>
  <dcterms:modified xsi:type="dcterms:W3CDTF">2020-10-18T01:49:49Z</dcterms:modified>
</cp:coreProperties>
</file>