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300" r:id="rId5"/>
    <p:sldId id="298" r:id="rId6"/>
    <p:sldId id="299" r:id="rId7"/>
    <p:sldId id="305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18" r:id="rId25"/>
    <p:sldId id="320" r:id="rId26"/>
    <p:sldId id="321" r:id="rId27"/>
    <p:sldId id="293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95EA-7E7E-4280-90AD-ACD308CD7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Palestra I</a:t>
            </a:r>
            <a:br>
              <a:rPr lang="pt-BR" b="1" dirty="0"/>
            </a:br>
            <a:r>
              <a:rPr lang="pt-BR" dirty="0"/>
              <a:t>Tópicos avançados em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C1CD7-226E-4BDD-9557-E64F857D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Nádio dib – eng. Software</a:t>
            </a:r>
          </a:p>
          <a:p>
            <a:r>
              <a:rPr lang="pt-BR" dirty="0"/>
              <a:t>uniprojeção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7233A48-A0B9-4607-B9D4-B34FE1DD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0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4609-EFBE-46B7-8A53-36A01061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E863858-D315-459B-8457-A6DC1EBDF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812705"/>
            <a:ext cx="6561667" cy="5232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9191E4-2525-4F9D-9E53-734B5326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Através do comando “</a:t>
            </a:r>
            <a:r>
              <a:rPr lang="pt-BR" b="1" dirty="0"/>
              <a:t>git show</a:t>
            </a:r>
            <a:r>
              <a:rPr lang="pt-BR" dirty="0"/>
              <a:t>” é possível ver o histórico de alterações do branch atual, mas...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633A70D-5E97-448B-B7DA-C55F9D9DF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54609-EFBE-46B7-8A53-36A01061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9191E4-2525-4F9D-9E53-734B5326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Também é possível ver o histórico de arquivos específicos ou pastas!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CD07423-EA03-49A1-AFBF-A12DBD289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998399"/>
            <a:ext cx="6883886" cy="286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E787306-4403-40B5-AEAD-A8AB590C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Comparativos e diferenças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Comparando commits e suas diferenças entre diferentes pontos do histórico através do comando “</a:t>
            </a:r>
            <a:r>
              <a:rPr lang="pt-BR" b="1" dirty="0"/>
              <a:t>git diff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03E7C-87ED-4125-93F3-06E4B44C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Comparativos e diferenças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70FBB1-B856-495C-808E-D8C31414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85351"/>
            <a:ext cx="6921096" cy="1884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F9D97C-57F3-450D-91A7-243A1CF5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possível verificar as alterações através dos </a:t>
            </a:r>
            <a:r>
              <a:rPr lang="pt-BR" b="1" dirty="0">
                <a:solidFill>
                  <a:srgbClr val="FFFF00"/>
                </a:solidFill>
              </a:rPr>
              <a:t>hashes</a:t>
            </a:r>
            <a:r>
              <a:rPr lang="pt-BR" dirty="0">
                <a:solidFill>
                  <a:srgbClr val="FFFF00"/>
                </a:solidFill>
              </a:rPr>
              <a:t> de SHA-1</a:t>
            </a:r>
            <a:r>
              <a:rPr lang="pt-BR" dirty="0"/>
              <a:t>, gerados como identificadores, entre cada commit entre diferentes pontos do histórico.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5946C9A-4E2C-4307-B09C-A27C031A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-4430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E35B55-9650-456A-AAEE-AC4EB4611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95"/>
          <a:stretch/>
        </p:blipFill>
        <p:spPr>
          <a:xfrm>
            <a:off x="5002742" y="2124084"/>
            <a:ext cx="6921096" cy="4493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77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Geração de logs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Criação de logs para análise das mudanças realizadas através do comando “</a:t>
            </a:r>
            <a:r>
              <a:rPr lang="pt-BR" b="1" dirty="0"/>
              <a:t>git log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7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0AAF-1BFD-4515-A159-7228C44C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logs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FA6EEC9-F830-4CE4-8C74-70B22C832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5" r="-1"/>
          <a:stretch/>
        </p:blipFill>
        <p:spPr>
          <a:xfrm>
            <a:off x="892391" y="2097088"/>
            <a:ext cx="5381197" cy="3622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1102FFE-03A7-4C97-B9C9-467AFBF2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042E8EB-DEB8-49C9-9A4A-763130110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157"/>
          <a:stretch/>
        </p:blipFill>
        <p:spPr>
          <a:xfrm>
            <a:off x="4445794" y="3575658"/>
            <a:ext cx="7410118" cy="275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2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Ignorando arquivos ou pastas com .gitignore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Utilização do </a:t>
            </a:r>
            <a:r>
              <a:rPr lang="pt-BR" b="1" dirty="0"/>
              <a:t>.gitignore</a:t>
            </a:r>
            <a:r>
              <a:rPr lang="pt-BR" dirty="0"/>
              <a:t> para não inclusão de arquivos ou pastas ao realizar submissão de mudanças através de commits.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0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289B8-C536-4FDE-8A7C-B133C707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 ou pastas</a:t>
            </a:r>
            <a:br>
              <a:rPr lang="pt-BR" dirty="0"/>
            </a:br>
            <a:r>
              <a:rPr lang="pt-BR" dirty="0"/>
              <a:t>com .gitignore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FF5A7B-32CE-4BD6-B75E-FB9D877AB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47"/>
          <a:stretch/>
        </p:blipFill>
        <p:spPr>
          <a:xfrm>
            <a:off x="749643" y="2070806"/>
            <a:ext cx="7390021" cy="1308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40C3E2C-6A7C-4954-8C91-303C98FD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50345F-502F-4E85-8C4F-E92FB760E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"/>
          <a:stretch/>
        </p:blipFill>
        <p:spPr>
          <a:xfrm>
            <a:off x="6786933" y="2847342"/>
            <a:ext cx="4982585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50269E3-2BB4-4B8E-B085-62BB115A2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88" y="3811037"/>
            <a:ext cx="5181600" cy="31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91094B-A139-48F6-A895-788EF356D0A4}"/>
              </a:ext>
            </a:extLst>
          </p:cNvPr>
          <p:cNvSpPr txBox="1"/>
          <p:nvPr/>
        </p:nvSpPr>
        <p:spPr>
          <a:xfrm>
            <a:off x="1141413" y="5093412"/>
            <a:ext cx="9471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Alguns atalhos para </a:t>
            </a:r>
            <a:r>
              <a:rPr lang="pt-BR" b="1" dirty="0"/>
              <a:t>VI</a:t>
            </a:r>
            <a:r>
              <a:rPr lang="pt-BR" dirty="0"/>
              <a:t> (no Windows, pelo Git </a:t>
            </a:r>
            <a:r>
              <a:rPr lang="pt-BR" dirty="0" err="1"/>
              <a:t>Bash</a:t>
            </a:r>
            <a:r>
              <a:rPr lang="pt-BR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Tecla </a:t>
            </a:r>
            <a:r>
              <a:rPr lang="pt-BR" b="1" dirty="0">
                <a:solidFill>
                  <a:srgbClr val="FFFF00"/>
                </a:solidFill>
              </a:rPr>
              <a:t>INSERT</a:t>
            </a:r>
            <a:r>
              <a:rPr lang="pt-BR" dirty="0"/>
              <a:t> – habilita alteração do arquivo em modo texto;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Combinação de teclas </a:t>
            </a:r>
            <a:r>
              <a:rPr lang="pt-BR" b="1" dirty="0">
                <a:solidFill>
                  <a:srgbClr val="FFFF00"/>
                </a:solidFill>
              </a:rPr>
              <a:t>CTRL</a:t>
            </a:r>
            <a:r>
              <a:rPr lang="pt-BR" dirty="0"/>
              <a:t>+</a:t>
            </a:r>
            <a:r>
              <a:rPr lang="pt-BR" b="1" dirty="0">
                <a:solidFill>
                  <a:srgbClr val="FFFF00"/>
                </a:solidFill>
              </a:rPr>
              <a:t>SHIFT</a:t>
            </a:r>
            <a:r>
              <a:rPr lang="pt-BR" dirty="0"/>
              <a:t>+</a:t>
            </a:r>
            <a:r>
              <a:rPr lang="pt-BR" b="1" dirty="0">
                <a:solidFill>
                  <a:srgbClr val="FFFF00"/>
                </a:solidFill>
              </a:rPr>
              <a:t>;</a:t>
            </a:r>
            <a:r>
              <a:rPr lang="pt-BR" dirty="0"/>
              <a:t> - habilita o terminal para interpretar o comando desejado;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Instrução </a:t>
            </a:r>
            <a:r>
              <a:rPr lang="pt-BR" b="1" dirty="0">
                <a:solidFill>
                  <a:srgbClr val="FFFF00"/>
                </a:solidFill>
              </a:rPr>
              <a:t>:</a:t>
            </a:r>
            <a:r>
              <a:rPr lang="pt-BR" b="1" dirty="0" err="1">
                <a:solidFill>
                  <a:srgbClr val="FFFF00"/>
                </a:solidFill>
              </a:rPr>
              <a:t>qa</a:t>
            </a:r>
            <a:r>
              <a:rPr lang="pt-BR" b="1" dirty="0">
                <a:solidFill>
                  <a:srgbClr val="FFFF00"/>
                </a:solidFill>
              </a:rPr>
              <a:t>!</a:t>
            </a:r>
            <a:r>
              <a:rPr lang="pt-BR" dirty="0"/>
              <a:t> – sai da edição do arquivo revertendo todas as alterações realizadas;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Instrução </a:t>
            </a:r>
            <a:r>
              <a:rPr lang="pt-BR" b="1" dirty="0">
                <a:solidFill>
                  <a:srgbClr val="FFFF00"/>
                </a:solidFill>
              </a:rPr>
              <a:t>:x</a:t>
            </a:r>
            <a:r>
              <a:rPr lang="pt-BR" dirty="0"/>
              <a:t> – sai da edição do arquivo salvando todas as alterações realizadas.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56E73BD8-9BEF-4ACD-929E-D935C72C6F17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 rot="10800000" flipH="1" flipV="1">
            <a:off x="749642" y="2725134"/>
            <a:ext cx="427845" cy="1243065"/>
          </a:xfrm>
          <a:prstGeom prst="curvedConnector3">
            <a:avLst>
              <a:gd name="adj1" fmla="val -534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DEBEA2C-C21A-4875-8A44-3283510E2E4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359088" y="3968200"/>
            <a:ext cx="427845" cy="1173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5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Resolução de conflitos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Quando algo está errado, você precisa resolver... Não se preocupe, o git tem uma solução!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3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EBEF-75A7-4382-B91C-9E8FABF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conflitos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A9F2-2397-4F88-A1F3-45B97DAA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Conflitos acontecem quando mudanças são realizadas entre linhas que já foram modificadas simultaneamente e commits estão sendo preparados para serem sincronizados;</a:t>
            </a:r>
          </a:p>
          <a:p>
            <a:r>
              <a:rPr lang="pt-BR" dirty="0"/>
              <a:t>Também pode acontecer (mais comum) entre operações de </a:t>
            </a:r>
            <a:r>
              <a:rPr lang="pt-BR" b="1" dirty="0"/>
              <a:t>merging</a:t>
            </a:r>
            <a:r>
              <a:rPr lang="pt-BR" dirty="0"/>
              <a:t> entre branches; e</a:t>
            </a:r>
          </a:p>
          <a:p>
            <a:r>
              <a:rPr lang="pt-BR" dirty="0"/>
              <a:t>Podem ser solucionados através do comando “</a:t>
            </a:r>
            <a:r>
              <a:rPr lang="pt-BR" b="1" dirty="0">
                <a:solidFill>
                  <a:srgbClr val="FFFF00"/>
                </a:solidFill>
              </a:rPr>
              <a:t>gitk --merge</a:t>
            </a:r>
            <a:r>
              <a:rPr lang="pt-BR" dirty="0"/>
              <a:t>” ou “</a:t>
            </a:r>
            <a:r>
              <a:rPr lang="pt-BR" b="1" dirty="0">
                <a:solidFill>
                  <a:srgbClr val="FFFF00"/>
                </a:solidFill>
              </a:rPr>
              <a:t>git log --merge</a:t>
            </a:r>
            <a:r>
              <a:rPr lang="pt-BR" dirty="0"/>
              <a:t>” ou por um editor de sua preferência, como o </a:t>
            </a:r>
            <a:r>
              <a:rPr lang="pt-BR" b="1" dirty="0"/>
              <a:t>VI </a:t>
            </a:r>
            <a:r>
              <a:rPr lang="pt-BR" dirty="0"/>
              <a:t>por exemplo.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9F5BDAE-07C8-4355-88BC-657D04D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8804-A8B2-4AC8-B23E-9EBFE21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B46F9-2655-4770-A41F-1D48B8D1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Versionamento</a:t>
            </a:r>
          </a:p>
          <a:p>
            <a:r>
              <a:rPr lang="pt-BR" dirty="0"/>
              <a:t>Históricos</a:t>
            </a:r>
          </a:p>
          <a:p>
            <a:r>
              <a:rPr lang="pt-BR" dirty="0"/>
              <a:t>Comparativos e Diferenças</a:t>
            </a:r>
          </a:p>
          <a:p>
            <a:r>
              <a:rPr lang="pt-BR" dirty="0"/>
              <a:t>Geração de logs</a:t>
            </a:r>
          </a:p>
          <a:p>
            <a:r>
              <a:rPr lang="pt-BR" dirty="0"/>
              <a:t>Ignorando arquivos ou pastas com .GITIGNORE</a:t>
            </a:r>
          </a:p>
          <a:p>
            <a:r>
              <a:rPr lang="pt-BR" dirty="0"/>
              <a:t>Resolução de conflitos</a:t>
            </a:r>
          </a:p>
          <a:p>
            <a:r>
              <a:rPr lang="pt-BR" dirty="0"/>
              <a:t>Revertendo alterações (commits ou merges)</a:t>
            </a:r>
          </a:p>
          <a:p>
            <a:r>
              <a:rPr lang="pt-BR" dirty="0"/>
              <a:t>Administração Avançada de Branches</a:t>
            </a:r>
          </a:p>
          <a:p>
            <a:r>
              <a:rPr lang="pt-BR" dirty="0"/>
              <a:t>Sub-módulos (submodules)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0B750C7E-0AC9-4510-8DEF-64C66A645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3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Revertendo alterações (commits ou merges)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Errar é humano, mas... Com o git podemos voltar atrás!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3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8E4CE-2D97-4111-99EC-3CDF0865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Revertendo alterações</a:t>
            </a:r>
            <a:br>
              <a:rPr lang="pt-BR" dirty="0"/>
            </a:br>
            <a:r>
              <a:rPr lang="pt-BR" dirty="0"/>
              <a:t>(commits ou merges)</a:t>
            </a:r>
          </a:p>
        </p:txBody>
      </p:sp>
      <p:pic>
        <p:nvPicPr>
          <p:cNvPr id="5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61EE7088-3CCB-402C-93E5-1362E082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4425AB-974D-4FE7-81B4-0920E57C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56" y="2502268"/>
            <a:ext cx="9988112" cy="926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AD1717-002A-4C3F-83CC-85BC1EDF0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56" y="3676745"/>
            <a:ext cx="9988111" cy="941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989BE9-7AFC-45E6-B8B4-4C98EA450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065" y="4935059"/>
            <a:ext cx="9973402" cy="912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72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 avançada de branches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Sincronismo independente de branches e atualizações por operações de fetch ou fast-forward.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3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7399-87CB-4E1D-9253-71132B2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avançada de branches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B3427-1936-4A8B-8E31-98D87EE5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339068" cy="850709"/>
          </a:xfrm>
        </p:spPr>
        <p:txBody>
          <a:bodyPr/>
          <a:lstStyle/>
          <a:p>
            <a:r>
              <a:rPr lang="pt-BR" dirty="0"/>
              <a:t>É possível sincronizar branches específicos através do Git, pelo comando “</a:t>
            </a:r>
            <a:r>
              <a:rPr lang="pt-BR" b="1" dirty="0">
                <a:solidFill>
                  <a:srgbClr val="FFFF00"/>
                </a:solidFill>
              </a:rPr>
              <a:t>git fetch</a:t>
            </a:r>
            <a:r>
              <a:rPr lang="pt-BR" dirty="0"/>
              <a:t>”.</a:t>
            </a:r>
          </a:p>
        </p:txBody>
      </p:sp>
      <p:pic>
        <p:nvPicPr>
          <p:cNvPr id="5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A03AD4F4-227D-4CF2-A869-58B172A3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85E011-1C7B-4392-A92D-5854C254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28" y="3271926"/>
            <a:ext cx="8779545" cy="813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F477B8-16DE-42A7-97BF-772C23496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30" y="4257056"/>
            <a:ext cx="8779543" cy="839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01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0AEEB-95E3-477F-B2DD-0610FAB1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avançada</a:t>
            </a:r>
            <a:br>
              <a:rPr lang="pt-BR" dirty="0"/>
            </a:br>
            <a:r>
              <a:rPr lang="pt-BR" dirty="0"/>
              <a:t>de branches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893D8-5467-4FBD-9243-BD77F6EEF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fetch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76AC3-ADB3-458F-A78A-1918D05A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892474"/>
            <a:ext cx="4878391" cy="189872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Pode causar falhas de sincronismo em operações de retrocesso (backtrack); e</a:t>
            </a:r>
          </a:p>
          <a:p>
            <a:r>
              <a:rPr lang="pt-BR" dirty="0"/>
              <a:t>Recomendado utilizar o comando “</a:t>
            </a:r>
            <a:r>
              <a:rPr lang="pt-BR" b="1" dirty="0">
                <a:solidFill>
                  <a:srgbClr val="FFFF00"/>
                </a:solidFill>
              </a:rPr>
              <a:t>git fetch –f </a:t>
            </a:r>
            <a:r>
              <a:rPr lang="pt-BR" b="1" dirty="0" err="1">
                <a:solidFill>
                  <a:srgbClr val="FFFF00"/>
                </a:solidFill>
              </a:rPr>
              <a:t>origin</a:t>
            </a:r>
            <a:r>
              <a:rPr lang="pt-BR" dirty="0"/>
              <a:t>”.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8C009-16A0-49A2-BB7F-531D0475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>
                <a:solidFill>
                  <a:srgbClr val="FFFF00"/>
                </a:solidFill>
              </a:rPr>
              <a:t>Fast-</a:t>
            </a:r>
            <a:r>
              <a:rPr lang="pt-BR" b="1" dirty="0" err="1">
                <a:solidFill>
                  <a:srgbClr val="FFFF00"/>
                </a:solidFill>
              </a:rPr>
              <a:t>forward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95F0E-6199-47DF-BF7D-674ABFA34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92474"/>
            <a:ext cx="4875210" cy="189872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Busca por novas atualizações são realizadas diretamente na origem baseado na mais recente mudança remota; e</a:t>
            </a:r>
          </a:p>
          <a:p>
            <a:r>
              <a:rPr lang="pt-BR" dirty="0"/>
              <a:t>Comando: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pull</a:t>
            </a:r>
            <a:r>
              <a:rPr lang="pt-BR" b="1" dirty="0">
                <a:solidFill>
                  <a:srgbClr val="FFFF00"/>
                </a:solidFill>
              </a:rPr>
              <a:t> –ff-</a:t>
            </a:r>
            <a:r>
              <a:rPr lang="pt-BR" b="1" dirty="0" err="1">
                <a:solidFill>
                  <a:srgbClr val="FFFF00"/>
                </a:solidFill>
              </a:rPr>
              <a:t>only</a:t>
            </a:r>
            <a:r>
              <a:rPr lang="pt-BR" dirty="0"/>
              <a:t>”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88B60F1A-BFE6-4727-96D2-23A01A60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51ED1A-CDAE-4381-A2E2-1269DFBB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3" y="3155729"/>
            <a:ext cx="4649783" cy="654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8BCE2D-9063-487A-BAA1-10533FFE3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3" y="3130189"/>
            <a:ext cx="4649784" cy="679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74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Sub-módulos (submodules)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tem vários projetos?</a:t>
            </a:r>
          </a:p>
          <a:p>
            <a:r>
              <a:rPr lang="pt-BR" dirty="0"/>
              <a:t>Mas que controlá-los de maneira independente e mantê-los interligados?</a:t>
            </a:r>
          </a:p>
          <a:p>
            <a:r>
              <a:rPr lang="pt-BR" dirty="0"/>
              <a:t>então os sub-módulos é a solução!</a:t>
            </a:r>
          </a:p>
        </p:txBody>
      </p:sp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F4284A1A-B7F3-4E16-978C-CDB833C2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6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DB16F-0B54-4EBB-88F3-5D7CB575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Sub-módulos (submodules)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36E3D-ECDE-4F5B-AE30-7AC45CC9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Resumidamente, são outros repositórios filho Git que fazem parte de um repositório Git pai;</a:t>
            </a:r>
          </a:p>
          <a:p>
            <a:r>
              <a:rPr lang="pt-BR" dirty="0"/>
              <a:t>Submodules não atualizam automaticamente, é necessário executar comandos via terminal para atualizados: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submodule</a:t>
            </a:r>
            <a:r>
              <a:rPr lang="pt-BR" b="1" dirty="0">
                <a:solidFill>
                  <a:srgbClr val="FFFF00"/>
                </a:solidFill>
              </a:rPr>
              <a:t> update</a:t>
            </a:r>
            <a:r>
              <a:rPr lang="pt-BR" dirty="0"/>
              <a:t>” + “</a:t>
            </a:r>
            <a:r>
              <a:rPr lang="pt-BR" b="1" dirty="0">
                <a:solidFill>
                  <a:srgbClr val="FFFF00"/>
                </a:solidFill>
              </a:rPr>
              <a:t>git </a:t>
            </a:r>
            <a:r>
              <a:rPr lang="pt-BR" b="1" dirty="0" err="1">
                <a:solidFill>
                  <a:srgbClr val="FFFF00"/>
                </a:solidFill>
              </a:rPr>
              <a:t>pull</a:t>
            </a:r>
            <a:r>
              <a:rPr lang="pt-BR" b="1" dirty="0">
                <a:solidFill>
                  <a:srgbClr val="FFFF00"/>
                </a:solidFill>
              </a:rPr>
              <a:t> –ff-</a:t>
            </a:r>
            <a:r>
              <a:rPr lang="pt-BR" b="1" dirty="0" err="1">
                <a:solidFill>
                  <a:srgbClr val="FFFF00"/>
                </a:solidFill>
              </a:rPr>
              <a:t>only</a:t>
            </a:r>
            <a:r>
              <a:rPr lang="pt-BR" dirty="0"/>
              <a:t>”;</a:t>
            </a:r>
          </a:p>
          <a:p>
            <a:r>
              <a:rPr lang="pt-BR" dirty="0"/>
              <a:t>Podem serem compreendidos como distribuições de uma partição maior que compõe que atuam como componentes; e</a:t>
            </a:r>
          </a:p>
          <a:p>
            <a:r>
              <a:rPr lang="pt-BR" b="1" dirty="0">
                <a:solidFill>
                  <a:srgbClr val="FF0000"/>
                </a:solidFill>
              </a:rPr>
              <a:t>Importante!</a:t>
            </a:r>
            <a:r>
              <a:rPr lang="pt-BR" dirty="0">
                <a:solidFill>
                  <a:srgbClr val="FF0000"/>
                </a:solidFill>
              </a:rPr>
              <a:t> Alterações em submodules são </a:t>
            </a:r>
            <a:r>
              <a:rPr lang="pt-BR" u="sng" dirty="0">
                <a:solidFill>
                  <a:srgbClr val="FF0000"/>
                </a:solidFill>
              </a:rPr>
              <a:t>ignoradas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u="sng" dirty="0">
                <a:solidFill>
                  <a:srgbClr val="FF0000"/>
                </a:solidFill>
              </a:rPr>
              <a:t>revertidas</a:t>
            </a:r>
            <a:r>
              <a:rPr lang="pt-BR" dirty="0">
                <a:solidFill>
                  <a:srgbClr val="FF0000"/>
                </a:solidFill>
              </a:rPr>
              <a:t> quando submetidas em um repositório Git pai!</a:t>
            </a:r>
            <a:r>
              <a:rPr lang="pt-BR" dirty="0"/>
              <a:t> Tome cuidado ao realizar alterações em submodules pertencentes a uma partição.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7FA76A5B-FCFD-4CDB-B48D-9D68B4C7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7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945A59FD-F642-4A34-9642-A1A37903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3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dib</a:t>
            </a:r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Vamos fazer um pequeno intervalo de </a:t>
            </a:r>
            <a:r>
              <a:rPr lang="pt-BR" b="1" u="sng" dirty="0"/>
              <a:t>5 min</a:t>
            </a:r>
            <a:r>
              <a:rPr lang="pt-BR" dirty="0"/>
              <a:t> e já voltamos para a parte 2!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0B36081-631D-41E3-885B-61625877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Utilizando versionamento com git para consulta dinâmica de versões criadas a partir de pontos de histórico específicos nos branches.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6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E4871-BCF8-4F30-829E-1FDDD522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B4C13-FC5C-4A6F-9DB0-B58E4D70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versões através de </a:t>
            </a:r>
            <a:r>
              <a:rPr lang="pt-BR" b="1" dirty="0"/>
              <a:t>tags</a:t>
            </a:r>
            <a:r>
              <a:rPr lang="pt-BR" dirty="0"/>
              <a:t>;</a:t>
            </a:r>
          </a:p>
          <a:p>
            <a:r>
              <a:rPr lang="pt-BR" dirty="0"/>
              <a:t>Habilidade de criar ou remover versões;</a:t>
            </a:r>
          </a:p>
          <a:p>
            <a:r>
              <a:rPr lang="pt-BR" dirty="0"/>
              <a:t>Agilidade de mudar para diferentes versões do branch trabalhado; e</a:t>
            </a:r>
          </a:p>
          <a:p>
            <a:r>
              <a:rPr lang="pt-BR" dirty="0"/>
              <a:t>Principal vantagem é a capacidade de retornar para versões específicas já publicadas.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3EA044D1-AFF6-4259-96FC-86ABED39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8089-1F4C-43DD-80B3-9E3805D8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06A7ECD-C675-4A99-ABD9-420DE789D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879" y="2097088"/>
            <a:ext cx="8876242" cy="10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455F86-FDB0-40EC-B930-A54D851F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79" y="3285377"/>
            <a:ext cx="8876242" cy="3215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8CA24BB9-D4B7-4CCE-AC13-4965ED8E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B2167-C450-47F9-84C4-770C26EA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D534D6D-2A3F-4FD5-A98F-FE4114D3E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876" y="2361979"/>
            <a:ext cx="9681071" cy="902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D02CF6-DB98-441A-8655-69C4F4C1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96" y="3429000"/>
            <a:ext cx="9652430" cy="1389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A4CC6D-B28F-46F9-A54C-809FBF80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76" y="4982939"/>
            <a:ext cx="9652430" cy="934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2B7D106-D21D-4A1E-A0B5-1703347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B2167-C450-47F9-84C4-770C26EA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pic>
        <p:nvPicPr>
          <p:cNvPr id="7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2B7D106-D21D-4A1E-A0B5-1703347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9E4D306-FEA8-49AF-972C-F887A794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033" y="2940908"/>
            <a:ext cx="8492760" cy="2158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8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AEC-ADE1-4978-8CA2-4711BCA93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7A79F-D939-426D-871C-37EA1F81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Compreensão do histórico de mudanças (commits) através do comando “</a:t>
            </a:r>
            <a:r>
              <a:rPr lang="pt-BR" b="1" dirty="0"/>
              <a:t>git show</a:t>
            </a:r>
            <a:r>
              <a:rPr lang="pt-BR" dirty="0"/>
              <a:t>”.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CE5BD77-C59A-49BC-B97D-316CB01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0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0A3C-6B17-4F2F-82C8-CA617AF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BB273-DC3F-467B-905A-8DA5D21E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o controle das alterações é importante para compreender as alterações já realizadas até então;</a:t>
            </a:r>
          </a:p>
          <a:p>
            <a:r>
              <a:rPr lang="pt-BR" dirty="0"/>
              <a:t>É possível, através do Git, mostrar alterações de: branches, commits, pasta de arquivos específicos ou mesmo arquivos separadamente; e</a:t>
            </a:r>
          </a:p>
          <a:p>
            <a:r>
              <a:rPr lang="pt-BR" dirty="0"/>
              <a:t>Comando utilizado para análise de históricos: </a:t>
            </a:r>
            <a:r>
              <a:rPr lang="pt-BR" b="1" dirty="0">
                <a:solidFill>
                  <a:srgbClr val="FFFF00"/>
                </a:solidFill>
              </a:rPr>
              <a:t>git show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EEFD6ECC-5E8D-4AB9-852D-1F250833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0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169</TotalTime>
  <Words>723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Circuito</vt:lpstr>
      <vt:lpstr>Palestra I Tópicos avançados em git</vt:lpstr>
      <vt:lpstr>sumário</vt:lpstr>
      <vt:lpstr>versionamento</vt:lpstr>
      <vt:lpstr>versionamento</vt:lpstr>
      <vt:lpstr>versionamento</vt:lpstr>
      <vt:lpstr>versionamento</vt:lpstr>
      <vt:lpstr>versionamento</vt:lpstr>
      <vt:lpstr>históricos</vt:lpstr>
      <vt:lpstr>históricos</vt:lpstr>
      <vt:lpstr>históricos</vt:lpstr>
      <vt:lpstr>históricos</vt:lpstr>
      <vt:lpstr>Comparativos e diferenças</vt:lpstr>
      <vt:lpstr>Comparativos e diferenças</vt:lpstr>
      <vt:lpstr>Geração de logs</vt:lpstr>
      <vt:lpstr>Geração de logs</vt:lpstr>
      <vt:lpstr>Ignorando arquivos ou pastas com .gitignore</vt:lpstr>
      <vt:lpstr>Ignorando arquivos ou pastas com .gitignore</vt:lpstr>
      <vt:lpstr>Resolução de conflitos</vt:lpstr>
      <vt:lpstr>Resolução de conflitos</vt:lpstr>
      <vt:lpstr>Revertendo alterações (commits ou merges)</vt:lpstr>
      <vt:lpstr>Revertendo alterações (commits ou merges)</vt:lpstr>
      <vt:lpstr>Administração avançada de branches</vt:lpstr>
      <vt:lpstr>Administração avançada de branches</vt:lpstr>
      <vt:lpstr>Administração avançada de branches</vt:lpstr>
      <vt:lpstr>Sub-módulos (submodules)</vt:lpstr>
      <vt:lpstr>Sub-módulos (submodules)</vt:lpstr>
      <vt:lpstr>Dúvidas?</vt:lpstr>
      <vt:lpstr>Nádio dib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 em git</dc:title>
  <dc:creator>devwarlt</dc:creator>
  <cp:lastModifiedBy>devwarlt</cp:lastModifiedBy>
  <cp:revision>122</cp:revision>
  <dcterms:created xsi:type="dcterms:W3CDTF">2020-11-10T00:20:02Z</dcterms:created>
  <dcterms:modified xsi:type="dcterms:W3CDTF">2020-11-10T03:11:00Z</dcterms:modified>
</cp:coreProperties>
</file>