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8" r:id="rId4"/>
    <p:sldId id="300" r:id="rId5"/>
    <p:sldId id="304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293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E82CE-564A-4162-8981-FBC454B6A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Palestra iii</a:t>
            </a:r>
            <a:br>
              <a:rPr lang="pt-BR" dirty="0"/>
            </a:br>
            <a:r>
              <a:rPr lang="pt-BR" dirty="0"/>
              <a:t>azure devops – ci/cd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777CB-3D59-4F1C-9606-8F64A7AB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Nádio dib – eng. Software</a:t>
            </a:r>
          </a:p>
          <a:p>
            <a:r>
              <a:rPr lang="pt-BR" dirty="0">
                <a:solidFill>
                  <a:srgbClr val="FFFF00"/>
                </a:solidFill>
              </a:rPr>
              <a:t>uniprojeção</a:t>
            </a:r>
          </a:p>
        </p:txBody>
      </p:sp>
      <p:pic>
        <p:nvPicPr>
          <p:cNvPr id="7" name="Imagem 6" descr="Uma imagem contendo placa, placar, desenho, rua&#10;&#10;Descrição gerada automaticamente">
            <a:extLst>
              <a:ext uri="{FF2B5EF4-FFF2-40B4-BE49-F238E27FC236}">
                <a16:creationId xmlns:a16="http://schemas.microsoft.com/office/drawing/2014/main" id="{D3387521-A65B-4ACC-B2C1-6E9048B7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111049" y="577035"/>
            <a:ext cx="2726640" cy="1090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352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B90C3-2A1B-4E32-AA58-794C4FF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pipelines ci/cd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A99EA-8D3D-4EFB-A497-19770DD5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CI</a:t>
            </a:r>
            <a:r>
              <a:rPr lang="pt-BR" dirty="0">
                <a:solidFill>
                  <a:srgbClr val="FFFF00"/>
                </a:solidFill>
              </a:rPr>
              <a:t> – Continuous Integration</a:t>
            </a:r>
            <a:r>
              <a:rPr lang="pt-BR" dirty="0"/>
              <a:t>: também conhecido como </a:t>
            </a:r>
            <a:r>
              <a:rPr lang="pt-BR" b="1" dirty="0"/>
              <a:t>integração contínua</a:t>
            </a:r>
            <a:r>
              <a:rPr lang="pt-BR" dirty="0"/>
              <a:t>;</a:t>
            </a:r>
          </a:p>
          <a:p>
            <a:r>
              <a:rPr lang="pt-BR" b="1" dirty="0">
                <a:solidFill>
                  <a:srgbClr val="FFFF00"/>
                </a:solidFill>
              </a:rPr>
              <a:t>CD</a:t>
            </a:r>
            <a:r>
              <a:rPr lang="pt-BR" dirty="0">
                <a:solidFill>
                  <a:srgbClr val="FFFF00"/>
                </a:solidFill>
              </a:rPr>
              <a:t> – Continuous Deployment</a:t>
            </a:r>
            <a:r>
              <a:rPr lang="pt-BR" dirty="0"/>
              <a:t>: também conhecido como </a:t>
            </a:r>
            <a:r>
              <a:rPr lang="pt-BR" b="1" dirty="0"/>
              <a:t>implantação contínua</a:t>
            </a:r>
            <a:r>
              <a:rPr lang="pt-BR" dirty="0"/>
              <a:t>; e</a:t>
            </a:r>
          </a:p>
          <a:p>
            <a:r>
              <a:rPr lang="pt-BR" dirty="0"/>
              <a:t>Não confundir Continuous Deployment com Continuous Delivery (entrega contínua).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9FC4562-9730-4C2F-87AF-5805AFB4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B3AF-D65D-4F09-A6EA-224A97B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Continuous delivery</a:t>
            </a:r>
            <a:r>
              <a:rPr lang="pt-BR" dirty="0"/>
              <a:t> vs. </a:t>
            </a:r>
            <a:r>
              <a:rPr lang="pt-BR" b="1" dirty="0">
                <a:solidFill>
                  <a:srgbClr val="FFFF00"/>
                </a:solidFill>
              </a:rPr>
              <a:t>Continuous deployment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1707D-0114-4638-A30D-1CA2C6D6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Continuous Delivery: implantação manual</a:t>
            </a:r>
          </a:p>
          <a:p>
            <a:r>
              <a:rPr lang="pt-BR" dirty="0"/>
              <a:t>Continuous Deployment: implantação automatizada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489977-BFF9-4308-B7B9-E6F83B14A4F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" b="2298"/>
          <a:stretch>
            <a:fillRect/>
          </a:stretch>
        </p:blipFill>
        <p:spPr bwMode="auto">
          <a:xfrm>
            <a:off x="2491003" y="1352720"/>
            <a:ext cx="7213170" cy="2401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E9E174C-709D-4685-8F15-EA1E065F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F871A-6BE5-41F7-8347-C364742F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pipelines ci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6BC42C-95B1-4438-872F-DF0DB8A8B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450" y="774538"/>
            <a:ext cx="6351588" cy="48342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C1A1FC-976C-447E-954B-1B871F2F9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As operações executadas pela(s) job(s) geram um log que contém informações sobre o status daquela build, podendo ser: </a:t>
            </a:r>
            <a:r>
              <a:rPr lang="pt-BR" b="1" dirty="0">
                <a:solidFill>
                  <a:srgbClr val="FFFF00"/>
                </a:solidFill>
              </a:rPr>
              <a:t>succeeded</a:t>
            </a:r>
            <a:r>
              <a:rPr lang="pt-BR" dirty="0"/>
              <a:t> ou </a:t>
            </a:r>
            <a:r>
              <a:rPr lang="pt-BR" b="1" dirty="0">
                <a:solidFill>
                  <a:srgbClr val="FFFF00"/>
                </a:solidFill>
              </a:rPr>
              <a:t>failed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6904838-CE6E-4AD7-8857-F7717C5A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66" y="336550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4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0C41-A767-42A2-8FF3-839542387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Web apps: azure Resource group &amp; plan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441CCC-884A-4F6E-847A-CC7C3CDFC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3AB5A80-DEA6-4B8F-B9C2-329237F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1606" y="609600"/>
            <a:ext cx="1025526" cy="10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CD493-5DE3-46DC-BFCA-95EDF730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829592" cy="1478570"/>
          </a:xfrm>
        </p:spPr>
        <p:txBody>
          <a:bodyPr/>
          <a:lstStyle/>
          <a:p>
            <a:r>
              <a:rPr lang="pt-BR" dirty="0"/>
              <a:t>Web apps: azure Resource group &amp; plan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C848-B46B-4098-8CCF-551EF5DC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Azure Resource Group</a:t>
            </a:r>
            <a:r>
              <a:rPr lang="pt-BR" dirty="0"/>
              <a:t> – é um container que contém metadados necessários para rodar a aplicação através do artefato gerado, cujo principal papel é reduzir a complexidade de orquestração da distribuição do serviço; e</a:t>
            </a:r>
          </a:p>
          <a:p>
            <a:r>
              <a:rPr lang="pt-BR" b="1" dirty="0">
                <a:solidFill>
                  <a:srgbClr val="FFFF00"/>
                </a:solidFill>
              </a:rPr>
              <a:t>Azure Resource Plan</a:t>
            </a:r>
            <a:r>
              <a:rPr lang="pt-BR" dirty="0"/>
              <a:t> – os Resource Groups devem ser atribuídos a um plano de inscrição vinculado a conta, onde podem ser: </a:t>
            </a:r>
            <a:r>
              <a:rPr lang="pt-BR" b="1" dirty="0">
                <a:solidFill>
                  <a:srgbClr val="FFFF00"/>
                </a:solidFill>
              </a:rPr>
              <a:t>por reserva</a:t>
            </a:r>
            <a:r>
              <a:rPr lang="pt-BR" dirty="0"/>
              <a:t> ou </a:t>
            </a:r>
            <a:r>
              <a:rPr lang="pt-BR" b="1" dirty="0">
                <a:solidFill>
                  <a:srgbClr val="FFFF00"/>
                </a:solidFill>
              </a:rPr>
              <a:t>on-demand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56E4112-405D-4BB5-BAEA-6A2D0075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1606" y="609600"/>
            <a:ext cx="1025526" cy="10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placa, placar, desenho, rua&#10;&#10;Descrição gerada automaticamente">
            <a:extLst>
              <a:ext uri="{FF2B5EF4-FFF2-40B4-BE49-F238E27FC236}">
                <a16:creationId xmlns:a16="http://schemas.microsoft.com/office/drawing/2014/main" id="{E07E0F54-F33F-42CF-B270-334B01556ED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111049" y="577035"/>
            <a:ext cx="2726640" cy="1090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783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dib</a:t>
            </a:r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Uma imagem contendo placa, placar, desenho, rua&#10;&#10;Descrição gerada automaticamente">
            <a:extLst>
              <a:ext uri="{FF2B5EF4-FFF2-40B4-BE49-F238E27FC236}">
                <a16:creationId xmlns:a16="http://schemas.microsoft.com/office/drawing/2014/main" id="{CC9B046C-1442-48D9-B95F-346457CE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111049" y="577035"/>
            <a:ext cx="2726640" cy="1090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15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613EC-27E8-4F1B-BF05-07F43EB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FA09D-ABC8-4D2D-84E6-417CE283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Sobre o Azure Pipelines e como é configurado?</a:t>
            </a:r>
          </a:p>
          <a:p>
            <a:r>
              <a:rPr lang="pt-BR" dirty="0"/>
              <a:t>Azure Pipelines triggers</a:t>
            </a:r>
          </a:p>
          <a:p>
            <a:r>
              <a:rPr lang="pt-BR" dirty="0"/>
              <a:t>Azure Pipelines CI/CD</a:t>
            </a:r>
          </a:p>
          <a:p>
            <a:r>
              <a:rPr lang="pt-BR" dirty="0"/>
              <a:t>Web Apps: Azure Resource Group &amp; Plan</a:t>
            </a:r>
          </a:p>
          <a:p>
            <a:r>
              <a:rPr lang="pt-BR" dirty="0"/>
              <a:t>Web Apps: implantação no Azure Services (deployment)</a:t>
            </a:r>
          </a:p>
        </p:txBody>
      </p:sp>
      <p:pic>
        <p:nvPicPr>
          <p:cNvPr id="4" name="Imagem 3" descr="Uma imagem contendo placa, placar, desenho, rua&#10;&#10;Descrição gerada automaticamente">
            <a:extLst>
              <a:ext uri="{FF2B5EF4-FFF2-40B4-BE49-F238E27FC236}">
                <a16:creationId xmlns:a16="http://schemas.microsoft.com/office/drawing/2014/main" id="{041DE69F-0F07-4613-A2FB-843245B4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111049" y="577035"/>
            <a:ext cx="2726640" cy="1090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25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0C41-A767-42A2-8FF3-839542387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o azure pipelines e como é configurado?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441CCC-884A-4F6E-847A-CC7C3CDFC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C29F1E1-2177-4152-A072-65293DA9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9332B-64F2-4208-A41E-3755D51E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azure pipelines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36849-B19E-4EA5-9C14-AFBD23D0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rotina de processos em cascata no qual executa procedimentos, pré-configurados pelo desenvolvedor, em uma ou mais jobs em paralelo por uma máquina virtual;</a:t>
            </a:r>
          </a:p>
          <a:p>
            <a:r>
              <a:rPr lang="pt-BR" dirty="0"/>
              <a:t>São realizados procedimentos como: </a:t>
            </a:r>
            <a:r>
              <a:rPr lang="pt-BR" b="1" dirty="0">
                <a:solidFill>
                  <a:srgbClr val="FFFF00"/>
                </a:solidFill>
              </a:rPr>
              <a:t>build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dependencies restoring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unit test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execução de scripts terminal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geração de artefatos</a:t>
            </a:r>
            <a:r>
              <a:rPr lang="pt-BR" dirty="0"/>
              <a:t> etc.; e</a:t>
            </a:r>
          </a:p>
          <a:p>
            <a:r>
              <a:rPr lang="pt-BR" dirty="0"/>
              <a:t>É possível verificar: </a:t>
            </a:r>
            <a:r>
              <a:rPr lang="pt-BR" b="1" dirty="0">
                <a:solidFill>
                  <a:srgbClr val="FFFF00"/>
                </a:solidFill>
              </a:rPr>
              <a:t>falhas em builds pelo log gerado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notificações de aviso sobre vulnerabilidades</a:t>
            </a:r>
            <a:r>
              <a:rPr lang="pt-BR" dirty="0"/>
              <a:t> etc.;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4F1D6CE-8A8C-4D2C-81A6-2F111C91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86A52-C474-46DE-A8B3-6C841E3A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199652" cy="1639884"/>
          </a:xfrm>
        </p:spPr>
        <p:txBody>
          <a:bodyPr/>
          <a:lstStyle/>
          <a:p>
            <a:r>
              <a:rPr lang="pt-BR" dirty="0"/>
              <a:t>Configuração </a:t>
            </a:r>
            <a:r>
              <a:rPr lang="pt-BR" b="1" dirty="0">
                <a:solidFill>
                  <a:srgbClr val="FFFF00"/>
                </a:solidFill>
              </a:rPr>
              <a:t>azure-pipelines.yml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37A911A-7FB8-45A1-B5E7-4E49F7F1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357" y="734703"/>
            <a:ext cx="5891213" cy="49139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3E0EC9-C345-48F9-85C5-0ECE6178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Através do arquivo </a:t>
            </a:r>
            <a:r>
              <a:rPr lang="pt-BR" b="1" dirty="0"/>
              <a:t>azure-pipelines.yml</a:t>
            </a:r>
            <a:r>
              <a:rPr lang="pt-BR" dirty="0"/>
              <a:t> é possível configurar as predefinições dos procedimentos que serão submetidas durante as jobs dentro do Azure Pipelines.</a:t>
            </a:r>
          </a:p>
          <a:p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888DE44-A465-4604-8FA5-6DBA5587D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66" y="336550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0C41-A767-42A2-8FF3-839542387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azure pipelines triggers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441CCC-884A-4F6E-847A-CC7C3CDFC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C29F1E1-2177-4152-A072-65293DA9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4B51-0B76-465D-ABE0-7FD8D4D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pipelines triggers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2262B-CB68-47C6-B63E-AE454C35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Triggers são gatilhos nos quais executam procedimentos quando é satisfeito um ou mais condições;</a:t>
            </a:r>
          </a:p>
          <a:p>
            <a:r>
              <a:rPr lang="pt-BR" dirty="0"/>
              <a:t>Condições podem ser, por exemplo: </a:t>
            </a:r>
            <a:r>
              <a:rPr lang="pt-BR" b="1" dirty="0">
                <a:solidFill>
                  <a:srgbClr val="FFFF00"/>
                </a:solidFill>
              </a:rPr>
              <a:t>push / pull de commits / branches em um repositório</a:t>
            </a:r>
            <a:r>
              <a:rPr lang="pt-BR" dirty="0"/>
              <a:t>; e</a:t>
            </a:r>
          </a:p>
          <a:p>
            <a:r>
              <a:rPr lang="pt-BR" dirty="0"/>
              <a:t>Quando condições de um trigger são satisfeitas, operações de deployment podem ser ativadas e automatizadas.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E8725A5-D803-426C-A870-6D6CD530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9CB4-679A-4636-A1C8-C45F42D3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2652374B-93C8-4756-983A-F755966C34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6" r="446"/>
          <a:stretch/>
        </p:blipFill>
        <p:spPr>
          <a:xfrm>
            <a:off x="823783" y="1655182"/>
            <a:ext cx="10544434" cy="17963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98FEB1-526E-4CDE-85F8-BA242D5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Exemplo de como os triggers se comportam quando condições são satisfeitas.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D82A8BD-2ED7-48B8-A14E-A4C4B623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9244" y="4349216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0C41-A767-42A2-8FF3-839542387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azure pipelines ci/cd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441CCC-884A-4F6E-847A-CC7C3CDFC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C29F1E1-2177-4152-A072-65293DA9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244" y="75723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4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</TotalTime>
  <Words>405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Palestra iii azure devops – ci/cd</vt:lpstr>
      <vt:lpstr>sumário</vt:lpstr>
      <vt:lpstr>Sobre o azure pipelines e como é configurado?</vt:lpstr>
      <vt:lpstr>Sobre o azure pipelines</vt:lpstr>
      <vt:lpstr>Configuração azure-pipelines.yml</vt:lpstr>
      <vt:lpstr>azure pipelines triggers</vt:lpstr>
      <vt:lpstr>Azure pipelines triggers</vt:lpstr>
      <vt:lpstr>triggers</vt:lpstr>
      <vt:lpstr>azure pipelines ci/cd</vt:lpstr>
      <vt:lpstr>Azure pipelines ci/cd</vt:lpstr>
      <vt:lpstr>Continuous delivery vs. Continuous deployment</vt:lpstr>
      <vt:lpstr>Azure pipelines ci</vt:lpstr>
      <vt:lpstr>Web apps: azure Resource group &amp; plan</vt:lpstr>
      <vt:lpstr>Web apps: azure Resource group &amp; plan</vt:lpstr>
      <vt:lpstr>Dúvidas?</vt:lpstr>
      <vt:lpstr>Nádio dib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 iii azure devops – ci/cd</dc:title>
  <dc:creator>devwarlt</dc:creator>
  <cp:lastModifiedBy>devwarlt</cp:lastModifiedBy>
  <cp:revision>88</cp:revision>
  <dcterms:created xsi:type="dcterms:W3CDTF">2020-11-10T20:34:07Z</dcterms:created>
  <dcterms:modified xsi:type="dcterms:W3CDTF">2020-11-10T22:43:29Z</dcterms:modified>
</cp:coreProperties>
</file>