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8" r:id="rId10"/>
    <p:sldId id="267" r:id="rId11"/>
    <p:sldId id="263" r:id="rId12"/>
    <p:sldId id="264" r:id="rId13"/>
    <p:sldId id="273" r:id="rId14"/>
    <p:sldId id="265" r:id="rId15"/>
    <p:sldId id="269" r:id="rId16"/>
    <p:sldId id="270" r:id="rId17"/>
    <p:sldId id="271" r:id="rId18"/>
    <p:sldId id="272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74" r:id="rId3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25F748-832D-6D34-4240-FCE4E0D6A92B}" v="65" dt="2024-06-18T22:18:01.095"/>
    <p1510:client id="{9AA01AE4-6C54-E03E-3CBE-64F618448C34}" v="761" dt="2024-06-18T22:12:47.7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53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46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49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93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11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26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93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46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35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92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1780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6/18/2024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8770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27" r:id="rId6"/>
    <p:sldLayoutId id="2147483723" r:id="rId7"/>
    <p:sldLayoutId id="2147483724" r:id="rId8"/>
    <p:sldLayoutId id="2147483725" r:id="rId9"/>
    <p:sldLayoutId id="2147483726" r:id="rId10"/>
    <p:sldLayoutId id="214748372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: Shape 15">
            <a:extLst>
              <a:ext uri="{FF2B5EF4-FFF2-40B4-BE49-F238E27FC236}">
                <a16:creationId xmlns:a16="http://schemas.microsoft.com/office/drawing/2014/main" id="{91C2F78B-DEE8-4195-A196-DFC51BDAD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: Shape 17">
            <a:extLst>
              <a:ext uri="{FF2B5EF4-FFF2-40B4-BE49-F238E27FC236}">
                <a16:creationId xmlns:a16="http://schemas.microsoft.com/office/drawing/2014/main" id="{A1D79D08-4BE8-4799-BE09-5078DFEE2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42" name="Straight Connector 19">
            <a:extLst>
              <a:ext uri="{FF2B5EF4-FFF2-40B4-BE49-F238E27FC236}">
                <a16:creationId xmlns:a16="http://schemas.microsoft.com/office/drawing/2014/main" id="{C95D65A1-16CB-407F-993F-2A6D59BCC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3" name="Rectangle 21">
            <a:extLst>
              <a:ext uri="{FF2B5EF4-FFF2-40B4-BE49-F238E27FC236}">
                <a16:creationId xmlns:a16="http://schemas.microsoft.com/office/drawing/2014/main" id="{20CC10FC-6518-423B-A972-3E4F7A4A8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5D2D844-708E-4EAC-BF72-D7CE20B99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8972" y="0"/>
            <a:ext cx="9103027" cy="6858000"/>
          </a:xfrm>
          <a:custGeom>
            <a:avLst/>
            <a:gdLst>
              <a:gd name="connsiteX0" fmla="*/ 6311486 w 9403920"/>
              <a:gd name="connsiteY0" fmla="*/ 0 h 6858000"/>
              <a:gd name="connsiteX1" fmla="*/ 8540820 w 9403920"/>
              <a:gd name="connsiteY1" fmla="*/ 0 h 6858000"/>
              <a:gd name="connsiteX2" fmla="*/ 8540819 w 9403920"/>
              <a:gd name="connsiteY2" fmla="*/ 1 h 6858000"/>
              <a:gd name="connsiteX3" fmla="*/ 8968550 w 9403920"/>
              <a:gd name="connsiteY3" fmla="*/ 1 h 6858000"/>
              <a:gd name="connsiteX4" fmla="*/ 9403920 w 9403920"/>
              <a:gd name="connsiteY4" fmla="*/ 1 h 6858000"/>
              <a:gd name="connsiteX5" fmla="*/ 9403920 w 9403920"/>
              <a:gd name="connsiteY5" fmla="*/ 6858000 h 6858000"/>
              <a:gd name="connsiteX6" fmla="*/ 6787053 w 9403920"/>
              <a:gd name="connsiteY6" fmla="*/ 6858000 h 6858000"/>
              <a:gd name="connsiteX7" fmla="*/ 6787053 w 9403920"/>
              <a:gd name="connsiteY7" fmla="*/ 6857999 h 6858000"/>
              <a:gd name="connsiteX8" fmla="*/ 2530229 w 9403920"/>
              <a:gd name="connsiteY8" fmla="*/ 6857999 h 6858000"/>
              <a:gd name="connsiteX9" fmla="*/ 2530228 w 9403920"/>
              <a:gd name="connsiteY9" fmla="*/ 6858000 h 6858000"/>
              <a:gd name="connsiteX10" fmla="*/ 300893 w 9403920"/>
              <a:gd name="connsiteY10" fmla="*/ 6858000 h 6858000"/>
              <a:gd name="connsiteX11" fmla="*/ 300894 w 9403920"/>
              <a:gd name="connsiteY11" fmla="*/ 6857999 h 6858000"/>
              <a:gd name="connsiteX12" fmla="*/ 0 w 9403920"/>
              <a:gd name="connsiteY12" fmla="*/ 6857999 h 6858000"/>
              <a:gd name="connsiteX13" fmla="*/ 300896 w 9403920"/>
              <a:gd name="connsiteY13" fmla="*/ 6857997 h 6858000"/>
              <a:gd name="connsiteX14" fmla="*/ 4740458 w 9403920"/>
              <a:gd name="connsiteY14" fmla="*/ 1792521 h 6858000"/>
              <a:gd name="connsiteX15" fmla="*/ 6304967 w 9403920"/>
              <a:gd name="connsiteY15" fmla="*/ 1 h 6858000"/>
              <a:gd name="connsiteX16" fmla="*/ 6311485 w 9403920"/>
              <a:gd name="connsiteY16" fmla="*/ 1 h 6858000"/>
              <a:gd name="connsiteX0" fmla="*/ 6311486 w 9403920"/>
              <a:gd name="connsiteY0" fmla="*/ 0 h 6858000"/>
              <a:gd name="connsiteX1" fmla="*/ 8540820 w 9403920"/>
              <a:gd name="connsiteY1" fmla="*/ 0 h 6858000"/>
              <a:gd name="connsiteX2" fmla="*/ 8968550 w 9403920"/>
              <a:gd name="connsiteY2" fmla="*/ 1 h 6858000"/>
              <a:gd name="connsiteX3" fmla="*/ 9403920 w 9403920"/>
              <a:gd name="connsiteY3" fmla="*/ 1 h 6858000"/>
              <a:gd name="connsiteX4" fmla="*/ 9403920 w 9403920"/>
              <a:gd name="connsiteY4" fmla="*/ 6858000 h 6858000"/>
              <a:gd name="connsiteX5" fmla="*/ 6787053 w 9403920"/>
              <a:gd name="connsiteY5" fmla="*/ 6858000 h 6858000"/>
              <a:gd name="connsiteX6" fmla="*/ 6787053 w 9403920"/>
              <a:gd name="connsiteY6" fmla="*/ 6857999 h 6858000"/>
              <a:gd name="connsiteX7" fmla="*/ 2530229 w 9403920"/>
              <a:gd name="connsiteY7" fmla="*/ 6857999 h 6858000"/>
              <a:gd name="connsiteX8" fmla="*/ 2530228 w 9403920"/>
              <a:gd name="connsiteY8" fmla="*/ 6858000 h 6858000"/>
              <a:gd name="connsiteX9" fmla="*/ 300893 w 9403920"/>
              <a:gd name="connsiteY9" fmla="*/ 6858000 h 6858000"/>
              <a:gd name="connsiteX10" fmla="*/ 300894 w 9403920"/>
              <a:gd name="connsiteY10" fmla="*/ 6857999 h 6858000"/>
              <a:gd name="connsiteX11" fmla="*/ 0 w 9403920"/>
              <a:gd name="connsiteY11" fmla="*/ 6857999 h 6858000"/>
              <a:gd name="connsiteX12" fmla="*/ 300896 w 9403920"/>
              <a:gd name="connsiteY12" fmla="*/ 6857997 h 6858000"/>
              <a:gd name="connsiteX13" fmla="*/ 4740458 w 9403920"/>
              <a:gd name="connsiteY13" fmla="*/ 1792521 h 6858000"/>
              <a:gd name="connsiteX14" fmla="*/ 6304967 w 9403920"/>
              <a:gd name="connsiteY14" fmla="*/ 1 h 6858000"/>
              <a:gd name="connsiteX15" fmla="*/ 6311485 w 9403920"/>
              <a:gd name="connsiteY15" fmla="*/ 1 h 6858000"/>
              <a:gd name="connsiteX16" fmla="*/ 6311486 w 9403920"/>
              <a:gd name="connsiteY16" fmla="*/ 0 h 6858000"/>
              <a:gd name="connsiteX0" fmla="*/ 6311486 w 9403920"/>
              <a:gd name="connsiteY0" fmla="*/ 0 h 6858000"/>
              <a:gd name="connsiteX1" fmla="*/ 8540820 w 9403920"/>
              <a:gd name="connsiteY1" fmla="*/ 0 h 6858000"/>
              <a:gd name="connsiteX2" fmla="*/ 9403920 w 9403920"/>
              <a:gd name="connsiteY2" fmla="*/ 1 h 6858000"/>
              <a:gd name="connsiteX3" fmla="*/ 9403920 w 9403920"/>
              <a:gd name="connsiteY3" fmla="*/ 6858000 h 6858000"/>
              <a:gd name="connsiteX4" fmla="*/ 6787053 w 9403920"/>
              <a:gd name="connsiteY4" fmla="*/ 6858000 h 6858000"/>
              <a:gd name="connsiteX5" fmla="*/ 6787053 w 9403920"/>
              <a:gd name="connsiteY5" fmla="*/ 6857999 h 6858000"/>
              <a:gd name="connsiteX6" fmla="*/ 2530229 w 9403920"/>
              <a:gd name="connsiteY6" fmla="*/ 6857999 h 6858000"/>
              <a:gd name="connsiteX7" fmla="*/ 2530228 w 9403920"/>
              <a:gd name="connsiteY7" fmla="*/ 6858000 h 6858000"/>
              <a:gd name="connsiteX8" fmla="*/ 300893 w 9403920"/>
              <a:gd name="connsiteY8" fmla="*/ 6858000 h 6858000"/>
              <a:gd name="connsiteX9" fmla="*/ 300894 w 9403920"/>
              <a:gd name="connsiteY9" fmla="*/ 6857999 h 6858000"/>
              <a:gd name="connsiteX10" fmla="*/ 0 w 9403920"/>
              <a:gd name="connsiteY10" fmla="*/ 6857999 h 6858000"/>
              <a:gd name="connsiteX11" fmla="*/ 300896 w 9403920"/>
              <a:gd name="connsiteY11" fmla="*/ 6857997 h 6858000"/>
              <a:gd name="connsiteX12" fmla="*/ 4740458 w 9403920"/>
              <a:gd name="connsiteY12" fmla="*/ 1792521 h 6858000"/>
              <a:gd name="connsiteX13" fmla="*/ 6304967 w 9403920"/>
              <a:gd name="connsiteY13" fmla="*/ 1 h 6858000"/>
              <a:gd name="connsiteX14" fmla="*/ 6311485 w 9403920"/>
              <a:gd name="connsiteY14" fmla="*/ 1 h 6858000"/>
              <a:gd name="connsiteX15" fmla="*/ 6311486 w 9403920"/>
              <a:gd name="connsiteY15" fmla="*/ 0 h 6858000"/>
              <a:gd name="connsiteX0" fmla="*/ 6311486 w 9403920"/>
              <a:gd name="connsiteY0" fmla="*/ 0 h 6858000"/>
              <a:gd name="connsiteX1" fmla="*/ 9403920 w 9403920"/>
              <a:gd name="connsiteY1" fmla="*/ 1 h 6858000"/>
              <a:gd name="connsiteX2" fmla="*/ 9403920 w 9403920"/>
              <a:gd name="connsiteY2" fmla="*/ 6858000 h 6858000"/>
              <a:gd name="connsiteX3" fmla="*/ 6787053 w 9403920"/>
              <a:gd name="connsiteY3" fmla="*/ 6858000 h 6858000"/>
              <a:gd name="connsiteX4" fmla="*/ 6787053 w 9403920"/>
              <a:gd name="connsiteY4" fmla="*/ 6857999 h 6858000"/>
              <a:gd name="connsiteX5" fmla="*/ 2530229 w 9403920"/>
              <a:gd name="connsiteY5" fmla="*/ 6857999 h 6858000"/>
              <a:gd name="connsiteX6" fmla="*/ 2530228 w 9403920"/>
              <a:gd name="connsiteY6" fmla="*/ 6858000 h 6858000"/>
              <a:gd name="connsiteX7" fmla="*/ 300893 w 9403920"/>
              <a:gd name="connsiteY7" fmla="*/ 6858000 h 6858000"/>
              <a:gd name="connsiteX8" fmla="*/ 300894 w 9403920"/>
              <a:gd name="connsiteY8" fmla="*/ 6857999 h 6858000"/>
              <a:gd name="connsiteX9" fmla="*/ 0 w 9403920"/>
              <a:gd name="connsiteY9" fmla="*/ 6857999 h 6858000"/>
              <a:gd name="connsiteX10" fmla="*/ 300896 w 9403920"/>
              <a:gd name="connsiteY10" fmla="*/ 6857997 h 6858000"/>
              <a:gd name="connsiteX11" fmla="*/ 4740458 w 9403920"/>
              <a:gd name="connsiteY11" fmla="*/ 1792521 h 6858000"/>
              <a:gd name="connsiteX12" fmla="*/ 6304967 w 9403920"/>
              <a:gd name="connsiteY12" fmla="*/ 1 h 6858000"/>
              <a:gd name="connsiteX13" fmla="*/ 6311485 w 9403920"/>
              <a:gd name="connsiteY13" fmla="*/ 1 h 6858000"/>
              <a:gd name="connsiteX14" fmla="*/ 6311486 w 9403920"/>
              <a:gd name="connsiteY14" fmla="*/ 0 h 6858000"/>
              <a:gd name="connsiteX0" fmla="*/ 6311486 w 9403920"/>
              <a:gd name="connsiteY0" fmla="*/ 0 h 6858000"/>
              <a:gd name="connsiteX1" fmla="*/ 9403920 w 9403920"/>
              <a:gd name="connsiteY1" fmla="*/ 1 h 6858000"/>
              <a:gd name="connsiteX2" fmla="*/ 9403920 w 9403920"/>
              <a:gd name="connsiteY2" fmla="*/ 6858000 h 6858000"/>
              <a:gd name="connsiteX3" fmla="*/ 6787053 w 9403920"/>
              <a:gd name="connsiteY3" fmla="*/ 6858000 h 6858000"/>
              <a:gd name="connsiteX4" fmla="*/ 6787053 w 9403920"/>
              <a:gd name="connsiteY4" fmla="*/ 6857999 h 6858000"/>
              <a:gd name="connsiteX5" fmla="*/ 2530229 w 9403920"/>
              <a:gd name="connsiteY5" fmla="*/ 6857999 h 6858000"/>
              <a:gd name="connsiteX6" fmla="*/ 2530228 w 9403920"/>
              <a:gd name="connsiteY6" fmla="*/ 6858000 h 6858000"/>
              <a:gd name="connsiteX7" fmla="*/ 300893 w 9403920"/>
              <a:gd name="connsiteY7" fmla="*/ 6858000 h 6858000"/>
              <a:gd name="connsiteX8" fmla="*/ 300894 w 9403920"/>
              <a:gd name="connsiteY8" fmla="*/ 6857999 h 6858000"/>
              <a:gd name="connsiteX9" fmla="*/ 0 w 9403920"/>
              <a:gd name="connsiteY9" fmla="*/ 6857999 h 6858000"/>
              <a:gd name="connsiteX10" fmla="*/ 300896 w 9403920"/>
              <a:gd name="connsiteY10" fmla="*/ 6857997 h 6858000"/>
              <a:gd name="connsiteX11" fmla="*/ 6304967 w 9403920"/>
              <a:gd name="connsiteY11" fmla="*/ 1 h 6858000"/>
              <a:gd name="connsiteX12" fmla="*/ 6311485 w 9403920"/>
              <a:gd name="connsiteY12" fmla="*/ 1 h 6858000"/>
              <a:gd name="connsiteX13" fmla="*/ 6311486 w 9403920"/>
              <a:gd name="connsiteY13" fmla="*/ 0 h 6858000"/>
              <a:gd name="connsiteX0" fmla="*/ 6010593 w 9103027"/>
              <a:gd name="connsiteY0" fmla="*/ 0 h 6858000"/>
              <a:gd name="connsiteX1" fmla="*/ 9103027 w 9103027"/>
              <a:gd name="connsiteY1" fmla="*/ 1 h 6858000"/>
              <a:gd name="connsiteX2" fmla="*/ 9103027 w 9103027"/>
              <a:gd name="connsiteY2" fmla="*/ 6858000 h 6858000"/>
              <a:gd name="connsiteX3" fmla="*/ 6486160 w 9103027"/>
              <a:gd name="connsiteY3" fmla="*/ 6858000 h 6858000"/>
              <a:gd name="connsiteX4" fmla="*/ 6486160 w 9103027"/>
              <a:gd name="connsiteY4" fmla="*/ 6857999 h 6858000"/>
              <a:gd name="connsiteX5" fmla="*/ 2229336 w 9103027"/>
              <a:gd name="connsiteY5" fmla="*/ 6857999 h 6858000"/>
              <a:gd name="connsiteX6" fmla="*/ 2229335 w 9103027"/>
              <a:gd name="connsiteY6" fmla="*/ 6858000 h 6858000"/>
              <a:gd name="connsiteX7" fmla="*/ 0 w 9103027"/>
              <a:gd name="connsiteY7" fmla="*/ 6858000 h 6858000"/>
              <a:gd name="connsiteX8" fmla="*/ 1 w 9103027"/>
              <a:gd name="connsiteY8" fmla="*/ 6857999 h 6858000"/>
              <a:gd name="connsiteX9" fmla="*/ 3 w 9103027"/>
              <a:gd name="connsiteY9" fmla="*/ 6857997 h 6858000"/>
              <a:gd name="connsiteX10" fmla="*/ 6004074 w 9103027"/>
              <a:gd name="connsiteY10" fmla="*/ 1 h 6858000"/>
              <a:gd name="connsiteX11" fmla="*/ 6010592 w 9103027"/>
              <a:gd name="connsiteY11" fmla="*/ 1 h 6858000"/>
              <a:gd name="connsiteX12" fmla="*/ 6010593 w 9103027"/>
              <a:gd name="connsiteY12" fmla="*/ 0 h 6858000"/>
              <a:gd name="connsiteX0" fmla="*/ 6010593 w 9103027"/>
              <a:gd name="connsiteY0" fmla="*/ 0 h 6858000"/>
              <a:gd name="connsiteX1" fmla="*/ 9103027 w 9103027"/>
              <a:gd name="connsiteY1" fmla="*/ 1 h 6858000"/>
              <a:gd name="connsiteX2" fmla="*/ 9103027 w 9103027"/>
              <a:gd name="connsiteY2" fmla="*/ 6858000 h 6858000"/>
              <a:gd name="connsiteX3" fmla="*/ 6486160 w 9103027"/>
              <a:gd name="connsiteY3" fmla="*/ 6858000 h 6858000"/>
              <a:gd name="connsiteX4" fmla="*/ 6486160 w 9103027"/>
              <a:gd name="connsiteY4" fmla="*/ 6857999 h 6858000"/>
              <a:gd name="connsiteX5" fmla="*/ 2229336 w 9103027"/>
              <a:gd name="connsiteY5" fmla="*/ 6857999 h 6858000"/>
              <a:gd name="connsiteX6" fmla="*/ 0 w 9103027"/>
              <a:gd name="connsiteY6" fmla="*/ 6858000 h 6858000"/>
              <a:gd name="connsiteX7" fmla="*/ 1 w 9103027"/>
              <a:gd name="connsiteY7" fmla="*/ 6857999 h 6858000"/>
              <a:gd name="connsiteX8" fmla="*/ 3 w 9103027"/>
              <a:gd name="connsiteY8" fmla="*/ 6857997 h 6858000"/>
              <a:gd name="connsiteX9" fmla="*/ 6004074 w 9103027"/>
              <a:gd name="connsiteY9" fmla="*/ 1 h 6858000"/>
              <a:gd name="connsiteX10" fmla="*/ 6010592 w 9103027"/>
              <a:gd name="connsiteY10" fmla="*/ 1 h 6858000"/>
              <a:gd name="connsiteX11" fmla="*/ 6010593 w 9103027"/>
              <a:gd name="connsiteY11" fmla="*/ 0 h 6858000"/>
              <a:gd name="connsiteX0" fmla="*/ 6010593 w 9103027"/>
              <a:gd name="connsiteY0" fmla="*/ 0 h 6858000"/>
              <a:gd name="connsiteX1" fmla="*/ 9103027 w 9103027"/>
              <a:gd name="connsiteY1" fmla="*/ 1 h 6858000"/>
              <a:gd name="connsiteX2" fmla="*/ 9103027 w 9103027"/>
              <a:gd name="connsiteY2" fmla="*/ 6858000 h 6858000"/>
              <a:gd name="connsiteX3" fmla="*/ 6486160 w 9103027"/>
              <a:gd name="connsiteY3" fmla="*/ 6858000 h 6858000"/>
              <a:gd name="connsiteX4" fmla="*/ 2229336 w 9103027"/>
              <a:gd name="connsiteY4" fmla="*/ 6857999 h 6858000"/>
              <a:gd name="connsiteX5" fmla="*/ 0 w 9103027"/>
              <a:gd name="connsiteY5" fmla="*/ 6858000 h 6858000"/>
              <a:gd name="connsiteX6" fmla="*/ 1 w 9103027"/>
              <a:gd name="connsiteY6" fmla="*/ 6857999 h 6858000"/>
              <a:gd name="connsiteX7" fmla="*/ 3 w 9103027"/>
              <a:gd name="connsiteY7" fmla="*/ 6857997 h 6858000"/>
              <a:gd name="connsiteX8" fmla="*/ 6004074 w 9103027"/>
              <a:gd name="connsiteY8" fmla="*/ 1 h 6858000"/>
              <a:gd name="connsiteX9" fmla="*/ 6010592 w 9103027"/>
              <a:gd name="connsiteY9" fmla="*/ 1 h 6858000"/>
              <a:gd name="connsiteX10" fmla="*/ 6010593 w 9103027"/>
              <a:gd name="connsiteY10" fmla="*/ 0 h 6858000"/>
              <a:gd name="connsiteX0" fmla="*/ 6010593 w 9103027"/>
              <a:gd name="connsiteY0" fmla="*/ 0 h 6858000"/>
              <a:gd name="connsiteX1" fmla="*/ 9103027 w 9103027"/>
              <a:gd name="connsiteY1" fmla="*/ 1 h 6858000"/>
              <a:gd name="connsiteX2" fmla="*/ 9103027 w 9103027"/>
              <a:gd name="connsiteY2" fmla="*/ 6858000 h 6858000"/>
              <a:gd name="connsiteX3" fmla="*/ 2229336 w 9103027"/>
              <a:gd name="connsiteY3" fmla="*/ 6857999 h 6858000"/>
              <a:gd name="connsiteX4" fmla="*/ 0 w 9103027"/>
              <a:gd name="connsiteY4" fmla="*/ 6858000 h 6858000"/>
              <a:gd name="connsiteX5" fmla="*/ 1 w 9103027"/>
              <a:gd name="connsiteY5" fmla="*/ 6857999 h 6858000"/>
              <a:gd name="connsiteX6" fmla="*/ 3 w 9103027"/>
              <a:gd name="connsiteY6" fmla="*/ 6857997 h 6858000"/>
              <a:gd name="connsiteX7" fmla="*/ 6004074 w 9103027"/>
              <a:gd name="connsiteY7" fmla="*/ 1 h 6858000"/>
              <a:gd name="connsiteX8" fmla="*/ 6010592 w 9103027"/>
              <a:gd name="connsiteY8" fmla="*/ 1 h 6858000"/>
              <a:gd name="connsiteX9" fmla="*/ 6010593 w 9103027"/>
              <a:gd name="connsiteY9" fmla="*/ 0 h 6858000"/>
              <a:gd name="connsiteX0" fmla="*/ 6010593 w 9103027"/>
              <a:gd name="connsiteY0" fmla="*/ 0 h 6858000"/>
              <a:gd name="connsiteX1" fmla="*/ 9103027 w 9103027"/>
              <a:gd name="connsiteY1" fmla="*/ 1 h 6858000"/>
              <a:gd name="connsiteX2" fmla="*/ 9103027 w 9103027"/>
              <a:gd name="connsiteY2" fmla="*/ 6858000 h 6858000"/>
              <a:gd name="connsiteX3" fmla="*/ 0 w 9103027"/>
              <a:gd name="connsiteY3" fmla="*/ 6858000 h 6858000"/>
              <a:gd name="connsiteX4" fmla="*/ 1 w 9103027"/>
              <a:gd name="connsiteY4" fmla="*/ 6857999 h 6858000"/>
              <a:gd name="connsiteX5" fmla="*/ 3 w 9103027"/>
              <a:gd name="connsiteY5" fmla="*/ 6857997 h 6858000"/>
              <a:gd name="connsiteX6" fmla="*/ 6004074 w 9103027"/>
              <a:gd name="connsiteY6" fmla="*/ 1 h 6858000"/>
              <a:gd name="connsiteX7" fmla="*/ 6010592 w 9103027"/>
              <a:gd name="connsiteY7" fmla="*/ 1 h 6858000"/>
              <a:gd name="connsiteX8" fmla="*/ 6010593 w 9103027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03027" h="6858000">
                <a:moveTo>
                  <a:pt x="6010593" y="0"/>
                </a:moveTo>
                <a:lnTo>
                  <a:pt x="9103027" y="1"/>
                </a:lnTo>
                <a:lnTo>
                  <a:pt x="9103027" y="6858000"/>
                </a:lnTo>
                <a:lnTo>
                  <a:pt x="0" y="6858000"/>
                </a:lnTo>
                <a:lnTo>
                  <a:pt x="1" y="6857999"/>
                </a:lnTo>
                <a:lnTo>
                  <a:pt x="3" y="6857997"/>
                </a:lnTo>
                <a:lnTo>
                  <a:pt x="6004074" y="1"/>
                </a:lnTo>
                <a:lnTo>
                  <a:pt x="6010592" y="1"/>
                </a:lnTo>
                <a:lnTo>
                  <a:pt x="6010593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3" descr="Niebieski abstrakcyjny wzór akwarelowy na białym tle">
            <a:extLst>
              <a:ext uri="{FF2B5EF4-FFF2-40B4-BE49-F238E27FC236}">
                <a16:creationId xmlns:a16="http://schemas.microsoft.com/office/drawing/2014/main" id="{A7309808-6B0E-606F-297D-0EA205FDCF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2026" r="9376" b="-1"/>
          <a:stretch/>
        </p:blipFill>
        <p:spPr>
          <a:xfrm>
            <a:off x="20" y="10"/>
            <a:ext cx="9102514" cy="6857990"/>
          </a:xfrm>
          <a:custGeom>
            <a:avLst/>
            <a:gdLst/>
            <a:ahLst/>
            <a:cxnLst/>
            <a:rect l="l" t="t" r="r" b="b"/>
            <a:pathLst>
              <a:path w="9102534" h="6858000">
                <a:moveTo>
                  <a:pt x="0" y="0"/>
                </a:moveTo>
                <a:lnTo>
                  <a:pt x="9102534" y="0"/>
                </a:lnTo>
                <a:lnTo>
                  <a:pt x="9102532" y="2"/>
                </a:lnTo>
                <a:cubicBezTo>
                  <a:pt x="9102532" y="3"/>
                  <a:pt x="9102531" y="3"/>
                  <a:pt x="9102531" y="4"/>
                </a:cubicBezTo>
                <a:lnTo>
                  <a:pt x="309194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4" name="Freeform: Shape 25">
            <a:extLst>
              <a:ext uri="{FF2B5EF4-FFF2-40B4-BE49-F238E27FC236}">
                <a16:creationId xmlns:a16="http://schemas.microsoft.com/office/drawing/2014/main" id="{BFB227E1-F100-4CF9-9797-1E2001BBE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885325" cy="6858000"/>
          </a:xfrm>
          <a:custGeom>
            <a:avLst/>
            <a:gdLst>
              <a:gd name="connsiteX0" fmla="*/ 4456883 w 6885325"/>
              <a:gd name="connsiteY0" fmla="*/ 6858000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4456884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5 w 6885325"/>
              <a:gd name="connsiteY6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5 w 6885325"/>
              <a:gd name="connsiteY5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5325" h="6858000">
                <a:moveTo>
                  <a:pt x="6885325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6885325" y="0"/>
                </a:lnTo>
                <a:lnTo>
                  <a:pt x="6885325" y="6857999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171DD83-5BBE-C05F-6A25-DADCFB1E4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1" y="1203866"/>
            <a:ext cx="3813888" cy="195834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err="1">
                <a:solidFill>
                  <a:srgbClr val="FFFFFF"/>
                </a:solidFill>
                <a:latin typeface="Arial"/>
                <a:cs typeface="Arial"/>
              </a:rPr>
              <a:t>porównanie</a:t>
            </a:r>
            <a:r>
              <a:rPr lang="en-US" sz="2800" kern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800" kern="1200" dirty="0" err="1">
                <a:solidFill>
                  <a:srgbClr val="FFFFFF"/>
                </a:solidFill>
                <a:latin typeface="Arial"/>
                <a:cs typeface="Arial"/>
              </a:rPr>
              <a:t>algorytmów</a:t>
            </a:r>
            <a:r>
              <a:rPr lang="en-US" sz="2800" kern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800" kern="1200" dirty="0" err="1">
                <a:solidFill>
                  <a:srgbClr val="FFFFFF"/>
                </a:solidFill>
                <a:latin typeface="Arial"/>
                <a:cs typeface="Arial"/>
              </a:rPr>
              <a:t>nawigacyjnych</a:t>
            </a:r>
            <a:endParaRPr lang="en-US" sz="2800" kern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6F3E26B-7816-ACE8-5BAF-3E01371563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5907" y="2603922"/>
            <a:ext cx="4713092" cy="311107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120000"/>
              </a:lnSpc>
            </a:pPr>
            <a:r>
              <a:rPr lang="en-US" dirty="0">
                <a:latin typeface="Arial"/>
                <a:cs typeface="Arial"/>
              </a:rPr>
              <a:t>Michał Bazan</a:t>
            </a:r>
          </a:p>
          <a:p>
            <a:pPr algn="r">
              <a:lnSpc>
                <a:spcPct val="120000"/>
              </a:lnSpc>
            </a:pPr>
            <a:endParaRPr lang="en-US" dirty="0">
              <a:latin typeface="Arial"/>
              <a:cs typeface="Arial"/>
            </a:endParaRPr>
          </a:p>
          <a:p>
            <a:pPr algn="r">
              <a:lnSpc>
                <a:spcPct val="120000"/>
              </a:lnSpc>
            </a:pPr>
            <a:r>
              <a:rPr lang="en-US" dirty="0" err="1">
                <a:latin typeface="Arial"/>
                <a:cs typeface="Arial"/>
              </a:rPr>
              <a:t>Opiekun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pracy</a:t>
            </a:r>
            <a:r>
              <a:rPr lang="en-US" dirty="0">
                <a:latin typeface="Arial"/>
                <a:cs typeface="Arial"/>
              </a:rPr>
              <a:t>:</a:t>
            </a:r>
          </a:p>
          <a:p>
            <a:pPr algn="r">
              <a:lnSpc>
                <a:spcPct val="120000"/>
              </a:lnSpc>
            </a:pPr>
            <a:r>
              <a:rPr lang="en-US" dirty="0" err="1">
                <a:latin typeface="Arial"/>
                <a:cs typeface="Arial"/>
              </a:rPr>
              <a:t>dr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inż</a:t>
            </a:r>
            <a:r>
              <a:rPr lang="en-US" dirty="0">
                <a:latin typeface="Arial"/>
                <a:cs typeface="Arial"/>
              </a:rPr>
              <a:t>. Dariusz </a:t>
            </a:r>
            <a:r>
              <a:rPr lang="en-US" dirty="0" err="1">
                <a:latin typeface="Arial"/>
                <a:cs typeface="Arial"/>
              </a:rPr>
              <a:t>Rzońca</a:t>
            </a:r>
          </a:p>
        </p:txBody>
      </p:sp>
      <p:cxnSp>
        <p:nvCxnSpPr>
          <p:cNvPr id="45" name="Straight Connector 27">
            <a:extLst>
              <a:ext uri="{FF2B5EF4-FFF2-40B4-BE49-F238E27FC236}">
                <a16:creationId xmlns:a16="http://schemas.microsoft.com/office/drawing/2014/main" id="{A06758A3-C4A6-479A-8755-3BEC63142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546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89A6B29-7CAB-9729-FEB4-F49B71A08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latin typeface="Arial"/>
                <a:cs typeface="Arial"/>
              </a:rPr>
              <a:t>Wyznaczenie nastaw metodą Zieglera-</a:t>
            </a:r>
            <a:r>
              <a:rPr lang="pl-PL" err="1">
                <a:latin typeface="Arial"/>
                <a:cs typeface="Arial"/>
              </a:rPr>
              <a:t>Nicholsa</a:t>
            </a:r>
            <a:endParaRPr lang="pl-PL">
              <a:latin typeface="Arial"/>
              <a:cs typeface="Arial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D77CCC2-0AC5-8EC3-04CE-B44616AE9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-PL" err="1">
                <a:latin typeface="Arial"/>
                <a:cs typeface="Arial"/>
              </a:rPr>
              <a:t>Kp</a:t>
            </a:r>
            <a:r>
              <a:rPr lang="pl-PL" dirty="0">
                <a:latin typeface="Arial"/>
                <a:cs typeface="Arial"/>
              </a:rPr>
              <a:t> = </a:t>
            </a:r>
            <a:r>
              <a:rPr lang="pl-PL" dirty="0">
                <a:latin typeface="Arial"/>
                <a:ea typeface="+mn-lt"/>
                <a:cs typeface="+mn-lt"/>
              </a:rPr>
              <a:t>0.04, Ti = 0.695, </a:t>
            </a:r>
            <a:r>
              <a:rPr lang="pl-PL" err="1">
                <a:latin typeface="Arial"/>
                <a:ea typeface="+mn-lt"/>
                <a:cs typeface="+mn-lt"/>
              </a:rPr>
              <a:t>Td</a:t>
            </a:r>
            <a:r>
              <a:rPr lang="pl-PL" dirty="0">
                <a:latin typeface="Arial"/>
                <a:ea typeface="+mn-lt"/>
                <a:cs typeface="+mn-lt"/>
              </a:rPr>
              <a:t> = 0.166</a:t>
            </a:r>
          </a:p>
          <a:p>
            <a:pPr marL="0" indent="0">
              <a:buNone/>
            </a:pPr>
            <a:r>
              <a:rPr lang="pl-PL" dirty="0">
                <a:latin typeface="Arial"/>
                <a:ea typeface="+mn-lt"/>
                <a:cs typeface="+mn-lt"/>
              </a:rPr>
              <a:t>Średni błąd względny regulacji: 7.43%</a:t>
            </a:r>
          </a:p>
        </p:txBody>
      </p:sp>
      <p:pic>
        <p:nvPicPr>
          <p:cNvPr id="5" name="Obraz 4" descr="Obraz zawierający tekst, Wykres, linia, zrzut ekranu&#10;&#10;Opis wygenerowany automatycznie">
            <a:extLst>
              <a:ext uri="{FF2B5EF4-FFF2-40B4-BE49-F238E27FC236}">
                <a16:creationId xmlns:a16="http://schemas.microsoft.com/office/drawing/2014/main" id="{7969456B-E136-D3A7-96D3-0343A2351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1430" y="2329265"/>
            <a:ext cx="4115337" cy="322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501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671FC58-14B4-D17B-B6DF-2B8A8B3B9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latin typeface="Arial"/>
                <a:cs typeface="Arial"/>
              </a:rPr>
              <a:t>Opis eksperymentu – algorytm genetyczny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E0ABA6E-183B-C17F-DC63-BEEC3E5E2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55000" lnSpcReduction="20000"/>
          </a:bodyPr>
          <a:lstStyle/>
          <a:p>
            <a:pPr marL="0" indent="0">
              <a:buNone/>
            </a:pPr>
            <a:r>
              <a:rPr lang="pl-PL" dirty="0">
                <a:latin typeface="Arial"/>
                <a:cs typeface="Arial"/>
              </a:rPr>
              <a:t>Algorytm został uruchomiony 3 razy z różnym zestawem parametrów: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pl-PL" dirty="0">
                <a:latin typeface="Arial"/>
                <a:cs typeface="Arial"/>
              </a:rPr>
              <a:t>Populacja początkowa 100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pl-PL" dirty="0">
                <a:latin typeface="Arial"/>
                <a:cs typeface="Arial"/>
              </a:rPr>
              <a:t>Populacja początkowa 200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pl-PL" dirty="0">
                <a:latin typeface="Arial"/>
                <a:cs typeface="Arial"/>
              </a:rPr>
              <a:t>Populacja początkowa 300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endParaRPr lang="pl-PL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pl-PL" dirty="0">
                <a:latin typeface="Arial"/>
                <a:cs typeface="Arial"/>
              </a:rPr>
              <a:t>Pozostałe parametry wspólne dla każdego eksperymentu: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pl-PL" dirty="0">
                <a:latin typeface="Arial"/>
                <a:cs typeface="Arial"/>
              </a:rPr>
              <a:t>Maksymalna ilość generacji 25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pl-PL" dirty="0">
                <a:latin typeface="Arial"/>
                <a:cs typeface="Arial"/>
              </a:rPr>
              <a:t>Prawdopodobieństwo krzyżowania 70%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pl-PL" dirty="0">
                <a:latin typeface="Arial"/>
                <a:cs typeface="Arial"/>
              </a:rPr>
              <a:t>Prawdopodobieństwo mutacji 15%</a:t>
            </a:r>
          </a:p>
          <a:p>
            <a:pPr marL="0" indent="0">
              <a:buNone/>
            </a:pPr>
            <a:r>
              <a:rPr lang="pl-PL" dirty="0">
                <a:latin typeface="Arial"/>
                <a:cs typeface="Arial"/>
              </a:rPr>
              <a:t>Kryterium stopu:</a:t>
            </a:r>
          </a:p>
          <a:p>
            <a:pPr marL="0" indent="0">
              <a:buNone/>
            </a:pPr>
            <a:r>
              <a:rPr lang="pl-PL" dirty="0">
                <a:latin typeface="Arial"/>
                <a:cs typeface="Arial"/>
              </a:rPr>
              <a:t>Średni błąd regulacji najbliższy 0. </a:t>
            </a:r>
          </a:p>
          <a:p>
            <a:pPr marL="0" indent="0">
              <a:buNone/>
            </a:pPr>
            <a:r>
              <a:rPr lang="pl-PL" dirty="0">
                <a:latin typeface="Arial"/>
                <a:cs typeface="Arial"/>
              </a:rPr>
              <a:t>Algorytm </a:t>
            </a:r>
            <a:r>
              <a:rPr lang="pl-PL" b="1" dirty="0">
                <a:latin typeface="Arial"/>
                <a:cs typeface="Arial"/>
              </a:rPr>
              <a:t>maksymalizuje </a:t>
            </a:r>
            <a:r>
              <a:rPr lang="pl-PL" dirty="0">
                <a:latin typeface="Arial"/>
                <a:cs typeface="Arial"/>
              </a:rPr>
              <a:t>funkcję celu, dlatego wzór opisujący fitness danego osobnika został określony przez: </a:t>
            </a:r>
            <a:endParaRPr lang="pl-PL" dirty="0"/>
          </a:p>
        </p:txBody>
      </p:sp>
      <p:pic>
        <p:nvPicPr>
          <p:cNvPr id="6" name="Obraz 5" descr="Obraz zawierający tekst, Czcionka, biały, linia&#10;&#10;Opis wygenerowany automatycznie">
            <a:extLst>
              <a:ext uri="{FF2B5EF4-FFF2-40B4-BE49-F238E27FC236}">
                <a16:creationId xmlns:a16="http://schemas.microsoft.com/office/drawing/2014/main" id="{7572CF3B-0546-DDFF-BC57-3A5ADBC14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7031" y="5360160"/>
            <a:ext cx="18573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791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28BB5A-5E25-BCDF-AF38-411CE96B6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latin typeface="Arial"/>
                <a:cs typeface="Arial"/>
              </a:rPr>
              <a:t>Wyniki działania algorytmu</a:t>
            </a:r>
          </a:p>
        </p:txBody>
      </p:sp>
      <p:pic>
        <p:nvPicPr>
          <p:cNvPr id="6" name="Symbol zastępczy zawartości 5" descr="Obraz zawierający tekst, linia, Wykres, diagram&#10;&#10;Opis wygenerowany automatycznie">
            <a:extLst>
              <a:ext uri="{FF2B5EF4-FFF2-40B4-BE49-F238E27FC236}">
                <a16:creationId xmlns:a16="http://schemas.microsoft.com/office/drawing/2014/main" id="{A7BCEDF1-028A-30AB-B063-6C8AC7FC6F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1481" y="2332026"/>
            <a:ext cx="4529037" cy="3567118"/>
          </a:xfrm>
        </p:spPr>
      </p:pic>
    </p:spTree>
    <p:extLst>
      <p:ext uri="{BB962C8B-B14F-4D97-AF65-F5344CB8AC3E}">
        <p14:creationId xmlns:p14="http://schemas.microsoft.com/office/powerpoint/2010/main" val="3170126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28BB5A-5E25-BCDF-AF38-411CE96B6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latin typeface="Arial"/>
                <a:cs typeface="Arial"/>
              </a:rPr>
              <a:t>Wyniki działania algorytmu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DEF7880-DFE2-3FA0-149D-071228AD8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lphaLcParenR"/>
            </a:pPr>
            <a:r>
              <a:rPr lang="pl-PL" err="1">
                <a:latin typeface="Arial"/>
                <a:cs typeface="Arial"/>
              </a:rPr>
              <a:t>Kp</a:t>
            </a:r>
            <a:r>
              <a:rPr lang="pl-PL" dirty="0">
                <a:latin typeface="Arial"/>
                <a:cs typeface="Arial"/>
              </a:rPr>
              <a:t> = </a:t>
            </a:r>
            <a:r>
              <a:rPr lang="pl-PL" dirty="0">
                <a:latin typeface="Arial"/>
                <a:ea typeface="+mn-lt"/>
                <a:cs typeface="+mn-lt"/>
              </a:rPr>
              <a:t>6.48, Ti = 2.93, </a:t>
            </a:r>
            <a:r>
              <a:rPr lang="pl-PL" err="1">
                <a:latin typeface="Arial"/>
                <a:ea typeface="+mn-lt"/>
                <a:cs typeface="+mn-lt"/>
              </a:rPr>
              <a:t>Td</a:t>
            </a:r>
            <a:r>
              <a:rPr lang="pl-PL" dirty="0">
                <a:latin typeface="Arial"/>
                <a:ea typeface="+mn-lt"/>
                <a:cs typeface="+mn-lt"/>
              </a:rPr>
              <a:t> = 2.34</a:t>
            </a:r>
          </a:p>
          <a:p>
            <a:pPr marL="0" indent="0">
              <a:buNone/>
            </a:pPr>
            <a:r>
              <a:rPr lang="pl-PL" dirty="0">
                <a:latin typeface="Arial"/>
                <a:ea typeface="+mn-lt"/>
                <a:cs typeface="+mn-lt"/>
              </a:rPr>
              <a:t>     Średni błąd względny regulacji: 1.96%</a:t>
            </a:r>
          </a:p>
          <a:p>
            <a:pPr marL="0" indent="0">
              <a:buNone/>
            </a:pPr>
            <a:r>
              <a:rPr lang="pl-PL" dirty="0">
                <a:latin typeface="Arial"/>
                <a:ea typeface="+mn-lt"/>
                <a:cs typeface="+mn-lt"/>
              </a:rPr>
              <a:t>b)    </a:t>
            </a:r>
            <a:r>
              <a:rPr lang="pl-PL" err="1">
                <a:latin typeface="Arial"/>
                <a:ea typeface="+mn-lt"/>
                <a:cs typeface="+mn-lt"/>
              </a:rPr>
              <a:t>Kp</a:t>
            </a:r>
            <a:r>
              <a:rPr lang="pl-PL" dirty="0">
                <a:latin typeface="Arial"/>
                <a:ea typeface="+mn-lt"/>
                <a:cs typeface="+mn-lt"/>
              </a:rPr>
              <a:t> = 29.50, Ti = 14.54, </a:t>
            </a:r>
            <a:r>
              <a:rPr lang="pl-PL" err="1">
                <a:latin typeface="Arial"/>
                <a:ea typeface="+mn-lt"/>
                <a:cs typeface="+mn-lt"/>
              </a:rPr>
              <a:t>Td</a:t>
            </a:r>
            <a:r>
              <a:rPr lang="pl-PL" dirty="0">
                <a:latin typeface="Arial"/>
                <a:ea typeface="+mn-lt"/>
                <a:cs typeface="+mn-lt"/>
              </a:rPr>
              <a:t> = 1.37</a:t>
            </a:r>
          </a:p>
          <a:p>
            <a:pPr marL="0" indent="0">
              <a:buNone/>
            </a:pPr>
            <a:r>
              <a:rPr lang="pl-PL" dirty="0">
                <a:latin typeface="Arial"/>
                <a:ea typeface="+mn-lt"/>
                <a:cs typeface="+mn-lt"/>
              </a:rPr>
              <a:t>  Średni błąd względny regulacji: 6,60%</a:t>
            </a:r>
          </a:p>
          <a:p>
            <a:pPr marL="0" indent="0">
              <a:buNone/>
            </a:pPr>
            <a:r>
              <a:rPr lang="pl-PL" dirty="0">
                <a:latin typeface="Arial"/>
                <a:ea typeface="+mn-lt"/>
                <a:cs typeface="+mn-lt"/>
              </a:rPr>
              <a:t>c)  </a:t>
            </a:r>
            <a:r>
              <a:rPr lang="pl-PL" dirty="0" err="1">
                <a:latin typeface="Arial"/>
                <a:ea typeface="+mn-lt"/>
                <a:cs typeface="+mn-lt"/>
              </a:rPr>
              <a:t>Kp</a:t>
            </a:r>
            <a:r>
              <a:rPr lang="pl-PL" dirty="0">
                <a:latin typeface="Arial"/>
                <a:ea typeface="+mn-lt"/>
                <a:cs typeface="+mn-lt"/>
              </a:rPr>
              <a:t> = 11.98, Ti = 1.59, </a:t>
            </a:r>
            <a:r>
              <a:rPr lang="pl-PL" dirty="0" err="1">
                <a:latin typeface="Arial"/>
                <a:ea typeface="+mn-lt"/>
                <a:cs typeface="+mn-lt"/>
              </a:rPr>
              <a:t>Td</a:t>
            </a:r>
            <a:r>
              <a:rPr lang="pl-PL" dirty="0">
                <a:latin typeface="Arial"/>
                <a:ea typeface="+mn-lt"/>
                <a:cs typeface="+mn-lt"/>
              </a:rPr>
              <a:t> = 1.34</a:t>
            </a:r>
          </a:p>
          <a:p>
            <a:pPr marL="0" indent="0">
              <a:buNone/>
            </a:pPr>
            <a:r>
              <a:rPr lang="pl-PL" dirty="0">
                <a:latin typeface="Arial"/>
                <a:ea typeface="+mn-lt"/>
                <a:cs typeface="+mn-lt"/>
              </a:rPr>
              <a:t>  Średni błąd względny regulacji: 6,41%</a:t>
            </a:r>
          </a:p>
        </p:txBody>
      </p:sp>
    </p:spTree>
    <p:extLst>
      <p:ext uri="{BB962C8B-B14F-4D97-AF65-F5344CB8AC3E}">
        <p14:creationId xmlns:p14="http://schemas.microsoft.com/office/powerpoint/2010/main" val="595030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E102A1-EB64-B23C-3E02-359D052DF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latin typeface="Arial"/>
                <a:cs typeface="Arial"/>
              </a:rPr>
              <a:t>Wyniki działania algorytmu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4804AAF-F05D-5CCA-96CB-EDC693036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l-PL" dirty="0" err="1">
                <a:latin typeface="Arial"/>
                <a:cs typeface="Arial"/>
              </a:rPr>
              <a:t>Kp</a:t>
            </a:r>
            <a:r>
              <a:rPr lang="pl-PL" dirty="0">
                <a:latin typeface="Arial"/>
                <a:cs typeface="Arial"/>
              </a:rPr>
              <a:t> = 6.48, Ti = 2.93, </a:t>
            </a:r>
            <a:r>
              <a:rPr lang="pl-PL" dirty="0" err="1">
                <a:latin typeface="Arial"/>
                <a:cs typeface="Arial"/>
              </a:rPr>
              <a:t>Td</a:t>
            </a:r>
            <a:r>
              <a:rPr lang="pl-PL" dirty="0">
                <a:latin typeface="Arial"/>
                <a:cs typeface="Arial"/>
              </a:rPr>
              <a:t> = 2.34</a:t>
            </a:r>
            <a:endParaRPr lang="pl-PL" dirty="0"/>
          </a:p>
        </p:txBody>
      </p:sp>
      <p:pic>
        <p:nvPicPr>
          <p:cNvPr id="4" name="Obraz 3" descr="Obraz zawierający tekst, Wykres, linia, zrzut ekranu&#10;&#10;Opis wygenerowany automatycznie">
            <a:extLst>
              <a:ext uri="{FF2B5EF4-FFF2-40B4-BE49-F238E27FC236}">
                <a16:creationId xmlns:a16="http://schemas.microsoft.com/office/drawing/2014/main" id="{7938569B-921D-EE60-5AF2-7FF675980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076" y="2766670"/>
            <a:ext cx="3790884" cy="313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34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E102A1-EB64-B23C-3E02-359D052DF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latin typeface="Arial"/>
                <a:cs typeface="Arial"/>
              </a:rPr>
              <a:t>Wyniki działania algorytmu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4804AAF-F05D-5CCA-96CB-EDC693036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l-PL" dirty="0" err="1">
                <a:latin typeface="Arial"/>
                <a:cs typeface="Arial"/>
              </a:rPr>
              <a:t>Kp</a:t>
            </a:r>
            <a:r>
              <a:rPr lang="pl-PL" dirty="0">
                <a:latin typeface="Arial"/>
                <a:cs typeface="Arial"/>
              </a:rPr>
              <a:t> = 29.50, Ti = 14.54, </a:t>
            </a:r>
            <a:r>
              <a:rPr lang="pl-PL" dirty="0" err="1">
                <a:latin typeface="Arial"/>
                <a:cs typeface="Arial"/>
              </a:rPr>
              <a:t>Td</a:t>
            </a:r>
            <a:r>
              <a:rPr lang="pl-PL" dirty="0">
                <a:latin typeface="Arial"/>
                <a:cs typeface="Arial"/>
              </a:rPr>
              <a:t> = 1.37</a:t>
            </a:r>
            <a:endParaRPr lang="pl-PL" dirty="0"/>
          </a:p>
        </p:txBody>
      </p:sp>
      <p:pic>
        <p:nvPicPr>
          <p:cNvPr id="4" name="Obraz 3" descr="Obraz zawierający tekst, Wykres, linia, Czcionka&#10;&#10;Opis wygenerowany automatycznie">
            <a:extLst>
              <a:ext uri="{FF2B5EF4-FFF2-40B4-BE49-F238E27FC236}">
                <a16:creationId xmlns:a16="http://schemas.microsoft.com/office/drawing/2014/main" id="{2EAB2E0F-BAC5-482C-098C-9515592EB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150" y="2767474"/>
            <a:ext cx="3795701" cy="312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403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E102A1-EB64-B23C-3E02-359D052DF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latin typeface="Arial"/>
                <a:cs typeface="Arial"/>
              </a:rPr>
              <a:t>Wyniki działania algorytmu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4804AAF-F05D-5CCA-96CB-EDC693036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l-PL" dirty="0" err="1">
                <a:latin typeface="Arial"/>
                <a:cs typeface="Arial"/>
              </a:rPr>
              <a:t>Kp</a:t>
            </a:r>
            <a:r>
              <a:rPr lang="pl-PL" dirty="0">
                <a:latin typeface="Arial"/>
                <a:cs typeface="Arial"/>
              </a:rPr>
              <a:t> = 11.98, Ti = 1.59, </a:t>
            </a:r>
            <a:r>
              <a:rPr lang="pl-PL" dirty="0" err="1">
                <a:latin typeface="Arial"/>
                <a:cs typeface="Arial"/>
              </a:rPr>
              <a:t>Td</a:t>
            </a:r>
            <a:r>
              <a:rPr lang="pl-PL" dirty="0">
                <a:latin typeface="Arial"/>
                <a:cs typeface="Arial"/>
              </a:rPr>
              <a:t> = 1.34</a:t>
            </a:r>
            <a:endParaRPr lang="pl-PL" dirty="0"/>
          </a:p>
        </p:txBody>
      </p:sp>
      <p:pic>
        <p:nvPicPr>
          <p:cNvPr id="4" name="Obraz 3" descr="Obraz zawierający tekst, Wykres, linia, zrzut ekranu&#10;&#10;Opis wygenerowany automatycznie">
            <a:extLst>
              <a:ext uri="{FF2B5EF4-FFF2-40B4-BE49-F238E27FC236}">
                <a16:creationId xmlns:a16="http://schemas.microsoft.com/office/drawing/2014/main" id="{5CEEB8C5-163A-30A6-D5A1-EE1F36BD3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613" y="2776999"/>
            <a:ext cx="3779005" cy="306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321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D011829-8C99-3A13-9044-017840DF4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latin typeface="Arial"/>
                <a:cs typeface="Arial"/>
              </a:rPr>
              <a:t>Porównanie algorytmu genetycznego z metodą klasyczną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865C766-A8DF-F81F-9DB0-8D13CE9D1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lphaLcParenR"/>
            </a:pPr>
            <a:r>
              <a:rPr lang="pl-PL" dirty="0">
                <a:latin typeface="Arial"/>
                <a:cs typeface="Arial"/>
              </a:rPr>
              <a:t>Metoda Zieglera-</a:t>
            </a:r>
            <a:r>
              <a:rPr lang="pl-PL" dirty="0" err="1">
                <a:latin typeface="Arial"/>
                <a:cs typeface="Arial"/>
              </a:rPr>
              <a:t>Nicholsa</a:t>
            </a:r>
            <a:r>
              <a:rPr lang="pl-PL" dirty="0">
                <a:latin typeface="Arial"/>
                <a:cs typeface="Arial"/>
              </a:rPr>
              <a:t>:</a:t>
            </a:r>
            <a:br>
              <a:rPr lang="pl-PL" dirty="0">
                <a:latin typeface="Arial"/>
              </a:rPr>
            </a:br>
            <a:r>
              <a:rPr lang="pl-PL" dirty="0">
                <a:latin typeface="Arial"/>
                <a:cs typeface="Arial"/>
              </a:rPr>
              <a:t>- Czas regulacji ok 192ms</a:t>
            </a:r>
            <a:br>
              <a:rPr lang="pl-PL" dirty="0">
                <a:latin typeface="Arial"/>
              </a:rPr>
            </a:br>
            <a:r>
              <a:rPr lang="pl-PL" dirty="0">
                <a:latin typeface="Arial"/>
                <a:cs typeface="Arial"/>
              </a:rPr>
              <a:t>- Niedoregulowanie, zbyt delikatny regulator</a:t>
            </a:r>
          </a:p>
          <a:p>
            <a:pPr marL="457200" indent="-457200">
              <a:buAutoNum type="alphaLcParenR"/>
            </a:pPr>
            <a:r>
              <a:rPr lang="pl-PL" dirty="0">
                <a:latin typeface="Arial"/>
                <a:cs typeface="Arial"/>
              </a:rPr>
              <a:t>Algorytm genetyczny</a:t>
            </a:r>
            <a:br>
              <a:rPr lang="pl-PL" dirty="0">
                <a:latin typeface="Arial"/>
                <a:cs typeface="Arial"/>
              </a:rPr>
            </a:br>
            <a:r>
              <a:rPr lang="pl-PL" dirty="0">
                <a:latin typeface="Arial"/>
                <a:cs typeface="Arial"/>
              </a:rPr>
              <a:t>- Czasy regulacji ok 600ms </a:t>
            </a:r>
            <a:br>
              <a:rPr lang="pl-PL" dirty="0">
                <a:latin typeface="Arial"/>
                <a:cs typeface="Arial"/>
              </a:rPr>
            </a:br>
            <a:r>
              <a:rPr lang="pl-PL" dirty="0">
                <a:latin typeface="Arial"/>
                <a:cs typeface="Arial"/>
              </a:rPr>
              <a:t>- Satysfakcjonująca regulacja</a:t>
            </a:r>
          </a:p>
        </p:txBody>
      </p:sp>
    </p:spTree>
    <p:extLst>
      <p:ext uri="{BB962C8B-B14F-4D97-AF65-F5344CB8AC3E}">
        <p14:creationId xmlns:p14="http://schemas.microsoft.com/office/powerpoint/2010/main" val="662170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6309F0A-48ED-DFB6-8F4E-98EDD32A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latin typeface="Arial"/>
                <a:cs typeface="Arial"/>
              </a:rPr>
              <a:t>Porównanie algorytmu genetycznego z metodą klasyczną - wnioski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FCB38A3-C9F1-1018-3395-92FFFDFFC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457200" indent="-457200" algn="just">
              <a:buFont typeface="Calibri"/>
              <a:buChar char="-"/>
            </a:pPr>
            <a:r>
              <a:rPr lang="pl-PL" dirty="0">
                <a:latin typeface="Arial"/>
                <a:cs typeface="Arial"/>
              </a:rPr>
              <a:t>Ze względu na prostotę obiektu jakim jest silnik DC, różne nastawy regulatora są w stanie usatysfakcjonować stawiane przed nim wymagania,</a:t>
            </a:r>
          </a:p>
          <a:p>
            <a:pPr marL="457200" indent="-457200" algn="just">
              <a:buFont typeface="Calibri"/>
              <a:buChar char="-"/>
            </a:pPr>
            <a:r>
              <a:rPr lang="pl-PL" dirty="0">
                <a:latin typeface="Arial"/>
                <a:cs typeface="Arial"/>
              </a:rPr>
              <a:t>Nastawy wyznaczone metodą klasyczną nie satysfakcjonują potrzeb, ponieważ występuje niedoregulowanie a ponadto jeden z silników nie reaguje na wymuszenie,</a:t>
            </a:r>
          </a:p>
          <a:p>
            <a:pPr marL="457200" indent="-457200" algn="just">
              <a:buFont typeface="Calibri"/>
              <a:buChar char="-"/>
            </a:pPr>
            <a:r>
              <a:rPr lang="pl-PL" dirty="0">
                <a:latin typeface="Arial"/>
                <a:cs typeface="Arial"/>
              </a:rPr>
              <a:t>Nastawy wyznaczone algorytmem genetycznym oferują stabilną regulację kosztem dłuższego czasu ustalania obiektu,</a:t>
            </a:r>
          </a:p>
          <a:p>
            <a:pPr marL="457200" indent="-457200" algn="just">
              <a:buFont typeface="Calibri"/>
              <a:buChar char="-"/>
            </a:pPr>
            <a:r>
              <a:rPr lang="pl-PL" dirty="0">
                <a:latin typeface="Arial"/>
                <a:cs typeface="Arial"/>
              </a:rPr>
              <a:t>Algorytm genetyczny po kilku epokach wyznacza lokalne optimum popadając w stagnację, dlatego przy bardziej złożonych obiektach warto rozważyć modyfikację parametrów algorytmu lub ponowną inicjalizację populacji jeśli najlepsze rozwiązanie jest daleko od kryterium stopu i nie zmienia się w kolejnych generacjach.</a:t>
            </a:r>
          </a:p>
        </p:txBody>
      </p:sp>
    </p:spTree>
    <p:extLst>
      <p:ext uri="{BB962C8B-B14F-4D97-AF65-F5344CB8AC3E}">
        <p14:creationId xmlns:p14="http://schemas.microsoft.com/office/powerpoint/2010/main" val="3954762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E30A71B-B264-1609-723D-743A7001A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latin typeface="Arial"/>
                <a:ea typeface="+mj-lt"/>
                <a:cs typeface="+mj-lt"/>
              </a:rPr>
              <a:t>Porównanie statycznych algorytmów nawigacyjnych - opis eksperymentu</a:t>
            </a:r>
            <a:endParaRPr lang="pl-PL" dirty="0">
              <a:latin typeface="Arial"/>
              <a:cs typeface="Arial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A4664C9-59FA-012C-F42F-1EAEB97B7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pl-PL" sz="1400" dirty="0">
                <a:latin typeface="Arial"/>
                <a:cs typeface="Arial"/>
              </a:rPr>
              <a:t>Eksperyment polegał na przetestowaniu algorytmu Dijkstry oraz A* z wybranymi metrykami (Manhattan, </a:t>
            </a:r>
            <a:r>
              <a:rPr lang="pl-PL" sz="1400" dirty="0" err="1">
                <a:latin typeface="Arial"/>
                <a:cs typeface="Arial"/>
              </a:rPr>
              <a:t>Euclidean</a:t>
            </a:r>
            <a:r>
              <a:rPr lang="pl-PL" sz="1400" dirty="0">
                <a:latin typeface="Arial"/>
                <a:cs typeface="Arial"/>
              </a:rPr>
              <a:t>, Max) na mapach i porównaniu otrzymanych wyników:</a:t>
            </a:r>
          </a:p>
          <a:p>
            <a:pPr marL="285750" indent="-285750" algn="just"/>
            <a:r>
              <a:rPr lang="pl-PL" sz="1400" dirty="0">
                <a:latin typeface="Arial"/>
                <a:cs typeface="Arial"/>
              </a:rPr>
              <a:t>Bez przeszkód o rozmiarach</a:t>
            </a:r>
          </a:p>
          <a:p>
            <a:pPr marL="400050" lvl="1" indent="-171450" algn="just">
              <a:buFont typeface="Arial"/>
              <a:buChar char="•"/>
            </a:pPr>
            <a:r>
              <a:rPr lang="pl-PL" sz="1200" i="0" dirty="0">
                <a:latin typeface="Arial"/>
                <a:cs typeface="Arial"/>
              </a:rPr>
              <a:t>200x50</a:t>
            </a:r>
          </a:p>
          <a:p>
            <a:pPr marL="400050" lvl="1" indent="-171450" algn="just">
              <a:buFont typeface="Arial"/>
              <a:buChar char="•"/>
            </a:pPr>
            <a:r>
              <a:rPr lang="pl-PL" sz="1200" i="0" dirty="0">
                <a:latin typeface="Arial"/>
                <a:cs typeface="Arial"/>
              </a:rPr>
              <a:t>200x200</a:t>
            </a:r>
          </a:p>
          <a:p>
            <a:pPr marL="400050" lvl="1" indent="-171450" algn="just">
              <a:buFont typeface="Arial"/>
              <a:buChar char="•"/>
            </a:pPr>
            <a:r>
              <a:rPr lang="pl-PL" sz="1200" i="0" dirty="0">
                <a:latin typeface="Arial"/>
                <a:cs typeface="Arial"/>
              </a:rPr>
              <a:t>500x500</a:t>
            </a:r>
          </a:p>
          <a:p>
            <a:pPr marL="400050" lvl="1" indent="-171450" algn="just">
              <a:buFont typeface="Arial"/>
              <a:buChar char="•"/>
            </a:pPr>
            <a:r>
              <a:rPr lang="pl-PL" sz="1200" i="0" dirty="0">
                <a:latin typeface="Arial"/>
                <a:cs typeface="Arial"/>
              </a:rPr>
              <a:t>1000x1000</a:t>
            </a:r>
          </a:p>
          <a:p>
            <a:pPr marL="400050" lvl="1" indent="-171450" algn="just">
              <a:buFont typeface="Arial"/>
              <a:buChar char="•"/>
            </a:pPr>
            <a:r>
              <a:rPr lang="pl-PL" sz="1200" i="0" dirty="0">
                <a:latin typeface="Arial"/>
                <a:cs typeface="Arial"/>
              </a:rPr>
              <a:t>2000x2000</a:t>
            </a:r>
          </a:p>
          <a:p>
            <a:pPr marL="285750" indent="-285750" algn="just">
              <a:buFont typeface="Arial,Sans-Serif"/>
              <a:buChar char="•"/>
            </a:pPr>
            <a:r>
              <a:rPr lang="pl-PL" sz="1400" dirty="0">
                <a:latin typeface="Arial"/>
                <a:cs typeface="Arial"/>
              </a:rPr>
              <a:t>Z losowo umieszczonymi przeszkodami na mapie o rozmiarach 200x50</a:t>
            </a:r>
          </a:p>
          <a:p>
            <a:pPr marL="400050" lvl="1" indent="-171450" algn="just">
              <a:buFont typeface="Arial"/>
              <a:buChar char="•"/>
            </a:pPr>
            <a:endParaRPr lang="pl-PL" sz="1200" i="0" dirty="0">
              <a:latin typeface="Arial"/>
              <a:cs typeface="Arial"/>
            </a:endParaRPr>
          </a:p>
          <a:p>
            <a:pPr marL="400050" lvl="1" indent="-171450" algn="just">
              <a:buFont typeface="Arial"/>
              <a:buChar char="•"/>
            </a:pPr>
            <a:endParaRPr lang="pl-PL" sz="1200" i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6547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E45DCD0-E495-0327-AA53-9C211AE21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latin typeface="Arial"/>
                <a:cs typeface="Arial"/>
              </a:rPr>
              <a:t>Cel pracy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F51DBDA-2C5E-4136-33EF-B38FEB847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l-PL" dirty="0">
                <a:latin typeface="Arial"/>
                <a:cs typeface="Arial"/>
              </a:rPr>
              <a:t>Badanie heurystycznych metod optymalizacji nastaw PID i porównanie z metodami klasycznymi</a:t>
            </a:r>
          </a:p>
          <a:p>
            <a:pPr algn="just"/>
            <a:r>
              <a:rPr lang="pl-PL" dirty="0">
                <a:latin typeface="Arial"/>
                <a:cs typeface="Arial"/>
              </a:rPr>
              <a:t>Badanie i porównanie statycznych algorytmów pod kątem wydajności obliczeniowej i optymalizacji długości trasy</a:t>
            </a:r>
          </a:p>
          <a:p>
            <a:pPr algn="just"/>
            <a:r>
              <a:rPr lang="pl-PL" dirty="0">
                <a:latin typeface="Arial"/>
                <a:ea typeface="+mn-lt"/>
                <a:cs typeface="+mn-lt"/>
              </a:rPr>
              <a:t>Badanie i porównanie dynamicznych algorytmów pod </a:t>
            </a:r>
            <a:r>
              <a:rPr lang="pl-PL" dirty="0">
                <a:latin typeface="Arial"/>
                <a:ea typeface="+mn-lt"/>
                <a:cs typeface="Arial"/>
              </a:rPr>
              <a:t>kątem wydajności obliczeniowej i optymalizacji długości trasy</a:t>
            </a:r>
            <a:endParaRPr lang="pl-PL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5175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382C6DE-611E-FE71-86AE-14F00777A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latin typeface="Arial"/>
                <a:cs typeface="Arial"/>
              </a:rPr>
              <a:t>Porównanie algorytmów statycznych na mapach bez przeszkód - Dijkstra</a:t>
            </a:r>
          </a:p>
        </p:txBody>
      </p:sp>
      <p:pic>
        <p:nvPicPr>
          <p:cNvPr id="11" name="Symbol zastępczy zawartości 10" descr="Obraz zawierający tekst, linia, Wykres, diagram&#10;&#10;Opis wygenerowany automatycznie">
            <a:extLst>
              <a:ext uri="{FF2B5EF4-FFF2-40B4-BE49-F238E27FC236}">
                <a16:creationId xmlns:a16="http://schemas.microsoft.com/office/drawing/2014/main" id="{85BB0D71-F0F5-0DC7-3CDB-FF08A95F31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0" y="2286785"/>
            <a:ext cx="6096000" cy="3657600"/>
          </a:xfrm>
        </p:spPr>
      </p:pic>
    </p:spTree>
    <p:extLst>
      <p:ext uri="{BB962C8B-B14F-4D97-AF65-F5344CB8AC3E}">
        <p14:creationId xmlns:p14="http://schemas.microsoft.com/office/powerpoint/2010/main" val="2651998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382C6DE-611E-FE71-86AE-14F00777A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latin typeface="Arial"/>
                <a:cs typeface="Arial"/>
              </a:rPr>
              <a:t>Porównanie algorytmów statycznych na mapach bez przeszkód - A*</a:t>
            </a:r>
          </a:p>
        </p:txBody>
      </p:sp>
      <p:pic>
        <p:nvPicPr>
          <p:cNvPr id="5" name="Symbol zastępczy zawartości 4" descr="Obraz zawierający tekst, diagram, Wykres, linia&#10;&#10;Opis wygenerowany automatycznie">
            <a:extLst>
              <a:ext uri="{FF2B5EF4-FFF2-40B4-BE49-F238E27FC236}">
                <a16:creationId xmlns:a16="http://schemas.microsoft.com/office/drawing/2014/main" id="{F0868C32-6604-9302-EA37-04716B3B3E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0" y="2286785"/>
            <a:ext cx="6096000" cy="3657600"/>
          </a:xfrm>
        </p:spPr>
      </p:pic>
    </p:spTree>
    <p:extLst>
      <p:ext uri="{BB962C8B-B14F-4D97-AF65-F5344CB8AC3E}">
        <p14:creationId xmlns:p14="http://schemas.microsoft.com/office/powerpoint/2010/main" val="121367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900C69-BDE0-77C2-CFC2-0C7CFB0FA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latin typeface="Arial"/>
                <a:cs typeface="Arial"/>
              </a:rPr>
              <a:t>Porównanie algorytmów statycznych na mapach bez przeszkód</a:t>
            </a:r>
            <a:endParaRPr lang="pl-PL" dirty="0"/>
          </a:p>
        </p:txBody>
      </p:sp>
      <p:pic>
        <p:nvPicPr>
          <p:cNvPr id="4" name="Symbol zastępczy zawartości 3" descr="Obraz zawierający tekst, diagram, linia, Wykres&#10;&#10;Opis wygenerowany automatycznie">
            <a:extLst>
              <a:ext uri="{FF2B5EF4-FFF2-40B4-BE49-F238E27FC236}">
                <a16:creationId xmlns:a16="http://schemas.microsoft.com/office/drawing/2014/main" id="{E3B19304-E1ED-3DDC-B131-3DAD3D4282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0" y="2286785"/>
            <a:ext cx="6096000" cy="3657600"/>
          </a:xfrm>
        </p:spPr>
      </p:pic>
    </p:spTree>
    <p:extLst>
      <p:ext uri="{BB962C8B-B14F-4D97-AF65-F5344CB8AC3E}">
        <p14:creationId xmlns:p14="http://schemas.microsoft.com/office/powerpoint/2010/main" val="31313928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3FB5250-F097-3D10-0968-276DF926D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dirty="0">
                <a:latin typeface="Arial"/>
                <a:cs typeface="Arial"/>
              </a:rPr>
              <a:t>Porównanie algorytmów statycznych na mapach z przeszkodami</a:t>
            </a:r>
          </a:p>
        </p:txBody>
      </p:sp>
      <p:pic>
        <p:nvPicPr>
          <p:cNvPr id="4" name="Symbol zastępczy zawartości 3" descr="Obraz zawierający tekst, diagram, linia, Wykres&#10;&#10;Opis wygenerowany automatycznie">
            <a:extLst>
              <a:ext uri="{FF2B5EF4-FFF2-40B4-BE49-F238E27FC236}">
                <a16:creationId xmlns:a16="http://schemas.microsoft.com/office/drawing/2014/main" id="{0DC9EA0D-F5C6-D26D-AED1-5758E80490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0" y="2286785"/>
            <a:ext cx="6096000" cy="3657600"/>
          </a:xfrm>
        </p:spPr>
      </p:pic>
    </p:spTree>
    <p:extLst>
      <p:ext uri="{BB962C8B-B14F-4D97-AF65-F5344CB8AC3E}">
        <p14:creationId xmlns:p14="http://schemas.microsoft.com/office/powerpoint/2010/main" val="14806863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A7E3878-D3AD-8103-B075-ECAA27825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latin typeface="Arial"/>
                <a:cs typeface="Arial"/>
              </a:rPr>
              <a:t>Porównanie statycznych algorytmów nawigacyjnych - wnioski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ACB2D86-C747-77C5-3BC5-A476BEA96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pPr algn="just">
              <a:buFont typeface="Calibri" panose="020B0604020202020204" pitchFamily="34" charset="0"/>
              <a:buChar char="-"/>
            </a:pPr>
            <a:r>
              <a:rPr lang="pl-PL" dirty="0">
                <a:latin typeface="Arial"/>
                <a:ea typeface="+mn-lt"/>
                <a:cs typeface="+mn-lt"/>
              </a:rPr>
              <a:t>Algorytm Dijkstry wypadł lepiej pod względem czasu wykonania w porównaniu do algorytmu A*. Zwykle A* powinien działać szybciej, ponieważ używa heurystyki do prowadzenia wyszukiwania, co teoretycznie powinno ograniczyć liczbę odwiedzanych węzłów</a:t>
            </a:r>
            <a:endParaRPr lang="pl-PL">
              <a:latin typeface="Arial"/>
              <a:cs typeface="Arial"/>
            </a:endParaRPr>
          </a:p>
          <a:p>
            <a:pPr algn="just">
              <a:buFont typeface="Calibri" panose="020B0604020202020204" pitchFamily="34" charset="0"/>
              <a:buChar char="-"/>
            </a:pPr>
            <a:r>
              <a:rPr lang="pl-PL" dirty="0">
                <a:latin typeface="Arial"/>
                <a:ea typeface="+mn-lt"/>
                <a:cs typeface="+mn-lt"/>
              </a:rPr>
              <a:t>Heurystyka Manhattan osiągała najkrótsze czasy wykonania dla większości badanych przypadków. Odległość manhattańska jest najprostszą heurystyką spośród używanych, ponieważ jest to suma różnic w poziomych i pionowych odległościach między punktami. To prowadzi do szybszych obliczeń w porównaniu z bardziej złożonymi heurystykami jak </a:t>
            </a:r>
            <a:r>
              <a:rPr lang="pl-PL" err="1">
                <a:latin typeface="Arial"/>
                <a:ea typeface="+mn-lt"/>
                <a:cs typeface="+mn-lt"/>
              </a:rPr>
              <a:t>Euclidean</a:t>
            </a:r>
            <a:r>
              <a:rPr lang="pl-PL" dirty="0">
                <a:latin typeface="Arial"/>
                <a:ea typeface="+mn-lt"/>
                <a:cs typeface="+mn-lt"/>
              </a:rPr>
              <a:t> czy Max.</a:t>
            </a:r>
          </a:p>
          <a:p>
            <a:pPr algn="just">
              <a:buFont typeface="Calibri"/>
              <a:buChar char="-"/>
            </a:pPr>
            <a:r>
              <a:rPr lang="pl-PL" dirty="0">
                <a:latin typeface="Arial"/>
                <a:cs typeface="Arial"/>
              </a:rPr>
              <a:t>Na mapach z przeszkodami </a:t>
            </a:r>
            <a:r>
              <a:rPr lang="pl-PL" dirty="0">
                <a:latin typeface="Arial"/>
                <a:ea typeface="+mn-lt"/>
                <a:cs typeface="Arial"/>
              </a:rPr>
              <a:t>a</a:t>
            </a:r>
            <a:r>
              <a:rPr lang="pl-PL" dirty="0">
                <a:latin typeface="Arial"/>
                <a:ea typeface="+mn-lt"/>
                <a:cs typeface="+mn-lt"/>
              </a:rPr>
              <a:t>lgorytmy Dijkstry oraz A* z różnymi heurystykami uzyskały takie same wyniki pod względem długości trasy, jednak wymagały więcej czasu obliczeniowego w porównaniu do Dijkstry.</a:t>
            </a:r>
            <a:endParaRPr lang="pl-PL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3371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E30A71B-B264-1609-723D-743A7001A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latin typeface="Arial"/>
                <a:ea typeface="+mj-lt"/>
                <a:cs typeface="+mj-lt"/>
              </a:rPr>
              <a:t>Porównanie dynamicznych algorytmów nawigacyjnych - opis eksperymentu</a:t>
            </a:r>
            <a:endParaRPr lang="pl-PL" dirty="0">
              <a:latin typeface="Arial"/>
              <a:cs typeface="Arial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A4664C9-59FA-012C-F42F-1EAEB97B7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pl-PL" sz="1400" dirty="0">
                <a:latin typeface="Arial"/>
                <a:cs typeface="Arial"/>
              </a:rPr>
              <a:t>Eksperyment polegał na przetestowaniu algorytmu D* oraz D*-Lite na rzeczywistej mapie i porównaniu wyników w celu wybrania optymalnego algorytmu dla zaimplementowanego robota.</a:t>
            </a:r>
            <a:endParaRPr lang="pl-PL" dirty="0"/>
          </a:p>
          <a:p>
            <a:pPr marL="285750" indent="-285750" algn="just"/>
            <a:r>
              <a:rPr lang="pl-PL" sz="1400">
                <a:latin typeface="Arial"/>
                <a:cs typeface="Arial"/>
              </a:rPr>
              <a:t>Rozmiar mapy: 200x50cm</a:t>
            </a:r>
            <a:endParaRPr lang="pl-PL" sz="1400" i="0" dirty="0">
              <a:latin typeface="Arial"/>
              <a:cs typeface="Arial"/>
            </a:endParaRPr>
          </a:p>
          <a:p>
            <a:pPr marL="285750" indent="-285750" algn="just"/>
            <a:r>
              <a:rPr lang="pl-PL" sz="1400" dirty="0">
                <a:latin typeface="Arial"/>
                <a:cs typeface="Arial"/>
              </a:rPr>
              <a:t>Wykorzystane algorytmy statyczne do wyznaczenia pierwotnej trasy: Dijkstra oraz A* z metryką Manhattan.</a:t>
            </a:r>
            <a:endParaRPr lang="pl-PL" sz="1400" i="0" dirty="0">
              <a:latin typeface="Arial"/>
              <a:cs typeface="Arial"/>
            </a:endParaRPr>
          </a:p>
          <a:p>
            <a:pPr marL="400050" lvl="1" indent="-171450" algn="just">
              <a:buFont typeface="Arial"/>
              <a:buChar char="•"/>
            </a:pPr>
            <a:endParaRPr lang="pl-PL" sz="1200" i="0" dirty="0">
              <a:latin typeface="Arial"/>
              <a:cs typeface="Arial"/>
            </a:endParaRPr>
          </a:p>
          <a:p>
            <a:pPr marL="400050" lvl="1" indent="-171450" algn="just">
              <a:buFont typeface="Arial"/>
              <a:buChar char="•"/>
            </a:pPr>
            <a:endParaRPr lang="pl-PL" sz="1200" i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41881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4BD8F37-FE03-B940-F11B-77657F15E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l-PL" dirty="0">
                <a:latin typeface="Arial"/>
                <a:cs typeface="Arial"/>
              </a:rPr>
              <a:t>Porównanie dynamicznych algorytmów nawigacyjnych - Dijkstra jako algorytm bazowy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E33D238-4402-090E-F38D-4DFD5B9E4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l-PL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21580811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4BD8F37-FE03-B940-F11B-77657F15E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dirty="0">
                <a:latin typeface="Arial"/>
                <a:cs typeface="Arial"/>
              </a:rPr>
              <a:t>Porównanie dynamicznych algorytmów nawigacyjnych - A* jako algorytm bazowy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E33D238-4402-090E-F38D-4DFD5B9E4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l-PL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20021363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D261937-CB75-E9B4-9FEF-56B8767A7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latin typeface="Arial"/>
                <a:cs typeface="Arial"/>
              </a:rPr>
              <a:t>Porównanie dynamicznych algorytmów nawigacyjnych - wnioski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BCC6746-721D-2D1C-92D7-B642C7177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l-PL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24923316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5484F7F-CF3E-F732-D6C9-D9FE26E0B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latin typeface="Arial"/>
                <a:cs typeface="Arial"/>
              </a:rPr>
              <a:t>Wkład własny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507B270-D02C-0571-7CF9-33B44968E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-PL" dirty="0">
                <a:latin typeface="Arial"/>
                <a:cs typeface="Arial"/>
              </a:rPr>
              <a:t>Za wkład własny autor uważa:</a:t>
            </a:r>
          </a:p>
          <a:p>
            <a:pPr marL="342900" indent="-342900"/>
            <a:r>
              <a:rPr lang="pl-PL" dirty="0">
                <a:latin typeface="Arial"/>
                <a:cs typeface="Arial"/>
              </a:rPr>
              <a:t>Implementację robota mobilnego</a:t>
            </a:r>
          </a:p>
          <a:p>
            <a:pPr marL="342900" indent="-342900"/>
            <a:r>
              <a:rPr lang="pl-PL" dirty="0">
                <a:latin typeface="Arial"/>
                <a:cs typeface="Arial"/>
              </a:rPr>
              <a:t>Implementację systemu wbudowanego robota</a:t>
            </a:r>
          </a:p>
          <a:p>
            <a:pPr marL="342900" indent="-342900"/>
            <a:r>
              <a:rPr lang="pl-PL" dirty="0">
                <a:latin typeface="Arial"/>
                <a:cs typeface="Arial"/>
              </a:rPr>
              <a:t>Implementację eksperymentów</a:t>
            </a:r>
          </a:p>
        </p:txBody>
      </p:sp>
    </p:spTree>
    <p:extLst>
      <p:ext uri="{BB962C8B-B14F-4D97-AF65-F5344CB8AC3E}">
        <p14:creationId xmlns:p14="http://schemas.microsoft.com/office/powerpoint/2010/main" val="469433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9A6E3C4-F6F7-8C9E-0941-099F2A9D7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latin typeface="Arial"/>
                <a:cs typeface="Arial"/>
              </a:rPr>
              <a:t>Zakres pracy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E14DB0E-04CE-6FC3-D23D-3B089F690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l-PL" dirty="0">
                <a:latin typeface="Arial"/>
                <a:cs typeface="Arial"/>
              </a:rPr>
              <a:t>Projekt i implementacja robota mobilnego zgodnie z procedurami ASPICE</a:t>
            </a:r>
          </a:p>
          <a:p>
            <a:pPr algn="just"/>
            <a:r>
              <a:rPr lang="pl-PL" dirty="0">
                <a:latin typeface="Arial"/>
                <a:cs typeface="Arial"/>
              </a:rPr>
              <a:t>Implementacja algorytmu genetycznego wyznaczającego nastawy PID, porównanie otrzymanych rezultatów z metodami klasycznymi</a:t>
            </a:r>
          </a:p>
          <a:p>
            <a:pPr algn="just"/>
            <a:r>
              <a:rPr lang="pl-PL" dirty="0">
                <a:latin typeface="Arial"/>
                <a:cs typeface="Arial"/>
              </a:rPr>
              <a:t>Implementacja oprogramowania testującego algorytmy statyczne i dynamiczne do wyznaczania trasy, porównanie pod kątem wydajności obliczeniowej i dokładności nawigacji</a:t>
            </a:r>
          </a:p>
        </p:txBody>
      </p:sp>
    </p:spTree>
    <p:extLst>
      <p:ext uri="{BB962C8B-B14F-4D97-AF65-F5344CB8AC3E}">
        <p14:creationId xmlns:p14="http://schemas.microsoft.com/office/powerpoint/2010/main" val="28227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E02BB98-6FC3-DC87-C2A5-015E6CBEA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latin typeface="Arial"/>
                <a:cs typeface="Arial"/>
              </a:rPr>
              <a:t>Implementacja robota mobilnego</a:t>
            </a:r>
          </a:p>
        </p:txBody>
      </p:sp>
      <p:pic>
        <p:nvPicPr>
          <p:cNvPr id="4" name="Symbol zastępczy zawartości 3" descr="Obraz zawierający diagram, tekst, Plan, Rysunek techniczny&#10;&#10;Opis wygenerowany automatycznie">
            <a:extLst>
              <a:ext uri="{FF2B5EF4-FFF2-40B4-BE49-F238E27FC236}">
                <a16:creationId xmlns:a16="http://schemas.microsoft.com/office/drawing/2014/main" id="{AA957CC6-6C80-62BF-2A52-B6BDC1AE6D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3772" y="2396420"/>
            <a:ext cx="4938819" cy="3094893"/>
          </a:xfrm>
        </p:spPr>
      </p:pic>
      <p:pic>
        <p:nvPicPr>
          <p:cNvPr id="5" name="Obraz 4" descr="Obraz zawierający elektronika, Inżynieria elektroniczna, Instalacja elektryczna, przewód&#10;&#10;Opis wygenerowany automatycznie">
            <a:extLst>
              <a:ext uri="{FF2B5EF4-FFF2-40B4-BE49-F238E27FC236}">
                <a16:creationId xmlns:a16="http://schemas.microsoft.com/office/drawing/2014/main" id="{1D6A1F2C-DC95-1DC1-2E64-5D4BF2111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0696" y="2392519"/>
            <a:ext cx="3311482" cy="310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271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08E9DEB-C66D-7281-05B4-6140B04D9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latin typeface="Arial"/>
                <a:cs typeface="Arial"/>
              </a:rPr>
              <a:t>Implementacja oprogramowania</a:t>
            </a:r>
          </a:p>
        </p:txBody>
      </p:sp>
      <p:pic>
        <p:nvPicPr>
          <p:cNvPr id="4" name="Obraz 3" descr="Obraz zawierający diagram, tekst, Plan, linia&#10;&#10;Opis wygenerowany automatycznie">
            <a:extLst>
              <a:ext uri="{FF2B5EF4-FFF2-40B4-BE49-F238E27FC236}">
                <a16:creationId xmlns:a16="http://schemas.microsoft.com/office/drawing/2014/main" id="{148A030E-2263-A862-04B8-42D7C7F9D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469" y="2040899"/>
            <a:ext cx="5736331" cy="394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949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CF71830-2CEC-D2C6-DC50-1BE9CE499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latin typeface="Arial"/>
                <a:cs typeface="Arial"/>
              </a:rPr>
              <a:t>Badanie metod heurystycznych do optymalizacji nastaw PID</a:t>
            </a:r>
          </a:p>
        </p:txBody>
      </p:sp>
      <p:pic>
        <p:nvPicPr>
          <p:cNvPr id="4" name="Obraz 3" descr="Obraz zawierający tekst, diagram, linia, szkic&#10;&#10;Opis wygenerowany automatycznie">
            <a:extLst>
              <a:ext uri="{FF2B5EF4-FFF2-40B4-BE49-F238E27FC236}">
                <a16:creationId xmlns:a16="http://schemas.microsoft.com/office/drawing/2014/main" id="{4621E33D-2C23-8AF1-D8A0-E18A298E6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850" y="2988771"/>
            <a:ext cx="69723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931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ED0FDF-DCF9-9EA8-BE58-C230DDA9F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latin typeface="Arial"/>
                <a:cs typeface="Arial"/>
              </a:rPr>
              <a:t>Stanowisko pomiarowe</a:t>
            </a:r>
          </a:p>
        </p:txBody>
      </p:sp>
      <p:pic>
        <p:nvPicPr>
          <p:cNvPr id="4" name="Obraz 3" descr="Obraz zawierający elektronika, Instalacja elektryczna, Inżynieria elektroniczna, przewód&#10;&#10;Opis wygenerowany automatycznie">
            <a:extLst>
              <a:ext uri="{FF2B5EF4-FFF2-40B4-BE49-F238E27FC236}">
                <a16:creationId xmlns:a16="http://schemas.microsoft.com/office/drawing/2014/main" id="{FA8C2533-6053-7E66-F411-2EEBB5459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5400000">
            <a:off x="4156456" y="558085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528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91996BD-BC86-566C-FE42-44D827EA2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latin typeface="Arial"/>
                <a:cs typeface="Arial"/>
              </a:rPr>
              <a:t>Identyfikacja obiektu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9E60FA9-E5F7-EB6F-BCBF-A76B3DF18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>
                <a:latin typeface="Arial"/>
                <a:cs typeface="Arial"/>
              </a:rPr>
              <a:t>Obiekt – silnik szczotkowy DC</a:t>
            </a:r>
          </a:p>
          <a:p>
            <a:r>
              <a:rPr lang="pl-PL" dirty="0">
                <a:latin typeface="Arial"/>
                <a:cs typeface="Arial"/>
              </a:rPr>
              <a:t>Sygnał wejściowy - PWM o wypełnieniu 50%</a:t>
            </a:r>
          </a:p>
        </p:txBody>
      </p:sp>
      <p:pic>
        <p:nvPicPr>
          <p:cNvPr id="5" name="Obraz 4" descr="Obraz zawierający tekst, Wykres, linia, Czcionka&#10;&#10;Opis wygenerowany automatycznie">
            <a:extLst>
              <a:ext uri="{FF2B5EF4-FFF2-40B4-BE49-F238E27FC236}">
                <a16:creationId xmlns:a16="http://schemas.microsoft.com/office/drawing/2014/main" id="{E2C2C6B3-D62D-DD1A-4B96-242A33DAC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5759" y="2471202"/>
            <a:ext cx="3997415" cy="328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826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383C2F-2E79-7DB3-076A-832A55EEB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latin typeface="Arial"/>
                <a:cs typeface="Arial"/>
              </a:rPr>
              <a:t>Identyfikacja obiektu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3E1D7CE-4B34-68AA-FB95-E68001635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-PL" dirty="0">
                <a:latin typeface="Arial"/>
                <a:cs typeface="Arial"/>
              </a:rPr>
              <a:t>Aproksymacja pierwszego rzędu: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pl-PL">
                <a:latin typeface="Arial"/>
                <a:cs typeface="Arial"/>
              </a:rPr>
              <a:t>Wzmocnienie (K): 6.36</a:t>
            </a:r>
            <a:endParaRPr lang="pl-PL" dirty="0">
              <a:latin typeface="Arial"/>
              <a:cs typeface="Arial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pl-PL" dirty="0">
                <a:latin typeface="Arial"/>
                <a:cs typeface="Arial"/>
              </a:rPr>
              <a:t>Stała czasowa (T): 0.44</a:t>
            </a:r>
          </a:p>
        </p:txBody>
      </p:sp>
      <p:pic>
        <p:nvPicPr>
          <p:cNvPr id="4" name="Obraz 3" descr="Obraz zawierający tekst, zrzut ekranu, linia, Wykres&#10;&#10;Opis wygenerowany automatycznie">
            <a:extLst>
              <a:ext uri="{FF2B5EF4-FFF2-40B4-BE49-F238E27FC236}">
                <a16:creationId xmlns:a16="http://schemas.microsoft.com/office/drawing/2014/main" id="{CDD48CC6-4B7F-C6D6-0E35-3B292225D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382" y="2552297"/>
            <a:ext cx="3841124" cy="313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322341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Regatta Yellow">
      <a:dk1>
        <a:sysClr val="windowText" lastClr="000000"/>
      </a:dk1>
      <a:lt1>
        <a:sysClr val="window" lastClr="FFFFFF"/>
      </a:lt1>
      <a:dk2>
        <a:srgbClr val="181C30"/>
      </a:dk2>
      <a:lt2>
        <a:srgbClr val="C8E1F4"/>
      </a:lt2>
      <a:accent1>
        <a:srgbClr val="217ED3"/>
      </a:accent1>
      <a:accent2>
        <a:srgbClr val="B92525"/>
      </a:accent2>
      <a:accent3>
        <a:srgbClr val="18558C"/>
      </a:accent3>
      <a:accent4>
        <a:srgbClr val="1D8B35"/>
      </a:accent4>
      <a:accent5>
        <a:srgbClr val="EA75AA"/>
      </a:accent5>
      <a:accent6>
        <a:srgbClr val="F5A700"/>
      </a:accent6>
      <a:hlink>
        <a:srgbClr val="DB0000"/>
      </a:hlink>
      <a:folHlink>
        <a:srgbClr val="066BB6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Panoramiczny</PresentationFormat>
  <Paragraphs>0</Paragraphs>
  <Slides>29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29</vt:i4>
      </vt:variant>
    </vt:vector>
  </HeadingPairs>
  <TitlesOfParts>
    <vt:vector size="30" baseType="lpstr">
      <vt:lpstr>RegattaVTI</vt:lpstr>
      <vt:lpstr>porównanie algorytmów nawigacyjnych</vt:lpstr>
      <vt:lpstr>Cel pracy</vt:lpstr>
      <vt:lpstr>Zakres pracy</vt:lpstr>
      <vt:lpstr>Implementacja robota mobilnego</vt:lpstr>
      <vt:lpstr>Implementacja oprogramowania</vt:lpstr>
      <vt:lpstr>Badanie metod heurystycznych do optymalizacji nastaw PID</vt:lpstr>
      <vt:lpstr>Stanowisko pomiarowe</vt:lpstr>
      <vt:lpstr>Identyfikacja obiektu</vt:lpstr>
      <vt:lpstr>Identyfikacja obiektu</vt:lpstr>
      <vt:lpstr>Wyznaczenie nastaw metodą Zieglera-Nicholsa</vt:lpstr>
      <vt:lpstr>Opis eksperymentu – algorytm genetyczny</vt:lpstr>
      <vt:lpstr>Wyniki działania algorytmu</vt:lpstr>
      <vt:lpstr>Wyniki działania algorytmu</vt:lpstr>
      <vt:lpstr>Wyniki działania algorytmu</vt:lpstr>
      <vt:lpstr>Wyniki działania algorytmu</vt:lpstr>
      <vt:lpstr>Wyniki działania algorytmu</vt:lpstr>
      <vt:lpstr>Porównanie algorytmu genetycznego z metodą klasyczną</vt:lpstr>
      <vt:lpstr>Porównanie algorytmu genetycznego z metodą klasyczną - wnioski</vt:lpstr>
      <vt:lpstr>Porównanie statycznych algorytmów nawigacyjnych - opis eksperymentu</vt:lpstr>
      <vt:lpstr>Porównanie algorytmów statycznych na mapach bez przeszkód - Dijkstra</vt:lpstr>
      <vt:lpstr>Porównanie algorytmów statycznych na mapach bez przeszkód - A*</vt:lpstr>
      <vt:lpstr>Porównanie algorytmów statycznych na mapach bez przeszkód</vt:lpstr>
      <vt:lpstr>Porównanie algorytmów statycznych na mapach z przeszkodami</vt:lpstr>
      <vt:lpstr>Porównanie statycznych algorytmów nawigacyjnych - wnioski</vt:lpstr>
      <vt:lpstr>Porównanie dynamicznych algorytmów nawigacyjnych - opis eksperymentu</vt:lpstr>
      <vt:lpstr>Porównanie dynamicznych algorytmów nawigacyjnych - Dijkstra jako algorytm bazowy</vt:lpstr>
      <vt:lpstr>Porównanie dynamicznych algorytmów nawigacyjnych - A* jako algorytm bazowy</vt:lpstr>
      <vt:lpstr>Porównanie dynamicznych algorytmów nawigacyjnych - wnioski</vt:lpstr>
      <vt:lpstr>Wkład własny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/>
  <cp:lastModifiedBy/>
  <cp:revision>679</cp:revision>
  <dcterms:created xsi:type="dcterms:W3CDTF">2024-04-23T21:49:02Z</dcterms:created>
  <dcterms:modified xsi:type="dcterms:W3CDTF">2024-06-18T22:18:26Z</dcterms:modified>
</cp:coreProperties>
</file>