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  <p:sldId id="263" r:id="rId12"/>
    <p:sldId id="264" r:id="rId13"/>
    <p:sldId id="273" r:id="rId14"/>
    <p:sldId id="265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27740-320D-87E5-DC7F-72BA4F00170F}" v="2077" dt="2024-04-23T23:57:0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7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19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1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Niebieski abstrakcyjny wzór akwarelowy na białym tle">
            <a:extLst>
              <a:ext uri="{FF2B5EF4-FFF2-40B4-BE49-F238E27FC236}">
                <a16:creationId xmlns:a16="http://schemas.microsoft.com/office/drawing/2014/main" id="{A7309808-6B0E-606F-297D-0EA205FD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26" r="9376" b="-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71DD83-5BBE-C05F-6A25-DADCFB1E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203866"/>
            <a:ext cx="3813888" cy="1958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err="1">
                <a:solidFill>
                  <a:srgbClr val="FFFFFF"/>
                </a:solidFill>
                <a:latin typeface="Arial"/>
                <a:cs typeface="Arial"/>
              </a:rPr>
              <a:t>Badanie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err="1">
                <a:solidFill>
                  <a:srgbClr val="FFFFFF"/>
                </a:solidFill>
                <a:latin typeface="Arial"/>
                <a:cs typeface="Arial"/>
              </a:rPr>
              <a:t>algorytmów</a:t>
            </a:r>
            <a:r>
              <a:rPr lang="en-US" sz="2800" kern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kern="1200" err="1">
                <a:solidFill>
                  <a:srgbClr val="FFFFFF"/>
                </a:solidFill>
                <a:latin typeface="Arial"/>
                <a:cs typeface="Arial"/>
              </a:rPr>
              <a:t>nawigacyjnych</a:t>
            </a:r>
            <a:endParaRPr lang="en-US" sz="280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F3E26B-7816-ACE8-5BAF-3E013715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907" y="2603922"/>
            <a:ext cx="4713092" cy="3111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Michał Bazan</a:t>
            </a:r>
          </a:p>
          <a:p>
            <a:pPr algn="r">
              <a:lnSpc>
                <a:spcPct val="120000"/>
              </a:lnSpc>
            </a:pPr>
            <a:endParaRPr lang="en-US" dirty="0">
              <a:latin typeface="Arial"/>
              <a:cs typeface="Arial"/>
            </a:endParaRP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Opiekun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pracy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algn="r">
              <a:lnSpc>
                <a:spcPct val="120000"/>
              </a:lnSpc>
            </a:pPr>
            <a:r>
              <a:rPr lang="en-US" dirty="0" err="1">
                <a:latin typeface="Arial"/>
                <a:cs typeface="Arial"/>
              </a:rPr>
              <a:t>dr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inż</a:t>
            </a:r>
            <a:r>
              <a:rPr lang="en-US" dirty="0">
                <a:latin typeface="Arial"/>
                <a:cs typeface="Arial"/>
              </a:rPr>
              <a:t>. Dariusz </a:t>
            </a:r>
            <a:r>
              <a:rPr lang="en-US" dirty="0" err="1">
                <a:latin typeface="Arial"/>
                <a:cs typeface="Arial"/>
              </a:rPr>
              <a:t>Rzońca</a:t>
            </a:r>
          </a:p>
        </p:txBody>
      </p: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4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A6B29-7CAB-9729-FEB4-F49B71A0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Wyznaczenie nastaw metodą Zieglera-</a:t>
            </a:r>
            <a:r>
              <a:rPr lang="pl-PL" err="1">
                <a:latin typeface="Arial"/>
                <a:cs typeface="Arial"/>
              </a:rPr>
              <a:t>Nicholsa</a:t>
            </a:r>
            <a:endParaRPr lang="pl-PL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77CCC2-0AC5-8EC3-04CE-B44616A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0.04, Ti = 0.695,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0.166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Średni błąd względny regulacji: 7.43%</a:t>
            </a:r>
          </a:p>
        </p:txBody>
      </p:sp>
      <p:pic>
        <p:nvPicPr>
          <p:cNvPr id="5" name="Obraz 4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69456B-E136-D3A7-96D3-0343A235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30" y="2329265"/>
            <a:ext cx="4115337" cy="32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1FC58-14B4-D17B-B6DF-2B8A8B3B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Opis eksperymentu – algorytm genetyczny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0ABA6E-183B-C17F-DC63-BEEC3E5E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został uruchomiony 3 razy z różnym zestawem parametrów: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100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200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Populacja początkowa 300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pl-PL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Pozostałe parametry wspólne dla każdego eksperymentu: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Maksymalna ilość generacji 25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krzyżowania 70%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Prawdopodobieństwo mutacji 15%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Kryterium stopu: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Średni błąd regulacji najbliższy 0. </a:t>
            </a:r>
          </a:p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Algorytm </a:t>
            </a:r>
            <a:r>
              <a:rPr lang="pl-PL" b="1" dirty="0">
                <a:latin typeface="Arial"/>
                <a:cs typeface="Arial"/>
              </a:rPr>
              <a:t>maksymalizuje </a:t>
            </a:r>
            <a:r>
              <a:rPr lang="pl-PL" dirty="0">
                <a:latin typeface="Arial"/>
                <a:cs typeface="Arial"/>
              </a:rPr>
              <a:t>funkcję celu, dlatego wzór opisujący fitness danego osobnika został określony przez: </a:t>
            </a:r>
            <a:endParaRPr lang="pl-PL" dirty="0"/>
          </a:p>
        </p:txBody>
      </p:sp>
      <p:pic>
        <p:nvPicPr>
          <p:cNvPr id="6" name="Obraz 5" descr="Obraz zawierający tekst, Czcionka, biały, linia&#10;&#10;Opis wygenerowany automatycznie">
            <a:extLst>
              <a:ext uri="{FF2B5EF4-FFF2-40B4-BE49-F238E27FC236}">
                <a16:creationId xmlns:a16="http://schemas.microsoft.com/office/drawing/2014/main" id="{7572CF3B-0546-DDFF-BC57-3A5ADBC1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031" y="5360160"/>
            <a:ext cx="1857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pic>
        <p:nvPicPr>
          <p:cNvPr id="6" name="Symbol zastępczy zawartości 5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A7BCEDF1-028A-30AB-B063-6C8AC7FC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481" y="2332026"/>
            <a:ext cx="4529037" cy="3567118"/>
          </a:xfrm>
        </p:spPr>
      </p:pic>
    </p:spTree>
    <p:extLst>
      <p:ext uri="{BB962C8B-B14F-4D97-AF65-F5344CB8AC3E}">
        <p14:creationId xmlns:p14="http://schemas.microsoft.com/office/powerpoint/2010/main" val="317012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28BB5A-5E25-BCDF-AF38-411CE96B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EF7880-DFE2-3FA0-149D-071228AD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</a:t>
            </a:r>
            <a:r>
              <a:rPr lang="pl-PL" dirty="0">
                <a:latin typeface="Arial"/>
                <a:ea typeface="+mn-lt"/>
                <a:cs typeface="+mn-lt"/>
              </a:rPr>
              <a:t>6.48, Ti = 2.93,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 2.34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    Średni błąd względny regulacji: 1.96%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b)    </a:t>
            </a:r>
            <a:r>
              <a:rPr lang="pl-PL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29.50, Ti = 14.54, </a:t>
            </a:r>
            <a:r>
              <a:rPr lang="pl-PL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1.37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6,60%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c)  </a:t>
            </a:r>
            <a:r>
              <a:rPr lang="pl-PL" dirty="0" err="1">
                <a:latin typeface="Arial"/>
                <a:ea typeface="+mn-lt"/>
                <a:cs typeface="+mn-lt"/>
              </a:rPr>
              <a:t>Kp</a:t>
            </a:r>
            <a:r>
              <a:rPr lang="pl-PL" dirty="0">
                <a:latin typeface="Arial"/>
                <a:ea typeface="+mn-lt"/>
                <a:cs typeface="+mn-lt"/>
              </a:rPr>
              <a:t> = 11.98, Ti = 1.59, </a:t>
            </a:r>
            <a:r>
              <a:rPr lang="pl-PL" dirty="0" err="1">
                <a:latin typeface="Arial"/>
                <a:ea typeface="+mn-lt"/>
                <a:cs typeface="+mn-lt"/>
              </a:rPr>
              <a:t>Td</a:t>
            </a:r>
            <a:r>
              <a:rPr lang="pl-PL" dirty="0">
                <a:latin typeface="Arial"/>
                <a:ea typeface="+mn-lt"/>
                <a:cs typeface="+mn-lt"/>
              </a:rPr>
              <a:t> = 1.34</a:t>
            </a:r>
          </a:p>
          <a:p>
            <a:pPr marL="0" indent="0">
              <a:buNone/>
            </a:pPr>
            <a:r>
              <a:rPr lang="pl-PL" dirty="0">
                <a:latin typeface="Arial"/>
                <a:ea typeface="+mn-lt"/>
                <a:cs typeface="+mn-lt"/>
              </a:rPr>
              <a:t>  Średni błąd względny regulacji: 6,41%</a:t>
            </a:r>
          </a:p>
        </p:txBody>
      </p:sp>
    </p:spTree>
    <p:extLst>
      <p:ext uri="{BB962C8B-B14F-4D97-AF65-F5344CB8AC3E}">
        <p14:creationId xmlns:p14="http://schemas.microsoft.com/office/powerpoint/2010/main" val="59503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6.48, Ti = 2.93,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 2.34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7938569B-921D-EE60-5AF2-7FF67598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07" y="2981593"/>
            <a:ext cx="3546654" cy="29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29.50, Ti = 14.54,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1.37</a:t>
            </a:r>
            <a:endParaRPr lang="pl-PL" dirty="0"/>
          </a:p>
        </p:txBody>
      </p:sp>
      <p:pic>
        <p:nvPicPr>
          <p:cNvPr id="4" name="Obraz 3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2EAB2E0F-BAC5-482C-098C-9515592E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42" y="2845627"/>
            <a:ext cx="3600317" cy="29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102A1-EB64-B23C-3E02-359D052D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Wyniki działania algorytmu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4AAF-F05D-5CCA-96CB-EDC69303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latin typeface="Arial"/>
                <a:cs typeface="Arial"/>
              </a:rPr>
              <a:t>Kp</a:t>
            </a:r>
            <a:r>
              <a:rPr lang="pl-PL" dirty="0">
                <a:latin typeface="Arial"/>
                <a:cs typeface="Arial"/>
              </a:rPr>
              <a:t> = 11.98, Ti = 1.59, </a:t>
            </a:r>
            <a:r>
              <a:rPr lang="pl-PL" dirty="0" err="1">
                <a:latin typeface="Arial"/>
                <a:cs typeface="Arial"/>
              </a:rPr>
              <a:t>Td</a:t>
            </a:r>
            <a:r>
              <a:rPr lang="pl-PL" dirty="0">
                <a:latin typeface="Arial"/>
                <a:cs typeface="Arial"/>
              </a:rPr>
              <a:t> = 1.34</a:t>
            </a:r>
            <a:endParaRPr lang="pl-PL" dirty="0"/>
          </a:p>
        </p:txBody>
      </p:sp>
      <p:pic>
        <p:nvPicPr>
          <p:cNvPr id="4" name="Obraz 3" descr="Obraz zawierający tekst, Wykres, linia, zrzut ekranu&#10;&#10;Opis wygenerowany automatycznie">
            <a:extLst>
              <a:ext uri="{FF2B5EF4-FFF2-40B4-BE49-F238E27FC236}">
                <a16:creationId xmlns:a16="http://schemas.microsoft.com/office/drawing/2014/main" id="{5CEEB8C5-163A-30A6-D5A1-EE1F36B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66" y="2855153"/>
            <a:ext cx="3886469" cy="31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011829-8C99-3A13-9044-017840DF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Porównanie algorytmu genetycznego z metodą klasyczną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65C766-A8DF-F81F-9DB0-8D13CE9D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Metoda Zieglera-</a:t>
            </a:r>
            <a:r>
              <a:rPr lang="pl-PL" dirty="0" err="1">
                <a:latin typeface="Arial"/>
                <a:cs typeface="Arial"/>
              </a:rPr>
              <a:t>Nicholsa</a:t>
            </a:r>
            <a:r>
              <a:rPr lang="pl-PL" dirty="0">
                <a:latin typeface="Arial"/>
                <a:cs typeface="Arial"/>
              </a:rPr>
              <a:t>: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Czas regulacji ok 192ms</a:t>
            </a:r>
            <a:br>
              <a:rPr lang="pl-PL" dirty="0">
                <a:latin typeface="Arial"/>
              </a:rPr>
            </a:br>
            <a:r>
              <a:rPr lang="pl-PL" dirty="0">
                <a:latin typeface="Arial"/>
                <a:cs typeface="Arial"/>
              </a:rPr>
              <a:t>- Niedoregulowanie, zbyt delikatny regulator</a:t>
            </a:r>
          </a:p>
          <a:p>
            <a:pPr marL="457200" indent="-457200">
              <a:buAutoNum type="alphaLcParenR"/>
            </a:pPr>
            <a:r>
              <a:rPr lang="pl-PL" dirty="0">
                <a:latin typeface="Arial"/>
                <a:cs typeface="Arial"/>
              </a:rPr>
              <a:t>Algorytm genetyczny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Czasy regulacji ok 500ms </a:t>
            </a:r>
            <a:br>
              <a:rPr lang="pl-PL" dirty="0">
                <a:latin typeface="Arial"/>
                <a:cs typeface="Arial"/>
              </a:rPr>
            </a:br>
            <a:r>
              <a:rPr lang="pl-PL" dirty="0">
                <a:latin typeface="Arial"/>
                <a:cs typeface="Arial"/>
              </a:rPr>
              <a:t>- Satysfakcjonująca regulacja</a:t>
            </a:r>
          </a:p>
        </p:txBody>
      </p:sp>
    </p:spTree>
    <p:extLst>
      <p:ext uri="{BB962C8B-B14F-4D97-AF65-F5344CB8AC3E}">
        <p14:creationId xmlns:p14="http://schemas.microsoft.com/office/powerpoint/2010/main" val="66217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09F0A-48ED-DFB6-8F4E-98EDD32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CB38A3-C9F1-1018-3395-92FFFDFF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Ze względu na prostotę obiektu jakim jest silnik DC, różne nastawy regulatora są w stanie usatysfakcjonować stawiane przed nim wymagania,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metodą klasyczną nie satysfakcjonują potrzeb, ponieważ występuje niedoregulowanie a ponadto jeden z silników nie reaguje na wymuszenie,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Nastawy wyznaczone algorytmem genetycznym oferują stabilną regulację kosztem dłuższego czasu ustalania obiektu,</a:t>
            </a:r>
          </a:p>
          <a:p>
            <a:pPr marL="457200" indent="-457200" algn="just">
              <a:buFont typeface="Calibri"/>
              <a:buChar char="-"/>
            </a:pPr>
            <a:r>
              <a:rPr lang="pl-PL" dirty="0">
                <a:latin typeface="Arial"/>
                <a:cs typeface="Arial"/>
              </a:rPr>
              <a:t>Algorytm genetyczny po kilku epokach wyznacza lokalne optimum popadając w stagnację, dlatego przy bardziej złożonych obiektach warto rozważyć modyfikację parametrów algorytmu lub ponowną inicjalizację populacji jeśli najlepsze rozwiązanie jest daleko od kryterium stopu i nie zmienia się w kolejnych generacjach.</a:t>
            </a:r>
          </a:p>
        </p:txBody>
      </p:sp>
    </p:spTree>
    <p:extLst>
      <p:ext uri="{BB962C8B-B14F-4D97-AF65-F5344CB8AC3E}">
        <p14:creationId xmlns:p14="http://schemas.microsoft.com/office/powerpoint/2010/main" val="395476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5DCD0-E495-0327-AA53-9C211AE2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1DBDA-2C5E-4136-33EF-B38FEB84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Badanie heurystycznych metod optymalizacji nastaw PID i porównanie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Badanie i porównanie statycznych algorytmów pod kątem wydajności obliczeniowej i dokładności nawigacji</a:t>
            </a:r>
          </a:p>
          <a:p>
            <a:pPr algn="just"/>
            <a:r>
              <a:rPr lang="pl-PL" dirty="0">
                <a:latin typeface="Arial"/>
                <a:ea typeface="+mn-lt"/>
                <a:cs typeface="+mn-lt"/>
              </a:rPr>
              <a:t>Badanie i porównanie dynamicznych algorytmów pod kątem wydajności obliczeniowej i dokładności nawigacji</a:t>
            </a:r>
            <a:endParaRPr lang="pl-PL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1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6E3C4-F6F7-8C9E-0941-099F2A9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Zakres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14DB0E-04CE-6FC3-D23D-3B089F69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l-PL" dirty="0">
                <a:latin typeface="Arial"/>
                <a:cs typeface="Arial"/>
              </a:rPr>
              <a:t>Projekt i implementacja robota mobilnego zgodnie z procedurami ASPICE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algorytmu genetycznego wyznaczającego nastawy PID, porównanie otrzymanych rezultatów z metodami klasycznymi</a:t>
            </a:r>
          </a:p>
          <a:p>
            <a:pPr algn="just"/>
            <a:r>
              <a:rPr lang="pl-PL" dirty="0">
                <a:latin typeface="Arial"/>
                <a:cs typeface="Arial"/>
              </a:rPr>
              <a:t>Implementacja oprogramowania testującego algorytmy statyczne i dynamiczne do wyznaczania trasy, porównanie pod kątem wydajności obliczeniowej i dokładności nawigacji</a:t>
            </a:r>
          </a:p>
        </p:txBody>
      </p:sp>
    </p:spTree>
    <p:extLst>
      <p:ext uri="{BB962C8B-B14F-4D97-AF65-F5344CB8AC3E}">
        <p14:creationId xmlns:p14="http://schemas.microsoft.com/office/powerpoint/2010/main" val="2822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2BB98-6FC3-DC87-C2A5-015E6CBE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robota mobilnego</a:t>
            </a:r>
          </a:p>
        </p:txBody>
      </p:sp>
      <p:pic>
        <p:nvPicPr>
          <p:cNvPr id="4" name="Symbol zastępczy zawartości 3" descr="Obraz zawierający diagram, tekst, Plan, Rysunek techniczny&#10;&#10;Opis wygenerowany automatycznie">
            <a:extLst>
              <a:ext uri="{FF2B5EF4-FFF2-40B4-BE49-F238E27FC236}">
                <a16:creationId xmlns:a16="http://schemas.microsoft.com/office/drawing/2014/main" id="{AA957CC6-6C80-62BF-2A52-B6BDC1AE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72" y="2396420"/>
            <a:ext cx="4938819" cy="3094893"/>
          </a:xfrm>
        </p:spPr>
      </p:pic>
      <p:pic>
        <p:nvPicPr>
          <p:cNvPr id="5" name="Obraz 4" descr="Obraz zawierający elektronika, Inżynieria elektroniczna, Instalacja elektryczna, przewód&#10;&#10;Opis wygenerowany automatycznie">
            <a:extLst>
              <a:ext uri="{FF2B5EF4-FFF2-40B4-BE49-F238E27FC236}">
                <a16:creationId xmlns:a16="http://schemas.microsoft.com/office/drawing/2014/main" id="{1D6A1F2C-DC95-1DC1-2E64-5D4BF211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96" y="2392519"/>
            <a:ext cx="3311482" cy="31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8E9DEB-C66D-7281-05B4-6140B04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Implementacja oprogramowania</a:t>
            </a:r>
          </a:p>
        </p:txBody>
      </p:sp>
      <p:pic>
        <p:nvPicPr>
          <p:cNvPr id="4" name="Obraz 3" descr="Obraz zawierający diagram, tekst, Plan, linia&#10;&#10;Opis wygenerowany automatycznie">
            <a:extLst>
              <a:ext uri="{FF2B5EF4-FFF2-40B4-BE49-F238E27FC236}">
                <a16:creationId xmlns:a16="http://schemas.microsoft.com/office/drawing/2014/main" id="{148A030E-2263-A862-04B8-42D7C7F9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9" y="2040899"/>
            <a:ext cx="5736331" cy="39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71830-2CEC-D2C6-DC50-1BE9CE4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Badanie metod heurystycznych do optymalizacji nastaw PID</a:t>
            </a:r>
          </a:p>
        </p:txBody>
      </p:sp>
      <p:pic>
        <p:nvPicPr>
          <p:cNvPr id="4" name="Obraz 3" descr="Obraz zawierający tekst, diagram, linia, szkic&#10;&#10;Opis wygenerowany automatycznie">
            <a:extLst>
              <a:ext uri="{FF2B5EF4-FFF2-40B4-BE49-F238E27FC236}">
                <a16:creationId xmlns:a16="http://schemas.microsoft.com/office/drawing/2014/main" id="{4621E33D-2C23-8AF1-D8A0-E18A298E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88771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3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ED0FDF-DCF9-9EA8-BE58-C230DDA9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Stanowisko pomiarowe</a:t>
            </a:r>
          </a:p>
        </p:txBody>
      </p:sp>
      <p:pic>
        <p:nvPicPr>
          <p:cNvPr id="4" name="Obraz 3" descr="Obraz zawierający elektronika, Instalacja elektryczna, Inżynieria elektroniczna, przewód&#10;&#10;Opis wygenerowany automatycznie">
            <a:extLst>
              <a:ext uri="{FF2B5EF4-FFF2-40B4-BE49-F238E27FC236}">
                <a16:creationId xmlns:a16="http://schemas.microsoft.com/office/drawing/2014/main" id="{FA8C2533-6053-7E66-F411-2EEBB545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56456" y="55808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996BD-BC86-566C-FE42-44D827EA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60FA9-E5F7-EB6F-BCBF-A76B3DF1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Arial"/>
                <a:cs typeface="Arial"/>
              </a:rPr>
              <a:t>Obiekt – silnik szczotkowy DC</a:t>
            </a:r>
          </a:p>
          <a:p>
            <a:r>
              <a:rPr lang="pl-PL" dirty="0">
                <a:latin typeface="Arial"/>
                <a:cs typeface="Arial"/>
              </a:rPr>
              <a:t>Sygnał wejściowy - PWM o wypełnieniu 50%</a:t>
            </a:r>
          </a:p>
        </p:txBody>
      </p:sp>
      <p:pic>
        <p:nvPicPr>
          <p:cNvPr id="5" name="Obraz 4" descr="Obraz zawierający tekst, Wykres, linia, Czcionka&#10;&#10;Opis wygenerowany automatycznie">
            <a:extLst>
              <a:ext uri="{FF2B5EF4-FFF2-40B4-BE49-F238E27FC236}">
                <a16:creationId xmlns:a16="http://schemas.microsoft.com/office/drawing/2014/main" id="{E2C2C6B3-D62D-DD1A-4B96-242A33DA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59" y="2471202"/>
            <a:ext cx="3997415" cy="3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83C2F-2E79-7DB3-076A-832A55E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/>
                <a:cs typeface="Arial"/>
              </a:rPr>
              <a:t>Identyfikacja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E1D7CE-4B34-68AA-FB95-E6800163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latin typeface="Arial"/>
                <a:cs typeface="Arial"/>
              </a:rPr>
              <a:t>Aproksymacja pierwszego rzędu: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>
                <a:latin typeface="Arial"/>
                <a:cs typeface="Arial"/>
              </a:rPr>
              <a:t>Wzmocnienie (K): 6.36</a:t>
            </a:r>
            <a:endParaRPr lang="pl-PL" dirty="0"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dirty="0">
                <a:latin typeface="Arial"/>
                <a:cs typeface="Arial"/>
              </a:rPr>
              <a:t>Stała czasowa (T): 0.44</a:t>
            </a:r>
          </a:p>
        </p:txBody>
      </p:sp>
      <p:pic>
        <p:nvPicPr>
          <p:cNvPr id="4" name="Obraz 3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CDD48CC6-4B7F-C6D6-0E35-3B292225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82" y="2552297"/>
            <a:ext cx="3841124" cy="31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234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RegattaVTI</vt:lpstr>
      <vt:lpstr>Badanie algorytmów nawigacyjnych</vt:lpstr>
      <vt:lpstr>Cel pracy</vt:lpstr>
      <vt:lpstr>Zakres pracy</vt:lpstr>
      <vt:lpstr>Implementacja robota mobilnego</vt:lpstr>
      <vt:lpstr>Implementacja oprogramowania</vt:lpstr>
      <vt:lpstr>Badanie metod heurystycznych do optymalizacji nastaw PID</vt:lpstr>
      <vt:lpstr>Stanowisko pomiarowe</vt:lpstr>
      <vt:lpstr>Identyfikacja obiektu</vt:lpstr>
      <vt:lpstr>Identyfikacja obiektu</vt:lpstr>
      <vt:lpstr>Wyznaczenie nastaw metodą Zieglera-Nicholsa</vt:lpstr>
      <vt:lpstr>Opis eksperymentu – algorytm genetyczny</vt:lpstr>
      <vt:lpstr>Wyniki działania algorytmu</vt:lpstr>
      <vt:lpstr>Wyniki działania algorytmu</vt:lpstr>
      <vt:lpstr>Wyniki działania algorytmu</vt:lpstr>
      <vt:lpstr>Wyniki działania algorytmu</vt:lpstr>
      <vt:lpstr>Wyniki działania algorytmu</vt:lpstr>
      <vt:lpstr>Porównanie algorytmu genetycznego z metodą klasyczną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457</cp:revision>
  <dcterms:created xsi:type="dcterms:W3CDTF">2024-04-23T21:49:02Z</dcterms:created>
  <dcterms:modified xsi:type="dcterms:W3CDTF">2024-04-24T00:00:20Z</dcterms:modified>
</cp:coreProperties>
</file>