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7" r:id="rId11"/>
    <p:sldId id="263" r:id="rId12"/>
    <p:sldId id="264" r:id="rId13"/>
    <p:sldId id="273" r:id="rId14"/>
    <p:sldId id="265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4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01AE4-6C54-E03E-3CBE-64F618448C34}" v="761" dt="2024-06-18T22:12:47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78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7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17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19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21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Niebieski abstrakcyjny wzór akwarelowy na białym tle">
            <a:extLst>
              <a:ext uri="{FF2B5EF4-FFF2-40B4-BE49-F238E27FC236}">
                <a16:creationId xmlns:a16="http://schemas.microsoft.com/office/drawing/2014/main" id="{A7309808-6B0E-606F-297D-0EA205FDC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026" r="9376" b="-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Freeform: Shape 25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71DD83-5BBE-C05F-6A25-DADCFB1E4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203866"/>
            <a:ext cx="3813888" cy="1958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FFFFFF"/>
                </a:solidFill>
                <a:latin typeface="Arial"/>
                <a:cs typeface="Arial"/>
              </a:rPr>
              <a:t>porównanie</a:t>
            </a:r>
            <a:r>
              <a:rPr lang="en-US" sz="2800" kern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Arial"/>
                <a:cs typeface="Arial"/>
              </a:rPr>
              <a:t>algorytmów</a:t>
            </a:r>
            <a:r>
              <a:rPr lang="en-US" sz="2800" kern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Arial"/>
                <a:cs typeface="Arial"/>
              </a:rPr>
              <a:t>nawigacyjnych</a:t>
            </a:r>
            <a:endParaRPr lang="en-US" sz="2800" kern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6F3E26B-7816-ACE8-5BAF-3E0137156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dirty="0">
                <a:latin typeface="Arial"/>
                <a:cs typeface="Arial"/>
              </a:rPr>
              <a:t>Michał Bazan</a:t>
            </a:r>
          </a:p>
          <a:p>
            <a:pPr algn="r">
              <a:lnSpc>
                <a:spcPct val="120000"/>
              </a:lnSpc>
            </a:pPr>
            <a:endParaRPr lang="en-US" dirty="0">
              <a:latin typeface="Arial"/>
              <a:cs typeface="Arial"/>
            </a:endParaRPr>
          </a:p>
          <a:p>
            <a:pPr algn="r">
              <a:lnSpc>
                <a:spcPct val="120000"/>
              </a:lnSpc>
            </a:pPr>
            <a:r>
              <a:rPr lang="en-US" dirty="0" err="1">
                <a:latin typeface="Arial"/>
                <a:cs typeface="Arial"/>
              </a:rPr>
              <a:t>Opiekun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pracy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algn="r">
              <a:lnSpc>
                <a:spcPct val="120000"/>
              </a:lnSpc>
            </a:pPr>
            <a:r>
              <a:rPr lang="en-US" dirty="0" err="1">
                <a:latin typeface="Arial"/>
                <a:cs typeface="Arial"/>
              </a:rPr>
              <a:t>dr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inż</a:t>
            </a:r>
            <a:r>
              <a:rPr lang="en-US" dirty="0">
                <a:latin typeface="Arial"/>
                <a:cs typeface="Arial"/>
              </a:rPr>
              <a:t>. Dariusz </a:t>
            </a:r>
            <a:r>
              <a:rPr lang="en-US" dirty="0" err="1">
                <a:latin typeface="Arial"/>
                <a:cs typeface="Arial"/>
              </a:rPr>
              <a:t>Rzońca</a:t>
            </a:r>
          </a:p>
        </p:txBody>
      </p:sp>
      <p:cxnSp>
        <p:nvCxnSpPr>
          <p:cNvPr id="45" name="Straight Connector 27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4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9A6B29-7CAB-9729-FEB4-F49B71A0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Wyznaczenie nastaw metodą Zieglera-</a:t>
            </a:r>
            <a:r>
              <a:rPr lang="pl-PL" err="1">
                <a:latin typeface="Arial"/>
                <a:cs typeface="Arial"/>
              </a:rPr>
              <a:t>Nicholsa</a:t>
            </a:r>
            <a:endParaRPr lang="pl-PL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77CCC2-0AC5-8EC3-04CE-B44616AE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</a:t>
            </a:r>
            <a:r>
              <a:rPr lang="pl-PL" dirty="0">
                <a:latin typeface="Arial"/>
                <a:ea typeface="+mn-lt"/>
                <a:cs typeface="+mn-lt"/>
              </a:rPr>
              <a:t>0.04, Ti = 0.695, </a:t>
            </a:r>
            <a:r>
              <a:rPr lang="pl-PL" err="1">
                <a:latin typeface="Arial"/>
                <a:ea typeface="+mn-lt"/>
                <a:cs typeface="+mn-lt"/>
              </a:rPr>
              <a:t>Td</a:t>
            </a:r>
            <a:r>
              <a:rPr lang="pl-PL" dirty="0">
                <a:latin typeface="Arial"/>
                <a:ea typeface="+mn-lt"/>
                <a:cs typeface="+mn-lt"/>
              </a:rPr>
              <a:t> = 0.166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Średni błąd względny regulacji: 7.43%</a:t>
            </a:r>
          </a:p>
        </p:txBody>
      </p:sp>
      <p:pic>
        <p:nvPicPr>
          <p:cNvPr id="5" name="Obraz 4" descr="Obraz zawierający tekst, Wykres, linia, zrzut ekranu&#10;&#10;Opis wygenerowany automatycznie">
            <a:extLst>
              <a:ext uri="{FF2B5EF4-FFF2-40B4-BE49-F238E27FC236}">
                <a16:creationId xmlns:a16="http://schemas.microsoft.com/office/drawing/2014/main" id="{7969456B-E136-D3A7-96D3-0343A235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30" y="2329265"/>
            <a:ext cx="4115337" cy="32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0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71FC58-14B4-D17B-B6DF-2B8A8B3B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Opis eksperymentu – algorytm genetyczny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0ABA6E-183B-C17F-DC63-BEEC3E5E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Algorytm został uruchomiony 3 razy z różnym zestawem parametrów: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Populacja początkowa 100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Populacja początkowa 200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Populacja początkowa 300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pl-PL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Pozostałe parametry wspólne dla każdego eksperymentu: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Maksymalna ilość generacji 25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Prawdopodobieństwo krzyżowania 70%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Prawdopodobieństwo mutacji 15%</a:t>
            </a:r>
          </a:p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Kryterium stopu:</a:t>
            </a:r>
          </a:p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Średni błąd regulacji najbliższy 0. </a:t>
            </a:r>
          </a:p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Algorytm </a:t>
            </a:r>
            <a:r>
              <a:rPr lang="pl-PL" b="1" dirty="0">
                <a:latin typeface="Arial"/>
                <a:cs typeface="Arial"/>
              </a:rPr>
              <a:t>maksymalizuje </a:t>
            </a:r>
            <a:r>
              <a:rPr lang="pl-PL" dirty="0">
                <a:latin typeface="Arial"/>
                <a:cs typeface="Arial"/>
              </a:rPr>
              <a:t>funkcję celu, dlatego wzór opisujący fitness danego osobnika został określony przez: </a:t>
            </a:r>
            <a:endParaRPr lang="pl-PL" dirty="0"/>
          </a:p>
        </p:txBody>
      </p:sp>
      <p:pic>
        <p:nvPicPr>
          <p:cNvPr id="6" name="Obraz 5" descr="Obraz zawierający tekst, Czcionka, biały, linia&#10;&#10;Opis wygenerowany automatycznie">
            <a:extLst>
              <a:ext uri="{FF2B5EF4-FFF2-40B4-BE49-F238E27FC236}">
                <a16:creationId xmlns:a16="http://schemas.microsoft.com/office/drawing/2014/main" id="{7572CF3B-0546-DDFF-BC57-3A5ADBC1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031" y="5360160"/>
            <a:ext cx="1857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28BB5A-5E25-BCDF-AF38-411CE96B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</a:p>
        </p:txBody>
      </p:sp>
      <p:pic>
        <p:nvPicPr>
          <p:cNvPr id="6" name="Symbol zastępczy zawartości 5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A7BCEDF1-028A-30AB-B063-6C8AC7FC6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481" y="2332026"/>
            <a:ext cx="4529037" cy="3567118"/>
          </a:xfrm>
        </p:spPr>
      </p:pic>
    </p:spTree>
    <p:extLst>
      <p:ext uri="{BB962C8B-B14F-4D97-AF65-F5344CB8AC3E}">
        <p14:creationId xmlns:p14="http://schemas.microsoft.com/office/powerpoint/2010/main" val="317012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28BB5A-5E25-BCDF-AF38-411CE96B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EF7880-DFE2-3FA0-149D-071228AD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lphaLcParenR"/>
            </a:pPr>
            <a:r>
              <a:rPr lang="pl-PL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</a:t>
            </a:r>
            <a:r>
              <a:rPr lang="pl-PL" dirty="0">
                <a:latin typeface="Arial"/>
                <a:ea typeface="+mn-lt"/>
                <a:cs typeface="+mn-lt"/>
              </a:rPr>
              <a:t>6.48, Ti = 2.93, </a:t>
            </a:r>
            <a:r>
              <a:rPr lang="pl-PL" err="1">
                <a:latin typeface="Arial"/>
                <a:ea typeface="+mn-lt"/>
                <a:cs typeface="+mn-lt"/>
              </a:rPr>
              <a:t>Td</a:t>
            </a:r>
            <a:r>
              <a:rPr lang="pl-PL" dirty="0">
                <a:latin typeface="Arial"/>
                <a:ea typeface="+mn-lt"/>
                <a:cs typeface="+mn-lt"/>
              </a:rPr>
              <a:t> = 2.34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     Średni błąd względny regulacji: 1.96%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b)    </a:t>
            </a:r>
            <a:r>
              <a:rPr lang="pl-PL" err="1">
                <a:latin typeface="Arial"/>
                <a:ea typeface="+mn-lt"/>
                <a:cs typeface="+mn-lt"/>
              </a:rPr>
              <a:t>Kp</a:t>
            </a:r>
            <a:r>
              <a:rPr lang="pl-PL" dirty="0">
                <a:latin typeface="Arial"/>
                <a:ea typeface="+mn-lt"/>
                <a:cs typeface="+mn-lt"/>
              </a:rPr>
              <a:t> = 29.50, Ti = 14.54, </a:t>
            </a:r>
            <a:r>
              <a:rPr lang="pl-PL" err="1">
                <a:latin typeface="Arial"/>
                <a:ea typeface="+mn-lt"/>
                <a:cs typeface="+mn-lt"/>
              </a:rPr>
              <a:t>Td</a:t>
            </a:r>
            <a:r>
              <a:rPr lang="pl-PL" dirty="0">
                <a:latin typeface="Arial"/>
                <a:ea typeface="+mn-lt"/>
                <a:cs typeface="+mn-lt"/>
              </a:rPr>
              <a:t> = 1.37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  Średni błąd względny regulacji: 6,60%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c)  </a:t>
            </a:r>
            <a:r>
              <a:rPr lang="pl-PL" dirty="0" err="1">
                <a:latin typeface="Arial"/>
                <a:ea typeface="+mn-lt"/>
                <a:cs typeface="+mn-lt"/>
              </a:rPr>
              <a:t>Kp</a:t>
            </a:r>
            <a:r>
              <a:rPr lang="pl-PL" dirty="0">
                <a:latin typeface="Arial"/>
                <a:ea typeface="+mn-lt"/>
                <a:cs typeface="+mn-lt"/>
              </a:rPr>
              <a:t> = 11.98, Ti = 1.59, </a:t>
            </a:r>
            <a:r>
              <a:rPr lang="pl-PL" dirty="0" err="1">
                <a:latin typeface="Arial"/>
                <a:ea typeface="+mn-lt"/>
                <a:cs typeface="+mn-lt"/>
              </a:rPr>
              <a:t>Td</a:t>
            </a:r>
            <a:r>
              <a:rPr lang="pl-PL" dirty="0">
                <a:latin typeface="Arial"/>
                <a:ea typeface="+mn-lt"/>
                <a:cs typeface="+mn-lt"/>
              </a:rPr>
              <a:t> = 1.34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  Średni błąd względny regulacji: 6,41%</a:t>
            </a:r>
          </a:p>
        </p:txBody>
      </p:sp>
    </p:spTree>
    <p:extLst>
      <p:ext uri="{BB962C8B-B14F-4D97-AF65-F5344CB8AC3E}">
        <p14:creationId xmlns:p14="http://schemas.microsoft.com/office/powerpoint/2010/main" val="59503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E102A1-EB64-B23C-3E02-359D052D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804AAF-F05D-5CCA-96CB-EDC69303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6.48, Ti = 2.93, </a:t>
            </a:r>
            <a:r>
              <a:rPr lang="pl-PL" dirty="0" err="1">
                <a:latin typeface="Arial"/>
                <a:cs typeface="Arial"/>
              </a:rPr>
              <a:t>Td</a:t>
            </a:r>
            <a:r>
              <a:rPr lang="pl-PL" dirty="0">
                <a:latin typeface="Arial"/>
                <a:cs typeface="Arial"/>
              </a:rPr>
              <a:t> = 2.34</a:t>
            </a:r>
            <a:endParaRPr lang="pl-PL" dirty="0"/>
          </a:p>
        </p:txBody>
      </p:sp>
      <p:pic>
        <p:nvPicPr>
          <p:cNvPr id="4" name="Obraz 3" descr="Obraz zawierający tekst, Wykres, linia, zrzut ekranu&#10;&#10;Opis wygenerowany automatycznie">
            <a:extLst>
              <a:ext uri="{FF2B5EF4-FFF2-40B4-BE49-F238E27FC236}">
                <a16:creationId xmlns:a16="http://schemas.microsoft.com/office/drawing/2014/main" id="{7938569B-921D-EE60-5AF2-7FF67598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076" y="2766670"/>
            <a:ext cx="3790884" cy="31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E102A1-EB64-B23C-3E02-359D052D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804AAF-F05D-5CCA-96CB-EDC69303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29.50, Ti = 14.54, </a:t>
            </a:r>
            <a:r>
              <a:rPr lang="pl-PL" dirty="0" err="1">
                <a:latin typeface="Arial"/>
                <a:cs typeface="Arial"/>
              </a:rPr>
              <a:t>Td</a:t>
            </a:r>
            <a:r>
              <a:rPr lang="pl-PL" dirty="0">
                <a:latin typeface="Arial"/>
                <a:cs typeface="Arial"/>
              </a:rPr>
              <a:t> = 1.37</a:t>
            </a:r>
            <a:endParaRPr lang="pl-PL" dirty="0"/>
          </a:p>
        </p:txBody>
      </p:sp>
      <p:pic>
        <p:nvPicPr>
          <p:cNvPr id="4" name="Obraz 3" descr="Obraz zawierający tekst, Wykres, linia, Czcionka&#10;&#10;Opis wygenerowany automatycznie">
            <a:extLst>
              <a:ext uri="{FF2B5EF4-FFF2-40B4-BE49-F238E27FC236}">
                <a16:creationId xmlns:a16="http://schemas.microsoft.com/office/drawing/2014/main" id="{2EAB2E0F-BAC5-482C-098C-9515592E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150" y="2767474"/>
            <a:ext cx="3795701" cy="31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0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E102A1-EB64-B23C-3E02-359D052D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804AAF-F05D-5CCA-96CB-EDC69303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11.98, Ti = 1.59, </a:t>
            </a:r>
            <a:r>
              <a:rPr lang="pl-PL" dirty="0" err="1">
                <a:latin typeface="Arial"/>
                <a:cs typeface="Arial"/>
              </a:rPr>
              <a:t>Td</a:t>
            </a:r>
            <a:r>
              <a:rPr lang="pl-PL" dirty="0">
                <a:latin typeface="Arial"/>
                <a:cs typeface="Arial"/>
              </a:rPr>
              <a:t> = 1.34</a:t>
            </a:r>
            <a:endParaRPr lang="pl-PL" dirty="0"/>
          </a:p>
        </p:txBody>
      </p:sp>
      <p:pic>
        <p:nvPicPr>
          <p:cNvPr id="4" name="Obraz 3" descr="Obraz zawierający tekst, Wykres, linia, zrzut ekranu&#10;&#10;Opis wygenerowany automatycznie">
            <a:extLst>
              <a:ext uri="{FF2B5EF4-FFF2-40B4-BE49-F238E27FC236}">
                <a16:creationId xmlns:a16="http://schemas.microsoft.com/office/drawing/2014/main" id="{5CEEB8C5-163A-30A6-D5A1-EE1F36BD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613" y="2776999"/>
            <a:ext cx="3779005" cy="30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2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011829-8C99-3A13-9044-017840D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 algorytmu genetycznego z metodą klasyczną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65C766-A8DF-F81F-9DB0-8D13CE9D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lphaLcParenR"/>
            </a:pPr>
            <a:r>
              <a:rPr lang="pl-PL" dirty="0">
                <a:latin typeface="Arial"/>
                <a:cs typeface="Arial"/>
              </a:rPr>
              <a:t>Metoda Zieglera-</a:t>
            </a:r>
            <a:r>
              <a:rPr lang="pl-PL" dirty="0" err="1">
                <a:latin typeface="Arial"/>
                <a:cs typeface="Arial"/>
              </a:rPr>
              <a:t>Nicholsa</a:t>
            </a:r>
            <a:r>
              <a:rPr lang="pl-PL" dirty="0">
                <a:latin typeface="Arial"/>
                <a:cs typeface="Arial"/>
              </a:rPr>
              <a:t>:</a:t>
            </a:r>
            <a:br>
              <a:rPr lang="pl-PL" dirty="0">
                <a:latin typeface="Arial"/>
              </a:rPr>
            </a:br>
            <a:r>
              <a:rPr lang="pl-PL" dirty="0">
                <a:latin typeface="Arial"/>
                <a:cs typeface="Arial"/>
              </a:rPr>
              <a:t>- Czas regulacji ok 192ms</a:t>
            </a:r>
            <a:br>
              <a:rPr lang="pl-PL" dirty="0">
                <a:latin typeface="Arial"/>
              </a:rPr>
            </a:br>
            <a:r>
              <a:rPr lang="pl-PL" dirty="0">
                <a:latin typeface="Arial"/>
                <a:cs typeface="Arial"/>
              </a:rPr>
              <a:t>- Niedoregulowanie, zbyt delikatny regulator</a:t>
            </a:r>
          </a:p>
          <a:p>
            <a:pPr marL="457200" indent="-457200">
              <a:buAutoNum type="alphaLcParenR"/>
            </a:pPr>
            <a:r>
              <a:rPr lang="pl-PL" dirty="0">
                <a:latin typeface="Arial"/>
                <a:cs typeface="Arial"/>
              </a:rPr>
              <a:t>Algorytm genetyczny</a:t>
            </a:r>
            <a:br>
              <a:rPr lang="pl-PL" dirty="0">
                <a:latin typeface="Arial"/>
                <a:cs typeface="Arial"/>
              </a:rPr>
            </a:br>
            <a:r>
              <a:rPr lang="pl-PL" dirty="0">
                <a:latin typeface="Arial"/>
                <a:cs typeface="Arial"/>
              </a:rPr>
              <a:t>- Czasy regulacji ok 600ms </a:t>
            </a:r>
            <a:br>
              <a:rPr lang="pl-PL" dirty="0">
                <a:latin typeface="Arial"/>
                <a:cs typeface="Arial"/>
              </a:rPr>
            </a:br>
            <a:r>
              <a:rPr lang="pl-PL" dirty="0">
                <a:latin typeface="Arial"/>
                <a:cs typeface="Arial"/>
              </a:rPr>
              <a:t>- Satysfakcjonująca regulacja</a:t>
            </a:r>
          </a:p>
        </p:txBody>
      </p:sp>
    </p:spTree>
    <p:extLst>
      <p:ext uri="{BB962C8B-B14F-4D97-AF65-F5344CB8AC3E}">
        <p14:creationId xmlns:p14="http://schemas.microsoft.com/office/powerpoint/2010/main" val="66217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309F0A-48ED-DFB6-8F4E-98EDD32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 algorytmu genetycznego z metodą klasyczną - wnioski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CB38A3-C9F1-1018-3395-92FFFDFF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 algn="just"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Ze względu na prostotę obiektu jakim jest silnik DC, różne nastawy regulatora są w stanie usatysfakcjonować stawiane przed nim wymagania,</a:t>
            </a:r>
          </a:p>
          <a:p>
            <a:pPr marL="457200" indent="-457200" algn="just"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Nastawy wyznaczone metodą klasyczną nie satysfakcjonują potrzeb, ponieważ występuje niedoregulowanie a ponadto jeden z silników nie reaguje na wymuszenie,</a:t>
            </a:r>
          </a:p>
          <a:p>
            <a:pPr marL="457200" indent="-457200" algn="just"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Nastawy wyznaczone algorytmem genetycznym oferują stabilną regulację kosztem dłuższego czasu ustalania obiektu,</a:t>
            </a:r>
          </a:p>
          <a:p>
            <a:pPr marL="457200" indent="-457200" algn="just"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Algorytm genetyczny po kilku epokach wyznacza lokalne optimum popadając w stagnację, dlatego przy bardziej złożonych obiektach warto rozważyć modyfikację parametrów algorytmu lub ponowną inicjalizację populacji jeśli najlepsze rozwiązanie jest daleko od kryterium stopu i nie zmienia się w kolejnych generacjach.</a:t>
            </a:r>
          </a:p>
        </p:txBody>
      </p:sp>
    </p:spTree>
    <p:extLst>
      <p:ext uri="{BB962C8B-B14F-4D97-AF65-F5344CB8AC3E}">
        <p14:creationId xmlns:p14="http://schemas.microsoft.com/office/powerpoint/2010/main" val="395476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30A71B-B264-1609-723D-743A7001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ea typeface="+mj-lt"/>
                <a:cs typeface="+mj-lt"/>
              </a:rPr>
              <a:t>Porównanie statycznych algorytmów nawigacyjnych - opis eksperymentu</a:t>
            </a:r>
            <a:endParaRPr lang="pl-PL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4664C9-59FA-012C-F42F-1EAEB97B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l-PL" sz="1400" dirty="0">
                <a:latin typeface="Arial"/>
                <a:cs typeface="Arial"/>
              </a:rPr>
              <a:t>Eksperyment polegał na przetestowaniu algorytmu Dijkstry oraz A* z wybranymi metrykami (Manhattan, </a:t>
            </a:r>
            <a:r>
              <a:rPr lang="pl-PL" sz="1400" dirty="0" err="1">
                <a:latin typeface="Arial"/>
                <a:cs typeface="Arial"/>
              </a:rPr>
              <a:t>Euclidean</a:t>
            </a:r>
            <a:r>
              <a:rPr lang="pl-PL" sz="1400" dirty="0">
                <a:latin typeface="Arial"/>
                <a:cs typeface="Arial"/>
              </a:rPr>
              <a:t>, Max) na mapach i porównaniu otrzymanych wyników:</a:t>
            </a:r>
          </a:p>
          <a:p>
            <a:pPr marL="285750" indent="-285750" algn="just"/>
            <a:r>
              <a:rPr lang="pl-PL" sz="1400" dirty="0">
                <a:latin typeface="Arial"/>
                <a:cs typeface="Arial"/>
              </a:rPr>
              <a:t>Bez przeszkód o rozmiarach</a:t>
            </a:r>
          </a:p>
          <a:p>
            <a:pPr marL="400050" lvl="1" indent="-171450" algn="just">
              <a:buFont typeface="Arial"/>
              <a:buChar char="•"/>
            </a:pPr>
            <a:r>
              <a:rPr lang="pl-PL" sz="1200" i="0" dirty="0">
                <a:latin typeface="Arial"/>
                <a:cs typeface="Arial"/>
              </a:rPr>
              <a:t>200x50</a:t>
            </a:r>
          </a:p>
          <a:p>
            <a:pPr marL="400050" lvl="1" indent="-171450" algn="just">
              <a:buFont typeface="Arial"/>
              <a:buChar char="•"/>
            </a:pPr>
            <a:r>
              <a:rPr lang="pl-PL" sz="1200" i="0" dirty="0">
                <a:latin typeface="Arial"/>
                <a:cs typeface="Arial"/>
              </a:rPr>
              <a:t>200x200</a:t>
            </a:r>
          </a:p>
          <a:p>
            <a:pPr marL="400050" lvl="1" indent="-171450" algn="just">
              <a:buFont typeface="Arial"/>
              <a:buChar char="•"/>
            </a:pPr>
            <a:r>
              <a:rPr lang="pl-PL" sz="1200" i="0" dirty="0">
                <a:latin typeface="Arial"/>
                <a:cs typeface="Arial"/>
              </a:rPr>
              <a:t>500x500</a:t>
            </a:r>
          </a:p>
          <a:p>
            <a:pPr marL="400050" lvl="1" indent="-171450" algn="just">
              <a:buFont typeface="Arial"/>
              <a:buChar char="•"/>
            </a:pPr>
            <a:r>
              <a:rPr lang="pl-PL" sz="1200" i="0" dirty="0">
                <a:latin typeface="Arial"/>
                <a:cs typeface="Arial"/>
              </a:rPr>
              <a:t>1000x1000</a:t>
            </a:r>
          </a:p>
          <a:p>
            <a:pPr marL="400050" lvl="1" indent="-171450" algn="just">
              <a:buFont typeface="Arial"/>
              <a:buChar char="•"/>
            </a:pPr>
            <a:r>
              <a:rPr lang="pl-PL" sz="1200" i="0" dirty="0">
                <a:latin typeface="Arial"/>
                <a:cs typeface="Arial"/>
              </a:rPr>
              <a:t>2000x2000</a:t>
            </a:r>
          </a:p>
          <a:p>
            <a:pPr marL="285750" indent="-285750" algn="just">
              <a:buFont typeface="Arial,Sans-Serif"/>
              <a:buChar char="•"/>
            </a:pPr>
            <a:r>
              <a:rPr lang="pl-PL" sz="1400" dirty="0">
                <a:latin typeface="Arial"/>
                <a:cs typeface="Arial"/>
              </a:rPr>
              <a:t>Z losowo umieszczonymi przeszkodami na mapie o rozmiarach 200x50</a:t>
            </a:r>
          </a:p>
          <a:p>
            <a:pPr marL="400050" lvl="1" indent="-171450" algn="just">
              <a:buFont typeface="Arial"/>
              <a:buChar char="•"/>
            </a:pPr>
            <a:endParaRPr lang="pl-PL" sz="1200" i="0" dirty="0">
              <a:latin typeface="Arial"/>
              <a:cs typeface="Arial"/>
            </a:endParaRPr>
          </a:p>
          <a:p>
            <a:pPr marL="400050" lvl="1" indent="-171450" algn="just">
              <a:buFont typeface="Arial"/>
              <a:buChar char="•"/>
            </a:pPr>
            <a:endParaRPr lang="pl-PL" sz="1200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654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45DCD0-E495-0327-AA53-9C211AE2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51DBDA-2C5E-4136-33EF-B38FEB84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l-PL" dirty="0">
                <a:latin typeface="Arial"/>
                <a:cs typeface="Arial"/>
              </a:rPr>
              <a:t>Badanie heurystycznych metod optymalizacji nastaw PID i porównanie z metodami klasycznymi</a:t>
            </a:r>
          </a:p>
          <a:p>
            <a:pPr algn="just"/>
            <a:r>
              <a:rPr lang="pl-PL" dirty="0">
                <a:latin typeface="Arial"/>
                <a:cs typeface="Arial"/>
              </a:rPr>
              <a:t>Badanie i porównanie statycznych algorytmów pod kątem wydajności obliczeniowej i optymalizacji długości trasy</a:t>
            </a:r>
          </a:p>
          <a:p>
            <a:pPr algn="just"/>
            <a:r>
              <a:rPr lang="pl-PL" dirty="0">
                <a:latin typeface="Arial"/>
                <a:ea typeface="+mn-lt"/>
                <a:cs typeface="+mn-lt"/>
              </a:rPr>
              <a:t>Badanie i porównanie dynamicznych algorytmów pod </a:t>
            </a:r>
            <a:r>
              <a:rPr lang="pl-PL" dirty="0">
                <a:latin typeface="Arial"/>
                <a:ea typeface="+mn-lt"/>
                <a:cs typeface="Arial"/>
              </a:rPr>
              <a:t>kątem wydajności obliczeniowej i optymalizacji długości trasy</a:t>
            </a:r>
            <a:endParaRPr lang="pl-P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5175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82C6DE-611E-FE71-86AE-14F00777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 algorytmów na mapach bez przeszkód - Dijkstra</a:t>
            </a:r>
          </a:p>
        </p:txBody>
      </p:sp>
      <p:pic>
        <p:nvPicPr>
          <p:cNvPr id="11" name="Symbol zastępczy zawartości 10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85BB0D71-F0F5-0DC7-3CDB-FF08A95F3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286785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65199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82C6DE-611E-FE71-86AE-14F00777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 algorytmów na mapach bez przeszkód - A*</a:t>
            </a:r>
          </a:p>
        </p:txBody>
      </p:sp>
      <p:pic>
        <p:nvPicPr>
          <p:cNvPr id="5" name="Symbol zastępczy zawartości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F0868C32-6604-9302-EA37-04716B3B3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286785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136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900C69-BDE0-77C2-CFC2-0C7CFB0F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 algorytmów na mapach bez przeszkód</a:t>
            </a:r>
            <a:endParaRPr lang="pl-PL" dirty="0"/>
          </a:p>
        </p:txBody>
      </p:sp>
      <p:pic>
        <p:nvPicPr>
          <p:cNvPr id="4" name="Symbol zastępczy zawartości 3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E3B19304-E1ED-3DDC-B131-3DAD3D428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286785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13139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FB5250-F097-3D10-0968-276DF926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 algorytmów na mapach z losowo umieszczonymi przeszkodami</a:t>
            </a:r>
          </a:p>
        </p:txBody>
      </p:sp>
      <p:pic>
        <p:nvPicPr>
          <p:cNvPr id="4" name="Symbol zastępczy zawartości 3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0DC9EA0D-F5C6-D26D-AED1-5758E8049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286785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480686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7E3878-D3AD-8103-B075-ECAA2782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 statycznych algorytmów nawigacyjnych - wnioski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CB2D86-C747-77C5-3BC5-A476BEA9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ea typeface="+mn-lt"/>
                <a:cs typeface="+mn-lt"/>
              </a:rPr>
              <a:t>Algorytm Dijkstry wypadł lepiej pod względem czasu wykonania w porównaniu do algorytmu A*. Zwykle A* powinien działać szybciej, ponieważ używa heurystyki do prowadzenia wyszukiwania, co teoretycznie powinno ograniczyć liczbę odwiedzanych węzłów</a:t>
            </a:r>
            <a:endParaRPr lang="pl-PL">
              <a:latin typeface="Arial"/>
              <a:cs typeface="Arial"/>
            </a:endParaRPr>
          </a:p>
          <a:p>
            <a:pPr algn="just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ea typeface="+mn-lt"/>
                <a:cs typeface="+mn-lt"/>
              </a:rPr>
              <a:t>Heurystyka Manhattan osiągała najkrótsze czasy wykonania dla większości badanych przypadków. Odległość manhattańska jest najprostszą heurystyką spośród używanych, ponieważ jest to suma różnic w poziomych i pionowych odległościach między punktami. To prowadzi do szybszych obliczeń w porównaniu z bardziej złożonymi heurystykami jak </a:t>
            </a:r>
            <a:r>
              <a:rPr lang="pl-PL" err="1">
                <a:latin typeface="Arial"/>
                <a:ea typeface="+mn-lt"/>
                <a:cs typeface="+mn-lt"/>
              </a:rPr>
              <a:t>Euclidean</a:t>
            </a:r>
            <a:r>
              <a:rPr lang="pl-PL" dirty="0">
                <a:latin typeface="Arial"/>
                <a:ea typeface="+mn-lt"/>
                <a:cs typeface="+mn-lt"/>
              </a:rPr>
              <a:t> czy Max.</a:t>
            </a:r>
          </a:p>
          <a:p>
            <a:pPr algn="just"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Na mapach z przeszkodami </a:t>
            </a:r>
            <a:r>
              <a:rPr lang="pl-PL" dirty="0">
                <a:latin typeface="Arial"/>
                <a:ea typeface="+mn-lt"/>
                <a:cs typeface="+mn-lt"/>
              </a:rPr>
              <a:t>Algorytmy A* z różnymi heurystykami uzyskały takie same wyniki pod względem długości trasy, jednak wymagały więcej czasu obliczeniowego w porównaniu do Dijkstry.</a:t>
            </a:r>
            <a:endParaRPr lang="pl-PL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37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30A71B-B264-1609-723D-743A7001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ea typeface="+mj-lt"/>
                <a:cs typeface="+mj-lt"/>
              </a:rPr>
              <a:t>Porównanie dynamicznych algorytmów nawigacyjnych - opis eksperymentu</a:t>
            </a:r>
            <a:endParaRPr lang="pl-PL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4664C9-59FA-012C-F42F-1EAEB97B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l-PL" sz="1400" dirty="0">
                <a:latin typeface="Arial"/>
                <a:cs typeface="Arial"/>
              </a:rPr>
              <a:t>Eksperyment polegał na przetestowaniu algorytmu D* oraz D*-Lite na rzeczywistej mapie i porównaniu wyników w celu wybrania optymalnego algorytmu dla zaimplementowanego robota.</a:t>
            </a:r>
            <a:endParaRPr lang="pl-PL" dirty="0"/>
          </a:p>
          <a:p>
            <a:pPr marL="285750" indent="-285750" algn="just"/>
            <a:r>
              <a:rPr lang="pl-PL" sz="1400">
                <a:latin typeface="Arial"/>
                <a:cs typeface="Arial"/>
              </a:rPr>
              <a:t>Rozmiar mapy: 200x50cm</a:t>
            </a:r>
            <a:endParaRPr lang="pl-PL" sz="1400" i="0" dirty="0">
              <a:latin typeface="Arial"/>
              <a:cs typeface="Arial"/>
            </a:endParaRPr>
          </a:p>
          <a:p>
            <a:pPr marL="285750" indent="-285750" algn="just"/>
            <a:r>
              <a:rPr lang="pl-PL" sz="1400" dirty="0">
                <a:latin typeface="Arial"/>
                <a:cs typeface="Arial"/>
              </a:rPr>
              <a:t>Wykorzystane algorytmy statyczne do wyznaczenia pierwotnej trasy: Dijkstra oraz A* z metryką Manhattan.</a:t>
            </a:r>
            <a:endParaRPr lang="pl-PL" sz="1400" i="0" dirty="0">
              <a:latin typeface="Arial"/>
              <a:cs typeface="Arial"/>
            </a:endParaRPr>
          </a:p>
          <a:p>
            <a:pPr marL="400050" lvl="1" indent="-171450" algn="just">
              <a:buFont typeface="Arial"/>
              <a:buChar char="•"/>
            </a:pPr>
            <a:endParaRPr lang="pl-PL" sz="1200" i="0" dirty="0">
              <a:latin typeface="Arial"/>
              <a:cs typeface="Arial"/>
            </a:endParaRPr>
          </a:p>
          <a:p>
            <a:pPr marL="400050" lvl="1" indent="-171450" algn="just">
              <a:buFont typeface="Arial"/>
              <a:buChar char="•"/>
            </a:pPr>
            <a:endParaRPr lang="pl-PL" sz="1200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188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BD8F37-FE03-B940-F11B-77657F15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>
                <a:latin typeface="Arial"/>
                <a:cs typeface="Arial"/>
              </a:rPr>
              <a:t>Porównanie dynamicznych algorytmów nawigacyjnych - Dijkstra jako algorytm bazowy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33D238-4402-090E-F38D-4DFD5B9E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158081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BD8F37-FE03-B940-F11B-77657F15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>
                <a:latin typeface="Arial"/>
                <a:cs typeface="Arial"/>
              </a:rPr>
              <a:t>Porównanie dynamicznych algorytmów nawigacyjnych - A* jako algorytm bazowy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33D238-4402-090E-F38D-4DFD5B9E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002136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261937-CB75-E9B4-9FEF-56B8767A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 dynamicznych algorytmów nawigacyjnych - wnioski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CC6746-721D-2D1C-92D7-B642C717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492331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484F7F-CF3E-F732-D6C9-D9FE26E0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Wkład własny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07B270-D02C-0571-7CF9-33B4496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Za wkład własny autor uważa:</a:t>
            </a:r>
          </a:p>
          <a:p>
            <a:pPr marL="342900" indent="-342900"/>
            <a:r>
              <a:rPr lang="pl-PL" dirty="0">
                <a:latin typeface="Arial"/>
                <a:cs typeface="Arial"/>
              </a:rPr>
              <a:t>Implementację robota mobilnego</a:t>
            </a:r>
          </a:p>
          <a:p>
            <a:pPr marL="342900" indent="-342900"/>
            <a:r>
              <a:rPr lang="pl-PL" dirty="0">
                <a:latin typeface="Arial"/>
                <a:cs typeface="Arial"/>
              </a:rPr>
              <a:t>Implementację systemu wbudowanego robota</a:t>
            </a:r>
          </a:p>
          <a:p>
            <a:pPr marL="342900" indent="-342900"/>
            <a:r>
              <a:rPr lang="pl-PL" dirty="0">
                <a:latin typeface="Arial"/>
                <a:cs typeface="Arial"/>
              </a:rPr>
              <a:t>Implementację eksperymentów</a:t>
            </a:r>
          </a:p>
        </p:txBody>
      </p:sp>
    </p:spTree>
    <p:extLst>
      <p:ext uri="{BB962C8B-B14F-4D97-AF65-F5344CB8AC3E}">
        <p14:creationId xmlns:p14="http://schemas.microsoft.com/office/powerpoint/2010/main" val="46943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A6E3C4-F6F7-8C9E-0941-099F2A9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Zakres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14DB0E-04CE-6FC3-D23D-3B089F69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l-PL" dirty="0">
                <a:latin typeface="Arial"/>
                <a:cs typeface="Arial"/>
              </a:rPr>
              <a:t>Projekt i implementacja robota mobilnego zgodnie z procedurami ASPICE</a:t>
            </a:r>
          </a:p>
          <a:p>
            <a:pPr algn="just"/>
            <a:r>
              <a:rPr lang="pl-PL" dirty="0">
                <a:latin typeface="Arial"/>
                <a:cs typeface="Arial"/>
              </a:rPr>
              <a:t>Implementacja algorytmu genetycznego wyznaczającego nastawy PID, porównanie otrzymanych rezultatów z metodami klasycznymi</a:t>
            </a:r>
          </a:p>
          <a:p>
            <a:pPr algn="just"/>
            <a:r>
              <a:rPr lang="pl-PL" dirty="0">
                <a:latin typeface="Arial"/>
                <a:cs typeface="Arial"/>
              </a:rPr>
              <a:t>Implementacja oprogramowania testującego algorytmy statyczne i dynamiczne do wyznaczania trasy, porównanie pod kątem wydajności obliczeniowej i dokładności nawigacji</a:t>
            </a:r>
          </a:p>
        </p:txBody>
      </p:sp>
    </p:spTree>
    <p:extLst>
      <p:ext uri="{BB962C8B-B14F-4D97-AF65-F5344CB8AC3E}">
        <p14:creationId xmlns:p14="http://schemas.microsoft.com/office/powerpoint/2010/main" val="2822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02BB98-6FC3-DC87-C2A5-015E6CBE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Implementacja robota mobilnego</a:t>
            </a:r>
          </a:p>
        </p:txBody>
      </p:sp>
      <p:pic>
        <p:nvPicPr>
          <p:cNvPr id="4" name="Symbol zastępczy zawartości 3" descr="Obraz zawierający diagram, tekst, Plan, Rysunek techniczny&#10;&#10;Opis wygenerowany automatycznie">
            <a:extLst>
              <a:ext uri="{FF2B5EF4-FFF2-40B4-BE49-F238E27FC236}">
                <a16:creationId xmlns:a16="http://schemas.microsoft.com/office/drawing/2014/main" id="{AA957CC6-6C80-62BF-2A52-B6BDC1AE6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772" y="2396420"/>
            <a:ext cx="4938819" cy="3094893"/>
          </a:xfrm>
        </p:spPr>
      </p:pic>
      <p:pic>
        <p:nvPicPr>
          <p:cNvPr id="5" name="Obraz 4" descr="Obraz zawierający elektronika, Inżynieria elektroniczna, Instalacja elektryczna, przewód&#10;&#10;Opis wygenerowany automatycznie">
            <a:extLst>
              <a:ext uri="{FF2B5EF4-FFF2-40B4-BE49-F238E27FC236}">
                <a16:creationId xmlns:a16="http://schemas.microsoft.com/office/drawing/2014/main" id="{1D6A1F2C-DC95-1DC1-2E64-5D4BF211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96" y="2392519"/>
            <a:ext cx="3311482" cy="31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7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8E9DEB-C66D-7281-05B4-6140B04D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Implementacja oprogramowania</a:t>
            </a:r>
          </a:p>
        </p:txBody>
      </p:sp>
      <p:pic>
        <p:nvPicPr>
          <p:cNvPr id="4" name="Obraz 3" descr="Obraz zawierający diagram, tekst, Plan, linia&#10;&#10;Opis wygenerowany automatycznie">
            <a:extLst>
              <a:ext uri="{FF2B5EF4-FFF2-40B4-BE49-F238E27FC236}">
                <a16:creationId xmlns:a16="http://schemas.microsoft.com/office/drawing/2014/main" id="{148A030E-2263-A862-04B8-42D7C7F9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69" y="2040899"/>
            <a:ext cx="5736331" cy="39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4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F71830-2CEC-D2C6-DC50-1BE9CE4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Badanie metod heurystycznych do optymalizacji nastaw PID</a:t>
            </a:r>
          </a:p>
        </p:txBody>
      </p:sp>
      <p:pic>
        <p:nvPicPr>
          <p:cNvPr id="4" name="Obraz 3" descr="Obraz zawierający tekst, diagram, linia, szkic&#10;&#10;Opis wygenerowany automatycznie">
            <a:extLst>
              <a:ext uri="{FF2B5EF4-FFF2-40B4-BE49-F238E27FC236}">
                <a16:creationId xmlns:a16="http://schemas.microsoft.com/office/drawing/2014/main" id="{4621E33D-2C23-8AF1-D8A0-E18A298E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988771"/>
            <a:ext cx="69723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3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ED0FDF-DCF9-9EA8-BE58-C230DDA9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Stanowisko pomiarowe</a:t>
            </a:r>
          </a:p>
        </p:txBody>
      </p:sp>
      <p:pic>
        <p:nvPicPr>
          <p:cNvPr id="4" name="Obraz 3" descr="Obraz zawierający elektronika, Instalacja elektryczna, Inżynieria elektroniczna, przewód&#10;&#10;Opis wygenerowany automatycznie">
            <a:extLst>
              <a:ext uri="{FF2B5EF4-FFF2-40B4-BE49-F238E27FC236}">
                <a16:creationId xmlns:a16="http://schemas.microsoft.com/office/drawing/2014/main" id="{FA8C2533-6053-7E66-F411-2EEBB545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156456" y="558085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2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996BD-BC86-566C-FE42-44D827EA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Identyfikacja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60FA9-E5F7-EB6F-BCBF-A76B3DF1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Arial"/>
                <a:cs typeface="Arial"/>
              </a:rPr>
              <a:t>Obiekt – silnik szczotkowy DC</a:t>
            </a:r>
          </a:p>
          <a:p>
            <a:r>
              <a:rPr lang="pl-PL" dirty="0">
                <a:latin typeface="Arial"/>
                <a:cs typeface="Arial"/>
              </a:rPr>
              <a:t>Sygnał wejściowy - PWM o wypełnieniu 50%</a:t>
            </a:r>
          </a:p>
        </p:txBody>
      </p:sp>
      <p:pic>
        <p:nvPicPr>
          <p:cNvPr id="5" name="Obraz 4" descr="Obraz zawierający tekst, Wykres, linia, Czcionka&#10;&#10;Opis wygenerowany automatycznie">
            <a:extLst>
              <a:ext uri="{FF2B5EF4-FFF2-40B4-BE49-F238E27FC236}">
                <a16:creationId xmlns:a16="http://schemas.microsoft.com/office/drawing/2014/main" id="{E2C2C6B3-D62D-DD1A-4B96-242A33DA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759" y="2471202"/>
            <a:ext cx="3997415" cy="32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2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383C2F-2E79-7DB3-076A-832A55EE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Identyfikacja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E1D7CE-4B34-68AA-FB95-E6800163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Aproksymacja pierwszego rzędu: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>
                <a:latin typeface="Arial"/>
                <a:cs typeface="Arial"/>
              </a:rPr>
              <a:t>Wzmocnienie (K): 6.36</a:t>
            </a:r>
            <a:endParaRPr lang="pl-PL" dirty="0">
              <a:latin typeface="Arial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Stała czasowa (T): 0.44</a:t>
            </a:r>
          </a:p>
        </p:txBody>
      </p:sp>
      <p:pic>
        <p:nvPicPr>
          <p:cNvPr id="4" name="Obraz 3" descr="Obraz zawierający tekst, zrzut ekranu, linia, Wykres&#10;&#10;Opis wygenerowany automatycznie">
            <a:extLst>
              <a:ext uri="{FF2B5EF4-FFF2-40B4-BE49-F238E27FC236}">
                <a16:creationId xmlns:a16="http://schemas.microsoft.com/office/drawing/2014/main" id="{CDD48CC6-4B7F-C6D6-0E35-3B292225D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382" y="2552297"/>
            <a:ext cx="3841124" cy="31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2234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29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0" baseType="lpstr">
      <vt:lpstr>RegattaVTI</vt:lpstr>
      <vt:lpstr>porównanie algorytmów nawigacyjnych</vt:lpstr>
      <vt:lpstr>Cel pracy</vt:lpstr>
      <vt:lpstr>Zakres pracy</vt:lpstr>
      <vt:lpstr>Implementacja robota mobilnego</vt:lpstr>
      <vt:lpstr>Implementacja oprogramowania</vt:lpstr>
      <vt:lpstr>Badanie metod heurystycznych do optymalizacji nastaw PID</vt:lpstr>
      <vt:lpstr>Stanowisko pomiarowe</vt:lpstr>
      <vt:lpstr>Identyfikacja obiektu</vt:lpstr>
      <vt:lpstr>Identyfikacja obiektu</vt:lpstr>
      <vt:lpstr>Wyznaczenie nastaw metodą Zieglera-Nicholsa</vt:lpstr>
      <vt:lpstr>Opis eksperymentu – algorytm genetyczny</vt:lpstr>
      <vt:lpstr>Wyniki działania algorytmu</vt:lpstr>
      <vt:lpstr>Wyniki działania algorytmu</vt:lpstr>
      <vt:lpstr>Wyniki działania algorytmu</vt:lpstr>
      <vt:lpstr>Wyniki działania algorytmu</vt:lpstr>
      <vt:lpstr>Wyniki działania algorytmu</vt:lpstr>
      <vt:lpstr>Porównanie algorytmu genetycznego z metodą klasyczną</vt:lpstr>
      <vt:lpstr>Porównanie algorytmu genetycznego z metodą klasyczną - wnioski</vt:lpstr>
      <vt:lpstr>Porównanie statycznych algorytmów nawigacyjnych - opis eksperymentu</vt:lpstr>
      <vt:lpstr>Porównanie algorytmów na mapach bez przeszkód - Dijkstra</vt:lpstr>
      <vt:lpstr>Porównanie algorytmów na mapach bez przeszkód - A*</vt:lpstr>
      <vt:lpstr>Porównanie algorytmów na mapach bez przeszkód</vt:lpstr>
      <vt:lpstr>Porównanie algorytmów na mapach z losowo umieszczonymi przeszkodami</vt:lpstr>
      <vt:lpstr>Porównanie statycznych algorytmów nawigacyjnych - wnioski</vt:lpstr>
      <vt:lpstr>Porównanie dynamicznych algorytmów nawigacyjnych - opis eksperymentu</vt:lpstr>
      <vt:lpstr>Porównanie dynamicznych algorytmów nawigacyjnych - Dijkstra jako algorytm bazowy</vt:lpstr>
      <vt:lpstr>Porównanie dynamicznych algorytmów nawigacyjnych - A* jako algorytm bazowy</vt:lpstr>
      <vt:lpstr>Porównanie dynamicznych algorytmów nawigacyjnych - wnioski</vt:lpstr>
      <vt:lpstr>Wkład własny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627</cp:revision>
  <dcterms:created xsi:type="dcterms:W3CDTF">2024-04-23T21:49:02Z</dcterms:created>
  <dcterms:modified xsi:type="dcterms:W3CDTF">2024-06-18T22:13:09Z</dcterms:modified>
</cp:coreProperties>
</file>